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handoutMasterIdLst>
    <p:handoutMasterId r:id="rId66"/>
  </p:handoutMasterIdLst>
  <p:sldIdLst>
    <p:sldId id="256" r:id="rId2"/>
    <p:sldId id="411" r:id="rId3"/>
    <p:sldId id="360" r:id="rId4"/>
    <p:sldId id="408" r:id="rId5"/>
    <p:sldId id="357" r:id="rId6"/>
    <p:sldId id="362" r:id="rId7"/>
    <p:sldId id="365" r:id="rId8"/>
    <p:sldId id="366" r:id="rId9"/>
    <p:sldId id="367" r:id="rId10"/>
    <p:sldId id="369" r:id="rId11"/>
    <p:sldId id="370" r:id="rId12"/>
    <p:sldId id="371" r:id="rId13"/>
    <p:sldId id="363" r:id="rId14"/>
    <p:sldId id="364" r:id="rId15"/>
    <p:sldId id="372" r:id="rId16"/>
    <p:sldId id="373" r:id="rId17"/>
    <p:sldId id="374" r:id="rId18"/>
    <p:sldId id="375" r:id="rId19"/>
    <p:sldId id="389" r:id="rId20"/>
    <p:sldId id="388" r:id="rId21"/>
    <p:sldId id="387" r:id="rId22"/>
    <p:sldId id="390" r:id="rId23"/>
    <p:sldId id="386" r:id="rId24"/>
    <p:sldId id="391" r:id="rId25"/>
    <p:sldId id="392" r:id="rId26"/>
    <p:sldId id="395" r:id="rId27"/>
    <p:sldId id="399" r:id="rId28"/>
    <p:sldId id="400" r:id="rId29"/>
    <p:sldId id="398" r:id="rId30"/>
    <p:sldId id="401" r:id="rId31"/>
    <p:sldId id="396" r:id="rId32"/>
    <p:sldId id="393" r:id="rId33"/>
    <p:sldId id="397" r:id="rId34"/>
    <p:sldId id="403" r:id="rId35"/>
    <p:sldId id="381" r:id="rId36"/>
    <p:sldId id="382" r:id="rId37"/>
    <p:sldId id="383" r:id="rId38"/>
    <p:sldId id="384" r:id="rId39"/>
    <p:sldId id="385" r:id="rId40"/>
    <p:sldId id="409" r:id="rId41"/>
    <p:sldId id="361" r:id="rId42"/>
    <p:sldId id="404" r:id="rId43"/>
    <p:sldId id="405" r:id="rId44"/>
    <p:sldId id="406" r:id="rId45"/>
    <p:sldId id="407" r:id="rId46"/>
    <p:sldId id="416" r:id="rId47"/>
    <p:sldId id="417" r:id="rId48"/>
    <p:sldId id="410" r:id="rId49"/>
    <p:sldId id="413" r:id="rId50"/>
    <p:sldId id="419" r:id="rId51"/>
    <p:sldId id="420" r:id="rId52"/>
    <p:sldId id="423" r:id="rId53"/>
    <p:sldId id="424" r:id="rId54"/>
    <p:sldId id="421" r:id="rId55"/>
    <p:sldId id="412" r:id="rId56"/>
    <p:sldId id="425" r:id="rId57"/>
    <p:sldId id="426" r:id="rId58"/>
    <p:sldId id="427" r:id="rId59"/>
    <p:sldId id="428" r:id="rId60"/>
    <p:sldId id="430" r:id="rId61"/>
    <p:sldId id="429" r:id="rId62"/>
    <p:sldId id="432" r:id="rId63"/>
    <p:sldId id="41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71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8.wmf"/><Relationship Id="rId7" Type="http://schemas.openxmlformats.org/officeDocument/2006/relationships/image" Target="../media/image64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63.wmf"/><Relationship Id="rId5" Type="http://schemas.openxmlformats.org/officeDocument/2006/relationships/image" Target="../media/image81.wmf"/><Relationship Id="rId10" Type="http://schemas.openxmlformats.org/officeDocument/2006/relationships/image" Target="../media/image83.wmf"/><Relationship Id="rId4" Type="http://schemas.openxmlformats.org/officeDocument/2006/relationships/image" Target="../media/image69.wmf"/><Relationship Id="rId9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4.wmf"/><Relationship Id="rId7" Type="http://schemas.openxmlformats.org/officeDocument/2006/relationships/image" Target="../media/image97.wmf"/><Relationship Id="rId2" Type="http://schemas.openxmlformats.org/officeDocument/2006/relationships/image" Target="../media/image67.wmf"/><Relationship Id="rId1" Type="http://schemas.openxmlformats.org/officeDocument/2006/relationships/image" Target="../media/image93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69.wmf"/><Relationship Id="rId9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1.wmf"/><Relationship Id="rId7" Type="http://schemas.openxmlformats.org/officeDocument/2006/relationships/image" Target="../media/image104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3.wmf"/><Relationship Id="rId5" Type="http://schemas.openxmlformats.org/officeDocument/2006/relationships/image" Target="../media/image100.wmf"/><Relationship Id="rId4" Type="http://schemas.openxmlformats.org/officeDocument/2006/relationships/image" Target="../media/image102.wmf"/><Relationship Id="rId9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image" Target="../media/image121.wmf"/><Relationship Id="rId18" Type="http://schemas.openxmlformats.org/officeDocument/2006/relationships/image" Target="../media/image125.wmf"/><Relationship Id="rId3" Type="http://schemas.openxmlformats.org/officeDocument/2006/relationships/image" Target="../media/image94.wmf"/><Relationship Id="rId7" Type="http://schemas.openxmlformats.org/officeDocument/2006/relationships/image" Target="../media/image116.wmf"/><Relationship Id="rId12" Type="http://schemas.openxmlformats.org/officeDocument/2006/relationships/image" Target="../media/image120.wmf"/><Relationship Id="rId17" Type="http://schemas.openxmlformats.org/officeDocument/2006/relationships/image" Target="../media/image124.wmf"/><Relationship Id="rId2" Type="http://schemas.openxmlformats.org/officeDocument/2006/relationships/image" Target="../media/image112.wmf"/><Relationship Id="rId16" Type="http://schemas.openxmlformats.org/officeDocument/2006/relationships/image" Target="../media/image123.wmf"/><Relationship Id="rId1" Type="http://schemas.openxmlformats.org/officeDocument/2006/relationships/image" Target="../media/image93.wmf"/><Relationship Id="rId6" Type="http://schemas.openxmlformats.org/officeDocument/2006/relationships/image" Target="../media/image115.wmf"/><Relationship Id="rId11" Type="http://schemas.openxmlformats.org/officeDocument/2006/relationships/image" Target="../media/image97.wmf"/><Relationship Id="rId5" Type="http://schemas.openxmlformats.org/officeDocument/2006/relationships/image" Target="../media/image114.wmf"/><Relationship Id="rId15" Type="http://schemas.openxmlformats.org/officeDocument/2006/relationships/image" Target="../media/image100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Relationship Id="rId14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126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11" Type="http://schemas.openxmlformats.org/officeDocument/2006/relationships/image" Target="../media/image144.wmf"/><Relationship Id="rId5" Type="http://schemas.openxmlformats.org/officeDocument/2006/relationships/image" Target="../media/image138.wmf"/><Relationship Id="rId10" Type="http://schemas.openxmlformats.org/officeDocument/2006/relationships/image" Target="../media/image143.wmf"/><Relationship Id="rId4" Type="http://schemas.openxmlformats.org/officeDocument/2006/relationships/image" Target="../media/image137.wmf"/><Relationship Id="rId9" Type="http://schemas.openxmlformats.org/officeDocument/2006/relationships/image" Target="../media/image14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17.wmf"/><Relationship Id="rId3" Type="http://schemas.openxmlformats.org/officeDocument/2006/relationships/image" Target="../media/image148.wmf"/><Relationship Id="rId7" Type="http://schemas.openxmlformats.org/officeDocument/2006/relationships/image" Target="../media/image116.wmf"/><Relationship Id="rId12" Type="http://schemas.openxmlformats.org/officeDocument/2006/relationships/image" Target="../media/image153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15.wmf"/><Relationship Id="rId11" Type="http://schemas.openxmlformats.org/officeDocument/2006/relationships/image" Target="../media/image152.wmf"/><Relationship Id="rId5" Type="http://schemas.openxmlformats.org/officeDocument/2006/relationships/image" Target="../media/image114.wmf"/><Relationship Id="rId10" Type="http://schemas.openxmlformats.org/officeDocument/2006/relationships/image" Target="../media/image151.wmf"/><Relationship Id="rId4" Type="http://schemas.openxmlformats.org/officeDocument/2006/relationships/image" Target="../media/image113.wmf"/><Relationship Id="rId9" Type="http://schemas.openxmlformats.org/officeDocument/2006/relationships/image" Target="../media/image150.wmf"/><Relationship Id="rId14" Type="http://schemas.openxmlformats.org/officeDocument/2006/relationships/image" Target="../media/image15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4" Type="http://schemas.openxmlformats.org/officeDocument/2006/relationships/image" Target="../media/image18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image" Target="../media/image191.wmf"/><Relationship Id="rId3" Type="http://schemas.openxmlformats.org/officeDocument/2006/relationships/image" Target="../media/image183.wmf"/><Relationship Id="rId7" Type="http://schemas.openxmlformats.org/officeDocument/2006/relationships/image" Target="../media/image185.wmf"/><Relationship Id="rId12" Type="http://schemas.openxmlformats.org/officeDocument/2006/relationships/image" Target="../media/image190.wmf"/><Relationship Id="rId2" Type="http://schemas.openxmlformats.org/officeDocument/2006/relationships/image" Target="../media/image176.wmf"/><Relationship Id="rId16" Type="http://schemas.openxmlformats.org/officeDocument/2006/relationships/image" Target="../media/image194.wmf"/><Relationship Id="rId1" Type="http://schemas.openxmlformats.org/officeDocument/2006/relationships/image" Target="../media/image182.wmf"/><Relationship Id="rId6" Type="http://schemas.openxmlformats.org/officeDocument/2006/relationships/image" Target="../media/image152.wmf"/><Relationship Id="rId11" Type="http://schemas.openxmlformats.org/officeDocument/2006/relationships/image" Target="../media/image189.wmf"/><Relationship Id="rId5" Type="http://schemas.openxmlformats.org/officeDocument/2006/relationships/image" Target="../media/image184.wmf"/><Relationship Id="rId15" Type="http://schemas.openxmlformats.org/officeDocument/2006/relationships/image" Target="../media/image193.wmf"/><Relationship Id="rId10" Type="http://schemas.openxmlformats.org/officeDocument/2006/relationships/image" Target="../media/image188.wmf"/><Relationship Id="rId4" Type="http://schemas.openxmlformats.org/officeDocument/2006/relationships/image" Target="../media/image146.wmf"/><Relationship Id="rId9" Type="http://schemas.openxmlformats.org/officeDocument/2006/relationships/image" Target="../media/image187.wmf"/><Relationship Id="rId14" Type="http://schemas.openxmlformats.org/officeDocument/2006/relationships/image" Target="../media/image1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46.wmf"/><Relationship Id="rId18" Type="http://schemas.openxmlformats.org/officeDocument/2006/relationships/image" Target="../media/image185.wmf"/><Relationship Id="rId3" Type="http://schemas.openxmlformats.org/officeDocument/2006/relationships/image" Target="../media/image196.wmf"/><Relationship Id="rId7" Type="http://schemas.openxmlformats.org/officeDocument/2006/relationships/image" Target="../media/image200.wmf"/><Relationship Id="rId12" Type="http://schemas.openxmlformats.org/officeDocument/2006/relationships/image" Target="../media/image183.wmf"/><Relationship Id="rId17" Type="http://schemas.openxmlformats.org/officeDocument/2006/relationships/image" Target="../media/image154.wmf"/><Relationship Id="rId2" Type="http://schemas.openxmlformats.org/officeDocument/2006/relationships/image" Target="../media/image120.wmf"/><Relationship Id="rId16" Type="http://schemas.openxmlformats.org/officeDocument/2006/relationships/image" Target="../media/image202.wmf"/><Relationship Id="rId20" Type="http://schemas.openxmlformats.org/officeDocument/2006/relationships/image" Target="../media/image187.wmf"/><Relationship Id="rId1" Type="http://schemas.openxmlformats.org/officeDocument/2006/relationships/image" Target="../media/image195.wmf"/><Relationship Id="rId6" Type="http://schemas.openxmlformats.org/officeDocument/2006/relationships/image" Target="../media/image199.wmf"/><Relationship Id="rId11" Type="http://schemas.openxmlformats.org/officeDocument/2006/relationships/image" Target="../media/image176.wmf"/><Relationship Id="rId5" Type="http://schemas.openxmlformats.org/officeDocument/2006/relationships/image" Target="../media/image198.wmf"/><Relationship Id="rId15" Type="http://schemas.openxmlformats.org/officeDocument/2006/relationships/image" Target="../media/image150.wmf"/><Relationship Id="rId10" Type="http://schemas.openxmlformats.org/officeDocument/2006/relationships/image" Target="../media/image182.wmf"/><Relationship Id="rId19" Type="http://schemas.openxmlformats.org/officeDocument/2006/relationships/image" Target="../media/image186.wmf"/><Relationship Id="rId4" Type="http://schemas.openxmlformats.org/officeDocument/2006/relationships/image" Target="../media/image197.wmf"/><Relationship Id="rId9" Type="http://schemas.openxmlformats.org/officeDocument/2006/relationships/image" Target="../media/image201.wmf"/><Relationship Id="rId14" Type="http://schemas.openxmlformats.org/officeDocument/2006/relationships/image" Target="../media/image11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83.wmf"/><Relationship Id="rId7" Type="http://schemas.openxmlformats.org/officeDocument/2006/relationships/image" Target="../media/image186.wmf"/><Relationship Id="rId2" Type="http://schemas.openxmlformats.org/officeDocument/2006/relationships/image" Target="../media/image176.wmf"/><Relationship Id="rId1" Type="http://schemas.openxmlformats.org/officeDocument/2006/relationships/image" Target="../media/image182.wmf"/><Relationship Id="rId6" Type="http://schemas.openxmlformats.org/officeDocument/2006/relationships/image" Target="../media/image185.wmf"/><Relationship Id="rId5" Type="http://schemas.openxmlformats.org/officeDocument/2006/relationships/image" Target="../media/image150.wmf"/><Relationship Id="rId4" Type="http://schemas.openxmlformats.org/officeDocument/2006/relationships/image" Target="../media/image14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4" Type="http://schemas.openxmlformats.org/officeDocument/2006/relationships/image" Target="../media/image22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4" Type="http://schemas.openxmlformats.org/officeDocument/2006/relationships/image" Target="../media/image22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wmf"/><Relationship Id="rId1" Type="http://schemas.openxmlformats.org/officeDocument/2006/relationships/image" Target="../media/image2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7A1E8-A561-431B-A511-34874C91D5AC}" type="datetimeFigureOut">
              <a:rPr lang="en-GB" smtClean="0"/>
              <a:pPr/>
              <a:t>25/08/2014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768CB-8AA6-4AA6-918C-7F055EB5DC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0FBF5-2155-4F17-B395-7B9B539BA782}" type="slidenum">
              <a:rPr lang="en-US"/>
              <a:pPr/>
              <a:t>50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05725-A70C-491D-B991-3C615AF063B5}" type="slidenum">
              <a:rPr lang="en-US"/>
              <a:pPr/>
              <a:t>51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348C4-365E-4A35-A7E8-90AA879CF804}" type="slidenum">
              <a:rPr lang="en-US"/>
              <a:pPr/>
              <a:t>54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0E21-3BD5-4A8F-9F77-8A6CF8D7ED82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FD3A-E9A4-45FC-BEED-694CFA1125EA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4C0-5C6C-4897-BB9F-BE0B3A4D5661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3EC-CD30-4D1B-8D14-7E1C8A7BEB9C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4604-B4D3-4F17-83FA-9369A98C5E9F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9669-49EE-4A65-AB6E-F17A4819F475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C4A-35D7-4144-A53F-0512CD79BF36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65A0-4F43-4A23-AAFE-A7757AB5D146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5562-BA19-486C-A312-46881171BBE7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64E-8DC4-4012-B707-7FC9D5C0132F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53BD-5537-4033-95D3-E9BB638664EA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63EC-4C8C-4C13-884A-45C7C468303C}" type="datetime1">
              <a:rPr lang="en-GB" smtClean="0"/>
              <a:pPr/>
              <a:t>25/08/2014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7.wmf"/><Relationship Id="rId5" Type="http://schemas.openxmlformats.org/officeDocument/2006/relationships/image" Target="../media/image18.png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34.wmf"/><Relationship Id="rId10" Type="http://schemas.openxmlformats.org/officeDocument/2006/relationships/image" Target="../media/image33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8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66.wmf"/><Relationship Id="rId19" Type="http://schemas.openxmlformats.org/officeDocument/2006/relationships/image" Target="../media/image70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0.emf"/><Relationship Id="rId4" Type="http://schemas.openxmlformats.org/officeDocument/2006/relationships/image" Target="../media/image7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3.wmf"/><Relationship Id="rId22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86.wmf"/><Relationship Id="rId9" Type="http://schemas.openxmlformats.org/officeDocument/2006/relationships/image" Target="../media/image8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92.wmf"/><Relationship Id="rId10" Type="http://schemas.openxmlformats.org/officeDocument/2006/relationships/image" Target="../media/image90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77.bin"/><Relationship Id="rId21" Type="http://schemas.openxmlformats.org/officeDocument/2006/relationships/image" Target="../media/image99.wmf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23" Type="http://schemas.openxmlformats.org/officeDocument/2006/relationships/image" Target="../media/image100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6.wmf"/><Relationship Id="rId22" Type="http://schemas.openxmlformats.org/officeDocument/2006/relationships/oleObject" Target="../embeddings/oleObject8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image" Target="../media/image111.png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0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17.wmf"/><Relationship Id="rId26" Type="http://schemas.openxmlformats.org/officeDocument/2006/relationships/image" Target="../media/image120.wmf"/><Relationship Id="rId3" Type="http://schemas.openxmlformats.org/officeDocument/2006/relationships/oleObject" Target="../embeddings/oleObject101.bin"/><Relationship Id="rId21" Type="http://schemas.openxmlformats.org/officeDocument/2006/relationships/oleObject" Target="../embeddings/oleObject110.bin"/><Relationship Id="rId34" Type="http://schemas.openxmlformats.org/officeDocument/2006/relationships/image" Target="../media/image123.wmf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33" Type="http://schemas.openxmlformats.org/officeDocument/2006/relationships/oleObject" Target="../embeddings/oleObject116.bin"/><Relationship Id="rId38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20" Type="http://schemas.openxmlformats.org/officeDocument/2006/relationships/image" Target="../media/image118.wmf"/><Relationship Id="rId29" Type="http://schemas.openxmlformats.org/officeDocument/2006/relationships/oleObject" Target="../embeddings/oleObject114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97.wmf"/><Relationship Id="rId32" Type="http://schemas.openxmlformats.org/officeDocument/2006/relationships/image" Target="../media/image100.wmf"/><Relationship Id="rId37" Type="http://schemas.openxmlformats.org/officeDocument/2006/relationships/oleObject" Target="../embeddings/oleObject118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28" Type="http://schemas.openxmlformats.org/officeDocument/2006/relationships/image" Target="../media/image121.wmf"/><Relationship Id="rId36" Type="http://schemas.openxmlformats.org/officeDocument/2006/relationships/image" Target="../media/image124.wmf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09.bin"/><Relationship Id="rId31" Type="http://schemas.openxmlformats.org/officeDocument/2006/relationships/oleObject" Target="../embeddings/oleObject115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15.wmf"/><Relationship Id="rId22" Type="http://schemas.openxmlformats.org/officeDocument/2006/relationships/image" Target="../media/image119.wmf"/><Relationship Id="rId27" Type="http://schemas.openxmlformats.org/officeDocument/2006/relationships/oleObject" Target="../embeddings/oleObject113.bin"/><Relationship Id="rId30" Type="http://schemas.openxmlformats.org/officeDocument/2006/relationships/image" Target="../media/image122.wmf"/><Relationship Id="rId35" Type="http://schemas.openxmlformats.org/officeDocument/2006/relationships/oleObject" Target="../embeddings/oleObject11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28.wmf"/><Relationship Id="rId3" Type="http://schemas.openxmlformats.org/officeDocument/2006/relationships/image" Target="../media/image130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27.wmf"/><Relationship Id="rId5" Type="http://schemas.openxmlformats.org/officeDocument/2006/relationships/image" Target="../media/image126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41.wmf"/><Relationship Id="rId3" Type="http://schemas.openxmlformats.org/officeDocument/2006/relationships/oleObject" Target="../embeddings/oleObject125.bin"/><Relationship Id="rId21" Type="http://schemas.openxmlformats.org/officeDocument/2006/relationships/image" Target="../media/image142.wmf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32.bin"/><Relationship Id="rId25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0.wmf"/><Relationship Id="rId20" Type="http://schemas.openxmlformats.org/officeDocument/2006/relationships/oleObject" Target="../embeddings/oleObject133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29.bin"/><Relationship Id="rId24" Type="http://schemas.openxmlformats.org/officeDocument/2006/relationships/oleObject" Target="../embeddings/oleObject135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23" Type="http://schemas.openxmlformats.org/officeDocument/2006/relationships/image" Target="../media/image143.wmf"/><Relationship Id="rId10" Type="http://schemas.openxmlformats.org/officeDocument/2006/relationships/image" Target="../media/image137.wmf"/><Relationship Id="rId19" Type="http://schemas.openxmlformats.org/officeDocument/2006/relationships/image" Target="../media/image145.png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39.wmf"/><Relationship Id="rId22" Type="http://schemas.openxmlformats.org/officeDocument/2006/relationships/oleObject" Target="../embeddings/oleObject13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149.wmf"/><Relationship Id="rId26" Type="http://schemas.openxmlformats.org/officeDocument/2006/relationships/image" Target="../media/image153.wmf"/><Relationship Id="rId3" Type="http://schemas.openxmlformats.org/officeDocument/2006/relationships/oleObject" Target="../embeddings/oleObject136.bin"/><Relationship Id="rId21" Type="http://schemas.openxmlformats.org/officeDocument/2006/relationships/oleObject" Target="../embeddings/oleObject145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43.bin"/><Relationship Id="rId25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20" Type="http://schemas.openxmlformats.org/officeDocument/2006/relationships/image" Target="../media/image150.wmf"/><Relationship Id="rId29" Type="http://schemas.openxmlformats.org/officeDocument/2006/relationships/oleObject" Target="../embeddings/oleObject149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40.bin"/><Relationship Id="rId24" Type="http://schemas.openxmlformats.org/officeDocument/2006/relationships/image" Target="../media/image152.wmf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23" Type="http://schemas.openxmlformats.org/officeDocument/2006/relationships/oleObject" Target="../embeddings/oleObject146.bin"/><Relationship Id="rId28" Type="http://schemas.openxmlformats.org/officeDocument/2006/relationships/image" Target="../media/image117.wmf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44.bin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15.wmf"/><Relationship Id="rId22" Type="http://schemas.openxmlformats.org/officeDocument/2006/relationships/image" Target="../media/image151.wmf"/><Relationship Id="rId27" Type="http://schemas.openxmlformats.org/officeDocument/2006/relationships/oleObject" Target="../embeddings/oleObject148.bin"/><Relationship Id="rId30" Type="http://schemas.openxmlformats.org/officeDocument/2006/relationships/image" Target="../media/image15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image" Target="../media/image158.png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6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71.jpeg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2.png"/><Relationship Id="rId5" Type="http://schemas.openxmlformats.org/officeDocument/2006/relationships/image" Target="../media/image168.wmf"/><Relationship Id="rId10" Type="http://schemas.openxmlformats.org/officeDocument/2006/relationships/image" Target="../media/image170.wmf"/><Relationship Id="rId4" Type="http://schemas.openxmlformats.org/officeDocument/2006/relationships/oleObject" Target="../embeddings/oleObject154.bin"/><Relationship Id="rId9" Type="http://schemas.openxmlformats.org/officeDocument/2006/relationships/oleObject" Target="../embeddings/oleObject15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image" Target="../media/image177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74.wmf"/><Relationship Id="rId11" Type="http://schemas.openxmlformats.org/officeDocument/2006/relationships/image" Target="../media/image176.wmf"/><Relationship Id="rId5" Type="http://schemas.openxmlformats.org/officeDocument/2006/relationships/oleObject" Target="../embeddings/oleObject158.bin"/><Relationship Id="rId10" Type="http://schemas.openxmlformats.org/officeDocument/2006/relationships/oleObject" Target="../embeddings/oleObject160.bin"/><Relationship Id="rId4" Type="http://schemas.openxmlformats.org/officeDocument/2006/relationships/image" Target="../media/image173.wmf"/><Relationship Id="rId9" Type="http://schemas.openxmlformats.org/officeDocument/2006/relationships/image" Target="../media/image17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80.wmf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181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6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oleObject" Target="../embeddings/oleObject171.bin"/><Relationship Id="rId18" Type="http://schemas.openxmlformats.org/officeDocument/2006/relationships/image" Target="../media/image186.wmf"/><Relationship Id="rId26" Type="http://schemas.openxmlformats.org/officeDocument/2006/relationships/image" Target="../media/image190.wmf"/><Relationship Id="rId3" Type="http://schemas.openxmlformats.org/officeDocument/2006/relationships/oleObject" Target="../embeddings/oleObject166.bin"/><Relationship Id="rId21" Type="http://schemas.openxmlformats.org/officeDocument/2006/relationships/oleObject" Target="../embeddings/oleObject175.bin"/><Relationship Id="rId34" Type="http://schemas.openxmlformats.org/officeDocument/2006/relationships/image" Target="../media/image194.wmf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173.bin"/><Relationship Id="rId25" Type="http://schemas.openxmlformats.org/officeDocument/2006/relationships/oleObject" Target="../embeddings/oleObject177.bin"/><Relationship Id="rId33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5.wmf"/><Relationship Id="rId20" Type="http://schemas.openxmlformats.org/officeDocument/2006/relationships/image" Target="../media/image187.wmf"/><Relationship Id="rId29" Type="http://schemas.openxmlformats.org/officeDocument/2006/relationships/oleObject" Target="../embeddings/oleObject179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70.bin"/><Relationship Id="rId24" Type="http://schemas.openxmlformats.org/officeDocument/2006/relationships/image" Target="../media/image189.wmf"/><Relationship Id="rId32" Type="http://schemas.openxmlformats.org/officeDocument/2006/relationships/image" Target="../media/image193.wmf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72.bin"/><Relationship Id="rId23" Type="http://schemas.openxmlformats.org/officeDocument/2006/relationships/oleObject" Target="../embeddings/oleObject176.bin"/><Relationship Id="rId28" Type="http://schemas.openxmlformats.org/officeDocument/2006/relationships/image" Target="../media/image191.wmf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174.bin"/><Relationship Id="rId31" Type="http://schemas.openxmlformats.org/officeDocument/2006/relationships/oleObject" Target="../embeddings/oleObject180.bin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52.wmf"/><Relationship Id="rId22" Type="http://schemas.openxmlformats.org/officeDocument/2006/relationships/image" Target="../media/image188.wmf"/><Relationship Id="rId27" Type="http://schemas.openxmlformats.org/officeDocument/2006/relationships/oleObject" Target="../embeddings/oleObject178.bin"/><Relationship Id="rId30" Type="http://schemas.openxmlformats.org/officeDocument/2006/relationships/image" Target="../media/image19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125.wmf"/><Relationship Id="rId26" Type="http://schemas.openxmlformats.org/officeDocument/2006/relationships/image" Target="../media/image183.wmf"/><Relationship Id="rId39" Type="http://schemas.openxmlformats.org/officeDocument/2006/relationships/oleObject" Target="../embeddings/oleObject200.bin"/><Relationship Id="rId3" Type="http://schemas.openxmlformats.org/officeDocument/2006/relationships/oleObject" Target="../embeddings/oleObject182.bin"/><Relationship Id="rId21" Type="http://schemas.openxmlformats.org/officeDocument/2006/relationships/oleObject" Target="../embeddings/oleObject191.bin"/><Relationship Id="rId34" Type="http://schemas.openxmlformats.org/officeDocument/2006/relationships/image" Target="../media/image202.wmf"/><Relationship Id="rId42" Type="http://schemas.openxmlformats.org/officeDocument/2006/relationships/image" Target="../media/image187.wmf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189.bin"/><Relationship Id="rId25" Type="http://schemas.openxmlformats.org/officeDocument/2006/relationships/oleObject" Target="../embeddings/oleObject193.bin"/><Relationship Id="rId33" Type="http://schemas.openxmlformats.org/officeDocument/2006/relationships/oleObject" Target="../embeddings/oleObject197.bin"/><Relationship Id="rId38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0.wmf"/><Relationship Id="rId20" Type="http://schemas.openxmlformats.org/officeDocument/2006/relationships/image" Target="../media/image201.wmf"/><Relationship Id="rId29" Type="http://schemas.openxmlformats.org/officeDocument/2006/relationships/oleObject" Target="../embeddings/oleObject195.bin"/><Relationship Id="rId41" Type="http://schemas.openxmlformats.org/officeDocument/2006/relationships/oleObject" Target="../embeddings/oleObject201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86.bin"/><Relationship Id="rId24" Type="http://schemas.openxmlformats.org/officeDocument/2006/relationships/image" Target="../media/image176.wmf"/><Relationship Id="rId32" Type="http://schemas.openxmlformats.org/officeDocument/2006/relationships/image" Target="../media/image150.wmf"/><Relationship Id="rId37" Type="http://schemas.openxmlformats.org/officeDocument/2006/relationships/oleObject" Target="../embeddings/oleObject199.bin"/><Relationship Id="rId40" Type="http://schemas.openxmlformats.org/officeDocument/2006/relationships/image" Target="../media/image186.wmf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188.bin"/><Relationship Id="rId23" Type="http://schemas.openxmlformats.org/officeDocument/2006/relationships/oleObject" Target="../embeddings/oleObject192.bin"/><Relationship Id="rId28" Type="http://schemas.openxmlformats.org/officeDocument/2006/relationships/image" Target="../media/image146.wmf"/><Relationship Id="rId36" Type="http://schemas.openxmlformats.org/officeDocument/2006/relationships/image" Target="../media/image154.wmf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190.bin"/><Relationship Id="rId31" Type="http://schemas.openxmlformats.org/officeDocument/2006/relationships/oleObject" Target="../embeddings/oleObject196.bin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99.wmf"/><Relationship Id="rId22" Type="http://schemas.openxmlformats.org/officeDocument/2006/relationships/image" Target="../media/image182.wmf"/><Relationship Id="rId27" Type="http://schemas.openxmlformats.org/officeDocument/2006/relationships/oleObject" Target="../embeddings/oleObject194.bin"/><Relationship Id="rId30" Type="http://schemas.openxmlformats.org/officeDocument/2006/relationships/image" Target="../media/image115.wmf"/><Relationship Id="rId35" Type="http://schemas.openxmlformats.org/officeDocument/2006/relationships/oleObject" Target="../embeddings/oleObject19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203.wmf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150.wmf"/><Relationship Id="rId17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6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10" Type="http://schemas.openxmlformats.org/officeDocument/2006/relationships/image" Target="../media/image146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185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gif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8.gif"/><Relationship Id="rId4" Type="http://schemas.openxmlformats.org/officeDocument/2006/relationships/image" Target="../media/image20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image" Target="../media/image218.wmf"/><Relationship Id="rId3" Type="http://schemas.openxmlformats.org/officeDocument/2006/relationships/image" Target="../media/image211.png"/><Relationship Id="rId7" Type="http://schemas.openxmlformats.org/officeDocument/2006/relationships/image" Target="../media/image215.wmf"/><Relationship Id="rId12" Type="http://schemas.openxmlformats.org/officeDocument/2006/relationships/oleObject" Target="../embeddings/oleObject2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217.wmf"/><Relationship Id="rId5" Type="http://schemas.openxmlformats.org/officeDocument/2006/relationships/image" Target="../media/image214.w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216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3" Type="http://schemas.openxmlformats.org/officeDocument/2006/relationships/image" Target="../media/image219.gif"/><Relationship Id="rId7" Type="http://schemas.openxmlformats.org/officeDocument/2006/relationships/image" Target="../media/image2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223.wmf"/><Relationship Id="rId5" Type="http://schemas.openxmlformats.org/officeDocument/2006/relationships/image" Target="../media/image220.wmf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22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3" Type="http://schemas.openxmlformats.org/officeDocument/2006/relationships/image" Target="../media/image219.gif"/><Relationship Id="rId7" Type="http://schemas.openxmlformats.org/officeDocument/2006/relationships/image" Target="../media/image2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20.bin"/><Relationship Id="rId11" Type="http://schemas.openxmlformats.org/officeDocument/2006/relationships/image" Target="../media/image227.wmf"/><Relationship Id="rId5" Type="http://schemas.openxmlformats.org/officeDocument/2006/relationships/image" Target="../media/image224.wmf"/><Relationship Id="rId10" Type="http://schemas.openxmlformats.org/officeDocument/2006/relationships/oleObject" Target="../embeddings/oleObject222.bin"/><Relationship Id="rId4" Type="http://schemas.openxmlformats.org/officeDocument/2006/relationships/oleObject" Target="../embeddings/oleObject219.bin"/><Relationship Id="rId9" Type="http://schemas.openxmlformats.org/officeDocument/2006/relationships/image" Target="../media/image2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228.bin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12" Type="http://schemas.openxmlformats.org/officeDocument/2006/relationships/image" Target="../media/image2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4.bin"/><Relationship Id="rId10" Type="http://schemas.openxmlformats.org/officeDocument/2006/relationships/image" Target="../media/image230.wmf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226.bin"/><Relationship Id="rId14" Type="http://schemas.openxmlformats.org/officeDocument/2006/relationships/image" Target="../media/image23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34.wmf"/><Relationship Id="rId5" Type="http://schemas.openxmlformats.org/officeDocument/2006/relationships/oleObject" Target="../embeddings/oleObject230.bin"/><Relationship Id="rId4" Type="http://schemas.openxmlformats.org/officeDocument/2006/relationships/image" Target="../media/image23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image" Target="../media/image1.png"/><Relationship Id="rId3" Type="http://schemas.openxmlformats.org/officeDocument/2006/relationships/image" Target="../media/image3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3" Type="http://schemas.openxmlformats.org/officeDocument/2006/relationships/image" Target="../media/image17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9270" y="1124744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Modeling &amp; Simulation of Dynamic Systems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365104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100" dirty="0" smtClean="0"/>
              <a:t>URL :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57583" y="2996952"/>
            <a:ext cx="6152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Lecture-2</a:t>
            </a:r>
          </a:p>
          <a:p>
            <a:pPr algn="ctr"/>
            <a:r>
              <a:rPr lang="en-GB" sz="2400" dirty="0" smtClean="0"/>
              <a:t>Mathematical </a:t>
            </a:r>
            <a:r>
              <a:rPr lang="en-GB" sz="2400" dirty="0" smtClean="0"/>
              <a:t>Modeling </a:t>
            </a:r>
            <a:r>
              <a:rPr lang="en-GB" sz="2400" dirty="0" smtClean="0"/>
              <a:t>of Mechanical Systems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92280" y="2276872"/>
            <a:ext cx="1245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(2)</a:t>
            </a:r>
            <a:r>
              <a:rPr lang="en-GB" sz="2200" dirty="0" smtClean="0"/>
              <a:t> Series</a:t>
            </a:r>
            <a:endParaRPr lang="en-GB" sz="2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11560" y="2420888"/>
          <a:ext cx="3328045" cy="62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4" name="Equation" r:id="rId3" imgW="876240" imgH="190440" progId="Equation.3">
                  <p:embed/>
                </p:oleObj>
              </mc:Choice>
              <mc:Fallback>
                <p:oleObj name="Equation" r:id="rId3" imgW="87624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888"/>
                        <a:ext cx="3328045" cy="629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1340768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The forces on two springs are same, </a:t>
            </a:r>
            <a:r>
              <a:rPr lang="en-GB" sz="2600" i="1" dirty="0" smtClean="0">
                <a:solidFill>
                  <a:srgbClr val="FF0000"/>
                </a:solidFill>
              </a:rPr>
              <a:t>F</a:t>
            </a:r>
            <a:r>
              <a:rPr lang="en-GB" sz="2600" dirty="0" smtClean="0"/>
              <a:t>, however displacements are different therefore:</a:t>
            </a:r>
            <a:endParaRPr lang="en-GB" sz="2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708920"/>
            <a:ext cx="385192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285" name="Object 4"/>
          <p:cNvGraphicFramePr>
            <a:graphicFrameLocks noChangeAspect="1"/>
          </p:cNvGraphicFramePr>
          <p:nvPr/>
        </p:nvGraphicFramePr>
        <p:xfrm>
          <a:off x="467544" y="3429000"/>
          <a:ext cx="1320552" cy="10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5" name="Equation" r:id="rId6" imgW="431640" imgH="380880" progId="Equation.3">
                  <p:embed/>
                </p:oleObj>
              </mc:Choice>
              <mc:Fallback>
                <p:oleObj name="Equation" r:id="rId6" imgW="431640" imgH="380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29000"/>
                        <a:ext cx="1320552" cy="10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4"/>
          <p:cNvGraphicFramePr>
            <a:graphicFrameLocks noChangeAspect="1"/>
          </p:cNvGraphicFramePr>
          <p:nvPr/>
        </p:nvGraphicFramePr>
        <p:xfrm>
          <a:off x="2339752" y="3356992"/>
          <a:ext cx="14366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6" name="Equation" r:id="rId8" imgW="469800" imgH="380880" progId="Equation.3">
                  <p:embed/>
                </p:oleObj>
              </mc:Choice>
              <mc:Fallback>
                <p:oleObj name="Equation" r:id="rId8" imgW="46980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356992"/>
                        <a:ext cx="1436688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512" y="486916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400" dirty="0" smtClean="0"/>
              <a:t>Since the total displacement is                        , and we have  </a:t>
            </a:r>
            <a:endParaRPr lang="en-GB" sz="2400" dirty="0"/>
          </a:p>
        </p:txBody>
      </p:sp>
      <p:graphicFrame>
        <p:nvGraphicFramePr>
          <p:cNvPr id="97287" name="Object 4"/>
          <p:cNvGraphicFramePr>
            <a:graphicFrameLocks noChangeAspect="1"/>
          </p:cNvGraphicFramePr>
          <p:nvPr/>
        </p:nvGraphicFramePr>
        <p:xfrm>
          <a:off x="4468520" y="4869160"/>
          <a:ext cx="136815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Equation" r:id="rId10" imgW="596880" imgH="190440" progId="Equation.3">
                  <p:embed/>
                </p:oleObj>
              </mc:Choice>
              <mc:Fallback>
                <p:oleObj name="Equation" r:id="rId10" imgW="59688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20" y="4869160"/>
                        <a:ext cx="136815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4"/>
          <p:cNvGraphicFramePr>
            <a:graphicFrameLocks noChangeAspect="1"/>
          </p:cNvGraphicFramePr>
          <p:nvPr/>
        </p:nvGraphicFramePr>
        <p:xfrm>
          <a:off x="7742020" y="4897296"/>
          <a:ext cx="1282076" cy="54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8" name="Equation" r:id="rId12" imgW="507960" imgH="215640" progId="Equation.3">
                  <p:embed/>
                </p:oleObj>
              </mc:Choice>
              <mc:Fallback>
                <p:oleObj name="Equation" r:id="rId12" imgW="50796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020" y="4897296"/>
                        <a:ext cx="1282076" cy="5479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1979712" y="5517232"/>
          <a:ext cx="4733926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9" name="Equation" r:id="rId14" imgW="1549080" imgH="393480" progId="Equation.3">
                  <p:embed/>
                </p:oleObj>
              </mc:Choice>
              <mc:Fallback>
                <p:oleObj name="Equation" r:id="rId14" imgW="15490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517232"/>
                        <a:ext cx="4733926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1520" y="2276872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Then we can obtain</a:t>
            </a:r>
            <a:endParaRPr lang="en-GB" sz="2600" dirty="0"/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2195736" y="3068960"/>
          <a:ext cx="399732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6" name="Equation" r:id="rId3" imgW="1307880" imgH="545760" progId="Equation.3">
                  <p:embed/>
                </p:oleObj>
              </mc:Choice>
              <mc:Fallback>
                <p:oleObj name="Equation" r:id="rId3" imgW="1307880" imgH="5457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68960"/>
                        <a:ext cx="3997325" cy="1452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3203848" y="1124744"/>
          <a:ext cx="24050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124744"/>
                        <a:ext cx="240506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653136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If </a:t>
            </a:r>
            <a:r>
              <a:rPr lang="en-GB" sz="2600" i="1" dirty="0" smtClean="0">
                <a:solidFill>
                  <a:srgbClr val="FF0000"/>
                </a:solidFill>
              </a:rPr>
              <a:t>n</a:t>
            </a:r>
            <a:r>
              <a:rPr lang="en-GB" sz="2600" dirty="0" smtClean="0"/>
              <a:t> springs are connected in series then:</a:t>
            </a:r>
            <a:endParaRPr lang="en-GB" sz="2600" dirty="0"/>
          </a:p>
        </p:txBody>
      </p:sp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2267744" y="5376863"/>
          <a:ext cx="4004469" cy="111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8" name="Equation" r:id="rId7" imgW="1218960" imgH="380880" progId="Equation.3">
                  <p:embed/>
                </p:oleObj>
              </mc:Choice>
              <mc:Fallback>
                <p:oleObj name="Equation" r:id="rId7" imgW="121896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376863"/>
                        <a:ext cx="4004469" cy="11128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0" y="1268760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b="1" dirty="0" smtClean="0"/>
              <a:t>Exercise: </a:t>
            </a:r>
            <a:r>
              <a:rPr lang="en-GB" sz="2600" dirty="0" smtClean="0"/>
              <a:t>Obtain the equivalent stiffness for the following spring networks.</a:t>
            </a:r>
            <a:endParaRPr lang="en-GB" sz="2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65510" y="2207146"/>
            <a:ext cx="4406690" cy="1581894"/>
            <a:chOff x="683568" y="2276872"/>
            <a:chExt cx="4406690" cy="1581894"/>
          </a:xfrm>
        </p:grpSpPr>
        <p:grpSp>
          <p:nvGrpSpPr>
            <p:cNvPr id="17" name="Group 16"/>
            <p:cNvGrpSpPr/>
            <p:nvPr/>
          </p:nvGrpSpPr>
          <p:grpSpPr>
            <a:xfrm>
              <a:off x="683568" y="2420888"/>
              <a:ext cx="4406690" cy="1086991"/>
              <a:chOff x="683568" y="2420888"/>
              <a:chExt cx="4406690" cy="108699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83568" y="2564904"/>
                <a:ext cx="3064501" cy="942975"/>
                <a:chOff x="683568" y="2564904"/>
                <a:chExt cx="3064501" cy="942975"/>
              </a:xfrm>
            </p:grpSpPr>
            <p:pic>
              <p:nvPicPr>
                <p:cNvPr id="99332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3568" y="2564904"/>
                  <a:ext cx="15430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333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57444" y="2823132"/>
                  <a:ext cx="1190625" cy="571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0" name="Straight Connector 9"/>
                <p:cNvCxnSpPr/>
                <p:nvPr/>
              </p:nvCxnSpPr>
              <p:spPr>
                <a:xfrm>
                  <a:off x="2209804" y="2809064"/>
                  <a:ext cx="0" cy="576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2550" y="3078596"/>
                  <a:ext cx="4011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933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37708" y="2608776"/>
                <a:ext cx="1352550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335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67744" y="2420888"/>
                <a:ext cx="102870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Connector 15"/>
              <p:cNvCxnSpPr/>
              <p:nvPr/>
            </p:nvCxnSpPr>
            <p:spPr>
              <a:xfrm>
                <a:off x="2383624" y="2834852"/>
                <a:ext cx="0" cy="25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933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2276872"/>
              <a:ext cx="4667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3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40" y="3573016"/>
              <a:ext cx="4286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987824" y="3284984"/>
            <a:ext cx="376932" cy="44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91" name="Equation" r:id="rId9" imgW="177480" imgH="164880" progId="Equation.3">
                    <p:embed/>
                  </p:oleObj>
                </mc:Choice>
                <mc:Fallback>
                  <p:oleObj name="Equation" r:id="rId9" imgW="177480" imgH="1648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7824" y="3284984"/>
                          <a:ext cx="376932" cy="4425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403648" y="249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21062" y="4293096"/>
            <a:ext cx="5355194" cy="1584506"/>
            <a:chOff x="1115616" y="4509120"/>
            <a:chExt cx="5355194" cy="1584506"/>
          </a:xfrm>
        </p:grpSpPr>
        <p:pic>
          <p:nvPicPr>
            <p:cNvPr id="99341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5656" y="4853424"/>
              <a:ext cx="2381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32"/>
            <p:cNvGrpSpPr/>
            <p:nvPr/>
          </p:nvGrpSpPr>
          <p:grpSpPr>
            <a:xfrm>
              <a:off x="2051720" y="4825288"/>
              <a:ext cx="2741683" cy="933120"/>
              <a:chOff x="2051720" y="4825288"/>
              <a:chExt cx="2741683" cy="933120"/>
            </a:xfrm>
          </p:grpSpPr>
          <p:pic>
            <p:nvPicPr>
              <p:cNvPr id="99339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051720" y="5301208"/>
                <a:ext cx="11811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843808" y="4825288"/>
                <a:ext cx="11811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" name="Straight Connector 25"/>
              <p:cNvCxnSpPr/>
              <p:nvPr/>
            </p:nvCxnSpPr>
            <p:spPr>
              <a:xfrm>
                <a:off x="3203848" y="5589240"/>
                <a:ext cx="4011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340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621828" y="5329344"/>
                <a:ext cx="117157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9" name="Straight Connector 28"/>
              <p:cNvCxnSpPr/>
              <p:nvPr/>
            </p:nvCxnSpPr>
            <p:spPr>
              <a:xfrm>
                <a:off x="2051720" y="5014844"/>
                <a:ext cx="0" cy="46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061728" y="5011508"/>
                <a:ext cx="75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95936" y="5113320"/>
                <a:ext cx="75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73956" y="5113320"/>
                <a:ext cx="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1649476" y="5229200"/>
              <a:ext cx="4011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4000" t="15120"/>
            <a:stretch>
              <a:fillRect/>
            </a:stretch>
          </p:blipFill>
          <p:spPr bwMode="auto">
            <a:xfrm>
              <a:off x="3374332" y="5689384"/>
              <a:ext cx="884684" cy="40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3376000" y="5599292"/>
              <a:ext cx="0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8260" y="4941168"/>
              <a:ext cx="13525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4788024" y="5301208"/>
              <a:ext cx="4011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115616" y="5085184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ii)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848" y="4509120"/>
              <a:ext cx="4667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11760" y="5733256"/>
              <a:ext cx="4286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3976190" y="5086852"/>
            <a:ext cx="315606" cy="370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92" name="Equation" r:id="rId14" imgW="177480" imgH="164880" progId="Equation.3">
                    <p:embed/>
                  </p:oleObj>
                </mc:Choice>
                <mc:Fallback>
                  <p:oleObj name="Equation" r:id="rId14" imgW="177480" imgH="1648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6190" y="5086852"/>
                          <a:ext cx="315606" cy="370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7200" y="260648"/>
            <a:ext cx="8507288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Translational Mass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9"/>
          <p:cNvGrpSpPr/>
          <p:nvPr/>
        </p:nvGrpSpPr>
        <p:grpSpPr>
          <a:xfrm>
            <a:off x="5474240" y="1268760"/>
            <a:ext cx="3665447" cy="1664058"/>
            <a:chOff x="2483768" y="3421126"/>
            <a:chExt cx="3665447" cy="1664058"/>
          </a:xfrm>
        </p:grpSpPr>
        <p:grpSp>
          <p:nvGrpSpPr>
            <p:cNvPr id="6" name="Group 58"/>
            <p:cNvGrpSpPr/>
            <p:nvPr/>
          </p:nvGrpSpPr>
          <p:grpSpPr>
            <a:xfrm>
              <a:off x="2627784" y="3421126"/>
              <a:ext cx="3521431" cy="1664058"/>
              <a:chOff x="395536" y="3124199"/>
              <a:chExt cx="3521431" cy="1664058"/>
            </a:xfrm>
          </p:grpSpPr>
          <p:pic>
            <p:nvPicPr>
              <p:cNvPr id="17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3429000"/>
                <a:ext cx="3521431" cy="1359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7" name="Group 57"/>
              <p:cNvGrpSpPr/>
              <p:nvPr/>
            </p:nvGrpSpPr>
            <p:grpSpPr>
              <a:xfrm>
                <a:off x="696013" y="3124199"/>
                <a:ext cx="2600628" cy="1226789"/>
                <a:chOff x="703364" y="3124199"/>
                <a:chExt cx="2600628" cy="1226789"/>
              </a:xfrm>
            </p:grpSpPr>
            <p:sp>
              <p:nvSpPr>
                <p:cNvPr id="1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91684" y="3124199"/>
                  <a:ext cx="209152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Translational Mass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259632" y="4005064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03364" y="3720368"/>
                  <a:ext cx="6120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endParaRPr lang="en-GB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283480" y="3918988"/>
                  <a:ext cx="1020512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67" name="TextBox 66"/>
            <p:cNvSpPr txBox="1"/>
            <p:nvPr/>
          </p:nvSpPr>
          <p:spPr>
            <a:xfrm>
              <a:off x="2483768" y="370774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ii)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04" y="1124744"/>
            <a:ext cx="48965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Translational Mass is an inertia element.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A mechanical system without mass does not exist.  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If a force </a:t>
            </a:r>
            <a:r>
              <a:rPr lang="en-GB" sz="2600" i="1" dirty="0" smtClean="0">
                <a:solidFill>
                  <a:srgbClr val="FF0000"/>
                </a:solidFill>
              </a:rPr>
              <a:t>F</a:t>
            </a:r>
            <a:r>
              <a:rPr lang="en-GB" sz="2600" dirty="0" smtClean="0"/>
              <a:t> is applied to a mass and it is displaced to </a:t>
            </a:r>
            <a:r>
              <a:rPr lang="en-GB" sz="2600" i="1" dirty="0" smtClean="0">
                <a:solidFill>
                  <a:srgbClr val="FF0000"/>
                </a:solidFill>
              </a:rPr>
              <a:t>x</a:t>
            </a:r>
            <a:r>
              <a:rPr lang="en-GB" sz="2600" dirty="0" smtClean="0"/>
              <a:t> meters then the relation b/w force and displacements is given by Newton’s law.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292080" y="3429000"/>
            <a:ext cx="3519821" cy="1800200"/>
            <a:chOff x="2801604" y="3501008"/>
            <a:chExt cx="3519821" cy="1800200"/>
          </a:xfrm>
        </p:grpSpPr>
        <p:sp>
          <p:nvSpPr>
            <p:cNvPr id="13" name="Rectangle 12"/>
            <p:cNvSpPr/>
            <p:nvPr/>
          </p:nvSpPr>
          <p:spPr>
            <a:xfrm>
              <a:off x="4067944" y="4149080"/>
              <a:ext cx="1368152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 smtClean="0"/>
                <a:t>M</a:t>
              </a:r>
              <a:endParaRPr lang="en-GB" sz="2200" b="1" dirty="0"/>
            </a:p>
          </p:txBody>
        </p:sp>
        <p:cxnSp>
          <p:nvCxnSpPr>
            <p:cNvPr id="15" name="Straight Arrow Connector 14"/>
            <p:cNvCxnSpPr>
              <a:endCxn id="13" idx="1"/>
            </p:cNvCxnSpPr>
            <p:nvPr/>
          </p:nvCxnSpPr>
          <p:spPr>
            <a:xfrm>
              <a:off x="3059832" y="4725144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flipV="1">
              <a:off x="4644008" y="3501008"/>
              <a:ext cx="1296144" cy="64807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2801604" y="4291428"/>
            <a:ext cx="720080" cy="407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92" name="Equation" r:id="rId4" imgW="279360" imgH="177480" progId="Equation.3">
                    <p:embed/>
                  </p:oleObj>
                </mc:Choice>
                <mc:Fallback>
                  <p:oleObj name="Equation" r:id="rId4" imgW="279360" imgH="1774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1604" y="4291428"/>
                          <a:ext cx="720080" cy="4075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18" name="Object 2"/>
            <p:cNvGraphicFramePr>
              <a:graphicFrameLocks noChangeAspect="1"/>
            </p:cNvGraphicFramePr>
            <p:nvPr/>
          </p:nvGraphicFramePr>
          <p:xfrm>
            <a:off x="5700713" y="3644900"/>
            <a:ext cx="62071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93" name="Equation" r:id="rId6" imgW="241200" imgH="177480" progId="Equation.3">
                    <p:embed/>
                  </p:oleObj>
                </mc:Choice>
                <mc:Fallback>
                  <p:oleObj name="Equation" r:id="rId6" imgW="24120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0713" y="3644900"/>
                          <a:ext cx="620712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2374900" y="5991225"/>
          <a:ext cx="19446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4" name="Equation" r:id="rId8" imgW="457200" imgH="152280" progId="Equation.3">
                  <p:embed/>
                </p:oleObj>
              </mc:Choice>
              <mc:Fallback>
                <p:oleObj name="Equation" r:id="rId8" imgW="457200" imgH="152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5991225"/>
                        <a:ext cx="1944688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7200" y="260648"/>
            <a:ext cx="8507288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Translational Damper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0"/>
          <p:cNvGrpSpPr/>
          <p:nvPr/>
        </p:nvGrpSpPr>
        <p:grpSpPr>
          <a:xfrm>
            <a:off x="5652120" y="3140968"/>
            <a:ext cx="3125763" cy="1447233"/>
            <a:chOff x="2483768" y="5068415"/>
            <a:chExt cx="3125763" cy="1447233"/>
          </a:xfrm>
        </p:grpSpPr>
        <p:grpSp>
          <p:nvGrpSpPr>
            <p:cNvPr id="9" name="Group 63"/>
            <p:cNvGrpSpPr/>
            <p:nvPr/>
          </p:nvGrpSpPr>
          <p:grpSpPr>
            <a:xfrm>
              <a:off x="2627784" y="5068415"/>
              <a:ext cx="2981747" cy="1447233"/>
              <a:chOff x="467544" y="5068415"/>
              <a:chExt cx="2981747" cy="1447233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5373216"/>
                <a:ext cx="2981747" cy="1142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988742" y="5068415"/>
                <a:ext cx="23591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Translational Damper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27296" y="5736592"/>
                <a:ext cx="787084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331640" y="5949280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57732" y="5777128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94068" y="5965016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2483768" y="536392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iii)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04" y="1124744"/>
            <a:ext cx="489654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When the viscosity or drag is not negligible in a system, we often model them with the damping force. 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All the materials exhibit the property of damping to some extent. 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If damping in the system is not enough then extra elements (e.g. Dashpot) are added to increase damping.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7200" y="260648"/>
            <a:ext cx="8507288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266700" indent="-266700" algn="ctr"/>
            <a:r>
              <a:rPr lang="en-GB" sz="3600" dirty="0" smtClean="0"/>
              <a:t>Common  Uses of Dashpots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124744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 smtClean="0"/>
          </a:p>
          <a:p>
            <a:pPr marL="266700" indent="-266700" algn="just">
              <a:buFont typeface="Arial" pitchFamily="34" charset="0"/>
              <a:buChar char="•"/>
            </a:pPr>
            <a:endParaRPr lang="en-GB" sz="2600" dirty="0"/>
          </a:p>
        </p:txBody>
      </p:sp>
      <p:pic>
        <p:nvPicPr>
          <p:cNvPr id="13" name="Picture 12" descr="220px-Door_closer_manual_dscn166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2651787" cy="1988840"/>
          </a:xfrm>
          <a:prstGeom prst="rect">
            <a:avLst/>
          </a:prstGeom>
        </p:spPr>
      </p:pic>
      <p:pic>
        <p:nvPicPr>
          <p:cNvPr id="14" name="Picture 13" descr="1287778048_131186470_1-Dohra-Automobile-shock-absorberany-car-islamabad-1287778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6124" y="1556792"/>
            <a:ext cx="2674268" cy="2364053"/>
          </a:xfrm>
          <a:prstGeom prst="rect">
            <a:avLst/>
          </a:prstGeom>
        </p:spPr>
      </p:pic>
      <p:pic>
        <p:nvPicPr>
          <p:cNvPr id="15" name="Picture 14" descr="basara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413108"/>
            <a:ext cx="2924944" cy="1949963"/>
          </a:xfrm>
          <a:prstGeom prst="rect">
            <a:avLst/>
          </a:prstGeom>
        </p:spPr>
      </p:pic>
      <p:pic>
        <p:nvPicPr>
          <p:cNvPr id="16" name="Picture 15" descr="Fig17-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221088"/>
            <a:ext cx="2899030" cy="2177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5616" y="1052736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Door Stoppers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1196752"/>
            <a:ext cx="197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Vehicle Suspension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3861048"/>
            <a:ext cx="190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Bridge Suspension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4005064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Flyover Suspension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7200" y="260648"/>
            <a:ext cx="8507288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Translational Damper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352550" y="3541713"/>
          <a:ext cx="1612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9" name="Equation" r:id="rId3" imgW="431640" imgH="152280" progId="Equation.3">
                  <p:embed/>
                </p:oleObj>
              </mc:Choice>
              <mc:Fallback>
                <p:oleObj name="Equation" r:id="rId3" imgW="43164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541713"/>
                        <a:ext cx="1612900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83568" y="4942329"/>
            <a:ext cx="5168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GB" sz="2200" dirty="0" smtClean="0"/>
              <a:t>Where </a:t>
            </a:r>
            <a:r>
              <a:rPr lang="en-GB" sz="2200" i="1" dirty="0" smtClean="0">
                <a:solidFill>
                  <a:srgbClr val="FF0000"/>
                </a:solidFill>
              </a:rPr>
              <a:t>C</a:t>
            </a:r>
            <a:r>
              <a:rPr lang="en-GB" sz="2200" dirty="0" smtClean="0"/>
              <a:t> is damping coefficient (</a:t>
            </a:r>
            <a:r>
              <a:rPr lang="en-GB" sz="2200" i="1" dirty="0" smtClean="0">
                <a:solidFill>
                  <a:srgbClr val="FF0000"/>
                </a:solidFill>
              </a:rPr>
              <a:t>N/ms</a:t>
            </a:r>
            <a:r>
              <a:rPr lang="en-GB" sz="2200" i="1" baseline="30000" dirty="0" smtClean="0">
                <a:solidFill>
                  <a:srgbClr val="FF0000"/>
                </a:solidFill>
              </a:rPr>
              <a:t>-1</a:t>
            </a:r>
            <a:r>
              <a:rPr lang="en-GB" sz="2200" dirty="0" smtClean="0"/>
              <a:t>).</a:t>
            </a:r>
            <a:endParaRPr lang="en-GB" sz="2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11560" y="1557953"/>
            <a:ext cx="3312368" cy="1521460"/>
            <a:chOff x="2411760" y="1268760"/>
            <a:chExt cx="3312368" cy="1521460"/>
          </a:xfrm>
        </p:grpSpPr>
        <p:grpSp>
          <p:nvGrpSpPr>
            <p:cNvPr id="22" name="Group 21"/>
            <p:cNvGrpSpPr/>
            <p:nvPr/>
          </p:nvGrpSpPr>
          <p:grpSpPr>
            <a:xfrm>
              <a:off x="2411760" y="1268760"/>
              <a:ext cx="3312368" cy="1521460"/>
              <a:chOff x="2411760" y="1268760"/>
              <a:chExt cx="3312368" cy="152146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411760" y="1268760"/>
                <a:ext cx="3312368" cy="1512168"/>
                <a:chOff x="3557588" y="2780928"/>
                <a:chExt cx="2958628" cy="1162422"/>
              </a:xfrm>
            </p:grpSpPr>
            <p:pic>
              <p:nvPicPr>
                <p:cNvPr id="13926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57588" y="2914650"/>
                  <a:ext cx="2028825" cy="1028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926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525616" y="3365334"/>
                  <a:ext cx="9906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9268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508104" y="2780928"/>
                  <a:ext cx="32385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3563888" y="2420888"/>
                <a:ext cx="28803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48910" y="1321447"/>
              <a:ext cx="28803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52120" y="1413937"/>
            <a:ext cx="2808312" cy="1521460"/>
            <a:chOff x="5436096" y="1052736"/>
            <a:chExt cx="2808312" cy="152146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2191"/>
            <a:stretch>
              <a:fillRect/>
            </a:stretch>
          </p:blipFill>
          <p:spPr bwMode="auto">
            <a:xfrm>
              <a:off x="5436096" y="1226692"/>
              <a:ext cx="1767340" cy="133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35370" y="1812976"/>
              <a:ext cx="1109038" cy="309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15764" y="1052736"/>
              <a:ext cx="362570" cy="396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084168" y="2204864"/>
              <a:ext cx="28803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l="53239" r="20142" b="74801"/>
            <a:stretch>
              <a:fillRect/>
            </a:stretch>
          </p:blipFill>
          <p:spPr bwMode="auto">
            <a:xfrm>
              <a:off x="5868144" y="1268760"/>
              <a:ext cx="36004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5436096" y="1567914"/>
              <a:ext cx="0" cy="4110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436096" y="1556792"/>
              <a:ext cx="432048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5418262" y="3429839"/>
          <a:ext cx="2584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Equation" r:id="rId9" imgW="825480" imgH="203040" progId="Equation.3">
                  <p:embed/>
                </p:oleObj>
              </mc:Choice>
              <mc:Fallback>
                <p:oleObj name="Equation" r:id="rId9" imgW="8254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262" y="3429839"/>
                        <a:ext cx="2584450" cy="63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7200" y="260648"/>
            <a:ext cx="8507288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Translational Damper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196752"/>
            <a:ext cx="54717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GB" sz="2200" dirty="0" smtClean="0"/>
              <a:t>Translational Dampers in series and parallel.</a:t>
            </a:r>
            <a:endParaRPr lang="en-GB" sz="2200" dirty="0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2914036" cy="18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76872"/>
            <a:ext cx="3667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55576" y="4293096"/>
          <a:ext cx="2414167" cy="68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5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93096"/>
                        <a:ext cx="2414167" cy="68401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5580112" y="3861048"/>
          <a:ext cx="2535237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6" name="Equation" r:id="rId7" imgW="799920" imgH="380880" progId="Equation.3">
                  <p:embed/>
                </p:oleObj>
              </mc:Choice>
              <mc:Fallback>
                <p:oleObj name="Equation" r:id="rId7" imgW="799920" imgH="380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861048"/>
                        <a:ext cx="2535237" cy="1208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Modeling a simple Translational System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smtClean="0"/>
              <a:t>Example-1</a:t>
            </a:r>
            <a:r>
              <a:rPr lang="en-GB" sz="2400" dirty="0" smtClean="0"/>
              <a:t>: Consider a simple horizontal spring-mass system on a frictionless surface, as shown in figure below.</a:t>
            </a:r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>
              <a:buNone/>
            </a:pPr>
            <a:r>
              <a:rPr lang="en-GB" sz="2400" dirty="0" smtClean="0"/>
              <a:t>           or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3003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63888" y="4509120"/>
          <a:ext cx="180020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5" name="Equation" r:id="rId4" imgW="533160" imgH="164880" progId="Equation.3">
                  <p:embed/>
                </p:oleObj>
              </mc:Choice>
              <mc:Fallback>
                <p:oleObj name="Equation" r:id="rId4" imgW="53316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509120"/>
                        <a:ext cx="180020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3587750" y="5300663"/>
          <a:ext cx="21859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6" name="Equation" r:id="rId6" imgW="647640" imgH="164880" progId="Equation.3">
                  <p:embed/>
                </p:oleObj>
              </mc:Choice>
              <mc:Fallback>
                <p:oleObj name="Equation" r:id="rId6" imgW="64764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5300663"/>
                        <a:ext cx="21859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the following system (friction is negligible)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67544" y="3645024"/>
            <a:ext cx="329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Free Body Diagram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2836863" y="4437112"/>
            <a:ext cx="3270250" cy="1018902"/>
            <a:chOff x="2836863" y="4768850"/>
            <a:chExt cx="3270250" cy="1018902"/>
          </a:xfrm>
        </p:grpSpPr>
        <p:grpSp>
          <p:nvGrpSpPr>
            <p:cNvPr id="32" name="Group 31"/>
            <p:cNvGrpSpPr/>
            <p:nvPr/>
          </p:nvGrpSpPr>
          <p:grpSpPr>
            <a:xfrm>
              <a:off x="3779912" y="4797152"/>
              <a:ext cx="1295400" cy="990600"/>
              <a:chOff x="3124200" y="2133600"/>
              <a:chExt cx="1295400" cy="990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124200" y="213360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512125" y="2327565"/>
                <a:ext cx="5357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</a:t>
                </a:r>
                <a:endParaRPr lang="en-US" sz="3200" dirty="0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3317421" y="558924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20154" y="5013176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5654" name="Object 6"/>
            <p:cNvGraphicFramePr>
              <a:graphicFrameLocks noChangeAspect="1"/>
            </p:cNvGraphicFramePr>
            <p:nvPr/>
          </p:nvGraphicFramePr>
          <p:xfrm>
            <a:off x="2915816" y="5431369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77" name="Equation" r:id="rId3" imgW="139680" imgH="139680" progId="Equation.3">
                    <p:embed/>
                  </p:oleObj>
                </mc:Choice>
                <mc:Fallback>
                  <p:oleObj name="Equation" r:id="rId3" imgW="139680" imgH="1396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5431369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655" name="Object 7"/>
            <p:cNvGraphicFramePr>
              <a:graphicFrameLocks noChangeAspect="1"/>
            </p:cNvGraphicFramePr>
            <p:nvPr/>
          </p:nvGraphicFramePr>
          <p:xfrm>
            <a:off x="2836863" y="4768850"/>
            <a:ext cx="5191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78" name="Equation" r:id="rId5" imgW="164880" imgH="190440" progId="Equation.3">
                    <p:embed/>
                  </p:oleObj>
                </mc:Choice>
                <mc:Fallback>
                  <p:oleObj name="Equation" r:id="rId5" imgW="164880" imgH="1904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6863" y="4768850"/>
                          <a:ext cx="5191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>
              <a:off x="5076056" y="5301208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5656" name="Object 8"/>
            <p:cNvGraphicFramePr>
              <a:graphicFrameLocks noChangeAspect="1"/>
            </p:cNvGraphicFramePr>
            <p:nvPr/>
          </p:nvGraphicFramePr>
          <p:xfrm>
            <a:off x="5429250" y="5084763"/>
            <a:ext cx="6778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79" name="Equation" r:id="rId7" imgW="215640" imgH="190440" progId="Equation.3">
                    <p:embed/>
                  </p:oleObj>
                </mc:Choice>
                <mc:Fallback>
                  <p:oleObj name="Equation" r:id="rId7" imgW="215640" imgH="1904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5084763"/>
                          <a:ext cx="67786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2423120" y="1655620"/>
            <a:ext cx="5029200" cy="1524000"/>
            <a:chOff x="1066800" y="1600200"/>
            <a:chExt cx="5029200" cy="1524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66800" y="1600200"/>
              <a:ext cx="0" cy="15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66800" y="3124200"/>
              <a:ext cx="5029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24384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828800" y="22098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74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057400" y="2209800"/>
              <a:ext cx="228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860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286000" y="2209800"/>
              <a:ext cx="228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14600" y="22098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514600" y="2209800"/>
              <a:ext cx="228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743200" y="22098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43200" y="24384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419600" y="2438400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124200" y="2105890"/>
              <a:ext cx="129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667000" y="28194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2267744" y="1844824"/>
            <a:ext cx="360040" cy="370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0" name="Equation" r:id="rId9" imgW="114120" imgH="164880" progId="Equation.3">
                    <p:embed/>
                  </p:oleObj>
                </mc:Choice>
                <mc:Fallback>
                  <p:oleObj name="Equation" r:id="rId9" imgW="114120" imgH="164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1844824"/>
                          <a:ext cx="360040" cy="370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652" name="Object 4"/>
            <p:cNvGraphicFramePr>
              <a:graphicFrameLocks noChangeAspect="1"/>
            </p:cNvGraphicFramePr>
            <p:nvPr/>
          </p:nvGraphicFramePr>
          <p:xfrm>
            <a:off x="2228850" y="2665413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1" name="Equation" r:id="rId11" imgW="139680" imgH="139680" progId="Equation.3">
                    <p:embed/>
                  </p:oleObj>
                </mc:Choice>
                <mc:Fallback>
                  <p:oleObj name="Equation" r:id="rId11" imgW="139680" imgH="1396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850" y="2665413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653" name="Object 5"/>
            <p:cNvGraphicFramePr>
              <a:graphicFrameLocks noChangeAspect="1"/>
            </p:cNvGraphicFramePr>
            <p:nvPr/>
          </p:nvGraphicFramePr>
          <p:xfrm>
            <a:off x="5278870" y="2305483"/>
            <a:ext cx="3587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2" name="Equation" r:id="rId13" imgW="114120" imgH="126720" progId="Equation.3">
                    <p:embed/>
                  </p:oleObj>
                </mc:Choice>
                <mc:Fallback>
                  <p:oleObj name="Equation" r:id="rId13" imgW="114120" imgH="1267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870" y="2305483"/>
                          <a:ext cx="3587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657" name="Object 9"/>
            <p:cNvGraphicFramePr>
              <a:graphicFrameLocks noChangeAspect="1"/>
            </p:cNvGraphicFramePr>
            <p:nvPr/>
          </p:nvGraphicFramePr>
          <p:xfrm>
            <a:off x="3533445" y="2434743"/>
            <a:ext cx="686814" cy="386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3" name="Equation" r:id="rId15" imgW="177480" imgH="139680" progId="Equation.3">
                    <p:embed/>
                  </p:oleObj>
                </mc:Choice>
                <mc:Fallback>
                  <p:oleObj name="Equation" r:id="rId15" imgW="177480" imgH="1396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3445" y="2434743"/>
                          <a:ext cx="686814" cy="386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/>
          <p:cNvSpPr txBox="1"/>
          <p:nvPr/>
        </p:nvSpPr>
        <p:spPr>
          <a:xfrm>
            <a:off x="467544" y="55892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Where       and       are force applied by the spring and  inertial force respectively. </a:t>
            </a:r>
            <a:endParaRPr lang="en-US" sz="2800" dirty="0"/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1835696" y="5661248"/>
          <a:ext cx="5191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4" name="Equation" r:id="rId17" imgW="164880" imgH="190440" progId="Equation.3">
                  <p:embed/>
                </p:oleObj>
              </mc:Choice>
              <mc:Fallback>
                <p:oleObj name="Equation" r:id="rId17" imgW="164880" imgH="1904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661248"/>
                        <a:ext cx="5191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8"/>
          <p:cNvGraphicFramePr>
            <a:graphicFrameLocks noChangeAspect="1"/>
          </p:cNvGraphicFramePr>
          <p:nvPr/>
        </p:nvGraphicFramePr>
        <p:xfrm>
          <a:off x="2874251" y="5633538"/>
          <a:ext cx="6778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5" name="Equation" r:id="rId18" imgW="215640" imgH="190440" progId="Equation.3">
                  <p:embed/>
                </p:oleObj>
              </mc:Choice>
              <mc:Fallback>
                <p:oleObj name="Equation" r:id="rId18" imgW="215640" imgH="1904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251" y="5633538"/>
                        <a:ext cx="6778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4618856" cy="116205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Outline of this Lecture</a:t>
            </a:r>
            <a:endParaRPr lang="en-GB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6635080" cy="4691063"/>
          </a:xfrm>
        </p:spPr>
        <p:txBody>
          <a:bodyPr>
            <a:noAutofit/>
          </a:bodyPr>
          <a:lstStyle/>
          <a:p>
            <a:pPr indent="263525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Part-I: </a:t>
            </a:r>
            <a:r>
              <a:rPr lang="en-GB" sz="2400" dirty="0" smtClean="0"/>
              <a:t>Translational Mechanical System</a:t>
            </a:r>
          </a:p>
          <a:p>
            <a:pPr indent="263525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Part-II: </a:t>
            </a:r>
            <a:r>
              <a:rPr lang="en-GB" sz="2400" dirty="0" smtClean="0"/>
              <a:t>Rotational Mechanical System</a:t>
            </a:r>
          </a:p>
          <a:p>
            <a:pPr indent="263525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Part-III: </a:t>
            </a:r>
            <a:r>
              <a:rPr lang="en-GB" sz="2400" dirty="0" smtClean="0"/>
              <a:t>Mechanical Linkages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36" y="3212976"/>
            <a:ext cx="721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Then the differential equation of the system is:</a:t>
            </a:r>
            <a:endParaRPr lang="en-US" sz="28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3065726" y="4005064"/>
          <a:ext cx="251438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6" name="Equation" r:id="rId3" imgW="685800" imgH="164880" progId="Equation.3">
                  <p:embed/>
                </p:oleObj>
              </mc:Choice>
              <mc:Fallback>
                <p:oleObj name="Equation" r:id="rId3" imgW="68580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726" y="4005064"/>
                        <a:ext cx="251438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09673" y="4653136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n-US" sz="2800" dirty="0" smtClean="0"/>
              <a:t>Taking the Laplace Transform of both sides and ignoring initial conditions we get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843808" y="1124744"/>
            <a:ext cx="3270250" cy="1018902"/>
            <a:chOff x="2836863" y="4768850"/>
            <a:chExt cx="3270250" cy="1018902"/>
          </a:xfrm>
        </p:grpSpPr>
        <p:grpSp>
          <p:nvGrpSpPr>
            <p:cNvPr id="32" name="Group 31"/>
            <p:cNvGrpSpPr/>
            <p:nvPr/>
          </p:nvGrpSpPr>
          <p:grpSpPr>
            <a:xfrm>
              <a:off x="3779912" y="4797152"/>
              <a:ext cx="1295400" cy="990600"/>
              <a:chOff x="3124200" y="2133600"/>
              <a:chExt cx="1295400" cy="990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124200" y="213360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512125" y="2327565"/>
                <a:ext cx="5357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</a:t>
                </a:r>
                <a:endParaRPr lang="en-US" sz="3200" dirty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3317421" y="558924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20154" y="5013176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6"/>
            <p:cNvGraphicFramePr>
              <a:graphicFrameLocks noChangeAspect="1"/>
            </p:cNvGraphicFramePr>
            <p:nvPr/>
          </p:nvGraphicFramePr>
          <p:xfrm>
            <a:off x="2915816" y="5431369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77" name="Equation" r:id="rId5" imgW="139680" imgH="139680" progId="Equation.3">
                    <p:embed/>
                  </p:oleObj>
                </mc:Choice>
                <mc:Fallback>
                  <p:oleObj name="Equation" r:id="rId5" imgW="139680" imgH="1396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5431369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7"/>
            <p:cNvGraphicFramePr>
              <a:graphicFrameLocks noChangeAspect="1"/>
            </p:cNvGraphicFramePr>
            <p:nvPr/>
          </p:nvGraphicFramePr>
          <p:xfrm>
            <a:off x="2836863" y="4768850"/>
            <a:ext cx="5191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78" name="Equation" r:id="rId7" imgW="164880" imgH="190440" progId="Equation.3">
                    <p:embed/>
                  </p:oleObj>
                </mc:Choice>
                <mc:Fallback>
                  <p:oleObj name="Equation" r:id="rId7" imgW="164880" imgH="1904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6863" y="4768850"/>
                          <a:ext cx="5191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Straight Arrow Connector 47"/>
            <p:cNvCxnSpPr/>
            <p:nvPr/>
          </p:nvCxnSpPr>
          <p:spPr>
            <a:xfrm>
              <a:off x="5076056" y="5301208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8"/>
            <p:cNvGraphicFramePr>
              <a:graphicFrameLocks noChangeAspect="1"/>
            </p:cNvGraphicFramePr>
            <p:nvPr/>
          </p:nvGraphicFramePr>
          <p:xfrm>
            <a:off x="5429250" y="5084763"/>
            <a:ext cx="6778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79" name="Equation" r:id="rId9" imgW="215640" imgH="190440" progId="Equation.3">
                    <p:embed/>
                  </p:oleObj>
                </mc:Choice>
                <mc:Fallback>
                  <p:oleObj name="Equation" r:id="rId9" imgW="21564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5084763"/>
                          <a:ext cx="67786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4630" name="Object 2"/>
          <p:cNvGraphicFramePr>
            <a:graphicFrameLocks noChangeAspect="1"/>
          </p:cNvGraphicFramePr>
          <p:nvPr/>
        </p:nvGraphicFramePr>
        <p:xfrm>
          <a:off x="3347864" y="2564904"/>
          <a:ext cx="1988639" cy="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0" name="Equation" r:id="rId11" imgW="698400" imgH="190440" progId="Equation.3">
                  <p:embed/>
                </p:oleObj>
              </mc:Choice>
              <mc:Fallback>
                <p:oleObj name="Equation" r:id="rId11" imgW="698400" imgH="190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564904"/>
                        <a:ext cx="1988639" cy="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1" name="Object 2"/>
          <p:cNvGraphicFramePr>
            <a:graphicFrameLocks noChangeAspect="1"/>
          </p:cNvGraphicFramePr>
          <p:nvPr/>
        </p:nvGraphicFramePr>
        <p:xfrm>
          <a:off x="2483768" y="5949280"/>
          <a:ext cx="4421857" cy="524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1" name="Equation" r:id="rId13" imgW="1333440" imgH="190440" progId="Equation.3">
                  <p:embed/>
                </p:oleObj>
              </mc:Choice>
              <mc:Fallback>
                <p:oleObj name="Equation" r:id="rId13" imgW="133344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949280"/>
                        <a:ext cx="4421857" cy="5240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55776" y="719485"/>
          <a:ext cx="4503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4" name="Equation" r:id="rId3" imgW="1333440" imgH="190440" progId="Equation.3">
                  <p:embed/>
                </p:oleObj>
              </mc:Choice>
              <mc:Fallback>
                <p:oleObj name="Equation" r:id="rId3" imgW="133344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719485"/>
                        <a:ext cx="45037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393612"/>
            <a:ext cx="586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The transfer function of the system is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3848" y="2420888"/>
          <a:ext cx="2712527" cy="96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5" name="Equation" r:id="rId5" imgW="914400" imgH="368280" progId="Equation.3">
                  <p:embed/>
                </p:oleObj>
              </mc:Choice>
              <mc:Fallback>
                <p:oleObj name="Equation" r:id="rId5" imgW="91440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20888"/>
                        <a:ext cx="2712527" cy="96304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362586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if</a:t>
            </a:r>
            <a:endParaRPr lang="en-US" sz="2800" dirty="0"/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582613" y="4292600"/>
          <a:ext cx="2336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6" name="Equation" r:id="rId7" imgW="787320" imgH="368280" progId="Equation.3">
                  <p:embed/>
                </p:oleObj>
              </mc:Choice>
              <mc:Fallback>
                <p:oleObj name="Equation" r:id="rId7" imgW="78732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92600"/>
                        <a:ext cx="2336800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3302000" y="5489575"/>
          <a:ext cx="23749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7" name="Equation" r:id="rId9" imgW="799920" imgH="368280" progId="Equation.3">
                  <p:embed/>
                </p:oleObj>
              </mc:Choice>
              <mc:Fallback>
                <p:oleObj name="Equation" r:id="rId9" imgW="79992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489575"/>
                        <a:ext cx="2374900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16632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Example-2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2348880"/>
            <a:ext cx="560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The pole-zero map of the system is</a:t>
            </a:r>
            <a:endParaRPr lang="en-US" sz="2800" dirty="0"/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3322638" y="1090613"/>
          <a:ext cx="23733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3" name="Equation" r:id="rId3" imgW="799920" imgH="368280" progId="Equation.3">
                  <p:embed/>
                </p:oleObj>
              </mc:Choice>
              <mc:Fallback>
                <p:oleObj name="Equation" r:id="rId3" imgW="79992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1090613"/>
                        <a:ext cx="2373312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116632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Example-2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6690" name="Picture 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11954" r="7799" b="4953"/>
          <a:stretch/>
        </p:blipFill>
        <p:spPr bwMode="auto">
          <a:xfrm>
            <a:off x="1835696" y="3029804"/>
            <a:ext cx="4767361" cy="35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the following system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7544" y="3645024"/>
            <a:ext cx="329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Free Body Diagram</a:t>
            </a:r>
            <a:endParaRPr lang="en-US" sz="28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2063080" y="1628800"/>
            <a:ext cx="5029200" cy="2043088"/>
            <a:chOff x="1090639" y="1628800"/>
            <a:chExt cx="5029200" cy="2043088"/>
          </a:xfrm>
        </p:grpSpPr>
        <p:sp>
          <p:nvSpPr>
            <p:cNvPr id="37" name="Freeform 36"/>
            <p:cNvSpPr/>
            <p:nvPr/>
          </p:nvSpPr>
          <p:spPr>
            <a:xfrm>
              <a:off x="4487594" y="2854570"/>
              <a:ext cx="487680" cy="647113"/>
            </a:xfrm>
            <a:custGeom>
              <a:avLst/>
              <a:gdLst>
                <a:gd name="connsiteX0" fmla="*/ 478301 w 487680"/>
                <a:gd name="connsiteY0" fmla="*/ 647113 h 647113"/>
                <a:gd name="connsiteX1" fmla="*/ 407963 w 487680"/>
                <a:gd name="connsiteY1" fmla="*/ 70338 h 647113"/>
                <a:gd name="connsiteX2" fmla="*/ 0 w 487680"/>
                <a:gd name="connsiteY2" fmla="*/ 225082 h 64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647113">
                  <a:moveTo>
                    <a:pt x="478301" y="647113"/>
                  </a:moveTo>
                  <a:cubicBezTo>
                    <a:pt x="482990" y="393895"/>
                    <a:pt x="487680" y="140677"/>
                    <a:pt x="407963" y="70338"/>
                  </a:cubicBezTo>
                  <a:cubicBezTo>
                    <a:pt x="328246" y="0"/>
                    <a:pt x="164123" y="112541"/>
                    <a:pt x="0" y="225082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090639" y="1628800"/>
              <a:ext cx="5029200" cy="1524000"/>
              <a:chOff x="1066800" y="1600200"/>
              <a:chExt cx="5029200" cy="15240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066800" y="1600200"/>
                <a:ext cx="0" cy="1524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066800" y="3124200"/>
                <a:ext cx="5029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66800" y="2438400"/>
                <a:ext cx="76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1828800" y="2209800"/>
                <a:ext cx="228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057400" y="2209800"/>
                <a:ext cx="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2057400" y="2209800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286000" y="2209800"/>
                <a:ext cx="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286000" y="2209800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14600" y="2209800"/>
                <a:ext cx="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2514600" y="2209800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43200" y="2209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743200" y="2438400"/>
                <a:ext cx="381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4419600" y="2438400"/>
                <a:ext cx="838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3124200" y="210589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2667000" y="28194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9" name="Object 68"/>
              <p:cNvGraphicFramePr>
                <a:graphicFrameLocks noChangeAspect="1"/>
              </p:cNvGraphicFramePr>
              <p:nvPr/>
            </p:nvGraphicFramePr>
            <p:xfrm>
              <a:off x="2267744" y="1844824"/>
              <a:ext cx="360040" cy="370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781" name="Equation" r:id="rId3" imgW="114120" imgH="164880" progId="Equation.3">
                      <p:embed/>
                    </p:oleObj>
                  </mc:Choice>
                  <mc:Fallback>
                    <p:oleObj name="Equation" r:id="rId3" imgW="114120" imgH="16488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7744" y="1844824"/>
                            <a:ext cx="360040" cy="370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" name="Object 4"/>
              <p:cNvGraphicFramePr>
                <a:graphicFrameLocks noChangeAspect="1"/>
              </p:cNvGraphicFramePr>
              <p:nvPr/>
            </p:nvGraphicFramePr>
            <p:xfrm>
              <a:off x="2228850" y="2665413"/>
              <a:ext cx="438150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782" name="Equation" r:id="rId5" imgW="139680" imgH="139680" progId="Equation.3">
                      <p:embed/>
                    </p:oleObj>
                  </mc:Choice>
                  <mc:Fallback>
                    <p:oleObj name="Equation" r:id="rId5" imgW="139680" imgH="13968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8850" y="2665413"/>
                            <a:ext cx="438150" cy="3143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5"/>
              <p:cNvGraphicFramePr>
                <a:graphicFrameLocks noChangeAspect="1"/>
              </p:cNvGraphicFramePr>
              <p:nvPr/>
            </p:nvGraphicFramePr>
            <p:xfrm>
              <a:off x="5278870" y="2305483"/>
              <a:ext cx="358775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783" name="Equation" r:id="rId7" imgW="114120" imgH="126720" progId="Equation.3">
                      <p:embed/>
                    </p:oleObj>
                  </mc:Choice>
                  <mc:Fallback>
                    <p:oleObj name="Equation" r:id="rId7" imgW="114120" imgH="12672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8870" y="2305483"/>
                            <a:ext cx="358775" cy="285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Object 9"/>
              <p:cNvGraphicFramePr>
                <a:graphicFrameLocks noChangeAspect="1"/>
              </p:cNvGraphicFramePr>
              <p:nvPr/>
            </p:nvGraphicFramePr>
            <p:xfrm>
              <a:off x="3533445" y="2434743"/>
              <a:ext cx="686814" cy="386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784" name="Equation" r:id="rId9" imgW="177480" imgH="139680" progId="Equation.3">
                      <p:embed/>
                    </p:oleObj>
                  </mc:Choice>
                  <mc:Fallback>
                    <p:oleObj name="Equation" r:id="rId9" imgW="177480" imgH="13968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3445" y="2434743"/>
                            <a:ext cx="686814" cy="3863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" name="Object 5"/>
            <p:cNvGraphicFramePr>
              <a:graphicFrameLocks noChangeAspect="1"/>
            </p:cNvGraphicFramePr>
            <p:nvPr/>
          </p:nvGraphicFramePr>
          <p:xfrm>
            <a:off x="4964113" y="3328988"/>
            <a:ext cx="4397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85" name="Equation" r:id="rId11" imgW="139680" imgH="152280" progId="Equation.3">
                    <p:embed/>
                  </p:oleObj>
                </mc:Choice>
                <mc:Fallback>
                  <p:oleObj name="Equation" r:id="rId11" imgW="139680" imgH="1522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4113" y="3328988"/>
                          <a:ext cx="439737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Group 74"/>
          <p:cNvGrpSpPr/>
          <p:nvPr/>
        </p:nvGrpSpPr>
        <p:grpSpPr>
          <a:xfrm>
            <a:off x="3118538" y="4437112"/>
            <a:ext cx="3325670" cy="1018902"/>
            <a:chOff x="2915816" y="4725144"/>
            <a:chExt cx="3325670" cy="1018902"/>
          </a:xfrm>
        </p:grpSpPr>
        <p:grpSp>
          <p:nvGrpSpPr>
            <p:cNvPr id="33" name="Group 31"/>
            <p:cNvGrpSpPr/>
            <p:nvPr/>
          </p:nvGrpSpPr>
          <p:grpSpPr>
            <a:xfrm>
              <a:off x="3858865" y="4753446"/>
              <a:ext cx="1295400" cy="990600"/>
              <a:chOff x="3124200" y="2133600"/>
              <a:chExt cx="1295400" cy="9906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124200" y="213360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12125" y="2327565"/>
                <a:ext cx="5357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</a:t>
                </a:r>
                <a:endParaRPr lang="en-US" sz="3200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3396374" y="5545534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399107" y="4969470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6"/>
            <p:cNvGraphicFramePr>
              <a:graphicFrameLocks noChangeAspect="1"/>
            </p:cNvGraphicFramePr>
            <p:nvPr/>
          </p:nvGraphicFramePr>
          <p:xfrm>
            <a:off x="2994769" y="5387663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86" name="Equation" r:id="rId13" imgW="139680" imgH="139680" progId="Equation.3">
                    <p:embed/>
                  </p:oleObj>
                </mc:Choice>
                <mc:Fallback>
                  <p:oleObj name="Equation" r:id="rId13" imgW="139680" imgH="1396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769" y="5387663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7"/>
            <p:cNvGraphicFramePr>
              <a:graphicFrameLocks noChangeAspect="1"/>
            </p:cNvGraphicFramePr>
            <p:nvPr/>
          </p:nvGraphicFramePr>
          <p:xfrm>
            <a:off x="2915816" y="4725144"/>
            <a:ext cx="5191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87" name="Equation" r:id="rId15" imgW="164880" imgH="190440" progId="Equation.3">
                    <p:embed/>
                  </p:oleObj>
                </mc:Choice>
                <mc:Fallback>
                  <p:oleObj name="Equation" r:id="rId15" imgW="164880" imgH="1904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4725144"/>
                          <a:ext cx="5191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>
              <a:off x="5155009" y="5472934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5563623" y="5221172"/>
            <a:ext cx="6778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88" name="Equation" r:id="rId17" imgW="215640" imgH="190440" progId="Equation.3">
                    <p:embed/>
                  </p:oleObj>
                </mc:Choice>
                <mc:Fallback>
                  <p:oleObj name="Equation" r:id="rId17" imgW="21564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3623" y="5221172"/>
                          <a:ext cx="67786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Arrow Connector 73"/>
            <p:cNvCxnSpPr/>
            <p:nvPr/>
          </p:nvCxnSpPr>
          <p:spPr>
            <a:xfrm>
              <a:off x="5148064" y="5013176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0539" name="Object 11"/>
            <p:cNvGraphicFramePr>
              <a:graphicFrameLocks noChangeAspect="1"/>
            </p:cNvGraphicFramePr>
            <p:nvPr/>
          </p:nvGraphicFramePr>
          <p:xfrm>
            <a:off x="5571113" y="4752110"/>
            <a:ext cx="5572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89" name="Equation" r:id="rId19" imgW="177480" imgH="190440" progId="Equation.3">
                    <p:embed/>
                  </p:oleObj>
                </mc:Choice>
                <mc:Fallback>
                  <p:oleObj name="Equation" r:id="rId19" imgW="177480" imgH="1904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1113" y="4752110"/>
                          <a:ext cx="5572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0540" name="Object 12"/>
          <p:cNvGraphicFramePr>
            <a:graphicFrameLocks noChangeAspect="1"/>
          </p:cNvGraphicFramePr>
          <p:nvPr/>
        </p:nvGraphicFramePr>
        <p:xfrm>
          <a:off x="3203848" y="5949280"/>
          <a:ext cx="2784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90" name="Equation" r:id="rId21" imgW="977760" imgH="190440" progId="Equation.3">
                  <p:embed/>
                </p:oleObj>
              </mc:Choice>
              <mc:Fallback>
                <p:oleObj name="Equation" r:id="rId21" imgW="977760" imgH="1904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949280"/>
                        <a:ext cx="27844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79512" y="1052736"/>
            <a:ext cx="579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Differential equation of the system is:</a:t>
            </a:r>
            <a:endParaRPr lang="en-US" sz="28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483768" y="1772816"/>
          <a:ext cx="4104456" cy="56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3" name="Equation" r:id="rId3" imgW="952200" imgH="164880" progId="Equation.3">
                  <p:embed/>
                </p:oleObj>
              </mc:Choice>
              <mc:Fallback>
                <p:oleObj name="Equation" r:id="rId3" imgW="95220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72816"/>
                        <a:ext cx="4104456" cy="564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51520" y="2564904"/>
            <a:ext cx="8581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Taking the Laplace Transform of both sides and ignoring </a:t>
            </a:r>
          </a:p>
          <a:p>
            <a:r>
              <a:rPr lang="en-US" sz="2800" dirty="0" smtClean="0"/>
              <a:t>Initial conditions we get</a:t>
            </a:r>
            <a:endParaRPr lang="en-US" sz="2800" dirty="0"/>
          </a:p>
        </p:txBody>
      </p:sp>
      <p:graphicFrame>
        <p:nvGraphicFramePr>
          <p:cNvPr id="157699" name="Object 2"/>
          <p:cNvGraphicFramePr>
            <a:graphicFrameLocks noChangeAspect="1"/>
          </p:cNvGraphicFramePr>
          <p:nvPr/>
        </p:nvGraphicFramePr>
        <p:xfrm>
          <a:off x="1403648" y="3717032"/>
          <a:ext cx="6568528" cy="54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4" name="Equation" r:id="rId5" imgW="1828800" imgH="190440" progId="Equation.3">
                  <p:embed/>
                </p:oleObj>
              </mc:Choice>
              <mc:Fallback>
                <p:oleObj name="Equation" r:id="rId5" imgW="182880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17032"/>
                        <a:ext cx="6568528" cy="54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2682875" y="4941888"/>
          <a:ext cx="34671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5" name="Equation" r:id="rId7" imgW="1168200" imgH="368280" progId="Equation.3">
                  <p:embed/>
                </p:oleObj>
              </mc:Choice>
              <mc:Fallback>
                <p:oleObj name="Equation" r:id="rId7" imgW="116820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941888"/>
                        <a:ext cx="3467100" cy="963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2627784" y="908720"/>
          <a:ext cx="34671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9" name="Equation" r:id="rId3" imgW="1168200" imgH="368280" progId="Equation.3">
                  <p:embed/>
                </p:oleObj>
              </mc:Choice>
              <mc:Fallback>
                <p:oleObj name="Equation" r:id="rId3" imgW="11682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908720"/>
                        <a:ext cx="3467100" cy="963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220486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if</a:t>
            </a:r>
            <a:endParaRPr lang="en-US" sz="28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23528" y="2924944"/>
          <a:ext cx="27892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0" name="Equation" r:id="rId5" imgW="939600" imgH="596880" progId="Equation.3">
                  <p:embed/>
                </p:oleObj>
              </mc:Choice>
              <mc:Fallback>
                <p:oleObj name="Equation" r:id="rId5" imgW="939600" imgH="596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924944"/>
                        <a:ext cx="2789238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4"/>
          <p:cNvGraphicFramePr>
            <a:graphicFrameLocks noChangeAspect="1"/>
          </p:cNvGraphicFramePr>
          <p:nvPr/>
        </p:nvGraphicFramePr>
        <p:xfrm>
          <a:off x="395536" y="5229200"/>
          <a:ext cx="34671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1" name="Equation" r:id="rId7" imgW="1168200" imgH="368280" progId="Equation.3">
                  <p:embed/>
                </p:oleObj>
              </mc:Choice>
              <mc:Fallback>
                <p:oleObj name="Equation" r:id="rId7" imgW="1168200" imgH="368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229200"/>
                        <a:ext cx="34671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9" cstate="print"/>
          <a:srcRect l="2525" t="5779" r="7487"/>
          <a:stretch>
            <a:fillRect/>
          </a:stretch>
        </p:blipFill>
        <p:spPr bwMode="auto">
          <a:xfrm>
            <a:off x="4499992" y="2204864"/>
            <a:ext cx="4424070" cy="400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the following system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7544" y="376987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Free Body Diagram (same as example-3)</a:t>
            </a:r>
            <a:endParaRPr lang="en-US" sz="2800" dirty="0"/>
          </a:p>
        </p:txBody>
      </p:sp>
      <p:grpSp>
        <p:nvGrpSpPr>
          <p:cNvPr id="7" name="Group 74"/>
          <p:cNvGrpSpPr/>
          <p:nvPr/>
        </p:nvGrpSpPr>
        <p:grpSpPr>
          <a:xfrm>
            <a:off x="899592" y="4509120"/>
            <a:ext cx="3325670" cy="1018902"/>
            <a:chOff x="2915816" y="4725144"/>
            <a:chExt cx="3325670" cy="1018902"/>
          </a:xfrm>
        </p:grpSpPr>
        <p:grpSp>
          <p:nvGrpSpPr>
            <p:cNvPr id="8" name="Group 31"/>
            <p:cNvGrpSpPr/>
            <p:nvPr/>
          </p:nvGrpSpPr>
          <p:grpSpPr>
            <a:xfrm>
              <a:off x="3858865" y="4753446"/>
              <a:ext cx="1295400" cy="990600"/>
              <a:chOff x="3124200" y="2133600"/>
              <a:chExt cx="1295400" cy="9906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124200" y="213360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12125" y="2327565"/>
                <a:ext cx="5357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</a:t>
                </a:r>
                <a:endParaRPr lang="en-US" sz="3200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3396374" y="5545534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399107" y="4969470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6"/>
            <p:cNvGraphicFramePr>
              <a:graphicFrameLocks noChangeAspect="1"/>
            </p:cNvGraphicFramePr>
            <p:nvPr/>
          </p:nvGraphicFramePr>
          <p:xfrm>
            <a:off x="2994769" y="5387663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1" name="Equation" r:id="rId3" imgW="139680" imgH="139680" progId="Equation.3">
                    <p:embed/>
                  </p:oleObj>
                </mc:Choice>
                <mc:Fallback>
                  <p:oleObj name="Equation" r:id="rId3" imgW="139680" imgH="139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769" y="5387663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7"/>
            <p:cNvGraphicFramePr>
              <a:graphicFrameLocks noChangeAspect="1"/>
            </p:cNvGraphicFramePr>
            <p:nvPr/>
          </p:nvGraphicFramePr>
          <p:xfrm>
            <a:off x="2915816" y="4725144"/>
            <a:ext cx="5191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2" name="Equation" r:id="rId5" imgW="164880" imgH="190440" progId="Equation.3">
                    <p:embed/>
                  </p:oleObj>
                </mc:Choice>
                <mc:Fallback>
                  <p:oleObj name="Equation" r:id="rId5" imgW="164880" imgH="1904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4725144"/>
                          <a:ext cx="5191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>
              <a:off x="5155009" y="5472934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5563623" y="5221172"/>
            <a:ext cx="6778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3" name="Equation" r:id="rId7" imgW="215640" imgH="190440" progId="Equation.3">
                    <p:embed/>
                  </p:oleObj>
                </mc:Choice>
                <mc:Fallback>
                  <p:oleObj name="Equation" r:id="rId7" imgW="215640" imgH="1904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3623" y="5221172"/>
                          <a:ext cx="67786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Arrow Connector 73"/>
            <p:cNvCxnSpPr/>
            <p:nvPr/>
          </p:nvCxnSpPr>
          <p:spPr>
            <a:xfrm>
              <a:off x="5148064" y="5013176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0539" name="Object 11"/>
            <p:cNvGraphicFramePr>
              <a:graphicFrameLocks noChangeAspect="1"/>
            </p:cNvGraphicFramePr>
            <p:nvPr/>
          </p:nvGraphicFramePr>
          <p:xfrm>
            <a:off x="5571113" y="4752110"/>
            <a:ext cx="5572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4" name="Equation" r:id="rId9" imgW="177480" imgH="190440" progId="Equation.3">
                    <p:embed/>
                  </p:oleObj>
                </mc:Choice>
                <mc:Fallback>
                  <p:oleObj name="Equation" r:id="rId9" imgW="177480" imgH="1904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1113" y="4752110"/>
                          <a:ext cx="5572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0540" name="Object 12"/>
          <p:cNvGraphicFramePr>
            <a:graphicFrameLocks noChangeAspect="1"/>
          </p:cNvGraphicFramePr>
          <p:nvPr/>
        </p:nvGraphicFramePr>
        <p:xfrm>
          <a:off x="1043608" y="5949280"/>
          <a:ext cx="2784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5" name="Equation" r:id="rId11" imgW="977760" imgH="190440" progId="Equation.3">
                  <p:embed/>
                </p:oleObj>
              </mc:Choice>
              <mc:Fallback>
                <p:oleObj name="Equation" r:id="rId11" imgW="977760" imgH="1904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49280"/>
                        <a:ext cx="27844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 descr="500px-Mass-Spring-Damp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3768" y="1484784"/>
            <a:ext cx="4104456" cy="2232248"/>
          </a:xfrm>
          <a:prstGeom prst="rect">
            <a:avLst/>
          </a:prstGeom>
        </p:spPr>
      </p:pic>
      <p:graphicFrame>
        <p:nvGraphicFramePr>
          <p:cNvPr id="164876" name="Object 12"/>
          <p:cNvGraphicFramePr>
            <a:graphicFrameLocks noChangeAspect="1"/>
          </p:cNvGraphicFramePr>
          <p:nvPr/>
        </p:nvGraphicFramePr>
        <p:xfrm>
          <a:off x="4932040" y="5013176"/>
          <a:ext cx="34671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6" name="Equation" r:id="rId14" imgW="1168200" imgH="368280" progId="Equation.3">
                  <p:embed/>
                </p:oleObj>
              </mc:Choice>
              <mc:Fallback>
                <p:oleObj name="Equation" r:id="rId14" imgW="1168200" imgH="3682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013176"/>
                        <a:ext cx="3467100" cy="963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the following system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7544" y="376987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Mechanical Network</a:t>
            </a:r>
            <a:endParaRPr lang="en-US" sz="28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2029856" y="1338035"/>
            <a:ext cx="5278448" cy="1831353"/>
            <a:chOff x="1356617" y="1338035"/>
            <a:chExt cx="5278448" cy="183135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35065" y="1645388"/>
              <a:ext cx="0" cy="15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91962" y="3152800"/>
              <a:ext cx="5029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2063080" y="2406853"/>
              <a:ext cx="2057400" cy="304800"/>
              <a:chOff x="2063080" y="2406853"/>
              <a:chExt cx="2057400" cy="3048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Rectangle 39"/>
            <p:cNvSpPr/>
            <p:nvPr/>
          </p:nvSpPr>
          <p:spPr>
            <a:xfrm>
              <a:off x="4120480" y="2134490"/>
              <a:ext cx="129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91680" y="2636912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3264024" y="2041877"/>
            <a:ext cx="360040" cy="370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44" name="Equation" r:id="rId3" imgW="114120" imgH="164880" progId="Equation.3">
                    <p:embed/>
                  </p:oleObj>
                </mc:Choice>
                <mc:Fallback>
                  <p:oleObj name="Equation" r:id="rId3" imgW="114120" imgH="1648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024" y="2041877"/>
                          <a:ext cx="360040" cy="370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1356617" y="2465186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45" name="Equation" r:id="rId5" imgW="139680" imgH="139680" progId="Equation.3">
                    <p:embed/>
                  </p:oleObj>
                </mc:Choice>
                <mc:Fallback>
                  <p:oleObj name="Equation" r:id="rId5" imgW="139680" imgH="1396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617" y="2465186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5724128" y="1338035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46" name="Equation" r:id="rId7" imgW="164880" imgH="190440" progId="Equation.3">
                    <p:embed/>
                  </p:oleObj>
                </mc:Choice>
                <mc:Fallback>
                  <p:oleObj name="Equation" r:id="rId7" imgW="164880" imgH="1904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1338035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9"/>
            <p:cNvGraphicFramePr>
              <a:graphicFrameLocks noChangeAspect="1"/>
            </p:cNvGraphicFramePr>
            <p:nvPr/>
          </p:nvGraphicFramePr>
          <p:xfrm>
            <a:off x="4529725" y="2463343"/>
            <a:ext cx="686814" cy="386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47" name="Equation" r:id="rId9" imgW="177480" imgH="139680" progId="Equation.3">
                    <p:embed/>
                  </p:oleObj>
                </mc:Choice>
                <mc:Fallback>
                  <p:oleObj name="Equation" r:id="rId9" imgW="177480" imgH="1396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725" y="2463343"/>
                          <a:ext cx="686814" cy="386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" name="Group 57"/>
            <p:cNvGrpSpPr/>
            <p:nvPr/>
          </p:nvGrpSpPr>
          <p:grpSpPr>
            <a:xfrm>
              <a:off x="2328630" y="2129583"/>
              <a:ext cx="504056" cy="515178"/>
              <a:chOff x="2328630" y="1961130"/>
              <a:chExt cx="504056" cy="51517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2328630" y="197225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328630" y="1961130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8973" name="Object 13"/>
            <p:cNvGraphicFramePr>
              <a:graphicFrameLocks noChangeAspect="1"/>
            </p:cNvGraphicFramePr>
            <p:nvPr/>
          </p:nvGraphicFramePr>
          <p:xfrm>
            <a:off x="2769898" y="1941558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48" name="Equation" r:id="rId11" imgW="139680" imgH="190440" progId="Equation.3">
                    <p:embed/>
                  </p:oleObj>
                </mc:Choice>
                <mc:Fallback>
                  <p:oleObj name="Equation" r:id="rId11" imgW="139680" imgH="1904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898" y="1941558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" name="Group 58"/>
            <p:cNvGrpSpPr/>
            <p:nvPr/>
          </p:nvGrpSpPr>
          <p:grpSpPr>
            <a:xfrm>
              <a:off x="5220072" y="1626067"/>
              <a:ext cx="504056" cy="515178"/>
              <a:chOff x="2328630" y="1961130"/>
              <a:chExt cx="504056" cy="51517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2328630" y="197225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328630" y="1961130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5402920" y="2490163"/>
              <a:ext cx="1224136" cy="290765"/>
              <a:chOff x="5292080" y="2202131"/>
              <a:chExt cx="1224136" cy="290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8974" name="Object 14"/>
            <p:cNvGraphicFramePr>
              <a:graphicFrameLocks noChangeAspect="1"/>
            </p:cNvGraphicFramePr>
            <p:nvPr/>
          </p:nvGraphicFramePr>
          <p:xfrm>
            <a:off x="5827713" y="2089150"/>
            <a:ext cx="4413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49" name="Equation" r:id="rId13" imgW="139680" imgH="139680" progId="Equation.3">
                    <p:embed/>
                  </p:oleObj>
                </mc:Choice>
                <mc:Fallback>
                  <p:oleObj name="Equation" r:id="rId13" imgW="139680" imgH="1396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7713" y="2089150"/>
                          <a:ext cx="4413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7" name="Group 126"/>
          <p:cNvGrpSpPr/>
          <p:nvPr/>
        </p:nvGrpSpPr>
        <p:grpSpPr>
          <a:xfrm>
            <a:off x="2023122" y="4221088"/>
            <a:ext cx="4487628" cy="2016224"/>
            <a:chOff x="1115616" y="4221088"/>
            <a:chExt cx="4487628" cy="201622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849551" y="4705823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1589229" y="5229200"/>
              <a:ext cx="504056" cy="487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↑</a:t>
              </a:r>
              <a:endParaRPr lang="en-GB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835696" y="5733256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1849551" y="4539563"/>
              <a:ext cx="1769368" cy="232792"/>
              <a:chOff x="2063080" y="2406853"/>
              <a:chExt cx="2057400" cy="30480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1" name="Straight Connector 110"/>
            <p:cNvCxnSpPr/>
            <p:nvPr/>
          </p:nvCxnSpPr>
          <p:spPr>
            <a:xfrm>
              <a:off x="3635896" y="4725144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3345131" y="5229200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endParaRPr lang="en-GB" dirty="0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3635896" y="5661248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635896" y="4711289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004048" y="5877272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 rot="5400000">
              <a:off x="4340796" y="5355304"/>
              <a:ext cx="1332000" cy="288000"/>
              <a:chOff x="5292080" y="2202131"/>
              <a:chExt cx="1224136" cy="290765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Connector 122"/>
            <p:cNvCxnSpPr/>
            <p:nvPr/>
          </p:nvCxnSpPr>
          <p:spPr>
            <a:xfrm>
              <a:off x="1821841" y="6237312"/>
              <a:ext cx="31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004048" y="4708556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8975" name="Object 15"/>
            <p:cNvGraphicFramePr>
              <a:graphicFrameLocks noChangeAspect="1"/>
            </p:cNvGraphicFramePr>
            <p:nvPr/>
          </p:nvGraphicFramePr>
          <p:xfrm>
            <a:off x="2771800" y="4221088"/>
            <a:ext cx="36036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50" name="Equation" r:id="rId15" imgW="114120" imgH="164880" progId="Equation.3">
                    <p:embed/>
                  </p:oleObj>
                </mc:Choice>
                <mc:Fallback>
                  <p:oleObj name="Equation" r:id="rId15" imgW="114120" imgH="16488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4221088"/>
                          <a:ext cx="360363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76" name="Object 16"/>
            <p:cNvGraphicFramePr>
              <a:graphicFrameLocks noChangeAspect="1"/>
            </p:cNvGraphicFramePr>
            <p:nvPr/>
          </p:nvGraphicFramePr>
          <p:xfrm>
            <a:off x="5161919" y="5328918"/>
            <a:ext cx="4413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51" name="Equation" r:id="rId17" imgW="139680" imgH="139680" progId="Equation.3">
                    <p:embed/>
                  </p:oleObj>
                </mc:Choice>
                <mc:Fallback>
                  <p:oleObj name="Equation" r:id="rId17" imgW="139680" imgH="13968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1919" y="5328918"/>
                          <a:ext cx="4413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77" name="Object 17"/>
            <p:cNvGraphicFramePr>
              <a:graphicFrameLocks noChangeAspect="1"/>
            </p:cNvGraphicFramePr>
            <p:nvPr/>
          </p:nvGraphicFramePr>
          <p:xfrm>
            <a:off x="1115616" y="5373216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52" name="Equation" r:id="rId19" imgW="139680" imgH="139680" progId="Equation.3">
                    <p:embed/>
                  </p:oleObj>
                </mc:Choice>
                <mc:Fallback>
                  <p:oleObj name="Equation" r:id="rId19" imgW="139680" imgH="13968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5373216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Oval 124"/>
            <p:cNvSpPr/>
            <p:nvPr/>
          </p:nvSpPr>
          <p:spPr>
            <a:xfrm>
              <a:off x="1835696" y="4697434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3605453" y="4697429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68978" name="Object 18"/>
            <p:cNvGraphicFramePr>
              <a:graphicFrameLocks noChangeAspect="1"/>
            </p:cNvGraphicFramePr>
            <p:nvPr/>
          </p:nvGraphicFramePr>
          <p:xfrm>
            <a:off x="1619672" y="4293096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53" name="Equation" r:id="rId20" imgW="139680" imgH="190440" progId="Equation.3">
                    <p:embed/>
                  </p:oleObj>
                </mc:Choice>
                <mc:Fallback>
                  <p:oleObj name="Equation" r:id="rId20" imgW="139680" imgH="1904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4293096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79" name="Object 19"/>
            <p:cNvGraphicFramePr>
              <a:graphicFrameLocks noChangeAspect="1"/>
            </p:cNvGraphicFramePr>
            <p:nvPr/>
          </p:nvGraphicFramePr>
          <p:xfrm>
            <a:off x="3347864" y="4293096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54" name="Equation" r:id="rId22" imgW="164880" imgH="190440" progId="Equation.3">
                    <p:embed/>
                  </p:oleObj>
                </mc:Choice>
                <mc:Fallback>
                  <p:oleObj name="Equation" r:id="rId22" imgW="164880" imgH="1904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4293096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9512" y="98072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Mechanical Network</a:t>
            </a:r>
            <a:endParaRPr lang="en-US" sz="2800" dirty="0"/>
          </a:p>
        </p:txBody>
      </p:sp>
      <p:grpSp>
        <p:nvGrpSpPr>
          <p:cNvPr id="10" name="Group 126"/>
          <p:cNvGrpSpPr/>
          <p:nvPr/>
        </p:nvGrpSpPr>
        <p:grpSpPr>
          <a:xfrm>
            <a:off x="2267744" y="1700808"/>
            <a:ext cx="4487628" cy="2016224"/>
            <a:chOff x="1115616" y="4221088"/>
            <a:chExt cx="4487628" cy="201622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849551" y="4705823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1589229" y="5229200"/>
              <a:ext cx="504056" cy="487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↑</a:t>
              </a:r>
              <a:endParaRPr lang="en-GB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835696" y="5733256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98"/>
            <p:cNvGrpSpPr/>
            <p:nvPr/>
          </p:nvGrpSpPr>
          <p:grpSpPr>
            <a:xfrm>
              <a:off x="1849551" y="4539563"/>
              <a:ext cx="1769368" cy="232792"/>
              <a:chOff x="2063080" y="2406853"/>
              <a:chExt cx="2057400" cy="30480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1" name="Straight Connector 110"/>
            <p:cNvCxnSpPr/>
            <p:nvPr/>
          </p:nvCxnSpPr>
          <p:spPr>
            <a:xfrm>
              <a:off x="3635896" y="4725144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3345131" y="5229200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endParaRPr lang="en-GB" dirty="0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3635896" y="5661248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635896" y="4711289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004048" y="5877272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15"/>
            <p:cNvGrpSpPr/>
            <p:nvPr/>
          </p:nvGrpSpPr>
          <p:grpSpPr>
            <a:xfrm rot="5400000">
              <a:off x="4340796" y="5355304"/>
              <a:ext cx="1332000" cy="288000"/>
              <a:chOff x="5292080" y="2202131"/>
              <a:chExt cx="1224136" cy="290765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Connector 122"/>
            <p:cNvCxnSpPr/>
            <p:nvPr/>
          </p:nvCxnSpPr>
          <p:spPr>
            <a:xfrm>
              <a:off x="1821841" y="6237312"/>
              <a:ext cx="31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004048" y="4708556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8975" name="Object 15"/>
            <p:cNvGraphicFramePr>
              <a:graphicFrameLocks noChangeAspect="1"/>
            </p:cNvGraphicFramePr>
            <p:nvPr/>
          </p:nvGraphicFramePr>
          <p:xfrm>
            <a:off x="2771800" y="4221088"/>
            <a:ext cx="36036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17" name="Equation" r:id="rId3" imgW="114120" imgH="164880" progId="Equation.3">
                    <p:embed/>
                  </p:oleObj>
                </mc:Choice>
                <mc:Fallback>
                  <p:oleObj name="Equation" r:id="rId3" imgW="114120" imgH="1648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4221088"/>
                          <a:ext cx="360363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76" name="Object 16"/>
            <p:cNvGraphicFramePr>
              <a:graphicFrameLocks noChangeAspect="1"/>
            </p:cNvGraphicFramePr>
            <p:nvPr/>
          </p:nvGraphicFramePr>
          <p:xfrm>
            <a:off x="5161919" y="5328918"/>
            <a:ext cx="4413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18" name="Equation" r:id="rId5" imgW="139680" imgH="139680" progId="Equation.3">
                    <p:embed/>
                  </p:oleObj>
                </mc:Choice>
                <mc:Fallback>
                  <p:oleObj name="Equation" r:id="rId5" imgW="139680" imgH="13968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1919" y="5328918"/>
                          <a:ext cx="4413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77" name="Object 17"/>
            <p:cNvGraphicFramePr>
              <a:graphicFrameLocks noChangeAspect="1"/>
            </p:cNvGraphicFramePr>
            <p:nvPr/>
          </p:nvGraphicFramePr>
          <p:xfrm>
            <a:off x="1115616" y="5373216"/>
            <a:ext cx="4381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19" name="Equation" r:id="rId7" imgW="139680" imgH="139680" progId="Equation.3">
                    <p:embed/>
                  </p:oleObj>
                </mc:Choice>
                <mc:Fallback>
                  <p:oleObj name="Equation" r:id="rId7" imgW="139680" imgH="1396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5373216"/>
                          <a:ext cx="4381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Oval 124"/>
            <p:cNvSpPr/>
            <p:nvPr/>
          </p:nvSpPr>
          <p:spPr>
            <a:xfrm>
              <a:off x="1835696" y="4697434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3605453" y="4697429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68978" name="Object 18"/>
            <p:cNvGraphicFramePr>
              <a:graphicFrameLocks noChangeAspect="1"/>
            </p:cNvGraphicFramePr>
            <p:nvPr/>
          </p:nvGraphicFramePr>
          <p:xfrm>
            <a:off x="1619672" y="4293096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20" name="Equation" r:id="rId9" imgW="139680" imgH="190440" progId="Equation.3">
                    <p:embed/>
                  </p:oleObj>
                </mc:Choice>
                <mc:Fallback>
                  <p:oleObj name="Equation" r:id="rId9" imgW="139680" imgH="1904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4293096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79" name="Object 19"/>
            <p:cNvGraphicFramePr>
              <a:graphicFrameLocks noChangeAspect="1"/>
            </p:cNvGraphicFramePr>
            <p:nvPr/>
          </p:nvGraphicFramePr>
          <p:xfrm>
            <a:off x="3347864" y="4293096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21" name="Equation" r:id="rId11" imgW="164880" imgH="190440" progId="Equation.3">
                    <p:embed/>
                  </p:oleObj>
                </mc:Choice>
                <mc:Fallback>
                  <p:oleObj name="Equation" r:id="rId11" imgW="164880" imgH="1904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4293096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8" name="Object 17"/>
          <p:cNvGraphicFramePr>
            <a:graphicFrameLocks noChangeAspect="1"/>
          </p:cNvGraphicFramePr>
          <p:nvPr/>
        </p:nvGraphicFramePr>
        <p:xfrm>
          <a:off x="899592" y="4725144"/>
          <a:ext cx="2509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2" name="Equation" r:id="rId13" imgW="799920" imgH="203040" progId="Equation.3">
                  <p:embed/>
                </p:oleObj>
              </mc:Choice>
              <mc:Fallback>
                <p:oleObj name="Equation" r:id="rId13" imgW="79992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725144"/>
                        <a:ext cx="2509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683568" y="4149080"/>
            <a:ext cx="97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At node </a:t>
            </a:r>
            <a:endParaRPr lang="en-GB" u="sng" dirty="0"/>
          </a:p>
        </p:txBody>
      </p:sp>
      <p:graphicFrame>
        <p:nvGraphicFramePr>
          <p:cNvPr id="80" name="Object 18"/>
          <p:cNvGraphicFramePr>
            <a:graphicFrameLocks noChangeAspect="1"/>
          </p:cNvGraphicFramePr>
          <p:nvPr/>
        </p:nvGraphicFramePr>
        <p:xfrm>
          <a:off x="1547664" y="4121370"/>
          <a:ext cx="438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3" name="Equation" r:id="rId15" imgW="139680" imgH="190440" progId="Equation.3">
                  <p:embed/>
                </p:oleObj>
              </mc:Choice>
              <mc:Fallback>
                <p:oleObj name="Equation" r:id="rId15" imgW="139680" imgH="1904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121370"/>
                        <a:ext cx="438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835968" y="5332341"/>
            <a:ext cx="97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At node </a:t>
            </a:r>
            <a:endParaRPr lang="en-GB" u="sng" dirty="0"/>
          </a:p>
        </p:txBody>
      </p:sp>
      <p:graphicFrame>
        <p:nvGraphicFramePr>
          <p:cNvPr id="82" name="Object 18"/>
          <p:cNvGraphicFramePr>
            <a:graphicFrameLocks noChangeAspect="1"/>
          </p:cNvGraphicFramePr>
          <p:nvPr/>
        </p:nvGraphicFramePr>
        <p:xfrm>
          <a:off x="1660525" y="5303838"/>
          <a:ext cx="517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4" name="Equation" r:id="rId17" imgW="164880" imgH="190440" progId="Equation.3">
                  <p:embed/>
                </p:oleObj>
              </mc:Choice>
              <mc:Fallback>
                <p:oleObj name="Equation" r:id="rId17" imgW="164880" imgH="1904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303838"/>
                        <a:ext cx="517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0" name="Object 17"/>
          <p:cNvGraphicFramePr>
            <a:graphicFrameLocks noChangeAspect="1"/>
          </p:cNvGraphicFramePr>
          <p:nvPr/>
        </p:nvGraphicFramePr>
        <p:xfrm>
          <a:off x="899592" y="5877272"/>
          <a:ext cx="4462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5" name="Equation" r:id="rId19" imgW="1422360" imgH="203040" progId="Equation.3">
                  <p:embed/>
                </p:oleObj>
              </mc:Choice>
              <mc:Fallback>
                <p:oleObj name="Equation" r:id="rId19" imgW="1422360" imgH="203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877272"/>
                        <a:ext cx="44624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64704"/>
            <a:ext cx="8507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600" dirty="0" smtClean="0"/>
              <a:t>Find the transfer function </a:t>
            </a:r>
            <a:r>
              <a:rPr lang="en-US" sz="2600" i="1" dirty="0" err="1" smtClean="0">
                <a:solidFill>
                  <a:srgbClr val="FF0000"/>
                </a:solidFill>
              </a:rPr>
              <a:t>X</a:t>
            </a:r>
            <a:r>
              <a:rPr lang="en-US" sz="2600" i="1" baseline="-25000" dirty="0" err="1" smtClean="0">
                <a:solidFill>
                  <a:srgbClr val="FF0000"/>
                </a:solidFill>
              </a:rPr>
              <a:t>2</a:t>
            </a:r>
            <a:r>
              <a:rPr lang="en-US" sz="2600" i="1" dirty="0" smtClean="0">
                <a:solidFill>
                  <a:srgbClr val="FF0000"/>
                </a:solidFill>
              </a:rPr>
              <a:t>(s)/F(s) </a:t>
            </a:r>
            <a:r>
              <a:rPr lang="en-US" sz="2600" dirty="0" smtClean="0"/>
              <a:t>of the following system.</a:t>
            </a:r>
            <a:endParaRPr lang="en-US" sz="2600" dirty="0"/>
          </a:p>
        </p:txBody>
      </p:sp>
      <p:pic>
        <p:nvPicPr>
          <p:cNvPr id="167949" name="Picture 13"/>
          <p:cNvPicPr>
            <a:picLocks noChangeAspect="1" noChangeArrowheads="1"/>
          </p:cNvPicPr>
          <p:nvPr/>
        </p:nvPicPr>
        <p:blipFill>
          <a:blip r:embed="rId3" cstate="print"/>
          <a:srcRect l="18010" t="24210" r="40647" b="38935"/>
          <a:stretch>
            <a:fillRect/>
          </a:stretch>
        </p:blipFill>
        <p:spPr bwMode="auto">
          <a:xfrm>
            <a:off x="1979712" y="1988840"/>
            <a:ext cx="5400600" cy="300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3848" y="3645024"/>
          <a:ext cx="3600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7" name="Equation" r:id="rId4" imgW="203040" imgH="190440" progId="Equation.3">
                  <p:embed/>
                </p:oleObj>
              </mc:Choice>
              <mc:Fallback>
                <p:oleObj name="Equation" r:id="rId4" imgW="203040" imgH="1904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645024"/>
                        <a:ext cx="36004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6073775" y="3644900"/>
          <a:ext cx="3825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8" name="Equation" r:id="rId6" imgW="215640" imgH="190440" progId="Equation.3">
                  <p:embed/>
                </p:oleObj>
              </mc:Choice>
              <mc:Fallback>
                <p:oleObj name="Equation" r:id="rId6" imgW="21564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3644900"/>
                        <a:ext cx="3825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4721225" y="2157413"/>
          <a:ext cx="2032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9" name="Equation" r:id="rId8" imgW="114120" imgH="164880" progId="Equation.3">
                  <p:embed/>
                </p:oleObj>
              </mc:Choice>
              <mc:Fallback>
                <p:oleObj name="Equation" r:id="rId8" imgW="11412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2157413"/>
                        <a:ext cx="2032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5132388" y="3836988"/>
          <a:ext cx="247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0" name="Equation" r:id="rId10" imgW="139680" imgH="139680" progId="Equation.3">
                  <p:embed/>
                </p:oleObj>
              </mc:Choice>
              <mc:Fallback>
                <p:oleObj name="Equation" r:id="rId10" imgW="13968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3836988"/>
                        <a:ext cx="2476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Types of Mechanical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Translational</a:t>
            </a:r>
          </a:p>
          <a:p>
            <a:pPr lvl="1"/>
            <a:r>
              <a:rPr lang="en-GB" dirty="0" smtClean="0"/>
              <a:t>Linear Motion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Rotational</a:t>
            </a:r>
          </a:p>
          <a:p>
            <a:pPr lvl="1"/>
            <a:r>
              <a:rPr lang="en-GB" dirty="0" smtClean="0"/>
              <a:t>Rotational Motion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 descr="500px-Mass-Spring-Dam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456384" cy="2032354"/>
          </a:xfrm>
          <a:prstGeom prst="rect">
            <a:avLst/>
          </a:prstGeom>
        </p:spPr>
      </p:pic>
      <p:pic>
        <p:nvPicPr>
          <p:cNvPr id="6" name="Picture 5" descr="638px-Keilriemen-V-B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2841104" cy="267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899592" y="1124744"/>
            <a:ext cx="7142559" cy="2622550"/>
            <a:chOff x="1187624" y="2767013"/>
            <a:chExt cx="7142559" cy="26225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316416" y="3088281"/>
              <a:ext cx="0" cy="15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02183" y="4595693"/>
              <a:ext cx="7128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97"/>
            <p:cNvGrpSpPr/>
            <p:nvPr/>
          </p:nvGrpSpPr>
          <p:grpSpPr>
            <a:xfrm>
              <a:off x="1187624" y="3849746"/>
              <a:ext cx="2057400" cy="304800"/>
              <a:chOff x="2063080" y="2406853"/>
              <a:chExt cx="2057400" cy="3048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Rectangle 39"/>
            <p:cNvSpPr/>
            <p:nvPr/>
          </p:nvSpPr>
          <p:spPr>
            <a:xfrm>
              <a:off x="3245024" y="3577383"/>
              <a:ext cx="129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768829" y="4365104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2388568" y="3484770"/>
            <a:ext cx="360040" cy="370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66" name="Equation" r:id="rId3" imgW="114120" imgH="164880" progId="Equation.3">
                    <p:embed/>
                  </p:oleObj>
                </mc:Choice>
                <mc:Fallback>
                  <p:oleObj name="Equation" r:id="rId3" imgW="11412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568" y="3484770"/>
                          <a:ext cx="360040" cy="370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1979712" y="4149725"/>
            <a:ext cx="8350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67" name="Equation" r:id="rId5" imgW="266400" imgH="203040" progId="Equation.3">
                    <p:embed/>
                  </p:oleObj>
                </mc:Choice>
                <mc:Fallback>
                  <p:oleObj name="Equation" r:id="rId5" imgW="26640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4149725"/>
                          <a:ext cx="83502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7333471" y="2780928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68" name="Equation" r:id="rId7" imgW="164880" imgH="190440" progId="Equation.3">
                    <p:embed/>
                  </p:oleObj>
                </mc:Choice>
                <mc:Fallback>
                  <p:oleObj name="Equation" r:id="rId7" imgW="164880" imgH="1904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3471" y="2780928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9"/>
            <p:cNvGraphicFramePr>
              <a:graphicFrameLocks noChangeAspect="1"/>
            </p:cNvGraphicFramePr>
            <p:nvPr/>
          </p:nvGraphicFramePr>
          <p:xfrm>
            <a:off x="3605213" y="3836988"/>
            <a:ext cx="60674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69" name="Equation" r:id="rId9" imgW="203040" imgH="190440" progId="Equation.3">
                    <p:embed/>
                  </p:oleObj>
                </mc:Choice>
                <mc:Fallback>
                  <p:oleObj name="Equation" r:id="rId9" imgW="20304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5213" y="3836988"/>
                          <a:ext cx="606747" cy="525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58"/>
            <p:cNvGrpSpPr/>
            <p:nvPr/>
          </p:nvGrpSpPr>
          <p:grpSpPr>
            <a:xfrm>
              <a:off x="6829415" y="3068960"/>
              <a:ext cx="504056" cy="515178"/>
              <a:chOff x="2328630" y="1961130"/>
              <a:chExt cx="504056" cy="51517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2328630" y="197225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328630" y="1961130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69"/>
            <p:cNvGrpSpPr/>
            <p:nvPr/>
          </p:nvGrpSpPr>
          <p:grpSpPr>
            <a:xfrm>
              <a:off x="7084271" y="3933056"/>
              <a:ext cx="1224136" cy="290765"/>
              <a:chOff x="5292080" y="2202131"/>
              <a:chExt cx="1224136" cy="290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8974" name="Object 14"/>
            <p:cNvGraphicFramePr>
              <a:graphicFrameLocks noChangeAspect="1"/>
            </p:cNvGraphicFramePr>
            <p:nvPr/>
          </p:nvGraphicFramePr>
          <p:xfrm>
            <a:off x="7448550" y="3475038"/>
            <a:ext cx="5619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0" name="Equation" r:id="rId11" imgW="177480" imgH="190440" progId="Equation.3">
                    <p:embed/>
                  </p:oleObj>
                </mc:Choice>
                <mc:Fallback>
                  <p:oleObj name="Equation" r:id="rId11" imgW="177480" imgH="1904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0" y="3475038"/>
                          <a:ext cx="5619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" name="Straight Connector 79"/>
            <p:cNvCxnSpPr/>
            <p:nvPr/>
          </p:nvCxnSpPr>
          <p:spPr>
            <a:xfrm>
              <a:off x="1187624" y="3085548"/>
              <a:ext cx="0" cy="15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69"/>
            <p:cNvGrpSpPr/>
            <p:nvPr/>
          </p:nvGrpSpPr>
          <p:grpSpPr>
            <a:xfrm>
              <a:off x="4541557" y="3915876"/>
              <a:ext cx="1224136" cy="290765"/>
              <a:chOff x="5292080" y="2202131"/>
              <a:chExt cx="1224136" cy="29076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8" name="Object 14"/>
            <p:cNvGraphicFramePr>
              <a:graphicFrameLocks noChangeAspect="1"/>
            </p:cNvGraphicFramePr>
            <p:nvPr/>
          </p:nvGraphicFramePr>
          <p:xfrm>
            <a:off x="4926013" y="3457575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1" name="Equation" r:id="rId13" imgW="164880" imgH="190440" progId="Equation.3">
                    <p:embed/>
                  </p:oleObj>
                </mc:Choice>
                <mc:Fallback>
                  <p:oleObj name="Equation" r:id="rId13" imgW="164880" imgH="1904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6013" y="3457575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Rectangle 88"/>
            <p:cNvSpPr/>
            <p:nvPr/>
          </p:nvSpPr>
          <p:spPr>
            <a:xfrm>
              <a:off x="5796136" y="3586871"/>
              <a:ext cx="129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1022" name="Object 14"/>
            <p:cNvGraphicFramePr>
              <a:graphicFrameLocks noChangeAspect="1"/>
            </p:cNvGraphicFramePr>
            <p:nvPr/>
          </p:nvGraphicFramePr>
          <p:xfrm>
            <a:off x="6186619" y="3863975"/>
            <a:ext cx="618704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2" name="Equation" r:id="rId15" imgW="215640" imgH="190440" progId="Equation.3">
                    <p:embed/>
                  </p:oleObj>
                </mc:Choice>
                <mc:Fallback>
                  <p:oleObj name="Equation" r:id="rId15" imgW="215640" imgH="19044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619" y="3863975"/>
                          <a:ext cx="618704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5"/>
            <p:cNvGraphicFramePr>
              <a:graphicFrameLocks noChangeAspect="1"/>
            </p:cNvGraphicFramePr>
            <p:nvPr/>
          </p:nvGraphicFramePr>
          <p:xfrm>
            <a:off x="4827588" y="2767013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3" name="Equation" r:id="rId17" imgW="139680" imgH="190440" progId="Equation.3">
                    <p:embed/>
                  </p:oleObj>
                </mc:Choice>
                <mc:Fallback>
                  <p:oleObj name="Equation" r:id="rId17" imgW="139680" imgH="1904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7588" y="2767013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" name="Group 58"/>
            <p:cNvGrpSpPr/>
            <p:nvPr/>
          </p:nvGrpSpPr>
          <p:grpSpPr>
            <a:xfrm>
              <a:off x="4284158" y="3055100"/>
              <a:ext cx="504056" cy="515178"/>
              <a:chOff x="2328630" y="1961130"/>
              <a:chExt cx="504056" cy="515178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V="1">
                <a:off x="2328630" y="197225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2328630" y="1961130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Freeform 94"/>
            <p:cNvSpPr/>
            <p:nvPr/>
          </p:nvSpPr>
          <p:spPr>
            <a:xfrm>
              <a:off x="4627418" y="4475018"/>
              <a:ext cx="214745" cy="526473"/>
            </a:xfrm>
            <a:custGeom>
              <a:avLst/>
              <a:gdLst>
                <a:gd name="connsiteX0" fmla="*/ 0 w 214745"/>
                <a:gd name="connsiteY0" fmla="*/ 0 h 526473"/>
                <a:gd name="connsiteX1" fmla="*/ 207818 w 214745"/>
                <a:gd name="connsiteY1" fmla="*/ 152400 h 526473"/>
                <a:gd name="connsiteX2" fmla="*/ 41564 w 214745"/>
                <a:gd name="connsiteY2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745" h="526473">
                  <a:moveTo>
                    <a:pt x="0" y="0"/>
                  </a:moveTo>
                  <a:cubicBezTo>
                    <a:pt x="100445" y="32327"/>
                    <a:pt x="200891" y="64655"/>
                    <a:pt x="207818" y="152400"/>
                  </a:cubicBezTo>
                  <a:cubicBezTo>
                    <a:pt x="214745" y="240145"/>
                    <a:pt x="128154" y="383309"/>
                    <a:pt x="41564" y="526473"/>
                  </a:cubicBez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1024" name="Object 16"/>
            <p:cNvGraphicFramePr>
              <a:graphicFrameLocks noChangeAspect="1"/>
            </p:cNvGraphicFramePr>
            <p:nvPr/>
          </p:nvGraphicFramePr>
          <p:xfrm>
            <a:off x="4355976" y="4941168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4" name="Equation" r:id="rId19" imgW="164880" imgH="190440" progId="Equation.3">
                    <p:embed/>
                  </p:oleObj>
                </mc:Choice>
                <mc:Fallback>
                  <p:oleObj name="Equation" r:id="rId19" imgW="164880" imgH="1904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4941168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Freeform 96"/>
            <p:cNvSpPr/>
            <p:nvPr/>
          </p:nvSpPr>
          <p:spPr>
            <a:xfrm>
              <a:off x="7180818" y="4495265"/>
              <a:ext cx="214745" cy="526473"/>
            </a:xfrm>
            <a:custGeom>
              <a:avLst/>
              <a:gdLst>
                <a:gd name="connsiteX0" fmla="*/ 0 w 214745"/>
                <a:gd name="connsiteY0" fmla="*/ 0 h 526473"/>
                <a:gd name="connsiteX1" fmla="*/ 207818 w 214745"/>
                <a:gd name="connsiteY1" fmla="*/ 152400 h 526473"/>
                <a:gd name="connsiteX2" fmla="*/ 41564 w 214745"/>
                <a:gd name="connsiteY2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745" h="526473">
                  <a:moveTo>
                    <a:pt x="0" y="0"/>
                  </a:moveTo>
                  <a:cubicBezTo>
                    <a:pt x="100445" y="32327"/>
                    <a:pt x="200891" y="64655"/>
                    <a:pt x="207818" y="152400"/>
                  </a:cubicBezTo>
                  <a:cubicBezTo>
                    <a:pt x="214745" y="240145"/>
                    <a:pt x="128154" y="383309"/>
                    <a:pt x="41564" y="526473"/>
                  </a:cubicBez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98" name="Object 16"/>
            <p:cNvGraphicFramePr>
              <a:graphicFrameLocks noChangeAspect="1"/>
            </p:cNvGraphicFramePr>
            <p:nvPr/>
          </p:nvGraphicFramePr>
          <p:xfrm>
            <a:off x="6889750" y="4960938"/>
            <a:ext cx="5603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5" name="Equation" r:id="rId21" imgW="177480" imgH="190440" progId="Equation.3">
                    <p:embed/>
                  </p:oleObj>
                </mc:Choice>
                <mc:Fallback>
                  <p:oleObj name="Equation" r:id="rId21" imgW="177480" imgH="1904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9750" y="4960938"/>
                          <a:ext cx="5603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3" name="Group 192"/>
          <p:cNvGrpSpPr/>
          <p:nvPr/>
        </p:nvGrpSpPr>
        <p:grpSpPr>
          <a:xfrm>
            <a:off x="474317" y="4077072"/>
            <a:ext cx="8130131" cy="2071644"/>
            <a:chOff x="460228" y="4464822"/>
            <a:chExt cx="8130131" cy="2071644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489511" y="4993855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1229189" y="5517232"/>
              <a:ext cx="504056" cy="487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↑</a:t>
              </a:r>
              <a:endParaRPr lang="en-GB" dirty="0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475656" y="6021288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98"/>
            <p:cNvGrpSpPr/>
            <p:nvPr/>
          </p:nvGrpSpPr>
          <p:grpSpPr>
            <a:xfrm rot="16200000">
              <a:off x="1357357" y="5653787"/>
              <a:ext cx="1549337" cy="216022"/>
              <a:chOff x="2321616" y="2406853"/>
              <a:chExt cx="1927851" cy="30480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86"/>
              <p:cNvGrpSpPr/>
              <p:nvPr/>
            </p:nvGrpSpPr>
            <p:grpSpPr>
              <a:xfrm>
                <a:off x="2321616" y="2406853"/>
                <a:ext cx="1927851" cy="304800"/>
                <a:chOff x="2321616" y="2406853"/>
                <a:chExt cx="1927851" cy="304800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321616" y="2635449"/>
                  <a:ext cx="4927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3756721" y="2635452"/>
                  <a:ext cx="4927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Connector 129"/>
            <p:cNvCxnSpPr/>
            <p:nvPr/>
          </p:nvCxnSpPr>
          <p:spPr>
            <a:xfrm>
              <a:off x="3275856" y="5013176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2985091" y="5517232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M</a:t>
              </a:r>
              <a:r>
                <a:rPr lang="en-GB" baseline="-25000" dirty="0" err="1" smtClean="0"/>
                <a:t>1</a:t>
              </a:r>
              <a:endParaRPr lang="en-GB" baseline="-25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275856" y="5949280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75856" y="4999321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644008" y="6165304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15"/>
            <p:cNvGrpSpPr/>
            <p:nvPr/>
          </p:nvGrpSpPr>
          <p:grpSpPr>
            <a:xfrm rot="5400000">
              <a:off x="3980756" y="5643336"/>
              <a:ext cx="1332000" cy="288000"/>
              <a:chOff x="5292080" y="2202131"/>
              <a:chExt cx="1224136" cy="290765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/>
            <p:cNvCxnSpPr/>
            <p:nvPr/>
          </p:nvCxnSpPr>
          <p:spPr>
            <a:xfrm>
              <a:off x="1461801" y="6525344"/>
              <a:ext cx="63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644008" y="499658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8" name="Object 15"/>
            <p:cNvGraphicFramePr>
              <a:graphicFrameLocks noChangeAspect="1"/>
            </p:cNvGraphicFramePr>
            <p:nvPr/>
          </p:nvGraphicFramePr>
          <p:xfrm>
            <a:off x="2267744" y="5589240"/>
            <a:ext cx="36036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6" name="Equation" r:id="rId23" imgW="114120" imgH="164880" progId="Equation.3">
                    <p:embed/>
                  </p:oleObj>
                </mc:Choice>
                <mc:Fallback>
                  <p:oleObj name="Equation" r:id="rId23" imgW="114120" imgH="1648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5589240"/>
                          <a:ext cx="360363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Object 16"/>
            <p:cNvGraphicFramePr>
              <a:graphicFrameLocks noChangeAspect="1"/>
            </p:cNvGraphicFramePr>
            <p:nvPr/>
          </p:nvGraphicFramePr>
          <p:xfrm>
            <a:off x="4027488" y="5532438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7" name="Equation" r:id="rId25" imgW="164880" imgH="190440" progId="Equation.3">
                    <p:embed/>
                  </p:oleObj>
                </mc:Choice>
                <mc:Fallback>
                  <p:oleObj name="Equation" r:id="rId25" imgW="164880" imgH="1904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488" y="5532438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ct 17"/>
            <p:cNvGraphicFramePr>
              <a:graphicFrameLocks noChangeAspect="1"/>
            </p:cNvGraphicFramePr>
            <p:nvPr/>
          </p:nvGraphicFramePr>
          <p:xfrm>
            <a:off x="460228" y="5561878"/>
            <a:ext cx="8366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8" name="Equation" r:id="rId27" imgW="266400" imgH="203040" progId="Equation.3">
                    <p:embed/>
                  </p:oleObj>
                </mc:Choice>
                <mc:Fallback>
                  <p:oleObj name="Equation" r:id="rId27" imgW="266400" imgH="2030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228" y="5561878"/>
                          <a:ext cx="836612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" name="Oval 141"/>
            <p:cNvSpPr/>
            <p:nvPr/>
          </p:nvSpPr>
          <p:spPr>
            <a:xfrm>
              <a:off x="3245413" y="4985461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43" name="Object 18"/>
            <p:cNvGraphicFramePr>
              <a:graphicFrameLocks noChangeAspect="1"/>
            </p:cNvGraphicFramePr>
            <p:nvPr/>
          </p:nvGraphicFramePr>
          <p:xfrm>
            <a:off x="3059832" y="4509120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79" name="Equation" r:id="rId29" imgW="139680" imgH="190440" progId="Equation.3">
                    <p:embed/>
                  </p:oleObj>
                </mc:Choice>
                <mc:Fallback>
                  <p:oleObj name="Equation" r:id="rId29" imgW="139680" imgH="1904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4509120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19"/>
            <p:cNvGraphicFramePr>
              <a:graphicFrameLocks noChangeAspect="1"/>
            </p:cNvGraphicFramePr>
            <p:nvPr/>
          </p:nvGraphicFramePr>
          <p:xfrm>
            <a:off x="6718385" y="4561807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80" name="Equation" r:id="rId31" imgW="164880" imgH="190440" progId="Equation.3">
                    <p:embed/>
                  </p:oleObj>
                </mc:Choice>
                <mc:Fallback>
                  <p:oleObj name="Equation" r:id="rId31" imgW="164880" imgH="1904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8385" y="4561807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2" name="Straight Connector 161"/>
            <p:cNvCxnSpPr/>
            <p:nvPr/>
          </p:nvCxnSpPr>
          <p:spPr>
            <a:xfrm>
              <a:off x="1492396" y="4999316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14126" y="4858012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014749" y="4855305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5014749" y="5143305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491016" y="4858012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4644008" y="5006256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5505890" y="5000659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980379" y="5465395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5890674" y="5743724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602674" y="5743724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5980379" y="5842285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5739723" y="5372983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5722980" y="6257206"/>
              <a:ext cx="51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5965130" y="5013176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1031" name="Object 16"/>
            <p:cNvGraphicFramePr>
              <a:graphicFrameLocks noChangeAspect="1"/>
            </p:cNvGraphicFramePr>
            <p:nvPr/>
          </p:nvGraphicFramePr>
          <p:xfrm>
            <a:off x="5084389" y="4464822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81" name="Equation" r:id="rId33" imgW="164880" imgH="190440" progId="Equation.3">
                    <p:embed/>
                  </p:oleObj>
                </mc:Choice>
                <mc:Fallback>
                  <p:oleObj name="Equation" r:id="rId33" imgW="164880" imgH="19044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4389" y="4464822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32" name="Object 16"/>
            <p:cNvGraphicFramePr>
              <a:graphicFrameLocks noChangeAspect="1"/>
            </p:cNvGraphicFramePr>
            <p:nvPr/>
          </p:nvGraphicFramePr>
          <p:xfrm>
            <a:off x="5272088" y="5589588"/>
            <a:ext cx="5619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82" name="Equation" r:id="rId35" imgW="177480" imgH="190440" progId="Equation.3">
                    <p:embed/>
                  </p:oleObj>
                </mc:Choice>
                <mc:Fallback>
                  <p:oleObj name="Equation" r:id="rId35" imgW="177480" imgH="19044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2088" y="5589588"/>
                          <a:ext cx="5619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8" name="Rectangle 177"/>
            <p:cNvSpPr/>
            <p:nvPr/>
          </p:nvSpPr>
          <p:spPr>
            <a:xfrm>
              <a:off x="6588224" y="5503372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M</a:t>
              </a:r>
              <a:r>
                <a:rPr lang="en-GB" baseline="-25000" dirty="0" err="1" smtClean="0"/>
                <a:t>2</a:t>
              </a:r>
              <a:endParaRPr lang="en-GB" baseline="-25000" dirty="0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6878989" y="5935420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>
            <a:xfrm>
              <a:off x="6848546" y="4971601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6876256" y="4999316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5984602" y="4999321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7794402" y="5484664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7704697" y="5762992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7416697" y="5762992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7794402" y="5861554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7553746" y="5392251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7537002" y="6276474"/>
              <a:ext cx="51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784650" y="4999316"/>
              <a:ext cx="0" cy="3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1033" name="Object 16"/>
            <p:cNvGraphicFramePr>
              <a:graphicFrameLocks noChangeAspect="1"/>
            </p:cNvGraphicFramePr>
            <p:nvPr/>
          </p:nvGraphicFramePr>
          <p:xfrm>
            <a:off x="8028384" y="5589240"/>
            <a:ext cx="5619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83" name="Equation" r:id="rId37" imgW="177480" imgH="190440" progId="Equation.3">
                    <p:embed/>
                  </p:oleObj>
                </mc:Choice>
                <mc:Fallback>
                  <p:oleObj name="Equation" r:id="rId37" imgW="177480" imgH="19044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8384" y="5589240"/>
                          <a:ext cx="5619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1355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Find the transfer function of the mechanical translational system given in Figure-1.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48064" y="1844824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Free Body Diagram</a:t>
            </a:r>
            <a:endParaRPr lang="en-US" sz="2200" dirty="0"/>
          </a:p>
        </p:txBody>
      </p:sp>
      <p:pic>
        <p:nvPicPr>
          <p:cNvPr id="165896" name="Picture 8"/>
          <p:cNvPicPr>
            <a:picLocks noChangeAspect="1" noChangeArrowheads="1"/>
          </p:cNvPicPr>
          <p:nvPr/>
        </p:nvPicPr>
        <p:blipFill>
          <a:blip r:embed="rId3" cstate="print"/>
          <a:srcRect l="49903" t="28350" r="25000" b="21566"/>
          <a:stretch>
            <a:fillRect/>
          </a:stretch>
        </p:blipFill>
        <p:spPr bwMode="auto">
          <a:xfrm>
            <a:off x="1691680" y="1844824"/>
            <a:ext cx="223075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11560" y="3140968"/>
            <a:ext cx="954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Figure-1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00192" y="2420888"/>
            <a:ext cx="1397943" cy="2632014"/>
            <a:chOff x="6114611" y="2780928"/>
            <a:chExt cx="1397943" cy="2632014"/>
          </a:xfrm>
        </p:grpSpPr>
        <p:grpSp>
          <p:nvGrpSpPr>
            <p:cNvPr id="6" name="Group 31"/>
            <p:cNvGrpSpPr/>
            <p:nvPr/>
          </p:nvGrpSpPr>
          <p:grpSpPr>
            <a:xfrm>
              <a:off x="6163121" y="3673326"/>
              <a:ext cx="1295400" cy="990600"/>
              <a:chOff x="3124200" y="2133600"/>
              <a:chExt cx="1295400" cy="9906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124200" y="213360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12125" y="2327565"/>
                <a:ext cx="5357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</a:t>
                </a:r>
                <a:endParaRPr lang="en-US" sz="3200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H="1" flipV="1">
              <a:off x="7164288" y="4653136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444208" y="4680846"/>
              <a:ext cx="0" cy="3600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6"/>
            <p:cNvGraphicFramePr>
              <a:graphicFrameLocks noChangeAspect="1"/>
            </p:cNvGraphicFramePr>
            <p:nvPr/>
          </p:nvGraphicFramePr>
          <p:xfrm>
            <a:off x="6114611" y="5025065"/>
            <a:ext cx="709762" cy="387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43" name="Equation" r:id="rId4" imgW="266400" imgH="203040" progId="Equation.3">
                    <p:embed/>
                  </p:oleObj>
                </mc:Choice>
                <mc:Fallback>
                  <p:oleObj name="Equation" r:id="rId4" imgW="26640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4611" y="5025065"/>
                          <a:ext cx="709762" cy="3878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7"/>
            <p:cNvGraphicFramePr>
              <a:graphicFrameLocks noChangeAspect="1"/>
            </p:cNvGraphicFramePr>
            <p:nvPr/>
          </p:nvGraphicFramePr>
          <p:xfrm>
            <a:off x="6156176" y="2780928"/>
            <a:ext cx="5191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44" name="Equation" r:id="rId6" imgW="164880" imgH="190440" progId="Equation.3">
                    <p:embed/>
                  </p:oleObj>
                </mc:Choice>
                <mc:Fallback>
                  <p:oleObj name="Equation" r:id="rId6" imgW="164880" imgH="1904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176" y="2780928"/>
                          <a:ext cx="5191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6906699" y="4971611"/>
            <a:ext cx="605855" cy="3830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45" name="Equation" r:id="rId8" imgW="215640" imgH="190440" progId="Equation.3">
                    <p:embed/>
                  </p:oleObj>
                </mc:Choice>
                <mc:Fallback>
                  <p:oleObj name="Equation" r:id="rId8" imgW="215640" imgH="1904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6699" y="4971611"/>
                          <a:ext cx="605855" cy="3830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Arrow Connector 73"/>
            <p:cNvCxnSpPr/>
            <p:nvPr/>
          </p:nvCxnSpPr>
          <p:spPr>
            <a:xfrm rot="5400000">
              <a:off x="6170031" y="3453977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0539" name="Object 11"/>
            <p:cNvGraphicFramePr>
              <a:graphicFrameLocks noChangeAspect="1"/>
            </p:cNvGraphicFramePr>
            <p:nvPr/>
          </p:nvGraphicFramePr>
          <p:xfrm>
            <a:off x="6948264" y="2780928"/>
            <a:ext cx="5572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46" name="Equation" r:id="rId10" imgW="177480" imgH="190440" progId="Equation.3">
                    <p:embed/>
                  </p:oleObj>
                </mc:Choice>
                <mc:Fallback>
                  <p:oleObj name="Equation" r:id="rId10" imgW="17748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264" y="2780928"/>
                          <a:ext cx="5572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 rot="5400000">
              <a:off x="7007696" y="3441576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5897" name="Object 9"/>
          <p:cNvGraphicFramePr>
            <a:graphicFrameLocks noChangeAspect="1"/>
          </p:cNvGraphicFramePr>
          <p:nvPr/>
        </p:nvGraphicFramePr>
        <p:xfrm>
          <a:off x="611560" y="5733256"/>
          <a:ext cx="3109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7" name="Equation" r:id="rId12" imgW="1091880" imgH="203040" progId="Equation.3">
                  <p:embed/>
                </p:oleObj>
              </mc:Choice>
              <mc:Fallback>
                <p:oleObj name="Equation" r:id="rId12" imgW="10918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733256"/>
                        <a:ext cx="31099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8" name="Object 4"/>
          <p:cNvGraphicFramePr>
            <a:graphicFrameLocks noChangeAspect="1"/>
          </p:cNvGraphicFramePr>
          <p:nvPr/>
        </p:nvGraphicFramePr>
        <p:xfrm>
          <a:off x="4644008" y="5517232"/>
          <a:ext cx="34671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8" name="Equation" r:id="rId14" imgW="1168200" imgH="368280" progId="Equation.3">
                  <p:embed/>
                </p:oleObj>
              </mc:Choice>
              <mc:Fallback>
                <p:oleObj name="Equation" r:id="rId14" imgW="1168200" imgH="3682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517232"/>
                        <a:ext cx="3467100" cy="963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764704"/>
            <a:ext cx="4432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Restaurant plate dispenser</a:t>
            </a:r>
            <a:endParaRPr lang="en-US" sz="2800" dirty="0"/>
          </a:p>
        </p:txBody>
      </p:sp>
      <p:pic>
        <p:nvPicPr>
          <p:cNvPr id="11" name="Picture 10" descr="DPC-34.jpg"/>
          <p:cNvPicPr>
            <a:picLocks noChangeAspect="1"/>
          </p:cNvPicPr>
          <p:nvPr/>
        </p:nvPicPr>
        <p:blipFill>
          <a:blip r:embed="rId2" cstate="print"/>
          <a:srcRect l="10376" t="12142" r="45526" b="7720"/>
          <a:stretch>
            <a:fillRect/>
          </a:stretch>
        </p:blipFill>
        <p:spPr>
          <a:xfrm>
            <a:off x="1547664" y="1412776"/>
            <a:ext cx="1584176" cy="3075165"/>
          </a:xfrm>
          <a:prstGeom prst="rect">
            <a:avLst/>
          </a:prstGeom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173014" cy="312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838" y="4221088"/>
            <a:ext cx="2311648" cy="224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764704"/>
            <a:ext cx="8507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600" dirty="0" smtClean="0"/>
              <a:t>Find the transfer function </a:t>
            </a:r>
            <a:r>
              <a:rPr lang="en-US" sz="2600" i="1" dirty="0" err="1" smtClean="0">
                <a:solidFill>
                  <a:srgbClr val="FF0000"/>
                </a:solidFill>
              </a:rPr>
              <a:t>X</a:t>
            </a:r>
            <a:r>
              <a:rPr lang="en-US" sz="2600" i="1" baseline="-25000" dirty="0" err="1" smtClean="0">
                <a:solidFill>
                  <a:srgbClr val="FF0000"/>
                </a:solidFill>
              </a:rPr>
              <a:t>2</a:t>
            </a:r>
            <a:r>
              <a:rPr lang="en-US" sz="2600" i="1" dirty="0" smtClean="0">
                <a:solidFill>
                  <a:srgbClr val="FF0000"/>
                </a:solidFill>
              </a:rPr>
              <a:t>(s)/F(s) </a:t>
            </a:r>
            <a:r>
              <a:rPr lang="en-US" sz="2600" dirty="0" smtClean="0"/>
              <a:t>of the following system.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170080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Free Body Diagram</a:t>
            </a:r>
            <a:endParaRPr lang="en-US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452320" y="2276872"/>
            <a:ext cx="1388557" cy="2641600"/>
            <a:chOff x="6116919" y="2753012"/>
            <a:chExt cx="1388557" cy="2641600"/>
          </a:xfrm>
        </p:grpSpPr>
        <p:grpSp>
          <p:nvGrpSpPr>
            <p:cNvPr id="14" name="Group 31"/>
            <p:cNvGrpSpPr/>
            <p:nvPr/>
          </p:nvGrpSpPr>
          <p:grpSpPr>
            <a:xfrm>
              <a:off x="6163121" y="3673326"/>
              <a:ext cx="1295400" cy="990600"/>
              <a:chOff x="3124200" y="2133600"/>
              <a:chExt cx="1295400" cy="990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124200" y="213360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12125" y="2327565"/>
                <a:ext cx="6751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/>
                  <a:t>M</a:t>
                </a:r>
                <a:r>
                  <a:rPr lang="en-US" sz="3200" baseline="-25000" dirty="0" err="1" smtClean="0"/>
                  <a:t>1</a:t>
                </a:r>
                <a:endParaRPr lang="en-US" sz="3200" baseline="-25000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 flipV="1">
              <a:off x="6864482" y="4653136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6116919" y="2753012"/>
            <a:ext cx="598487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91" name="Equation" r:id="rId3" imgW="190440" imgH="215640" progId="Equation.3">
                    <p:embed/>
                  </p:oleObj>
                </mc:Choice>
                <mc:Fallback>
                  <p:oleObj name="Equation" r:id="rId3" imgW="19044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6919" y="2753012"/>
                          <a:ext cx="598487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8"/>
            <p:cNvGraphicFramePr>
              <a:graphicFrameLocks noChangeAspect="1"/>
            </p:cNvGraphicFramePr>
            <p:nvPr/>
          </p:nvGraphicFramePr>
          <p:xfrm>
            <a:off x="6540781" y="4959637"/>
            <a:ext cx="67786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92" name="Equation" r:id="rId5" imgW="241200" imgH="215640" progId="Equation.3">
                    <p:embed/>
                  </p:oleObj>
                </mc:Choice>
                <mc:Fallback>
                  <p:oleObj name="Equation" r:id="rId5" imgW="24120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781" y="4959637"/>
                          <a:ext cx="677863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>
            <a:xfrm rot="5400000">
              <a:off x="6170031" y="3453977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11"/>
            <p:cNvGraphicFramePr>
              <a:graphicFrameLocks noChangeAspect="1"/>
            </p:cNvGraphicFramePr>
            <p:nvPr/>
          </p:nvGraphicFramePr>
          <p:xfrm>
            <a:off x="6948264" y="2780928"/>
            <a:ext cx="55721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93" name="Equation" r:id="rId7" imgW="177480" imgH="190440" progId="Equation.3">
                    <p:embed/>
                  </p:oleObj>
                </mc:Choice>
                <mc:Fallback>
                  <p:oleObj name="Equation" r:id="rId7" imgW="17748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264" y="2780928"/>
                          <a:ext cx="557212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>
            <a:xfrm rot="5400000">
              <a:off x="7007696" y="3441576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4008" y="2276872"/>
            <a:ext cx="1542043" cy="2641203"/>
            <a:chOff x="7197145" y="2295093"/>
            <a:chExt cx="1542043" cy="2641203"/>
          </a:xfrm>
        </p:grpSpPr>
        <p:grpSp>
          <p:nvGrpSpPr>
            <p:cNvPr id="25" name="Group 24"/>
            <p:cNvGrpSpPr/>
            <p:nvPr/>
          </p:nvGrpSpPr>
          <p:grpSpPr>
            <a:xfrm>
              <a:off x="7197145" y="2295093"/>
              <a:ext cx="1542043" cy="2641203"/>
              <a:chOff x="6033243" y="2766867"/>
              <a:chExt cx="1542043" cy="2641203"/>
            </a:xfrm>
          </p:grpSpPr>
          <p:grpSp>
            <p:nvGrpSpPr>
              <p:cNvPr id="26" name="Group 31"/>
              <p:cNvGrpSpPr/>
              <p:nvPr/>
            </p:nvGrpSpPr>
            <p:grpSpPr>
              <a:xfrm>
                <a:off x="6163121" y="3673326"/>
                <a:ext cx="1295400" cy="990600"/>
                <a:chOff x="3124200" y="2133600"/>
                <a:chExt cx="1295400" cy="9906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124200" y="2133600"/>
                  <a:ext cx="1295400" cy="990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512125" y="2327565"/>
                  <a:ext cx="67518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/>
                    <a:t>M</a:t>
                  </a:r>
                  <a:r>
                    <a:rPr lang="en-US" sz="3200" baseline="-25000" dirty="0" err="1" smtClean="0"/>
                    <a:t>2</a:t>
                  </a:r>
                  <a:endParaRPr lang="en-US" sz="3200" baseline="-25000" dirty="0"/>
                </a:p>
              </p:txBody>
            </p:sp>
          </p:grp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7164288" y="4653136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6444208" y="4680846"/>
                <a:ext cx="0" cy="360000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" name="Object 6"/>
              <p:cNvGraphicFramePr>
                <a:graphicFrameLocks noChangeAspect="1"/>
              </p:cNvGraphicFramePr>
              <p:nvPr/>
            </p:nvGraphicFramePr>
            <p:xfrm>
              <a:off x="6097323" y="5048537"/>
              <a:ext cx="744538" cy="339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194" name="Equation" r:id="rId9" imgW="279360" imgH="177480" progId="Equation.3">
                      <p:embed/>
                    </p:oleObj>
                  </mc:Choice>
                  <mc:Fallback>
                    <p:oleObj name="Equation" r:id="rId9" imgW="279360" imgH="17748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7323" y="5048537"/>
                            <a:ext cx="744538" cy="339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7"/>
              <p:cNvGraphicFramePr>
                <a:graphicFrameLocks noChangeAspect="1"/>
              </p:cNvGraphicFramePr>
              <p:nvPr/>
            </p:nvGraphicFramePr>
            <p:xfrm>
              <a:off x="6033243" y="2766867"/>
              <a:ext cx="600075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195" name="Equation" r:id="rId11" imgW="190440" imgH="215640" progId="Equation.3">
                      <p:embed/>
                    </p:oleObj>
                  </mc:Choice>
                  <mc:Fallback>
                    <p:oleObj name="Equation" r:id="rId11" imgW="190440" imgH="21564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33243" y="2766867"/>
                            <a:ext cx="600075" cy="485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8"/>
              <p:cNvGraphicFramePr>
                <a:graphicFrameLocks noChangeAspect="1"/>
              </p:cNvGraphicFramePr>
              <p:nvPr/>
            </p:nvGraphicFramePr>
            <p:xfrm>
              <a:off x="6854998" y="4974683"/>
              <a:ext cx="711200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196" name="Equation" r:id="rId13" imgW="253800" imgH="215640" progId="Equation.3">
                      <p:embed/>
                    </p:oleObj>
                  </mc:Choice>
                  <mc:Fallback>
                    <p:oleObj name="Equation" r:id="rId13" imgW="253800" imgH="21564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4998" y="4974683"/>
                            <a:ext cx="711200" cy="4333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6170031" y="3453977"/>
                <a:ext cx="457200" cy="0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3" name="Object 11"/>
              <p:cNvGraphicFramePr>
                <a:graphicFrameLocks noChangeAspect="1"/>
              </p:cNvGraphicFramePr>
              <p:nvPr/>
            </p:nvGraphicFramePr>
            <p:xfrm>
              <a:off x="7018073" y="2781587"/>
              <a:ext cx="557213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197" name="Equation" r:id="rId15" imgW="177480" imgH="190440" progId="Equation.3">
                      <p:embed/>
                    </p:oleObj>
                  </mc:Choice>
                  <mc:Fallback>
                    <p:oleObj name="Equation" r:id="rId15" imgW="177480" imgH="1904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18073" y="2781587"/>
                            <a:ext cx="557213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4" name="Straight Arrow Connector 33"/>
              <p:cNvCxnSpPr/>
              <p:nvPr/>
            </p:nvCxnSpPr>
            <p:spPr>
              <a:xfrm rot="5400000">
                <a:off x="7007696" y="3441576"/>
                <a:ext cx="457200" cy="0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5400000">
              <a:off x="7735723" y="2981818"/>
              <a:ext cx="4572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7"/>
            <p:cNvGraphicFramePr>
              <a:graphicFrameLocks noChangeAspect="1"/>
            </p:cNvGraphicFramePr>
            <p:nvPr/>
          </p:nvGraphicFramePr>
          <p:xfrm>
            <a:off x="7634288" y="2336800"/>
            <a:ext cx="6413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98" name="Equation" r:id="rId17" imgW="203040" imgH="215640" progId="Equation.3">
                    <p:embed/>
                  </p:oleObj>
                </mc:Choice>
                <mc:Fallback>
                  <p:oleObj name="Equation" r:id="rId17" imgW="203040" imgH="215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4288" y="2336800"/>
                          <a:ext cx="6413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539552" y="1628800"/>
            <a:ext cx="2088232" cy="3888432"/>
            <a:chOff x="539552" y="1628800"/>
            <a:chExt cx="2088232" cy="3888432"/>
          </a:xfrm>
        </p:grpSpPr>
        <p:pic>
          <p:nvPicPr>
            <p:cNvPr id="166914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 l="55219" t="28935" r="26472" b="20036"/>
            <a:stretch>
              <a:fillRect/>
            </a:stretch>
          </p:blipFill>
          <p:spPr bwMode="auto">
            <a:xfrm>
              <a:off x="539552" y="1628800"/>
              <a:ext cx="208823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66924" name="Object 12"/>
            <p:cNvGraphicFramePr>
              <a:graphicFrameLocks noChangeAspect="1"/>
            </p:cNvGraphicFramePr>
            <p:nvPr/>
          </p:nvGraphicFramePr>
          <p:xfrm>
            <a:off x="1691680" y="4293096"/>
            <a:ext cx="48101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99" name="Equation" r:id="rId20" imgW="152280" imgH="190440" progId="Equation.3">
                    <p:embed/>
                  </p:oleObj>
                </mc:Choice>
                <mc:Fallback>
                  <p:oleObj name="Equation" r:id="rId20" imgW="152280" imgH="1904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1680" y="4293096"/>
                          <a:ext cx="48101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6925" name="Object 13"/>
          <p:cNvGraphicFramePr>
            <a:graphicFrameLocks noChangeAspect="1"/>
          </p:cNvGraphicFramePr>
          <p:nvPr/>
        </p:nvGraphicFramePr>
        <p:xfrm>
          <a:off x="3041650" y="5157788"/>
          <a:ext cx="41576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00" name="Equation" r:id="rId22" imgW="1460160" imgH="228600" progId="Equation.3">
                  <p:embed/>
                </p:oleObj>
              </mc:Choice>
              <mc:Fallback>
                <p:oleObj name="Equation" r:id="rId22" imgW="146016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5157788"/>
                        <a:ext cx="41576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6" name="Object 14"/>
          <p:cNvGraphicFramePr>
            <a:graphicFrameLocks noChangeAspect="1"/>
          </p:cNvGraphicFramePr>
          <p:nvPr/>
        </p:nvGraphicFramePr>
        <p:xfrm>
          <a:off x="3708400" y="5892800"/>
          <a:ext cx="28194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01" name="Equation" r:id="rId24" imgW="990360" imgH="215640" progId="Equation.3">
                  <p:embed/>
                </p:oleObj>
              </mc:Choice>
              <mc:Fallback>
                <p:oleObj name="Equation" r:id="rId24" imgW="990360" imgH="215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892800"/>
                        <a:ext cx="28194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reeform 41"/>
          <p:cNvSpPr/>
          <p:nvPr/>
        </p:nvSpPr>
        <p:spPr>
          <a:xfrm>
            <a:off x="3918528" y="3602182"/>
            <a:ext cx="695036" cy="1496291"/>
          </a:xfrm>
          <a:custGeom>
            <a:avLst/>
            <a:gdLst>
              <a:gd name="connsiteX0" fmla="*/ 695036 w 695036"/>
              <a:gd name="connsiteY0" fmla="*/ 0 h 1496291"/>
              <a:gd name="connsiteX1" fmla="*/ 113145 w 695036"/>
              <a:gd name="connsiteY1" fmla="*/ 387927 h 1496291"/>
              <a:gd name="connsiteX2" fmla="*/ 16163 w 695036"/>
              <a:gd name="connsiteY2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036" h="1496291">
                <a:moveTo>
                  <a:pt x="695036" y="0"/>
                </a:moveTo>
                <a:cubicBezTo>
                  <a:pt x="460663" y="69272"/>
                  <a:pt x="226290" y="138545"/>
                  <a:pt x="113145" y="387927"/>
                </a:cubicBezTo>
                <a:cubicBezTo>
                  <a:pt x="0" y="637309"/>
                  <a:pt x="8081" y="1066800"/>
                  <a:pt x="16163" y="149629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6788727" y="4239491"/>
            <a:ext cx="2299855" cy="1898073"/>
          </a:xfrm>
          <a:custGeom>
            <a:avLst/>
            <a:gdLst>
              <a:gd name="connsiteX0" fmla="*/ 1911928 w 2299855"/>
              <a:gd name="connsiteY0" fmla="*/ 0 h 1898073"/>
              <a:gd name="connsiteX1" fmla="*/ 1981200 w 2299855"/>
              <a:gd name="connsiteY1" fmla="*/ 955964 h 1898073"/>
              <a:gd name="connsiteX2" fmla="*/ 0 w 2299855"/>
              <a:gd name="connsiteY2" fmla="*/ 1898073 h 189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855" h="1898073">
                <a:moveTo>
                  <a:pt x="1911928" y="0"/>
                </a:moveTo>
                <a:cubicBezTo>
                  <a:pt x="2105891" y="319809"/>
                  <a:pt x="2299855" y="639619"/>
                  <a:pt x="1981200" y="955964"/>
                </a:cubicBezTo>
                <a:cubicBezTo>
                  <a:pt x="1662545" y="1272309"/>
                  <a:pt x="831272" y="1585191"/>
                  <a:pt x="0" y="189807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Example-11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706D-1FCF-494B-8B73-22C60B11DB2A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23528" y="2030413"/>
            <a:ext cx="8280920" cy="2622723"/>
            <a:chOff x="323528" y="2030413"/>
            <a:chExt cx="8280920" cy="26227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590769" y="2351854"/>
              <a:ext cx="0" cy="15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4448" y="3859266"/>
              <a:ext cx="7920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97"/>
            <p:cNvGrpSpPr/>
            <p:nvPr/>
          </p:nvGrpSpPr>
          <p:grpSpPr>
            <a:xfrm>
              <a:off x="1461977" y="2794654"/>
              <a:ext cx="2057400" cy="304800"/>
              <a:chOff x="2063080" y="2406853"/>
              <a:chExt cx="2057400" cy="3048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Rectangle 39"/>
            <p:cNvSpPr/>
            <p:nvPr/>
          </p:nvSpPr>
          <p:spPr>
            <a:xfrm>
              <a:off x="3519377" y="2840956"/>
              <a:ext cx="129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029841" y="3312694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2622960" y="2403277"/>
            <a:ext cx="439738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2" name="Equation" r:id="rId3" imgW="139680" imgH="190440" progId="Equation.3">
                    <p:embed/>
                  </p:oleObj>
                </mc:Choice>
                <mc:Fallback>
                  <p:oleObj name="Equation" r:id="rId3" imgW="139680" imgH="1904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960" y="2403277"/>
                          <a:ext cx="439738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323528" y="3068960"/>
            <a:ext cx="5761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3" name="Equation" r:id="rId5" imgW="241200" imgH="177480" progId="Equation.3">
                    <p:embed/>
                  </p:oleObj>
                </mc:Choice>
                <mc:Fallback>
                  <p:oleObj name="Equation" r:id="rId5" imgW="241200" imgH="177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3068960"/>
                          <a:ext cx="576138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7626686" y="2044700"/>
            <a:ext cx="4778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4" name="Equation" r:id="rId7" imgW="152280" imgH="190440" progId="Equation.3">
                    <p:embed/>
                  </p:oleObj>
                </mc:Choice>
                <mc:Fallback>
                  <p:oleObj name="Equation" r:id="rId7" imgW="152280" imgH="1904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6686" y="2044700"/>
                          <a:ext cx="4778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9"/>
            <p:cNvGraphicFramePr>
              <a:graphicFrameLocks noChangeAspect="1"/>
            </p:cNvGraphicFramePr>
            <p:nvPr/>
          </p:nvGraphicFramePr>
          <p:xfrm>
            <a:off x="3879566" y="3100561"/>
            <a:ext cx="60674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5" name="Equation" r:id="rId9" imgW="203040" imgH="190440" progId="Equation.3">
                    <p:embed/>
                  </p:oleObj>
                </mc:Choice>
                <mc:Fallback>
                  <p:oleObj name="Equation" r:id="rId9" imgW="203040" imgH="1904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9566" y="3100561"/>
                          <a:ext cx="606747" cy="525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58"/>
            <p:cNvGrpSpPr/>
            <p:nvPr/>
          </p:nvGrpSpPr>
          <p:grpSpPr>
            <a:xfrm>
              <a:off x="7103768" y="2332533"/>
              <a:ext cx="504056" cy="515178"/>
              <a:chOff x="2328630" y="1961130"/>
              <a:chExt cx="504056" cy="51517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2328630" y="197225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328630" y="1961130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69"/>
            <p:cNvGrpSpPr/>
            <p:nvPr/>
          </p:nvGrpSpPr>
          <p:grpSpPr>
            <a:xfrm>
              <a:off x="7358624" y="2848644"/>
              <a:ext cx="1224136" cy="290765"/>
              <a:chOff x="5292080" y="2202131"/>
              <a:chExt cx="1224136" cy="290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8974" name="Object 14"/>
            <p:cNvGraphicFramePr>
              <a:graphicFrameLocks noChangeAspect="1"/>
            </p:cNvGraphicFramePr>
            <p:nvPr/>
          </p:nvGraphicFramePr>
          <p:xfrm>
            <a:off x="7722903" y="2390626"/>
            <a:ext cx="5619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6" name="Equation" r:id="rId11" imgW="177480" imgH="190440" progId="Equation.3">
                    <p:embed/>
                  </p:oleObj>
                </mc:Choice>
                <mc:Fallback>
                  <p:oleObj name="Equation" r:id="rId11" imgW="177480" imgH="1904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2903" y="2390626"/>
                          <a:ext cx="5619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69"/>
            <p:cNvGrpSpPr/>
            <p:nvPr/>
          </p:nvGrpSpPr>
          <p:grpSpPr>
            <a:xfrm>
              <a:off x="4829765" y="2851660"/>
              <a:ext cx="1224136" cy="304620"/>
              <a:chOff x="5292080" y="2202131"/>
              <a:chExt cx="1224136" cy="3046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32799" y="250675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8" name="Object 14"/>
            <p:cNvGraphicFramePr>
              <a:graphicFrameLocks noChangeAspect="1"/>
            </p:cNvGraphicFramePr>
            <p:nvPr/>
          </p:nvGraphicFramePr>
          <p:xfrm>
            <a:off x="5200366" y="2462634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7" name="Equation" r:id="rId13" imgW="164880" imgH="190440" progId="Equation.3">
                    <p:embed/>
                  </p:oleObj>
                </mc:Choice>
                <mc:Fallback>
                  <p:oleObj name="Equation" r:id="rId13" imgW="164880" imgH="1904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0366" y="2462634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Rectangle 88"/>
            <p:cNvSpPr/>
            <p:nvPr/>
          </p:nvSpPr>
          <p:spPr>
            <a:xfrm>
              <a:off x="6070489" y="2850444"/>
              <a:ext cx="129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1022" name="Object 14"/>
            <p:cNvGraphicFramePr>
              <a:graphicFrameLocks noChangeAspect="1"/>
            </p:cNvGraphicFramePr>
            <p:nvPr/>
          </p:nvGraphicFramePr>
          <p:xfrm>
            <a:off x="6460972" y="3127548"/>
            <a:ext cx="618704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8" name="Equation" r:id="rId15" imgW="215640" imgH="190440" progId="Equation.3">
                    <p:embed/>
                  </p:oleObj>
                </mc:Choice>
                <mc:Fallback>
                  <p:oleObj name="Equation" r:id="rId15" imgW="215640" imgH="19044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0972" y="3127548"/>
                          <a:ext cx="618704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5"/>
            <p:cNvGraphicFramePr>
              <a:graphicFrameLocks noChangeAspect="1"/>
            </p:cNvGraphicFramePr>
            <p:nvPr/>
          </p:nvGraphicFramePr>
          <p:xfrm>
            <a:off x="5062874" y="2030413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99" name="Equation" r:id="rId17" imgW="164880" imgH="190440" progId="Equation.3">
                    <p:embed/>
                  </p:oleObj>
                </mc:Choice>
                <mc:Fallback>
                  <p:oleObj name="Equation" r:id="rId17" imgW="164880" imgH="1904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2874" y="2030413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58"/>
            <p:cNvGrpSpPr/>
            <p:nvPr/>
          </p:nvGrpSpPr>
          <p:grpSpPr>
            <a:xfrm>
              <a:off x="4558511" y="2318673"/>
              <a:ext cx="504056" cy="515178"/>
              <a:chOff x="2328630" y="1961130"/>
              <a:chExt cx="504056" cy="515178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V="1">
                <a:off x="2328630" y="197225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2328630" y="1961130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Freeform 94"/>
            <p:cNvSpPr/>
            <p:nvPr/>
          </p:nvSpPr>
          <p:spPr>
            <a:xfrm>
              <a:off x="4901771" y="3738591"/>
              <a:ext cx="214745" cy="526473"/>
            </a:xfrm>
            <a:custGeom>
              <a:avLst/>
              <a:gdLst>
                <a:gd name="connsiteX0" fmla="*/ 0 w 214745"/>
                <a:gd name="connsiteY0" fmla="*/ 0 h 526473"/>
                <a:gd name="connsiteX1" fmla="*/ 207818 w 214745"/>
                <a:gd name="connsiteY1" fmla="*/ 152400 h 526473"/>
                <a:gd name="connsiteX2" fmla="*/ 41564 w 214745"/>
                <a:gd name="connsiteY2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745" h="526473">
                  <a:moveTo>
                    <a:pt x="0" y="0"/>
                  </a:moveTo>
                  <a:cubicBezTo>
                    <a:pt x="100445" y="32327"/>
                    <a:pt x="200891" y="64655"/>
                    <a:pt x="207818" y="152400"/>
                  </a:cubicBezTo>
                  <a:cubicBezTo>
                    <a:pt x="214745" y="240145"/>
                    <a:pt x="128154" y="383309"/>
                    <a:pt x="41564" y="526473"/>
                  </a:cubicBez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1024" name="Object 16"/>
            <p:cNvGraphicFramePr>
              <a:graphicFrameLocks noChangeAspect="1"/>
            </p:cNvGraphicFramePr>
            <p:nvPr/>
          </p:nvGraphicFramePr>
          <p:xfrm>
            <a:off x="4610100" y="4205288"/>
            <a:ext cx="5619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00" name="Equation" r:id="rId19" imgW="177480" imgH="190440" progId="Equation.3">
                    <p:embed/>
                  </p:oleObj>
                </mc:Choice>
                <mc:Fallback>
                  <p:oleObj name="Equation" r:id="rId19" imgW="177480" imgH="1904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100" y="4205288"/>
                          <a:ext cx="5619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Freeform 96"/>
            <p:cNvSpPr/>
            <p:nvPr/>
          </p:nvSpPr>
          <p:spPr>
            <a:xfrm>
              <a:off x="7455171" y="3758838"/>
              <a:ext cx="214745" cy="526473"/>
            </a:xfrm>
            <a:custGeom>
              <a:avLst/>
              <a:gdLst>
                <a:gd name="connsiteX0" fmla="*/ 0 w 214745"/>
                <a:gd name="connsiteY0" fmla="*/ 0 h 526473"/>
                <a:gd name="connsiteX1" fmla="*/ 207818 w 214745"/>
                <a:gd name="connsiteY1" fmla="*/ 152400 h 526473"/>
                <a:gd name="connsiteX2" fmla="*/ 41564 w 214745"/>
                <a:gd name="connsiteY2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745" h="526473">
                  <a:moveTo>
                    <a:pt x="0" y="0"/>
                  </a:moveTo>
                  <a:cubicBezTo>
                    <a:pt x="100445" y="32327"/>
                    <a:pt x="200891" y="64655"/>
                    <a:pt x="207818" y="152400"/>
                  </a:cubicBezTo>
                  <a:cubicBezTo>
                    <a:pt x="214745" y="240145"/>
                    <a:pt x="128154" y="383309"/>
                    <a:pt x="41564" y="526473"/>
                  </a:cubicBez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98" name="Object 16"/>
            <p:cNvGraphicFramePr>
              <a:graphicFrameLocks noChangeAspect="1"/>
            </p:cNvGraphicFramePr>
            <p:nvPr/>
          </p:nvGraphicFramePr>
          <p:xfrm>
            <a:off x="7164103" y="4224511"/>
            <a:ext cx="5603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01" name="Equation" r:id="rId21" imgW="177480" imgH="190440" progId="Equation.3">
                    <p:embed/>
                  </p:oleObj>
                </mc:Choice>
                <mc:Fallback>
                  <p:oleObj name="Equation" r:id="rId21" imgW="177480" imgH="1904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103" y="4224511"/>
                          <a:ext cx="5603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0" name="Group 97"/>
            <p:cNvGrpSpPr/>
            <p:nvPr/>
          </p:nvGrpSpPr>
          <p:grpSpPr>
            <a:xfrm>
              <a:off x="4788200" y="3498456"/>
              <a:ext cx="1296144" cy="216024"/>
              <a:chOff x="2063080" y="2406853"/>
              <a:chExt cx="2057400" cy="304800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72052" name="Object 2"/>
            <p:cNvGraphicFramePr>
              <a:graphicFrameLocks noChangeAspect="1"/>
            </p:cNvGraphicFramePr>
            <p:nvPr/>
          </p:nvGraphicFramePr>
          <p:xfrm>
            <a:off x="5469448" y="3171731"/>
            <a:ext cx="460127" cy="40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02" name="Equation" r:id="rId23" imgW="152280" imgH="190440" progId="Equation.3">
                    <p:embed/>
                  </p:oleObj>
                </mc:Choice>
                <mc:Fallback>
                  <p:oleObj name="Equation" r:id="rId23" imgW="152280" imgH="19044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9448" y="3171731"/>
                          <a:ext cx="460127" cy="40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0" name="Group 97"/>
            <p:cNvGrpSpPr/>
            <p:nvPr/>
          </p:nvGrpSpPr>
          <p:grpSpPr>
            <a:xfrm>
              <a:off x="7350045" y="3495723"/>
              <a:ext cx="1224136" cy="216024"/>
              <a:chOff x="2063080" y="2406853"/>
              <a:chExt cx="2057400" cy="30480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201" name="Object 2"/>
            <p:cNvGraphicFramePr>
              <a:graphicFrameLocks noChangeAspect="1"/>
            </p:cNvGraphicFramePr>
            <p:nvPr/>
          </p:nvGraphicFramePr>
          <p:xfrm>
            <a:off x="7975873" y="3168998"/>
            <a:ext cx="460127" cy="40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03" name="Equation" r:id="rId25" imgW="152280" imgH="190440" progId="Equation.3">
                    <p:embed/>
                  </p:oleObj>
                </mc:Choice>
                <mc:Fallback>
                  <p:oleObj name="Equation" r:id="rId25" imgW="152280" imgH="19044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5873" y="3168998"/>
                          <a:ext cx="460127" cy="40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2" name="Object 5"/>
            <p:cNvGraphicFramePr>
              <a:graphicFrameLocks noChangeAspect="1"/>
            </p:cNvGraphicFramePr>
            <p:nvPr/>
          </p:nvGraphicFramePr>
          <p:xfrm>
            <a:off x="2005319" y="2218474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04" name="Equation" r:id="rId27" imgW="139680" imgH="190440" progId="Equation.3">
                    <p:embed/>
                  </p:oleObj>
                </mc:Choice>
                <mc:Fallback>
                  <p:oleObj name="Equation" r:id="rId27" imgW="139680" imgH="19044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319" y="2218474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3" name="Group 58"/>
            <p:cNvGrpSpPr/>
            <p:nvPr/>
          </p:nvGrpSpPr>
          <p:grpSpPr>
            <a:xfrm>
              <a:off x="1461889" y="2506561"/>
              <a:ext cx="504056" cy="515178"/>
              <a:chOff x="2328630" y="1961130"/>
              <a:chExt cx="504056" cy="515178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 flipV="1">
                <a:off x="2328630" y="1972252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2328630" y="1961130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69"/>
            <p:cNvGrpSpPr/>
            <p:nvPr/>
          </p:nvGrpSpPr>
          <p:grpSpPr>
            <a:xfrm>
              <a:off x="2267832" y="3469108"/>
              <a:ext cx="1224136" cy="304620"/>
              <a:chOff x="5292080" y="2202131"/>
              <a:chExt cx="1224136" cy="304620"/>
            </a:xfrm>
          </p:grpSpPr>
          <p:cxnSp>
            <p:nvCxnSpPr>
              <p:cNvPr id="207" name="Straight Connector 206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5632799" y="250675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3" name="Object 14"/>
            <p:cNvGraphicFramePr>
              <a:graphicFrameLocks noChangeAspect="1"/>
            </p:cNvGraphicFramePr>
            <p:nvPr/>
          </p:nvGraphicFramePr>
          <p:xfrm>
            <a:off x="2638433" y="3080082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05" name="Equation" r:id="rId29" imgW="164880" imgH="190440" progId="Equation.3">
                    <p:embed/>
                  </p:oleObj>
                </mc:Choice>
                <mc:Fallback>
                  <p:oleObj name="Equation" r:id="rId29" imgW="164880" imgH="19044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433" y="3080082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4" name="Straight Connector 213"/>
            <p:cNvCxnSpPr/>
            <p:nvPr/>
          </p:nvCxnSpPr>
          <p:spPr>
            <a:xfrm>
              <a:off x="1453500" y="3617314"/>
              <a:ext cx="82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1461889" y="3027585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Example-12</a:t>
            </a:r>
            <a:r>
              <a:rPr lang="en-GB" dirty="0" smtClean="0"/>
              <a:t>: Automobile Suspension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4" name="Picture 3" descr="car-front-suspension-steering-unit.jpg"/>
          <p:cNvPicPr>
            <a:picLocks noChangeAspect="1"/>
          </p:cNvPicPr>
          <p:nvPr/>
        </p:nvPicPr>
        <p:blipFill>
          <a:blip r:embed="rId2" cstate="print"/>
          <a:srcRect l="3033" r="3954"/>
          <a:stretch>
            <a:fillRect/>
          </a:stretch>
        </p:blipFill>
        <p:spPr>
          <a:xfrm>
            <a:off x="1187624" y="1700808"/>
            <a:ext cx="6624736" cy="474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Automobile Suspension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391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952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01008"/>
            <a:ext cx="1666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1888837" y="3075709"/>
            <a:ext cx="646545" cy="969818"/>
          </a:xfrm>
          <a:custGeom>
            <a:avLst/>
            <a:gdLst>
              <a:gd name="connsiteX0" fmla="*/ 646545 w 646545"/>
              <a:gd name="connsiteY0" fmla="*/ 0 h 969818"/>
              <a:gd name="connsiteX1" fmla="*/ 106218 w 646545"/>
              <a:gd name="connsiteY1" fmla="*/ 443346 h 969818"/>
              <a:gd name="connsiteX2" fmla="*/ 9236 w 646545"/>
              <a:gd name="connsiteY2" fmla="*/ 969818 h 969818"/>
              <a:gd name="connsiteX3" fmla="*/ 9236 w 646545"/>
              <a:gd name="connsiteY3" fmla="*/ 969818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545" h="969818">
                <a:moveTo>
                  <a:pt x="646545" y="0"/>
                </a:moveTo>
                <a:cubicBezTo>
                  <a:pt x="429490" y="140855"/>
                  <a:pt x="212436" y="281710"/>
                  <a:pt x="106218" y="443346"/>
                </a:cubicBezTo>
                <a:cubicBezTo>
                  <a:pt x="0" y="604982"/>
                  <a:pt x="9236" y="969818"/>
                  <a:pt x="9236" y="969818"/>
                </a:cubicBezTo>
                <a:lnTo>
                  <a:pt x="9236" y="969818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530436" y="4779818"/>
            <a:ext cx="1454728" cy="457200"/>
          </a:xfrm>
          <a:custGeom>
            <a:avLst/>
            <a:gdLst>
              <a:gd name="connsiteX0" fmla="*/ 0 w 1454728"/>
              <a:gd name="connsiteY0" fmla="*/ 0 h 457200"/>
              <a:gd name="connsiteX1" fmla="*/ 526473 w 1454728"/>
              <a:gd name="connsiteY1" fmla="*/ 401782 h 457200"/>
              <a:gd name="connsiteX2" fmla="*/ 1454728 w 1454728"/>
              <a:gd name="connsiteY2" fmla="*/ 332509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728" h="457200">
                <a:moveTo>
                  <a:pt x="0" y="0"/>
                </a:moveTo>
                <a:cubicBezTo>
                  <a:pt x="142009" y="173182"/>
                  <a:pt x="284018" y="346364"/>
                  <a:pt x="526473" y="401782"/>
                </a:cubicBezTo>
                <a:cubicBezTo>
                  <a:pt x="768928" y="457200"/>
                  <a:pt x="1111828" y="394854"/>
                  <a:pt x="1454728" y="33250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en-GB" dirty="0" smtClean="0"/>
              <a:t>Automobile Suspension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65080"/>
            <a:ext cx="1944216" cy="34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9388" y="1557338"/>
          <a:ext cx="6105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0" name="Equation" r:id="rId4" imgW="2387520" imgH="203040" progId="Equation.3">
                  <p:embed/>
                </p:oleObj>
              </mc:Choice>
              <mc:Fallback>
                <p:oleObj name="Equation" r:id="rId4" imgW="23875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61055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196850" y="2420938"/>
          <a:ext cx="59642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1" name="Equation" r:id="rId6" imgW="2133360" imgH="190440" progId="Equation.3">
                  <p:embed/>
                </p:oleObj>
              </mc:Choice>
              <mc:Fallback>
                <p:oleObj name="Equation" r:id="rId6" imgW="213336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420938"/>
                        <a:ext cx="5964238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494" y="3502169"/>
            <a:ext cx="5262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Taking Laplace Transform of the equation (2)</a:t>
            </a:r>
            <a:endParaRPr lang="en-GB" sz="2200" dirty="0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323528" y="4548886"/>
          <a:ext cx="7061647" cy="60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2" name="Equation" r:id="rId8" imgW="2577960" imgH="215640" progId="Equation.3">
                  <p:embed/>
                </p:oleObj>
              </mc:Choice>
              <mc:Fallback>
                <p:oleObj name="Equation" r:id="rId8" imgW="25779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48886"/>
                        <a:ext cx="7061647" cy="608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/>
        </p:nvGraphicFramePr>
        <p:xfrm>
          <a:off x="2531219" y="5429969"/>
          <a:ext cx="33369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3" name="Equation" r:id="rId10" imgW="1193760" imgH="380880" progId="Equation.3">
                  <p:embed/>
                </p:oleObj>
              </mc:Choice>
              <mc:Fallback>
                <p:oleObj name="Equation" r:id="rId10" imgW="1193760" imgH="38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219" y="5429969"/>
                        <a:ext cx="333692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Example-13</a:t>
            </a:r>
            <a:r>
              <a:rPr lang="en-GB" dirty="0" smtClean="0"/>
              <a:t>: Train Suspension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621" y="2060848"/>
            <a:ext cx="20478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8483" name="Group 3274"/>
          <p:cNvGrpSpPr>
            <a:grpSpLocks/>
          </p:cNvGrpSpPr>
          <p:nvPr/>
        </p:nvGrpSpPr>
        <p:grpSpPr bwMode="auto">
          <a:xfrm>
            <a:off x="323528" y="2420888"/>
            <a:ext cx="5760640" cy="2720717"/>
            <a:chOff x="2472" y="8301"/>
            <a:chExt cx="7702" cy="3559"/>
          </a:xfrm>
        </p:grpSpPr>
        <p:sp>
          <p:nvSpPr>
            <p:cNvPr id="3275" name="Text Box 284"/>
            <p:cNvSpPr txBox="1">
              <a:spLocks noChangeArrowheads="1"/>
            </p:cNvSpPr>
            <p:nvPr/>
          </p:nvSpPr>
          <p:spPr bwMode="auto">
            <a:xfrm>
              <a:off x="5453" y="9417"/>
              <a:ext cx="1450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Car Body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6" name="AutoShape 285"/>
            <p:cNvSpPr>
              <a:spLocks noChangeArrowheads="1"/>
            </p:cNvSpPr>
            <p:nvPr/>
          </p:nvSpPr>
          <p:spPr bwMode="auto">
            <a:xfrm>
              <a:off x="2935" y="8687"/>
              <a:ext cx="587" cy="543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277" name="AutoShape 286"/>
            <p:cNvSpPr>
              <a:spLocks noChangeArrowheads="1"/>
            </p:cNvSpPr>
            <p:nvPr/>
          </p:nvSpPr>
          <p:spPr bwMode="auto">
            <a:xfrm>
              <a:off x="4465" y="8687"/>
              <a:ext cx="587" cy="543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278" name="AutoShape 287"/>
            <p:cNvSpPr>
              <a:spLocks noChangeArrowheads="1"/>
            </p:cNvSpPr>
            <p:nvPr/>
          </p:nvSpPr>
          <p:spPr bwMode="auto">
            <a:xfrm>
              <a:off x="6071" y="8687"/>
              <a:ext cx="587" cy="543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279" name="AutoShape 288"/>
            <p:cNvSpPr>
              <a:spLocks noChangeArrowheads="1"/>
            </p:cNvSpPr>
            <p:nvPr/>
          </p:nvSpPr>
          <p:spPr bwMode="auto">
            <a:xfrm>
              <a:off x="7639" y="8677"/>
              <a:ext cx="587" cy="543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280" name="AutoShape 289"/>
            <p:cNvSpPr>
              <a:spLocks noChangeArrowheads="1"/>
            </p:cNvSpPr>
            <p:nvPr/>
          </p:nvSpPr>
          <p:spPr bwMode="auto">
            <a:xfrm>
              <a:off x="9154" y="8687"/>
              <a:ext cx="586" cy="543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281" name="Text Box 290"/>
            <p:cNvSpPr txBox="1">
              <a:spLocks noChangeArrowheads="1"/>
            </p:cNvSpPr>
            <p:nvPr/>
          </p:nvSpPr>
          <p:spPr bwMode="auto">
            <a:xfrm>
              <a:off x="8818" y="9705"/>
              <a:ext cx="9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Bogie-2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" name="Text Box 291"/>
            <p:cNvSpPr txBox="1">
              <a:spLocks noChangeArrowheads="1"/>
            </p:cNvSpPr>
            <p:nvPr/>
          </p:nvSpPr>
          <p:spPr bwMode="auto">
            <a:xfrm>
              <a:off x="6595" y="10497"/>
              <a:ext cx="1149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Bogie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Frame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83" name="AutoShape 292"/>
            <p:cNvCxnSpPr>
              <a:cxnSpLocks noChangeShapeType="1"/>
            </p:cNvCxnSpPr>
            <p:nvPr/>
          </p:nvCxnSpPr>
          <p:spPr bwMode="auto">
            <a:xfrm flipH="1">
              <a:off x="2472" y="8301"/>
              <a:ext cx="770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4" name="AutoShape 293"/>
            <p:cNvCxnSpPr>
              <a:cxnSpLocks noChangeShapeType="1"/>
            </p:cNvCxnSpPr>
            <p:nvPr/>
          </p:nvCxnSpPr>
          <p:spPr bwMode="auto">
            <a:xfrm>
              <a:off x="2472" y="8301"/>
              <a:ext cx="0" cy="1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5" name="AutoShape 294"/>
            <p:cNvCxnSpPr>
              <a:cxnSpLocks noChangeShapeType="1"/>
            </p:cNvCxnSpPr>
            <p:nvPr/>
          </p:nvCxnSpPr>
          <p:spPr bwMode="auto">
            <a:xfrm>
              <a:off x="10174" y="8301"/>
              <a:ext cx="0" cy="1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6" name="AutoShape 295"/>
            <p:cNvCxnSpPr>
              <a:cxnSpLocks noChangeShapeType="1"/>
            </p:cNvCxnSpPr>
            <p:nvPr/>
          </p:nvCxnSpPr>
          <p:spPr bwMode="auto">
            <a:xfrm>
              <a:off x="2472" y="10001"/>
              <a:ext cx="18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7" name="AutoShape 296"/>
            <p:cNvCxnSpPr>
              <a:cxnSpLocks noChangeShapeType="1"/>
            </p:cNvCxnSpPr>
            <p:nvPr/>
          </p:nvCxnSpPr>
          <p:spPr bwMode="auto">
            <a:xfrm>
              <a:off x="9988" y="10001"/>
              <a:ext cx="18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8" name="AutoShape 297"/>
            <p:cNvCxnSpPr>
              <a:cxnSpLocks noChangeShapeType="1"/>
            </p:cNvCxnSpPr>
            <p:nvPr/>
          </p:nvCxnSpPr>
          <p:spPr bwMode="auto">
            <a:xfrm flipV="1">
              <a:off x="2658" y="9594"/>
              <a:ext cx="214" cy="4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9" name="AutoShape 298"/>
            <p:cNvCxnSpPr>
              <a:cxnSpLocks noChangeShapeType="1"/>
            </p:cNvCxnSpPr>
            <p:nvPr/>
          </p:nvCxnSpPr>
          <p:spPr bwMode="auto">
            <a:xfrm>
              <a:off x="2872" y="9594"/>
              <a:ext cx="220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90" name="AutoShape 299"/>
            <p:cNvCxnSpPr>
              <a:cxnSpLocks noChangeShapeType="1"/>
            </p:cNvCxnSpPr>
            <p:nvPr/>
          </p:nvCxnSpPr>
          <p:spPr bwMode="auto">
            <a:xfrm>
              <a:off x="5321" y="10001"/>
              <a:ext cx="163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91" name="AutoShape 300"/>
            <p:cNvCxnSpPr>
              <a:cxnSpLocks noChangeShapeType="1"/>
            </p:cNvCxnSpPr>
            <p:nvPr/>
          </p:nvCxnSpPr>
          <p:spPr bwMode="auto">
            <a:xfrm>
              <a:off x="5081" y="9594"/>
              <a:ext cx="240" cy="4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92" name="AutoShape 301"/>
            <p:cNvCxnSpPr>
              <a:cxnSpLocks noChangeShapeType="1"/>
            </p:cNvCxnSpPr>
            <p:nvPr/>
          </p:nvCxnSpPr>
          <p:spPr bwMode="auto">
            <a:xfrm flipV="1">
              <a:off x="6959" y="9594"/>
              <a:ext cx="462" cy="4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93" name="AutoShape 302"/>
            <p:cNvCxnSpPr>
              <a:cxnSpLocks noChangeShapeType="1"/>
            </p:cNvCxnSpPr>
            <p:nvPr/>
          </p:nvCxnSpPr>
          <p:spPr bwMode="auto">
            <a:xfrm>
              <a:off x="7421" y="9594"/>
              <a:ext cx="220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94" name="AutoShape 303"/>
            <p:cNvCxnSpPr>
              <a:cxnSpLocks noChangeShapeType="1"/>
            </p:cNvCxnSpPr>
            <p:nvPr/>
          </p:nvCxnSpPr>
          <p:spPr bwMode="auto">
            <a:xfrm>
              <a:off x="9631" y="9584"/>
              <a:ext cx="357" cy="4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295" name="Oval 304"/>
            <p:cNvSpPr>
              <a:spLocks noChangeArrowheads="1"/>
            </p:cNvSpPr>
            <p:nvPr/>
          </p:nvSpPr>
          <p:spPr bwMode="auto">
            <a:xfrm>
              <a:off x="2751" y="11087"/>
              <a:ext cx="507" cy="550"/>
            </a:xfrm>
            <a:prstGeom prst="ellipse">
              <a:avLst/>
            </a:prstGeom>
            <a:solidFill>
              <a:srgbClr val="D8D8D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296" name="Oval 305"/>
            <p:cNvSpPr>
              <a:spLocks noChangeArrowheads="1"/>
            </p:cNvSpPr>
            <p:nvPr/>
          </p:nvSpPr>
          <p:spPr bwMode="auto">
            <a:xfrm>
              <a:off x="4629" y="11108"/>
              <a:ext cx="507" cy="550"/>
            </a:xfrm>
            <a:prstGeom prst="ellipse">
              <a:avLst/>
            </a:prstGeom>
            <a:solidFill>
              <a:srgbClr val="D8D8D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grpSp>
          <p:nvGrpSpPr>
            <p:cNvPr id="3297" name="Group 306"/>
            <p:cNvGrpSpPr>
              <a:grpSpLocks/>
            </p:cNvGrpSpPr>
            <p:nvPr/>
          </p:nvGrpSpPr>
          <p:grpSpPr bwMode="auto">
            <a:xfrm>
              <a:off x="3572" y="9594"/>
              <a:ext cx="700" cy="957"/>
              <a:chOff x="6082" y="10434"/>
              <a:chExt cx="700" cy="957"/>
            </a:xfrm>
          </p:grpSpPr>
          <p:grpSp>
            <p:nvGrpSpPr>
              <p:cNvPr id="3298" name="Group 307"/>
              <p:cNvGrpSpPr>
                <a:grpSpLocks/>
              </p:cNvGrpSpPr>
              <p:nvPr/>
            </p:nvGrpSpPr>
            <p:grpSpPr bwMode="auto">
              <a:xfrm>
                <a:off x="6082" y="10659"/>
                <a:ext cx="76" cy="503"/>
                <a:chOff x="3733" y="9983"/>
                <a:chExt cx="76" cy="503"/>
              </a:xfrm>
            </p:grpSpPr>
            <p:cxnSp>
              <p:nvCxnSpPr>
                <p:cNvPr id="3299" name="AutoShape 308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19" y="1004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3300" name="Group 309"/>
                <p:cNvGrpSpPr>
                  <a:grpSpLocks/>
                </p:cNvGrpSpPr>
                <p:nvPr/>
              </p:nvGrpSpPr>
              <p:grpSpPr bwMode="auto">
                <a:xfrm rot="16200000" flipH="1">
                  <a:off x="3608" y="10199"/>
                  <a:ext cx="325" cy="76"/>
                  <a:chOff x="1278" y="5517"/>
                  <a:chExt cx="1044" cy="344"/>
                </a:xfrm>
              </p:grpSpPr>
              <p:cxnSp>
                <p:nvCxnSpPr>
                  <p:cNvPr id="3301" name="AutoShape 31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20" y="5527"/>
                    <a:ext cx="61" cy="21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2" name="AutoShape 3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81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3" name="AutoShape 3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02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4" name="AutoShape 3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91" y="551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5" name="AutoShape 3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12" y="551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6" name="AutoShape 3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4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7" name="AutoShape 3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25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8" name="AutoShape 31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118" y="5549"/>
                    <a:ext cx="57" cy="2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9" name="AutoShape 3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278" y="5740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10" name="AutoShape 31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80" y="5776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311" name="AutoShape 32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29" y="1043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312" name="AutoShape 321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3" name="AutoShape 322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4" name="AutoShape 323"/>
              <p:cNvCxnSpPr>
                <a:cxnSpLocks noChangeShapeType="1"/>
              </p:cNvCxnSpPr>
              <p:nvPr/>
            </p:nvCxnSpPr>
            <p:spPr bwMode="auto">
              <a:xfrm>
                <a:off x="678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5" name="AutoShape 324"/>
              <p:cNvCxnSpPr>
                <a:cxnSpLocks noChangeShapeType="1"/>
              </p:cNvCxnSpPr>
              <p:nvPr/>
            </p:nvCxnSpPr>
            <p:spPr bwMode="auto">
              <a:xfrm>
                <a:off x="6687" y="10929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6" name="AutoShape 325"/>
              <p:cNvCxnSpPr>
                <a:cxnSpLocks noChangeShapeType="1"/>
              </p:cNvCxnSpPr>
              <p:nvPr/>
            </p:nvCxnSpPr>
            <p:spPr bwMode="auto">
              <a:xfrm>
                <a:off x="6542" y="1091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7" name="AutoShape 326"/>
              <p:cNvCxnSpPr>
                <a:cxnSpLocks noChangeShapeType="1"/>
              </p:cNvCxnSpPr>
              <p:nvPr/>
            </p:nvCxnSpPr>
            <p:spPr bwMode="auto">
              <a:xfrm>
                <a:off x="6667" y="10669"/>
                <a:ext cx="0" cy="11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8" name="AutoShape 327"/>
              <p:cNvCxnSpPr>
                <a:cxnSpLocks noChangeShapeType="1"/>
              </p:cNvCxnSpPr>
              <p:nvPr/>
            </p:nvCxnSpPr>
            <p:spPr bwMode="auto">
              <a:xfrm>
                <a:off x="6112" y="10659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19" name="AutoShape 328"/>
              <p:cNvCxnSpPr>
                <a:cxnSpLocks noChangeShapeType="1"/>
              </p:cNvCxnSpPr>
              <p:nvPr/>
            </p:nvCxnSpPr>
            <p:spPr bwMode="auto">
              <a:xfrm>
                <a:off x="6130" y="11162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20" name="AutoShape 329"/>
              <p:cNvCxnSpPr>
                <a:cxnSpLocks noChangeShapeType="1"/>
              </p:cNvCxnSpPr>
              <p:nvPr/>
            </p:nvCxnSpPr>
            <p:spPr bwMode="auto">
              <a:xfrm>
                <a:off x="6408" y="1116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21" name="AutoShape 330"/>
              <p:cNvCxnSpPr>
                <a:cxnSpLocks noChangeShapeType="1"/>
              </p:cNvCxnSpPr>
              <p:nvPr/>
            </p:nvCxnSpPr>
            <p:spPr bwMode="auto">
              <a:xfrm>
                <a:off x="6418" y="1043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322" name="Text Box 331"/>
            <p:cNvSpPr txBox="1">
              <a:spLocks noChangeArrowheads="1"/>
            </p:cNvSpPr>
            <p:nvPr/>
          </p:nvSpPr>
          <p:spPr bwMode="auto">
            <a:xfrm>
              <a:off x="2636" y="9836"/>
              <a:ext cx="100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Bogie-1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3" name="Text Box 332"/>
            <p:cNvSpPr txBox="1">
              <a:spLocks noChangeArrowheads="1"/>
            </p:cNvSpPr>
            <p:nvPr/>
          </p:nvSpPr>
          <p:spPr bwMode="auto">
            <a:xfrm>
              <a:off x="3437" y="11263"/>
              <a:ext cx="1450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Wheelsets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24" name="Group 333"/>
            <p:cNvGrpSpPr>
              <a:grpSpLocks/>
            </p:cNvGrpSpPr>
            <p:nvPr/>
          </p:nvGrpSpPr>
          <p:grpSpPr bwMode="auto">
            <a:xfrm>
              <a:off x="2873" y="10298"/>
              <a:ext cx="2208" cy="412"/>
              <a:chOff x="2873" y="10518"/>
              <a:chExt cx="2208" cy="412"/>
            </a:xfrm>
          </p:grpSpPr>
          <p:cxnSp>
            <p:nvCxnSpPr>
              <p:cNvPr id="3325" name="AutoShape 334"/>
              <p:cNvCxnSpPr>
                <a:cxnSpLocks noChangeShapeType="1"/>
              </p:cNvCxnSpPr>
              <p:nvPr/>
            </p:nvCxnSpPr>
            <p:spPr bwMode="auto">
              <a:xfrm>
                <a:off x="4709" y="10659"/>
                <a:ext cx="3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26" name="AutoShape 335"/>
              <p:cNvCxnSpPr>
                <a:cxnSpLocks noChangeShapeType="1"/>
              </p:cNvCxnSpPr>
              <p:nvPr/>
            </p:nvCxnSpPr>
            <p:spPr bwMode="auto">
              <a:xfrm flipH="1" flipV="1">
                <a:off x="3259" y="10522"/>
                <a:ext cx="216" cy="26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27" name="AutoShape 336"/>
              <p:cNvCxnSpPr>
                <a:cxnSpLocks noChangeShapeType="1"/>
              </p:cNvCxnSpPr>
              <p:nvPr/>
            </p:nvCxnSpPr>
            <p:spPr bwMode="auto">
              <a:xfrm>
                <a:off x="3469" y="10782"/>
                <a:ext cx="92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28" name="AutoShape 337"/>
              <p:cNvCxnSpPr>
                <a:cxnSpLocks noChangeShapeType="1"/>
              </p:cNvCxnSpPr>
              <p:nvPr/>
            </p:nvCxnSpPr>
            <p:spPr bwMode="auto">
              <a:xfrm>
                <a:off x="3460" y="10930"/>
                <a:ext cx="93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29" name="AutoShape 338"/>
              <p:cNvCxnSpPr>
                <a:cxnSpLocks noChangeShapeType="1"/>
              </p:cNvCxnSpPr>
              <p:nvPr/>
            </p:nvCxnSpPr>
            <p:spPr bwMode="auto">
              <a:xfrm flipH="1" flipV="1">
                <a:off x="3198" y="10662"/>
                <a:ext cx="268" cy="26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0" name="AutoShape 339"/>
              <p:cNvCxnSpPr>
                <a:cxnSpLocks noChangeShapeType="1"/>
              </p:cNvCxnSpPr>
              <p:nvPr/>
            </p:nvCxnSpPr>
            <p:spPr bwMode="auto">
              <a:xfrm flipH="1">
                <a:off x="2873" y="10518"/>
                <a:ext cx="39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1" name="AutoShape 340"/>
              <p:cNvCxnSpPr>
                <a:cxnSpLocks noChangeShapeType="1"/>
              </p:cNvCxnSpPr>
              <p:nvPr/>
            </p:nvCxnSpPr>
            <p:spPr bwMode="auto">
              <a:xfrm flipH="1">
                <a:off x="2873" y="10664"/>
                <a:ext cx="32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2" name="AutoShape 341"/>
              <p:cNvCxnSpPr>
                <a:cxnSpLocks noChangeShapeType="1"/>
              </p:cNvCxnSpPr>
              <p:nvPr/>
            </p:nvCxnSpPr>
            <p:spPr bwMode="auto">
              <a:xfrm flipV="1">
                <a:off x="4388" y="10528"/>
                <a:ext cx="282" cy="25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3" name="AutoShape 342"/>
              <p:cNvCxnSpPr>
                <a:cxnSpLocks noChangeShapeType="1"/>
              </p:cNvCxnSpPr>
              <p:nvPr/>
            </p:nvCxnSpPr>
            <p:spPr bwMode="auto">
              <a:xfrm flipV="1">
                <a:off x="4388" y="10659"/>
                <a:ext cx="321" cy="27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4" name="AutoShape 343"/>
              <p:cNvCxnSpPr>
                <a:cxnSpLocks noChangeShapeType="1"/>
              </p:cNvCxnSpPr>
              <p:nvPr/>
            </p:nvCxnSpPr>
            <p:spPr bwMode="auto">
              <a:xfrm>
                <a:off x="4670" y="10528"/>
                <a:ext cx="40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5" name="AutoShape 344"/>
              <p:cNvCxnSpPr>
                <a:cxnSpLocks noChangeShapeType="1"/>
              </p:cNvCxnSpPr>
              <p:nvPr/>
            </p:nvCxnSpPr>
            <p:spPr bwMode="auto">
              <a:xfrm>
                <a:off x="2873" y="10518"/>
                <a:ext cx="0" cy="1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36" name="AutoShape 345"/>
              <p:cNvCxnSpPr>
                <a:cxnSpLocks noChangeShapeType="1"/>
              </p:cNvCxnSpPr>
              <p:nvPr/>
            </p:nvCxnSpPr>
            <p:spPr bwMode="auto">
              <a:xfrm>
                <a:off x="5081" y="10528"/>
                <a:ext cx="0" cy="13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337" name="Group 346"/>
            <p:cNvGrpSpPr>
              <a:grpSpLocks/>
            </p:cNvGrpSpPr>
            <p:nvPr/>
          </p:nvGrpSpPr>
          <p:grpSpPr bwMode="auto">
            <a:xfrm>
              <a:off x="2800" y="10446"/>
              <a:ext cx="465" cy="641"/>
              <a:chOff x="6082" y="10434"/>
              <a:chExt cx="700" cy="957"/>
            </a:xfrm>
          </p:grpSpPr>
          <p:grpSp>
            <p:nvGrpSpPr>
              <p:cNvPr id="3338" name="Group 347"/>
              <p:cNvGrpSpPr>
                <a:grpSpLocks/>
              </p:cNvGrpSpPr>
              <p:nvPr/>
            </p:nvGrpSpPr>
            <p:grpSpPr bwMode="auto">
              <a:xfrm>
                <a:off x="6082" y="10659"/>
                <a:ext cx="76" cy="503"/>
                <a:chOff x="3733" y="9983"/>
                <a:chExt cx="76" cy="503"/>
              </a:xfrm>
            </p:grpSpPr>
            <p:cxnSp>
              <p:nvCxnSpPr>
                <p:cNvPr id="3339" name="AutoShape 348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19" y="1004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3340" name="Group 349"/>
                <p:cNvGrpSpPr>
                  <a:grpSpLocks/>
                </p:cNvGrpSpPr>
                <p:nvPr/>
              </p:nvGrpSpPr>
              <p:grpSpPr bwMode="auto">
                <a:xfrm rot="16200000" flipH="1">
                  <a:off x="3608" y="10199"/>
                  <a:ext cx="325" cy="76"/>
                  <a:chOff x="1278" y="5517"/>
                  <a:chExt cx="1044" cy="344"/>
                </a:xfrm>
              </p:grpSpPr>
              <p:cxnSp>
                <p:nvCxnSpPr>
                  <p:cNvPr id="3341" name="AutoShape 35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20" y="5527"/>
                    <a:ext cx="61" cy="21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2" name="AutoShape 3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81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3" name="AutoShape 35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02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4" name="AutoShape 35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91" y="551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5" name="AutoShape 35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12" y="551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6" name="AutoShape 3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4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7" name="AutoShape 35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25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8" name="AutoShape 35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118" y="5549"/>
                    <a:ext cx="57" cy="2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9" name="AutoShape 35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278" y="5740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50" name="AutoShape 35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80" y="5776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351" name="AutoShape 36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29" y="1043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352" name="AutoShape 361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3" name="AutoShape 362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4" name="AutoShape 363"/>
              <p:cNvCxnSpPr>
                <a:cxnSpLocks noChangeShapeType="1"/>
              </p:cNvCxnSpPr>
              <p:nvPr/>
            </p:nvCxnSpPr>
            <p:spPr bwMode="auto">
              <a:xfrm>
                <a:off x="678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5" name="AutoShape 364"/>
              <p:cNvCxnSpPr>
                <a:cxnSpLocks noChangeShapeType="1"/>
              </p:cNvCxnSpPr>
              <p:nvPr/>
            </p:nvCxnSpPr>
            <p:spPr bwMode="auto">
              <a:xfrm>
                <a:off x="6687" y="10929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6" name="AutoShape 365"/>
              <p:cNvCxnSpPr>
                <a:cxnSpLocks noChangeShapeType="1"/>
              </p:cNvCxnSpPr>
              <p:nvPr/>
            </p:nvCxnSpPr>
            <p:spPr bwMode="auto">
              <a:xfrm>
                <a:off x="6542" y="1091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7" name="AutoShape 366"/>
              <p:cNvCxnSpPr>
                <a:cxnSpLocks noChangeShapeType="1"/>
              </p:cNvCxnSpPr>
              <p:nvPr/>
            </p:nvCxnSpPr>
            <p:spPr bwMode="auto">
              <a:xfrm>
                <a:off x="6667" y="10669"/>
                <a:ext cx="0" cy="11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8" name="AutoShape 367"/>
              <p:cNvCxnSpPr>
                <a:cxnSpLocks noChangeShapeType="1"/>
              </p:cNvCxnSpPr>
              <p:nvPr/>
            </p:nvCxnSpPr>
            <p:spPr bwMode="auto">
              <a:xfrm>
                <a:off x="6112" y="10659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59" name="AutoShape 368"/>
              <p:cNvCxnSpPr>
                <a:cxnSpLocks noChangeShapeType="1"/>
              </p:cNvCxnSpPr>
              <p:nvPr/>
            </p:nvCxnSpPr>
            <p:spPr bwMode="auto">
              <a:xfrm>
                <a:off x="6130" y="11162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60" name="AutoShape 369"/>
              <p:cNvCxnSpPr>
                <a:cxnSpLocks noChangeShapeType="1"/>
              </p:cNvCxnSpPr>
              <p:nvPr/>
            </p:nvCxnSpPr>
            <p:spPr bwMode="auto">
              <a:xfrm>
                <a:off x="6408" y="1116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61" name="AutoShape 370"/>
              <p:cNvCxnSpPr>
                <a:cxnSpLocks noChangeShapeType="1"/>
              </p:cNvCxnSpPr>
              <p:nvPr/>
            </p:nvCxnSpPr>
            <p:spPr bwMode="auto">
              <a:xfrm>
                <a:off x="6418" y="1043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362" name="Group 371"/>
            <p:cNvGrpSpPr>
              <a:grpSpLocks/>
            </p:cNvGrpSpPr>
            <p:nvPr/>
          </p:nvGrpSpPr>
          <p:grpSpPr bwMode="auto">
            <a:xfrm>
              <a:off x="4670" y="10457"/>
              <a:ext cx="465" cy="641"/>
              <a:chOff x="6082" y="10434"/>
              <a:chExt cx="700" cy="957"/>
            </a:xfrm>
          </p:grpSpPr>
          <p:grpSp>
            <p:nvGrpSpPr>
              <p:cNvPr id="3363" name="Group 372"/>
              <p:cNvGrpSpPr>
                <a:grpSpLocks/>
              </p:cNvGrpSpPr>
              <p:nvPr/>
            </p:nvGrpSpPr>
            <p:grpSpPr bwMode="auto">
              <a:xfrm>
                <a:off x="6082" y="10659"/>
                <a:ext cx="76" cy="503"/>
                <a:chOff x="3733" y="9983"/>
                <a:chExt cx="76" cy="503"/>
              </a:xfrm>
            </p:grpSpPr>
            <p:cxnSp>
              <p:nvCxnSpPr>
                <p:cNvPr id="3364" name="AutoShape 373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19" y="1004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3365" name="Group 374"/>
                <p:cNvGrpSpPr>
                  <a:grpSpLocks/>
                </p:cNvGrpSpPr>
                <p:nvPr/>
              </p:nvGrpSpPr>
              <p:grpSpPr bwMode="auto">
                <a:xfrm rot="16200000" flipH="1">
                  <a:off x="3608" y="10199"/>
                  <a:ext cx="325" cy="76"/>
                  <a:chOff x="1278" y="5517"/>
                  <a:chExt cx="1044" cy="344"/>
                </a:xfrm>
              </p:grpSpPr>
              <p:cxnSp>
                <p:nvCxnSpPr>
                  <p:cNvPr id="3366" name="AutoShape 3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20" y="5527"/>
                    <a:ext cx="61" cy="21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67" name="AutoShape 3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81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68" name="AutoShape 37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02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69" name="AutoShape 3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91" y="551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0" name="AutoShape 37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12" y="551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1" name="AutoShape 3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4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2" name="AutoShape 38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25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3" name="AutoShape 38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118" y="5549"/>
                    <a:ext cx="57" cy="2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4" name="AutoShape 38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278" y="5740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5" name="AutoShape 38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80" y="5776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376" name="AutoShape 385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29" y="1043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377" name="AutoShape 386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78" name="AutoShape 387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79" name="AutoShape 388"/>
              <p:cNvCxnSpPr>
                <a:cxnSpLocks noChangeShapeType="1"/>
              </p:cNvCxnSpPr>
              <p:nvPr/>
            </p:nvCxnSpPr>
            <p:spPr bwMode="auto">
              <a:xfrm>
                <a:off x="678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0" name="AutoShape 389"/>
              <p:cNvCxnSpPr>
                <a:cxnSpLocks noChangeShapeType="1"/>
              </p:cNvCxnSpPr>
              <p:nvPr/>
            </p:nvCxnSpPr>
            <p:spPr bwMode="auto">
              <a:xfrm>
                <a:off x="6687" y="10929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1" name="AutoShape 390"/>
              <p:cNvCxnSpPr>
                <a:cxnSpLocks noChangeShapeType="1"/>
              </p:cNvCxnSpPr>
              <p:nvPr/>
            </p:nvCxnSpPr>
            <p:spPr bwMode="auto">
              <a:xfrm>
                <a:off x="6542" y="1091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2" name="AutoShape 391"/>
              <p:cNvCxnSpPr>
                <a:cxnSpLocks noChangeShapeType="1"/>
              </p:cNvCxnSpPr>
              <p:nvPr/>
            </p:nvCxnSpPr>
            <p:spPr bwMode="auto">
              <a:xfrm>
                <a:off x="6667" y="10669"/>
                <a:ext cx="0" cy="11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3" name="AutoShape 392"/>
              <p:cNvCxnSpPr>
                <a:cxnSpLocks noChangeShapeType="1"/>
              </p:cNvCxnSpPr>
              <p:nvPr/>
            </p:nvCxnSpPr>
            <p:spPr bwMode="auto">
              <a:xfrm>
                <a:off x="6112" y="10659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4" name="AutoShape 393"/>
              <p:cNvCxnSpPr>
                <a:cxnSpLocks noChangeShapeType="1"/>
              </p:cNvCxnSpPr>
              <p:nvPr/>
            </p:nvCxnSpPr>
            <p:spPr bwMode="auto">
              <a:xfrm>
                <a:off x="6130" y="11162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5" name="AutoShape 394"/>
              <p:cNvCxnSpPr>
                <a:cxnSpLocks noChangeShapeType="1"/>
              </p:cNvCxnSpPr>
              <p:nvPr/>
            </p:nvCxnSpPr>
            <p:spPr bwMode="auto">
              <a:xfrm>
                <a:off x="6408" y="1116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86" name="AutoShape 395"/>
              <p:cNvCxnSpPr>
                <a:cxnSpLocks noChangeShapeType="1"/>
              </p:cNvCxnSpPr>
              <p:nvPr/>
            </p:nvCxnSpPr>
            <p:spPr bwMode="auto">
              <a:xfrm>
                <a:off x="6418" y="1043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387" name="Oval 396"/>
            <p:cNvSpPr>
              <a:spLocks noChangeArrowheads="1"/>
            </p:cNvSpPr>
            <p:nvPr/>
          </p:nvSpPr>
          <p:spPr bwMode="auto">
            <a:xfrm>
              <a:off x="7297" y="11088"/>
              <a:ext cx="507" cy="550"/>
            </a:xfrm>
            <a:prstGeom prst="ellipse">
              <a:avLst/>
            </a:prstGeom>
            <a:solidFill>
              <a:srgbClr val="D8D8D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388" name="Oval 397"/>
            <p:cNvSpPr>
              <a:spLocks noChangeArrowheads="1"/>
            </p:cNvSpPr>
            <p:nvPr/>
          </p:nvSpPr>
          <p:spPr bwMode="auto">
            <a:xfrm>
              <a:off x="9175" y="11109"/>
              <a:ext cx="507" cy="550"/>
            </a:xfrm>
            <a:prstGeom prst="ellipse">
              <a:avLst/>
            </a:prstGeom>
            <a:solidFill>
              <a:srgbClr val="D8D8D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grpSp>
          <p:nvGrpSpPr>
            <p:cNvPr id="3389" name="Group 398"/>
            <p:cNvGrpSpPr>
              <a:grpSpLocks/>
            </p:cNvGrpSpPr>
            <p:nvPr/>
          </p:nvGrpSpPr>
          <p:grpSpPr bwMode="auto">
            <a:xfrm>
              <a:off x="8118" y="9595"/>
              <a:ext cx="700" cy="957"/>
              <a:chOff x="6082" y="10434"/>
              <a:chExt cx="700" cy="957"/>
            </a:xfrm>
          </p:grpSpPr>
          <p:grpSp>
            <p:nvGrpSpPr>
              <p:cNvPr id="3390" name="Group 399"/>
              <p:cNvGrpSpPr>
                <a:grpSpLocks/>
              </p:cNvGrpSpPr>
              <p:nvPr/>
            </p:nvGrpSpPr>
            <p:grpSpPr bwMode="auto">
              <a:xfrm>
                <a:off x="6082" y="10659"/>
                <a:ext cx="76" cy="503"/>
                <a:chOff x="3733" y="9983"/>
                <a:chExt cx="76" cy="503"/>
              </a:xfrm>
            </p:grpSpPr>
            <p:cxnSp>
              <p:nvCxnSpPr>
                <p:cNvPr id="3391" name="AutoShape 40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19" y="1004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3392" name="Group 401"/>
                <p:cNvGrpSpPr>
                  <a:grpSpLocks/>
                </p:cNvGrpSpPr>
                <p:nvPr/>
              </p:nvGrpSpPr>
              <p:grpSpPr bwMode="auto">
                <a:xfrm rot="16200000" flipH="1">
                  <a:off x="3608" y="10199"/>
                  <a:ext cx="325" cy="76"/>
                  <a:chOff x="1278" y="5517"/>
                  <a:chExt cx="1044" cy="344"/>
                </a:xfrm>
              </p:grpSpPr>
              <p:cxnSp>
                <p:nvCxnSpPr>
                  <p:cNvPr id="3393" name="AutoShape 40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20" y="5527"/>
                    <a:ext cx="61" cy="21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4" name="AutoShape 4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81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5" name="AutoShape 40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02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6" name="AutoShape 4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91" y="551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7" name="AutoShape 40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12" y="551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8" name="AutoShape 4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4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9" name="AutoShape 40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25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00" name="AutoShape 40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118" y="5549"/>
                    <a:ext cx="57" cy="2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01" name="AutoShape 41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278" y="5740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02" name="AutoShape 4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80" y="5776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403" name="AutoShape 412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29" y="1043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404" name="AutoShape 413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05" name="AutoShape 414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06" name="AutoShape 415"/>
              <p:cNvCxnSpPr>
                <a:cxnSpLocks noChangeShapeType="1"/>
              </p:cNvCxnSpPr>
              <p:nvPr/>
            </p:nvCxnSpPr>
            <p:spPr bwMode="auto">
              <a:xfrm>
                <a:off x="678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07" name="AutoShape 416"/>
              <p:cNvCxnSpPr>
                <a:cxnSpLocks noChangeShapeType="1"/>
              </p:cNvCxnSpPr>
              <p:nvPr/>
            </p:nvCxnSpPr>
            <p:spPr bwMode="auto">
              <a:xfrm>
                <a:off x="6687" y="10929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08" name="AutoShape 417"/>
              <p:cNvCxnSpPr>
                <a:cxnSpLocks noChangeShapeType="1"/>
              </p:cNvCxnSpPr>
              <p:nvPr/>
            </p:nvCxnSpPr>
            <p:spPr bwMode="auto">
              <a:xfrm>
                <a:off x="6542" y="1091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09" name="AutoShape 418"/>
              <p:cNvCxnSpPr>
                <a:cxnSpLocks noChangeShapeType="1"/>
              </p:cNvCxnSpPr>
              <p:nvPr/>
            </p:nvCxnSpPr>
            <p:spPr bwMode="auto">
              <a:xfrm>
                <a:off x="6667" y="10669"/>
                <a:ext cx="0" cy="11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0" name="AutoShape 419"/>
              <p:cNvCxnSpPr>
                <a:cxnSpLocks noChangeShapeType="1"/>
              </p:cNvCxnSpPr>
              <p:nvPr/>
            </p:nvCxnSpPr>
            <p:spPr bwMode="auto">
              <a:xfrm>
                <a:off x="6112" y="10659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1" name="AutoShape 420"/>
              <p:cNvCxnSpPr>
                <a:cxnSpLocks noChangeShapeType="1"/>
              </p:cNvCxnSpPr>
              <p:nvPr/>
            </p:nvCxnSpPr>
            <p:spPr bwMode="auto">
              <a:xfrm>
                <a:off x="6130" y="11162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2" name="AutoShape 421"/>
              <p:cNvCxnSpPr>
                <a:cxnSpLocks noChangeShapeType="1"/>
              </p:cNvCxnSpPr>
              <p:nvPr/>
            </p:nvCxnSpPr>
            <p:spPr bwMode="auto">
              <a:xfrm>
                <a:off x="6408" y="1116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3" name="AutoShape 422"/>
              <p:cNvCxnSpPr>
                <a:cxnSpLocks noChangeShapeType="1"/>
              </p:cNvCxnSpPr>
              <p:nvPr/>
            </p:nvCxnSpPr>
            <p:spPr bwMode="auto">
              <a:xfrm>
                <a:off x="6418" y="1043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14" name="Group 423"/>
            <p:cNvGrpSpPr>
              <a:grpSpLocks/>
            </p:cNvGrpSpPr>
            <p:nvPr/>
          </p:nvGrpSpPr>
          <p:grpSpPr bwMode="auto">
            <a:xfrm>
              <a:off x="7419" y="10299"/>
              <a:ext cx="2208" cy="412"/>
              <a:chOff x="2873" y="10518"/>
              <a:chExt cx="2208" cy="412"/>
            </a:xfrm>
          </p:grpSpPr>
          <p:cxnSp>
            <p:nvCxnSpPr>
              <p:cNvPr id="3415" name="AutoShape 424"/>
              <p:cNvCxnSpPr>
                <a:cxnSpLocks noChangeShapeType="1"/>
              </p:cNvCxnSpPr>
              <p:nvPr/>
            </p:nvCxnSpPr>
            <p:spPr bwMode="auto">
              <a:xfrm>
                <a:off x="4709" y="10659"/>
                <a:ext cx="37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6" name="AutoShape 425"/>
              <p:cNvCxnSpPr>
                <a:cxnSpLocks noChangeShapeType="1"/>
              </p:cNvCxnSpPr>
              <p:nvPr/>
            </p:nvCxnSpPr>
            <p:spPr bwMode="auto">
              <a:xfrm flipH="1" flipV="1">
                <a:off x="3259" y="10522"/>
                <a:ext cx="216" cy="26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7" name="AutoShape 426"/>
              <p:cNvCxnSpPr>
                <a:cxnSpLocks noChangeShapeType="1"/>
              </p:cNvCxnSpPr>
              <p:nvPr/>
            </p:nvCxnSpPr>
            <p:spPr bwMode="auto">
              <a:xfrm>
                <a:off x="3469" y="10782"/>
                <a:ext cx="92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8" name="AutoShape 427"/>
              <p:cNvCxnSpPr>
                <a:cxnSpLocks noChangeShapeType="1"/>
              </p:cNvCxnSpPr>
              <p:nvPr/>
            </p:nvCxnSpPr>
            <p:spPr bwMode="auto">
              <a:xfrm>
                <a:off x="3460" y="10930"/>
                <a:ext cx="93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19" name="AutoShape 428"/>
              <p:cNvCxnSpPr>
                <a:cxnSpLocks noChangeShapeType="1"/>
              </p:cNvCxnSpPr>
              <p:nvPr/>
            </p:nvCxnSpPr>
            <p:spPr bwMode="auto">
              <a:xfrm flipH="1" flipV="1">
                <a:off x="3198" y="10662"/>
                <a:ext cx="268" cy="26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0" name="AutoShape 429"/>
              <p:cNvCxnSpPr>
                <a:cxnSpLocks noChangeShapeType="1"/>
              </p:cNvCxnSpPr>
              <p:nvPr/>
            </p:nvCxnSpPr>
            <p:spPr bwMode="auto">
              <a:xfrm flipH="1">
                <a:off x="2873" y="10518"/>
                <a:ext cx="39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1" name="AutoShape 430"/>
              <p:cNvCxnSpPr>
                <a:cxnSpLocks noChangeShapeType="1"/>
              </p:cNvCxnSpPr>
              <p:nvPr/>
            </p:nvCxnSpPr>
            <p:spPr bwMode="auto">
              <a:xfrm flipH="1">
                <a:off x="2873" y="10664"/>
                <a:ext cx="32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2" name="AutoShape 431"/>
              <p:cNvCxnSpPr>
                <a:cxnSpLocks noChangeShapeType="1"/>
              </p:cNvCxnSpPr>
              <p:nvPr/>
            </p:nvCxnSpPr>
            <p:spPr bwMode="auto">
              <a:xfrm flipV="1">
                <a:off x="4388" y="10528"/>
                <a:ext cx="282" cy="25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3" name="AutoShape 432"/>
              <p:cNvCxnSpPr>
                <a:cxnSpLocks noChangeShapeType="1"/>
              </p:cNvCxnSpPr>
              <p:nvPr/>
            </p:nvCxnSpPr>
            <p:spPr bwMode="auto">
              <a:xfrm flipV="1">
                <a:off x="4388" y="10659"/>
                <a:ext cx="321" cy="27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4" name="AutoShape 433"/>
              <p:cNvCxnSpPr>
                <a:cxnSpLocks noChangeShapeType="1"/>
              </p:cNvCxnSpPr>
              <p:nvPr/>
            </p:nvCxnSpPr>
            <p:spPr bwMode="auto">
              <a:xfrm>
                <a:off x="4670" y="10528"/>
                <a:ext cx="40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5" name="AutoShape 434"/>
              <p:cNvCxnSpPr>
                <a:cxnSpLocks noChangeShapeType="1"/>
              </p:cNvCxnSpPr>
              <p:nvPr/>
            </p:nvCxnSpPr>
            <p:spPr bwMode="auto">
              <a:xfrm>
                <a:off x="2873" y="10518"/>
                <a:ext cx="0" cy="14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26" name="AutoShape 435"/>
              <p:cNvCxnSpPr>
                <a:cxnSpLocks noChangeShapeType="1"/>
              </p:cNvCxnSpPr>
              <p:nvPr/>
            </p:nvCxnSpPr>
            <p:spPr bwMode="auto">
              <a:xfrm>
                <a:off x="5081" y="10528"/>
                <a:ext cx="0" cy="13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27" name="Group 436"/>
            <p:cNvGrpSpPr>
              <a:grpSpLocks/>
            </p:cNvGrpSpPr>
            <p:nvPr/>
          </p:nvGrpSpPr>
          <p:grpSpPr bwMode="auto">
            <a:xfrm>
              <a:off x="7346" y="10447"/>
              <a:ext cx="465" cy="641"/>
              <a:chOff x="6082" y="10434"/>
              <a:chExt cx="700" cy="957"/>
            </a:xfrm>
          </p:grpSpPr>
          <p:grpSp>
            <p:nvGrpSpPr>
              <p:cNvPr id="3428" name="Group 437"/>
              <p:cNvGrpSpPr>
                <a:grpSpLocks/>
              </p:cNvGrpSpPr>
              <p:nvPr/>
            </p:nvGrpSpPr>
            <p:grpSpPr bwMode="auto">
              <a:xfrm>
                <a:off x="6082" y="10659"/>
                <a:ext cx="76" cy="503"/>
                <a:chOff x="3733" y="9983"/>
                <a:chExt cx="76" cy="503"/>
              </a:xfrm>
            </p:grpSpPr>
            <p:cxnSp>
              <p:nvCxnSpPr>
                <p:cNvPr id="3429" name="AutoShape 438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19" y="1004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3430" name="Group 439"/>
                <p:cNvGrpSpPr>
                  <a:grpSpLocks/>
                </p:cNvGrpSpPr>
                <p:nvPr/>
              </p:nvGrpSpPr>
              <p:grpSpPr bwMode="auto">
                <a:xfrm rot="16200000" flipH="1">
                  <a:off x="3608" y="10199"/>
                  <a:ext cx="325" cy="76"/>
                  <a:chOff x="1278" y="5517"/>
                  <a:chExt cx="1044" cy="344"/>
                </a:xfrm>
              </p:grpSpPr>
              <p:cxnSp>
                <p:nvCxnSpPr>
                  <p:cNvPr id="3431" name="AutoShape 44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20" y="5527"/>
                    <a:ext cx="61" cy="21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2" name="AutoShape 4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81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3" name="AutoShape 44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02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4" name="AutoShape 4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91" y="551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5" name="AutoShape 44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12" y="551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6" name="AutoShape 4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4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7" name="AutoShape 44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25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8" name="AutoShape 44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118" y="5549"/>
                    <a:ext cx="57" cy="2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39" name="AutoShape 4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278" y="5740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40" name="AutoShape 44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80" y="5776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441" name="AutoShape 45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29" y="1043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442" name="AutoShape 451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3" name="AutoShape 452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4" name="AutoShape 453"/>
              <p:cNvCxnSpPr>
                <a:cxnSpLocks noChangeShapeType="1"/>
              </p:cNvCxnSpPr>
              <p:nvPr/>
            </p:nvCxnSpPr>
            <p:spPr bwMode="auto">
              <a:xfrm>
                <a:off x="678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5" name="AutoShape 454"/>
              <p:cNvCxnSpPr>
                <a:cxnSpLocks noChangeShapeType="1"/>
              </p:cNvCxnSpPr>
              <p:nvPr/>
            </p:nvCxnSpPr>
            <p:spPr bwMode="auto">
              <a:xfrm>
                <a:off x="6687" y="10929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6" name="AutoShape 455"/>
              <p:cNvCxnSpPr>
                <a:cxnSpLocks noChangeShapeType="1"/>
              </p:cNvCxnSpPr>
              <p:nvPr/>
            </p:nvCxnSpPr>
            <p:spPr bwMode="auto">
              <a:xfrm>
                <a:off x="6542" y="1091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7" name="AutoShape 456"/>
              <p:cNvCxnSpPr>
                <a:cxnSpLocks noChangeShapeType="1"/>
              </p:cNvCxnSpPr>
              <p:nvPr/>
            </p:nvCxnSpPr>
            <p:spPr bwMode="auto">
              <a:xfrm>
                <a:off x="6667" y="10669"/>
                <a:ext cx="0" cy="11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8" name="AutoShape 457"/>
              <p:cNvCxnSpPr>
                <a:cxnSpLocks noChangeShapeType="1"/>
              </p:cNvCxnSpPr>
              <p:nvPr/>
            </p:nvCxnSpPr>
            <p:spPr bwMode="auto">
              <a:xfrm>
                <a:off x="6112" y="10659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9" name="AutoShape 458"/>
              <p:cNvCxnSpPr>
                <a:cxnSpLocks noChangeShapeType="1"/>
              </p:cNvCxnSpPr>
              <p:nvPr/>
            </p:nvCxnSpPr>
            <p:spPr bwMode="auto">
              <a:xfrm>
                <a:off x="6130" y="11162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50" name="AutoShape 459"/>
              <p:cNvCxnSpPr>
                <a:cxnSpLocks noChangeShapeType="1"/>
              </p:cNvCxnSpPr>
              <p:nvPr/>
            </p:nvCxnSpPr>
            <p:spPr bwMode="auto">
              <a:xfrm>
                <a:off x="6408" y="1116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51" name="AutoShape 460"/>
              <p:cNvCxnSpPr>
                <a:cxnSpLocks noChangeShapeType="1"/>
              </p:cNvCxnSpPr>
              <p:nvPr/>
            </p:nvCxnSpPr>
            <p:spPr bwMode="auto">
              <a:xfrm>
                <a:off x="6418" y="1043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52" name="Group 461"/>
            <p:cNvGrpSpPr>
              <a:grpSpLocks/>
            </p:cNvGrpSpPr>
            <p:nvPr/>
          </p:nvGrpSpPr>
          <p:grpSpPr bwMode="auto">
            <a:xfrm>
              <a:off x="9216" y="10458"/>
              <a:ext cx="465" cy="641"/>
              <a:chOff x="6082" y="10434"/>
              <a:chExt cx="700" cy="957"/>
            </a:xfrm>
          </p:grpSpPr>
          <p:grpSp>
            <p:nvGrpSpPr>
              <p:cNvPr id="3453" name="Group 462"/>
              <p:cNvGrpSpPr>
                <a:grpSpLocks/>
              </p:cNvGrpSpPr>
              <p:nvPr/>
            </p:nvGrpSpPr>
            <p:grpSpPr bwMode="auto">
              <a:xfrm>
                <a:off x="6082" y="10659"/>
                <a:ext cx="76" cy="503"/>
                <a:chOff x="3733" y="9983"/>
                <a:chExt cx="76" cy="503"/>
              </a:xfrm>
            </p:grpSpPr>
            <p:cxnSp>
              <p:nvCxnSpPr>
                <p:cNvPr id="3454" name="AutoShape 463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19" y="1004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3455" name="Group 464"/>
                <p:cNvGrpSpPr>
                  <a:grpSpLocks/>
                </p:cNvGrpSpPr>
                <p:nvPr/>
              </p:nvGrpSpPr>
              <p:grpSpPr bwMode="auto">
                <a:xfrm rot="16200000" flipH="1">
                  <a:off x="3608" y="10199"/>
                  <a:ext cx="325" cy="76"/>
                  <a:chOff x="1278" y="5517"/>
                  <a:chExt cx="1044" cy="344"/>
                </a:xfrm>
              </p:grpSpPr>
              <p:cxnSp>
                <p:nvCxnSpPr>
                  <p:cNvPr id="3456" name="AutoShape 46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20" y="5527"/>
                    <a:ext cx="61" cy="213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57" name="AutoShape 4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81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58" name="AutoShape 46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02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59" name="AutoShape 4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91" y="551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60" name="AutoShape 4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12" y="551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61" name="AutoShape 4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4" y="5527"/>
                    <a:ext cx="121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62" name="AutoShape 4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25" y="5527"/>
                    <a:ext cx="92" cy="33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63" name="AutoShape 47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118" y="5549"/>
                    <a:ext cx="57" cy="227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64" name="AutoShape 47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278" y="5740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465" name="AutoShape 47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80" y="5776"/>
                    <a:ext cx="142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466" name="AutoShape 475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29" y="10430"/>
                  <a:ext cx="113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467" name="AutoShape 476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68" name="AutoShape 477"/>
              <p:cNvCxnSpPr>
                <a:cxnSpLocks noChangeShapeType="1"/>
              </p:cNvCxnSpPr>
              <p:nvPr/>
            </p:nvCxnSpPr>
            <p:spPr bwMode="auto">
              <a:xfrm>
                <a:off x="655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69" name="AutoShape 478"/>
              <p:cNvCxnSpPr>
                <a:cxnSpLocks noChangeShapeType="1"/>
              </p:cNvCxnSpPr>
              <p:nvPr/>
            </p:nvCxnSpPr>
            <p:spPr bwMode="auto">
              <a:xfrm>
                <a:off x="6782" y="10779"/>
                <a:ext cx="0" cy="2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0" name="AutoShape 479"/>
              <p:cNvCxnSpPr>
                <a:cxnSpLocks noChangeShapeType="1"/>
              </p:cNvCxnSpPr>
              <p:nvPr/>
            </p:nvCxnSpPr>
            <p:spPr bwMode="auto">
              <a:xfrm>
                <a:off x="6687" y="10929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1" name="AutoShape 480"/>
              <p:cNvCxnSpPr>
                <a:cxnSpLocks noChangeShapeType="1"/>
              </p:cNvCxnSpPr>
              <p:nvPr/>
            </p:nvCxnSpPr>
            <p:spPr bwMode="auto">
              <a:xfrm>
                <a:off x="6542" y="10919"/>
                <a:ext cx="23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2" name="AutoShape 481"/>
              <p:cNvCxnSpPr>
                <a:cxnSpLocks noChangeShapeType="1"/>
              </p:cNvCxnSpPr>
              <p:nvPr/>
            </p:nvCxnSpPr>
            <p:spPr bwMode="auto">
              <a:xfrm>
                <a:off x="6667" y="10669"/>
                <a:ext cx="0" cy="11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3" name="AutoShape 482"/>
              <p:cNvCxnSpPr>
                <a:cxnSpLocks noChangeShapeType="1"/>
              </p:cNvCxnSpPr>
              <p:nvPr/>
            </p:nvCxnSpPr>
            <p:spPr bwMode="auto">
              <a:xfrm>
                <a:off x="6112" y="10659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4" name="AutoShape 483"/>
              <p:cNvCxnSpPr>
                <a:cxnSpLocks noChangeShapeType="1"/>
              </p:cNvCxnSpPr>
              <p:nvPr/>
            </p:nvCxnSpPr>
            <p:spPr bwMode="auto">
              <a:xfrm>
                <a:off x="6130" y="11162"/>
                <a:ext cx="567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5" name="AutoShape 484"/>
              <p:cNvCxnSpPr>
                <a:cxnSpLocks noChangeShapeType="1"/>
              </p:cNvCxnSpPr>
              <p:nvPr/>
            </p:nvCxnSpPr>
            <p:spPr bwMode="auto">
              <a:xfrm>
                <a:off x="6408" y="1116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6" name="AutoShape 485"/>
              <p:cNvCxnSpPr>
                <a:cxnSpLocks noChangeShapeType="1"/>
              </p:cNvCxnSpPr>
              <p:nvPr/>
            </p:nvCxnSpPr>
            <p:spPr bwMode="auto">
              <a:xfrm>
                <a:off x="6418" y="10434"/>
                <a:ext cx="0" cy="22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477" name="AutoShape 486"/>
            <p:cNvCxnSpPr>
              <a:cxnSpLocks noChangeShapeType="1"/>
            </p:cNvCxnSpPr>
            <p:nvPr/>
          </p:nvCxnSpPr>
          <p:spPr bwMode="auto">
            <a:xfrm flipV="1">
              <a:off x="7026" y="10355"/>
              <a:ext cx="325" cy="2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78" name="AutoShape 487"/>
            <p:cNvCxnSpPr>
              <a:cxnSpLocks noChangeShapeType="1"/>
            </p:cNvCxnSpPr>
            <p:nvPr/>
          </p:nvCxnSpPr>
          <p:spPr bwMode="auto">
            <a:xfrm flipH="1" flipV="1">
              <a:off x="5281" y="10832"/>
              <a:ext cx="245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79" name="Text Box 488"/>
            <p:cNvSpPr txBox="1">
              <a:spLocks noChangeArrowheads="1"/>
            </p:cNvSpPr>
            <p:nvPr/>
          </p:nvSpPr>
          <p:spPr bwMode="auto">
            <a:xfrm>
              <a:off x="5281" y="11088"/>
              <a:ext cx="1314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Primary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Suspension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80" name="AutoShape 489"/>
            <p:cNvCxnSpPr>
              <a:cxnSpLocks noChangeShapeType="1"/>
            </p:cNvCxnSpPr>
            <p:nvPr/>
          </p:nvCxnSpPr>
          <p:spPr bwMode="auto">
            <a:xfrm flipH="1" flipV="1">
              <a:off x="4487" y="10040"/>
              <a:ext cx="710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81" name="Text Box 490"/>
            <p:cNvSpPr txBox="1">
              <a:spLocks noChangeArrowheads="1"/>
            </p:cNvSpPr>
            <p:nvPr/>
          </p:nvSpPr>
          <p:spPr bwMode="auto">
            <a:xfrm>
              <a:off x="5121" y="9967"/>
              <a:ext cx="1314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Secondary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Suspension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3" name="Freeform 212"/>
          <p:cNvSpPr/>
          <p:nvPr/>
        </p:nvSpPr>
        <p:spPr>
          <a:xfrm>
            <a:off x="6026727" y="4128655"/>
            <a:ext cx="1136073" cy="228599"/>
          </a:xfrm>
          <a:custGeom>
            <a:avLst/>
            <a:gdLst>
              <a:gd name="connsiteX0" fmla="*/ 0 w 1136073"/>
              <a:gd name="connsiteY0" fmla="*/ 41563 h 228599"/>
              <a:gd name="connsiteX1" fmla="*/ 360218 w 1136073"/>
              <a:gd name="connsiteY1" fmla="*/ 221672 h 228599"/>
              <a:gd name="connsiteX2" fmla="*/ 1136073 w 1136073"/>
              <a:gd name="connsiteY2" fmla="*/ 0 h 22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073" h="228599">
                <a:moveTo>
                  <a:pt x="0" y="41563"/>
                </a:moveTo>
                <a:cubicBezTo>
                  <a:pt x="85436" y="135081"/>
                  <a:pt x="170872" y="228599"/>
                  <a:pt x="360218" y="221672"/>
                </a:cubicBezTo>
                <a:cubicBezTo>
                  <a:pt x="549564" y="214745"/>
                  <a:pt x="842818" y="107372"/>
                  <a:pt x="1136073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Train Suspension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67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5038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822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7734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25" y="2852936"/>
            <a:ext cx="20478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Translational Mechanical Systems</a:t>
            </a:r>
            <a:endParaRPr lang="en-GB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Part-I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Rotational Mechanical Systems</a:t>
            </a:r>
            <a:endParaRPr lang="en-GB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Part-I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73224" y="187152"/>
            <a:ext cx="8291264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Basic Elements of Rotational Mechanical Systems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67543" y="1540236"/>
            <a:ext cx="2209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Rotational Spring</a:t>
            </a:r>
          </a:p>
        </p:txBody>
      </p:sp>
      <p:pic>
        <p:nvPicPr>
          <p:cNvPr id="7" name="Picture 6" descr="torsion_sp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060848"/>
            <a:ext cx="4279900" cy="3408164"/>
          </a:xfrm>
          <a:prstGeom prst="rect">
            <a:avLst/>
          </a:prstGeom>
        </p:spPr>
      </p:pic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827584" y="4293096"/>
          <a:ext cx="2254501" cy="58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4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2254501" cy="586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51520" y="1867100"/>
            <a:ext cx="3312057" cy="1273868"/>
            <a:chOff x="251520" y="1628800"/>
            <a:chExt cx="3312057" cy="1273868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628800"/>
              <a:ext cx="3312057" cy="127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53407" y="2204864"/>
              <a:ext cx="28803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927954"/>
              <a:ext cx="3600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611560" y="2204864"/>
            <a:ext cx="309116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65" name="Equation" r:id="rId7" imgW="164880" imgH="190440" progId="Equation.3">
                    <p:embed/>
                  </p:oleObj>
                </mc:Choice>
                <mc:Fallback>
                  <p:oleObj name="Equation" r:id="rId7" imgW="164880" imgH="19044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2204864"/>
                          <a:ext cx="309116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690" name="Object 2"/>
            <p:cNvGraphicFramePr>
              <a:graphicFrameLocks noChangeAspect="1"/>
            </p:cNvGraphicFramePr>
            <p:nvPr/>
          </p:nvGraphicFramePr>
          <p:xfrm>
            <a:off x="2382434" y="1957678"/>
            <a:ext cx="2619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66" name="Equation" r:id="rId9" imgW="139680" imgH="190440" progId="Equation.3">
                    <p:embed/>
                  </p:oleObj>
                </mc:Choice>
                <mc:Fallback>
                  <p:oleObj name="Equation" r:id="rId9" imgW="139680" imgH="1904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2434" y="1957678"/>
                          <a:ext cx="261938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Arc 11"/>
            <p:cNvSpPr/>
            <p:nvPr/>
          </p:nvSpPr>
          <p:spPr>
            <a:xfrm rot="2706471">
              <a:off x="2145331" y="2142380"/>
              <a:ext cx="648072" cy="504056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73224" y="187152"/>
            <a:ext cx="8291264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Basic Elements of Rotational Mechanical Systems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67543" y="1412776"/>
            <a:ext cx="2209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Rotational </a:t>
            </a:r>
            <a:r>
              <a:rPr lang="en-US" dirty="0" smtClean="0"/>
              <a:t>Damper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407" y="2204864"/>
            <a:ext cx="288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192795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27584" y="2924944"/>
          <a:ext cx="30911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9" name="Equation" r:id="rId3" imgW="164880" imgH="190440" progId="Equation.3">
                  <p:embed/>
                </p:oleObj>
              </mc:Choice>
              <mc:Fallback>
                <p:oleObj name="Equation" r:id="rId3" imgW="164880" imgH="1904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24944"/>
                        <a:ext cx="309116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915816" y="2708920"/>
          <a:ext cx="2619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0" name="Equation" r:id="rId5" imgW="139680" imgH="190440" progId="Equation.3">
                  <p:embed/>
                </p:oleObj>
              </mc:Choice>
              <mc:Fallback>
                <p:oleObj name="Equation" r:id="rId5" imgW="13968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708920"/>
                        <a:ext cx="26193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1"/>
          <p:cNvGraphicFramePr>
            <a:graphicFrameLocks noChangeAspect="1"/>
          </p:cNvGraphicFramePr>
          <p:nvPr/>
        </p:nvGraphicFramePr>
        <p:xfrm>
          <a:off x="539552" y="4437112"/>
          <a:ext cx="2598524" cy="58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1"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37112"/>
                        <a:ext cx="2598524" cy="5878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djustable_damper-250x2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2132856"/>
            <a:ext cx="3463032" cy="3033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87624" y="2922211"/>
            <a:ext cx="1930360" cy="434781"/>
            <a:chOff x="1187624" y="2922211"/>
            <a:chExt cx="1215412" cy="2907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19672" y="292494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37067" y="2922211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8343" y="3212976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66042" y="292494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87624" y="3074611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70988" y="3068960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3203848" y="2996952"/>
          <a:ext cx="279524" cy="28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2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996952"/>
                        <a:ext cx="279524" cy="285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2"/>
          <p:cNvGraphicFramePr>
            <a:graphicFrameLocks noChangeAspect="1"/>
          </p:cNvGraphicFramePr>
          <p:nvPr/>
        </p:nvGraphicFramePr>
        <p:xfrm>
          <a:off x="1979613" y="2564011"/>
          <a:ext cx="261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3" name="Equation" r:id="rId12" imgW="139680" imgH="152280" progId="Equation.3">
                  <p:embed/>
                </p:oleObj>
              </mc:Choice>
              <mc:Fallback>
                <p:oleObj name="Equation" r:id="rId12" imgW="139680" imgH="152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564011"/>
                        <a:ext cx="2619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rc 20"/>
          <p:cNvSpPr/>
          <p:nvPr/>
        </p:nvSpPr>
        <p:spPr>
          <a:xfrm rot="2706471">
            <a:off x="2134926" y="2864326"/>
            <a:ext cx="648072" cy="504056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73224" y="187152"/>
            <a:ext cx="8291264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Basic Elements of Rotational Mechanical Systems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67543" y="1412776"/>
            <a:ext cx="2209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Moment of Inertia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192795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77156" name="Object 1"/>
          <p:cNvGraphicFramePr>
            <a:graphicFrameLocks noChangeAspect="1"/>
          </p:cNvGraphicFramePr>
          <p:nvPr/>
        </p:nvGraphicFramePr>
        <p:xfrm>
          <a:off x="3491880" y="4149080"/>
          <a:ext cx="1802040" cy="68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1" name="Equation" r:id="rId3" imgW="419040" imgH="190440" progId="Equation.3">
                  <p:embed/>
                </p:oleObj>
              </mc:Choice>
              <mc:Fallback>
                <p:oleObj name="Equation" r:id="rId3" imgW="41904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149080"/>
                        <a:ext cx="1802040" cy="686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5365750" y="2311400"/>
          <a:ext cx="2143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2" name="Equation" r:id="rId5" imgW="114120" imgH="152280" progId="Equation.3">
                  <p:embed/>
                </p:oleObj>
              </mc:Choice>
              <mc:Fallback>
                <p:oleObj name="Equation" r:id="rId5" imgW="114120" imgH="152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2311400"/>
                        <a:ext cx="214313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5774082" y="2564904"/>
          <a:ext cx="279524" cy="28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3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082" y="2564904"/>
                        <a:ext cx="279524" cy="285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rc 20"/>
          <p:cNvSpPr/>
          <p:nvPr/>
        </p:nvSpPr>
        <p:spPr>
          <a:xfrm rot="2706471">
            <a:off x="4633152" y="2432278"/>
            <a:ext cx="648072" cy="504056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n 19"/>
          <p:cNvSpPr/>
          <p:nvPr/>
        </p:nvSpPr>
        <p:spPr>
          <a:xfrm rot="5400000">
            <a:off x="3937878" y="1952836"/>
            <a:ext cx="504056" cy="158417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09986" y="2753218"/>
            <a:ext cx="6861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77158" name="Object 2"/>
          <p:cNvGraphicFramePr>
            <a:graphicFrameLocks noChangeAspect="1"/>
          </p:cNvGraphicFramePr>
          <p:nvPr/>
        </p:nvGraphicFramePr>
        <p:xfrm>
          <a:off x="4045890" y="2609202"/>
          <a:ext cx="238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4" name="Equation" r:id="rId9" imgW="126720" imgH="152280" progId="Equation.3">
                  <p:embed/>
                </p:oleObj>
              </mc:Choice>
              <mc:Fallback>
                <p:oleObj name="Equation" r:id="rId9" imgW="126720" imgH="152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890" y="2609202"/>
                        <a:ext cx="23812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73224" y="187152"/>
            <a:ext cx="8291264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Example-1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755576" y="1052736"/>
            <a:ext cx="7704856" cy="1559896"/>
            <a:chOff x="755576" y="1052736"/>
            <a:chExt cx="7704856" cy="1559896"/>
          </a:xfrm>
        </p:grpSpPr>
        <p:grpSp>
          <p:nvGrpSpPr>
            <p:cNvPr id="130" name="Group 129"/>
            <p:cNvGrpSpPr/>
            <p:nvPr/>
          </p:nvGrpSpPr>
          <p:grpSpPr>
            <a:xfrm>
              <a:off x="755576" y="1052736"/>
              <a:ext cx="7704856" cy="1559896"/>
              <a:chOff x="899592" y="4509120"/>
              <a:chExt cx="7704856" cy="1559896"/>
            </a:xfrm>
          </p:grpSpPr>
          <p:graphicFrame>
            <p:nvGraphicFramePr>
              <p:cNvPr id="114690" name="Object 2"/>
              <p:cNvGraphicFramePr>
                <a:graphicFrameLocks noChangeAspect="1"/>
              </p:cNvGraphicFramePr>
              <p:nvPr/>
            </p:nvGraphicFramePr>
            <p:xfrm>
              <a:off x="1451819" y="5121275"/>
              <a:ext cx="261937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89" name="Equation" r:id="rId3" imgW="139680" imgH="190440" progId="Equation.3">
                      <p:embed/>
                    </p:oleObj>
                  </mc:Choice>
                  <mc:Fallback>
                    <p:oleObj name="Equation" r:id="rId3" imgW="139680" imgH="19044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819" y="5121275"/>
                            <a:ext cx="261937" cy="361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7157" name="Object 5"/>
              <p:cNvGraphicFramePr>
                <a:graphicFrameLocks noChangeAspect="1"/>
              </p:cNvGraphicFramePr>
              <p:nvPr/>
            </p:nvGraphicFramePr>
            <p:xfrm>
              <a:off x="899592" y="5517232"/>
              <a:ext cx="279524" cy="2858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0" name="Equation" r:id="rId5" imgW="126720" imgH="139680" progId="Equation.3">
                      <p:embed/>
                    </p:oleObj>
                  </mc:Choice>
                  <mc:Fallback>
                    <p:oleObj name="Equation" r:id="rId5" imgW="126720" imgH="13968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9592" y="5517232"/>
                            <a:ext cx="279524" cy="2858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Arc 20"/>
              <p:cNvSpPr/>
              <p:nvPr/>
            </p:nvSpPr>
            <p:spPr>
              <a:xfrm rot="2706471">
                <a:off x="1054807" y="5456614"/>
                <a:ext cx="648072" cy="504056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an 19"/>
              <p:cNvSpPr/>
              <p:nvPr/>
            </p:nvSpPr>
            <p:spPr>
              <a:xfrm rot="16200000" flipH="1">
                <a:off x="3815916" y="4905164"/>
                <a:ext cx="504056" cy="1584176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177158" name="Object 2"/>
              <p:cNvGraphicFramePr>
                <a:graphicFrameLocks noChangeAspect="1"/>
              </p:cNvGraphicFramePr>
              <p:nvPr/>
            </p:nvGraphicFramePr>
            <p:xfrm>
              <a:off x="3923928" y="5517232"/>
              <a:ext cx="285750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1" name="Equation" r:id="rId7" imgW="152280" imgH="190440" progId="Equation.3">
                      <p:embed/>
                    </p:oleObj>
                  </mc:Choice>
                  <mc:Fallback>
                    <p:oleObj name="Equation" r:id="rId7" imgW="152280" imgH="1904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3928" y="5517232"/>
                            <a:ext cx="285750" cy="360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Straight Connector 12"/>
              <p:cNvCxnSpPr/>
              <p:nvPr/>
            </p:nvCxnSpPr>
            <p:spPr>
              <a:xfrm>
                <a:off x="3240208" y="6007433"/>
                <a:ext cx="3204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97"/>
              <p:cNvGrpSpPr/>
              <p:nvPr/>
            </p:nvGrpSpPr>
            <p:grpSpPr>
              <a:xfrm>
                <a:off x="1273487" y="5472934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32822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86"/>
                <p:cNvGrpSpPr/>
                <p:nvPr/>
              </p:nvGrpSpPr>
              <p:grpSpPr>
                <a:xfrm>
                  <a:off x="2063080" y="2406853"/>
                  <a:ext cx="2057400" cy="304800"/>
                  <a:chOff x="2063080" y="2406853"/>
                  <a:chExt cx="2057400" cy="30480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63080" y="2635453"/>
                    <a:ext cx="762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2825080" y="2406853"/>
                    <a:ext cx="228600" cy="2286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3053680" y="2406853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3053680" y="2406853"/>
                    <a:ext cx="22860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282280" y="2406853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3510880" y="2406853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3510880" y="2406853"/>
                    <a:ext cx="22860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3739480" y="2406853"/>
                    <a:ext cx="0" cy="2286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3739480" y="2635453"/>
                    <a:ext cx="381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31" name="Object 30"/>
              <p:cNvGraphicFramePr>
                <a:graphicFrameLocks noChangeAspect="1"/>
              </p:cNvGraphicFramePr>
              <p:nvPr/>
            </p:nvGraphicFramePr>
            <p:xfrm>
              <a:off x="2267744" y="5013176"/>
              <a:ext cx="439738" cy="425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2" name="Equation" r:id="rId9" imgW="139680" imgH="190440" progId="Equation.3">
                      <p:embed/>
                    </p:oleObj>
                  </mc:Choice>
                  <mc:Fallback>
                    <p:oleObj name="Equation" r:id="rId9" imgW="139680" imgH="1904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7744" y="5013176"/>
                            <a:ext cx="439738" cy="425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16"/>
              <p:cNvGraphicFramePr>
                <a:graphicFrameLocks noChangeAspect="1"/>
              </p:cNvGraphicFramePr>
              <p:nvPr/>
            </p:nvGraphicFramePr>
            <p:xfrm>
              <a:off x="4283968" y="4725144"/>
              <a:ext cx="522287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3" name="Equation" r:id="rId11" imgW="164880" imgH="190440" progId="Equation.3">
                      <p:embed/>
                    </p:oleObj>
                  </mc:Choice>
                  <mc:Fallback>
                    <p:oleObj name="Equation" r:id="rId11" imgW="164880" imgH="190440" progId="Equation.3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3968" y="4725144"/>
                            <a:ext cx="522287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2"/>
              <p:cNvGraphicFramePr>
                <a:graphicFrameLocks noChangeAspect="1"/>
              </p:cNvGraphicFramePr>
              <p:nvPr/>
            </p:nvGraphicFramePr>
            <p:xfrm>
              <a:off x="7524328" y="5085184"/>
              <a:ext cx="460127" cy="408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4" name="Equation" r:id="rId13" imgW="152280" imgH="190440" progId="Equation.3">
                      <p:embed/>
                    </p:oleObj>
                  </mc:Choice>
                  <mc:Fallback>
                    <p:oleObj name="Equation" r:id="rId13" imgW="152280" imgH="19044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24328" y="5085184"/>
                            <a:ext cx="460127" cy="4083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" name="Can 103"/>
              <p:cNvSpPr/>
              <p:nvPr/>
            </p:nvSpPr>
            <p:spPr>
              <a:xfrm rot="5400000">
                <a:off x="5402825" y="4905164"/>
                <a:ext cx="504056" cy="1584176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182292" name="Object 6"/>
              <p:cNvGraphicFramePr>
                <a:graphicFrameLocks noChangeAspect="1"/>
              </p:cNvGraphicFramePr>
              <p:nvPr/>
            </p:nvGraphicFramePr>
            <p:xfrm>
              <a:off x="5496769" y="5516563"/>
              <a:ext cx="309562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5" name="Equation" r:id="rId15" imgW="164880" imgH="190440" progId="Equation.3">
                      <p:embed/>
                    </p:oleObj>
                  </mc:Choice>
                  <mc:Fallback>
                    <p:oleObj name="Equation" r:id="rId15" imgW="164880" imgH="190440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6769" y="5516563"/>
                            <a:ext cx="309562" cy="360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" name="Object 2"/>
              <p:cNvGraphicFramePr>
                <a:graphicFrameLocks noChangeAspect="1"/>
              </p:cNvGraphicFramePr>
              <p:nvPr/>
            </p:nvGraphicFramePr>
            <p:xfrm>
              <a:off x="2917081" y="5084763"/>
              <a:ext cx="309563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6" name="Equation" r:id="rId17" imgW="164880" imgH="190440" progId="Equation.3">
                      <p:embed/>
                    </p:oleObj>
                  </mc:Choice>
                  <mc:Fallback>
                    <p:oleObj name="Equation" r:id="rId17" imgW="164880" imgH="190440" progId="Equation.3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7081" y="5084763"/>
                            <a:ext cx="309563" cy="361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" name="Arc 105"/>
              <p:cNvSpPr/>
              <p:nvPr/>
            </p:nvSpPr>
            <p:spPr>
              <a:xfrm rot="2706471">
                <a:off x="2544577" y="5420523"/>
                <a:ext cx="648072" cy="504056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7" name="Group 97"/>
              <p:cNvGrpSpPr/>
              <p:nvPr/>
            </p:nvGrpSpPr>
            <p:grpSpPr>
              <a:xfrm>
                <a:off x="6391910" y="5489522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2822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86"/>
                <p:cNvGrpSpPr/>
                <p:nvPr/>
              </p:nvGrpSpPr>
              <p:grpSpPr>
                <a:xfrm>
                  <a:off x="2063080" y="2406853"/>
                  <a:ext cx="2057400" cy="304800"/>
                  <a:chOff x="2063080" y="2406853"/>
                  <a:chExt cx="2057400" cy="3048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2063080" y="2635453"/>
                    <a:ext cx="762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V="1">
                    <a:off x="2825080" y="2406853"/>
                    <a:ext cx="228600" cy="2286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3053680" y="2406853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V="1">
                    <a:off x="3053680" y="2406853"/>
                    <a:ext cx="22860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3282280" y="2406853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3510880" y="2406853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3510880" y="2406853"/>
                    <a:ext cx="22860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3739480" y="2406853"/>
                    <a:ext cx="0" cy="2286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3739480" y="2635453"/>
                    <a:ext cx="381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8460432" y="4509120"/>
                <a:ext cx="144016" cy="1524000"/>
                <a:chOff x="8460432" y="4509120"/>
                <a:chExt cx="144016" cy="15240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8460432" y="4509120"/>
                  <a:ext cx="0" cy="1524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>
                  <a:off x="8460432" y="4581128"/>
                  <a:ext cx="144016" cy="7200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8460432" y="4852572"/>
                  <a:ext cx="144016" cy="7200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8460432" y="5085184"/>
                  <a:ext cx="144016" cy="7200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8460432" y="5373216"/>
                  <a:ext cx="144016" cy="7200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8460432" y="5630805"/>
                  <a:ext cx="144016" cy="7200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8460432" y="5877272"/>
                  <a:ext cx="144016" cy="7200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27" name="Object 2"/>
              <p:cNvGraphicFramePr>
                <a:graphicFrameLocks noChangeAspect="1"/>
              </p:cNvGraphicFramePr>
              <p:nvPr/>
            </p:nvGraphicFramePr>
            <p:xfrm>
              <a:off x="6600825" y="5157788"/>
              <a:ext cx="285750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697" name="Equation" r:id="rId19" imgW="152280" imgH="190440" progId="Equation.3">
                      <p:embed/>
                    </p:oleObj>
                  </mc:Choice>
                  <mc:Fallback>
                    <p:oleObj name="Equation" r:id="rId19" imgW="152280" imgH="190440" progId="Equation.3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00825" y="5157788"/>
                            <a:ext cx="285750" cy="361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8" name="Arc 127"/>
              <p:cNvSpPr/>
              <p:nvPr/>
            </p:nvSpPr>
            <p:spPr>
              <a:xfrm rot="2706471">
                <a:off x="6216985" y="5492952"/>
                <a:ext cx="648072" cy="504056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9" name="Straight Arrow Connector 198"/>
            <p:cNvCxnSpPr/>
            <p:nvPr/>
          </p:nvCxnSpPr>
          <p:spPr>
            <a:xfrm>
              <a:off x="4572000" y="1628800"/>
              <a:ext cx="14401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801315" y="3717032"/>
            <a:ext cx="7731125" cy="2089469"/>
            <a:chOff x="801315" y="3789040"/>
            <a:chExt cx="7731125" cy="2089469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611177" y="4347020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1350855" y="4870397"/>
              <a:ext cx="504056" cy="487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↑</a:t>
              </a:r>
              <a:endParaRPr lang="en-GB" dirty="0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597322" y="5374453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98"/>
            <p:cNvGrpSpPr/>
            <p:nvPr/>
          </p:nvGrpSpPr>
          <p:grpSpPr>
            <a:xfrm>
              <a:off x="1641385" y="4208470"/>
              <a:ext cx="1700289" cy="216022"/>
              <a:chOff x="2321616" y="2406853"/>
              <a:chExt cx="1896935" cy="304800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86"/>
              <p:cNvGrpSpPr/>
              <p:nvPr/>
            </p:nvGrpSpPr>
            <p:grpSpPr>
              <a:xfrm>
                <a:off x="2321616" y="2406853"/>
                <a:ext cx="1896935" cy="304800"/>
                <a:chOff x="2321616" y="2406853"/>
                <a:chExt cx="1896935" cy="304800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2321616" y="2635449"/>
                  <a:ext cx="4927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3725806" y="2635452"/>
                  <a:ext cx="4927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6" name="Straight Connector 135"/>
            <p:cNvCxnSpPr/>
            <p:nvPr/>
          </p:nvCxnSpPr>
          <p:spPr>
            <a:xfrm>
              <a:off x="3397522" y="4366341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3106757" y="4870397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J</a:t>
              </a:r>
              <a:r>
                <a:rPr lang="en-GB" baseline="-25000" dirty="0" err="1" smtClean="0"/>
                <a:t>1</a:t>
              </a:r>
              <a:endParaRPr lang="en-GB" baseline="-250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3397522" y="5302445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397522" y="4352486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583467" y="5878509"/>
              <a:ext cx="63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4" name="Object 15"/>
            <p:cNvGraphicFramePr>
              <a:graphicFrameLocks noChangeAspect="1"/>
            </p:cNvGraphicFramePr>
            <p:nvPr/>
          </p:nvGraphicFramePr>
          <p:xfrm>
            <a:off x="2407865" y="3789040"/>
            <a:ext cx="4397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698" name="Equation" r:id="rId21" imgW="139680" imgH="190440" progId="Equation.3">
                    <p:embed/>
                  </p:oleObj>
                </mc:Choice>
                <mc:Fallback>
                  <p:oleObj name="Equation" r:id="rId21" imgW="139680" imgH="1904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7865" y="3789040"/>
                          <a:ext cx="43973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Object 17"/>
            <p:cNvGraphicFramePr>
              <a:graphicFrameLocks noChangeAspect="1"/>
            </p:cNvGraphicFramePr>
            <p:nvPr/>
          </p:nvGraphicFramePr>
          <p:xfrm>
            <a:off x="801315" y="4986015"/>
            <a:ext cx="39846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699" name="Equation" r:id="rId23" imgW="126720" imgH="139680" progId="Equation.3">
                    <p:embed/>
                  </p:oleObj>
                </mc:Choice>
                <mc:Fallback>
                  <p:oleObj name="Equation" r:id="rId23" imgW="126720" imgH="1396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315" y="4986015"/>
                          <a:ext cx="39846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Oval 146"/>
            <p:cNvSpPr/>
            <p:nvPr/>
          </p:nvSpPr>
          <p:spPr>
            <a:xfrm>
              <a:off x="3367079" y="4338626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48" name="Object 18"/>
            <p:cNvGraphicFramePr>
              <a:graphicFrameLocks noChangeAspect="1"/>
            </p:cNvGraphicFramePr>
            <p:nvPr/>
          </p:nvGraphicFramePr>
          <p:xfrm>
            <a:off x="1439217" y="3889995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700" name="Equation" r:id="rId25" imgW="139680" imgH="190440" progId="Equation.3">
                    <p:embed/>
                  </p:oleObj>
                </mc:Choice>
                <mc:Fallback>
                  <p:oleObj name="Equation" r:id="rId25" imgW="139680" imgH="1904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9217" y="3889995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19"/>
            <p:cNvGraphicFramePr>
              <a:graphicFrameLocks noChangeAspect="1"/>
            </p:cNvGraphicFramePr>
            <p:nvPr/>
          </p:nvGraphicFramePr>
          <p:xfrm>
            <a:off x="6859215" y="3914453"/>
            <a:ext cx="477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701" name="Equation" r:id="rId27" imgW="152280" imgH="190440" progId="Equation.3">
                    <p:embed/>
                  </p:oleObj>
                </mc:Choice>
                <mc:Fallback>
                  <p:oleObj name="Equation" r:id="rId27" imgW="152280" imgH="1904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9215" y="3914453"/>
                          <a:ext cx="47783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Connector 150"/>
            <p:cNvCxnSpPr/>
            <p:nvPr/>
          </p:nvCxnSpPr>
          <p:spPr>
            <a:xfrm>
              <a:off x="5235792" y="4211177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136415" y="4208470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36415" y="4496470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612682" y="4211177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765674" y="4359421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627556" y="4353824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4" name="Object 16"/>
            <p:cNvGraphicFramePr>
              <a:graphicFrameLocks noChangeAspect="1"/>
            </p:cNvGraphicFramePr>
            <p:nvPr/>
          </p:nvGraphicFramePr>
          <p:xfrm>
            <a:off x="5206055" y="3804132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702" name="Equation" r:id="rId29" imgW="164880" imgH="190440" progId="Equation.3">
                    <p:embed/>
                  </p:oleObj>
                </mc:Choice>
                <mc:Fallback>
                  <p:oleObj name="Equation" r:id="rId29" imgW="164880" imgH="190440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6055" y="3804132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" name="Rectangle 165"/>
            <p:cNvSpPr/>
            <p:nvPr/>
          </p:nvSpPr>
          <p:spPr>
            <a:xfrm>
              <a:off x="6709890" y="4856537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J</a:t>
              </a:r>
              <a:r>
                <a:rPr lang="en-GB" baseline="-25000" dirty="0" err="1" smtClean="0"/>
                <a:t>2</a:t>
              </a:r>
              <a:endParaRPr lang="en-GB" baseline="-25000" dirty="0"/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7000655" y="5288585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6970212" y="4324766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6997922" y="4352481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106268" y="4352486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1583233" y="4324766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82303" name="Object 18"/>
            <p:cNvGraphicFramePr>
              <a:graphicFrameLocks noChangeAspect="1"/>
            </p:cNvGraphicFramePr>
            <p:nvPr/>
          </p:nvGraphicFramePr>
          <p:xfrm>
            <a:off x="3200027" y="3890640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703" name="Equation" r:id="rId31" imgW="164880" imgH="190440" progId="Equation.3">
                    <p:embed/>
                  </p:oleObj>
                </mc:Choice>
                <mc:Fallback>
                  <p:oleObj name="Equation" r:id="rId31" imgW="164880" imgH="190440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027" y="3890640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1" name="Group 98"/>
            <p:cNvGrpSpPr/>
            <p:nvPr/>
          </p:nvGrpSpPr>
          <p:grpSpPr>
            <a:xfrm rot="16200000" flipH="1">
              <a:off x="7116809" y="5006132"/>
              <a:ext cx="1512000" cy="216022"/>
              <a:chOff x="2321616" y="2406853"/>
              <a:chExt cx="1896935" cy="304800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3" name="Group 86"/>
              <p:cNvGrpSpPr/>
              <p:nvPr/>
            </p:nvGrpSpPr>
            <p:grpSpPr>
              <a:xfrm>
                <a:off x="2321616" y="2406853"/>
                <a:ext cx="1896935" cy="304800"/>
                <a:chOff x="2321616" y="2406853"/>
                <a:chExt cx="1896935" cy="304800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2321616" y="2635449"/>
                  <a:ext cx="4927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3725806" y="2635452"/>
                  <a:ext cx="4927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82304" name="Object 15"/>
            <p:cNvGraphicFramePr>
              <a:graphicFrameLocks noChangeAspect="1"/>
            </p:cNvGraphicFramePr>
            <p:nvPr/>
          </p:nvGraphicFramePr>
          <p:xfrm>
            <a:off x="8053015" y="4970140"/>
            <a:ext cx="4794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704" name="Equation" r:id="rId33" imgW="152280" imgH="190440" progId="Equation.3">
                    <p:embed/>
                  </p:oleObj>
                </mc:Choice>
                <mc:Fallback>
                  <p:oleObj name="Equation" r:id="rId33" imgW="152280" imgH="19044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015" y="4970140"/>
                          <a:ext cx="4794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73224" y="187152"/>
            <a:ext cx="8291264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Example-2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693738" y="4048125"/>
            <a:ext cx="7910710" cy="2097999"/>
            <a:chOff x="693738" y="4048125"/>
            <a:chExt cx="7910710" cy="209799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503600" y="4606105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243278" y="5129482"/>
              <a:ext cx="504056" cy="487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↑</a:t>
              </a:r>
              <a:endParaRPr lang="en-GB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489745" y="5633538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98"/>
            <p:cNvGrpSpPr/>
            <p:nvPr/>
          </p:nvGrpSpPr>
          <p:grpSpPr>
            <a:xfrm>
              <a:off x="1533808" y="4467555"/>
              <a:ext cx="1700289" cy="216022"/>
              <a:chOff x="2321616" y="2406853"/>
              <a:chExt cx="1896935" cy="3048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86"/>
              <p:cNvGrpSpPr/>
              <p:nvPr/>
            </p:nvGrpSpPr>
            <p:grpSpPr>
              <a:xfrm>
                <a:off x="2321616" y="2406853"/>
                <a:ext cx="1896935" cy="304800"/>
                <a:chOff x="2321616" y="2406853"/>
                <a:chExt cx="1896935" cy="3048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321616" y="2635449"/>
                  <a:ext cx="4927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725806" y="2635452"/>
                  <a:ext cx="4927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Connector 71"/>
            <p:cNvCxnSpPr/>
            <p:nvPr/>
          </p:nvCxnSpPr>
          <p:spPr>
            <a:xfrm>
              <a:off x="3289945" y="4625426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999180" y="5129482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J</a:t>
              </a:r>
              <a:r>
                <a:rPr lang="en-GB" baseline="-25000" dirty="0" err="1" smtClean="0"/>
                <a:t>1</a:t>
              </a:r>
              <a:endParaRPr lang="en-GB" baseline="-250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289945" y="5561530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89945" y="4611571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58097" y="5777554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115"/>
            <p:cNvGrpSpPr/>
            <p:nvPr/>
          </p:nvGrpSpPr>
          <p:grpSpPr>
            <a:xfrm rot="5400000">
              <a:off x="3994845" y="5255586"/>
              <a:ext cx="1332000" cy="288000"/>
              <a:chOff x="5292080" y="2202131"/>
              <a:chExt cx="1224136" cy="29076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572412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632799" y="22021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632799" y="2492896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070498" y="22048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292080" y="2354531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084168" y="2348880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/>
            <p:cNvCxnSpPr/>
            <p:nvPr/>
          </p:nvCxnSpPr>
          <p:spPr>
            <a:xfrm>
              <a:off x="1475890" y="6137594"/>
              <a:ext cx="63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658097" y="460883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15"/>
            <p:cNvGraphicFramePr>
              <a:graphicFrameLocks noChangeAspect="1"/>
            </p:cNvGraphicFramePr>
            <p:nvPr/>
          </p:nvGraphicFramePr>
          <p:xfrm>
            <a:off x="2300288" y="4048125"/>
            <a:ext cx="4397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798" name="Equation" r:id="rId3" imgW="139680" imgH="190440" progId="Equation.3">
                    <p:embed/>
                  </p:oleObj>
                </mc:Choice>
                <mc:Fallback>
                  <p:oleObj name="Equation" r:id="rId3" imgW="139680" imgH="1904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288" y="4048125"/>
                          <a:ext cx="43973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6"/>
            <p:cNvGraphicFramePr>
              <a:graphicFrameLocks noChangeAspect="1"/>
            </p:cNvGraphicFramePr>
            <p:nvPr/>
          </p:nvGraphicFramePr>
          <p:xfrm>
            <a:off x="4041577" y="5144688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799" name="Equation" r:id="rId5" imgW="164880" imgH="190440" progId="Equation.3">
                    <p:embed/>
                  </p:oleObj>
                </mc:Choice>
                <mc:Fallback>
                  <p:oleObj name="Equation" r:id="rId5" imgW="164880" imgH="19044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1577" y="5144688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17"/>
            <p:cNvGraphicFramePr>
              <a:graphicFrameLocks noChangeAspect="1"/>
            </p:cNvGraphicFramePr>
            <p:nvPr/>
          </p:nvGraphicFramePr>
          <p:xfrm>
            <a:off x="693738" y="5245100"/>
            <a:ext cx="39846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0" name="Equation" r:id="rId7" imgW="126720" imgH="139680" progId="Equation.3">
                    <p:embed/>
                  </p:oleObj>
                </mc:Choice>
                <mc:Fallback>
                  <p:oleObj name="Equation" r:id="rId7" imgW="126720" imgH="1396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38" y="5245100"/>
                          <a:ext cx="39846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Oval 89"/>
            <p:cNvSpPr/>
            <p:nvPr/>
          </p:nvSpPr>
          <p:spPr>
            <a:xfrm>
              <a:off x="3259502" y="4597711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91" name="Object 18"/>
            <p:cNvGraphicFramePr>
              <a:graphicFrameLocks noChangeAspect="1"/>
            </p:cNvGraphicFramePr>
            <p:nvPr/>
          </p:nvGraphicFramePr>
          <p:xfrm>
            <a:off x="1331640" y="4149080"/>
            <a:ext cx="4381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1" name="Equation" r:id="rId9" imgW="139680" imgH="190440" progId="Equation.3">
                    <p:embed/>
                  </p:oleObj>
                </mc:Choice>
                <mc:Fallback>
                  <p:oleObj name="Equation" r:id="rId9" imgW="139680" imgH="1904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4149080"/>
                          <a:ext cx="4381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9"/>
            <p:cNvGraphicFramePr>
              <a:graphicFrameLocks noChangeAspect="1"/>
            </p:cNvGraphicFramePr>
            <p:nvPr/>
          </p:nvGraphicFramePr>
          <p:xfrm>
            <a:off x="6751638" y="4173538"/>
            <a:ext cx="477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2" name="Equation" r:id="rId11" imgW="152280" imgH="190440" progId="Equation.3">
                    <p:embed/>
                  </p:oleObj>
                </mc:Choice>
                <mc:Fallback>
                  <p:oleObj name="Equation" r:id="rId11" imgW="152280" imgH="1904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4173538"/>
                          <a:ext cx="47783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6" name="Group 145"/>
            <p:cNvGrpSpPr/>
            <p:nvPr/>
          </p:nvGrpSpPr>
          <p:grpSpPr>
            <a:xfrm>
              <a:off x="4658097" y="4467555"/>
              <a:ext cx="1332000" cy="288000"/>
              <a:chOff x="4658097" y="4467555"/>
              <a:chExt cx="1332000" cy="2880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512821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028838" y="4467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028838" y="4755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50510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658097" y="4618506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519979" y="4612909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>
              <a:off x="5994468" y="5077645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904763" y="5355974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16763" y="5355974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5994468" y="5454535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5753812" y="4985233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737069" y="5869456"/>
              <a:ext cx="51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979219" y="4625426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6" name="Object 16"/>
            <p:cNvGraphicFramePr>
              <a:graphicFrameLocks noChangeAspect="1"/>
            </p:cNvGraphicFramePr>
            <p:nvPr/>
          </p:nvGraphicFramePr>
          <p:xfrm>
            <a:off x="5080000" y="4076700"/>
            <a:ext cx="5603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3" name="Equation" r:id="rId13" imgW="177480" imgH="190440" progId="Equation.3">
                    <p:embed/>
                  </p:oleObj>
                </mc:Choice>
                <mc:Fallback>
                  <p:oleObj name="Equation" r:id="rId13" imgW="177480" imgH="1904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0" y="4076700"/>
                          <a:ext cx="5603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6"/>
            <p:cNvGraphicFramePr>
              <a:graphicFrameLocks noChangeAspect="1"/>
            </p:cNvGraphicFramePr>
            <p:nvPr/>
          </p:nvGraphicFramePr>
          <p:xfrm>
            <a:off x="5305425" y="5202238"/>
            <a:ext cx="5222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4" name="Equation" r:id="rId15" imgW="164880" imgH="190440" progId="Equation.3">
                    <p:embed/>
                  </p:oleObj>
                </mc:Choice>
                <mc:Fallback>
                  <p:oleObj name="Equation" r:id="rId15" imgW="164880" imgH="1904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5425" y="5202238"/>
                          <a:ext cx="5222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Rectangle 130"/>
            <p:cNvSpPr/>
            <p:nvPr/>
          </p:nvSpPr>
          <p:spPr>
            <a:xfrm>
              <a:off x="6602313" y="5115622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J</a:t>
              </a:r>
              <a:r>
                <a:rPr lang="en-GB" baseline="-25000" dirty="0" err="1" smtClean="0"/>
                <a:t>2</a:t>
              </a:r>
              <a:endParaRPr lang="en-GB" baseline="-25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893078" y="5547670"/>
              <a:ext cx="0" cy="5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6862635" y="4583851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890345" y="4611566"/>
              <a:ext cx="0" cy="50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998691" y="4611571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7808491" y="5096914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7718786" y="5375242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430786" y="5375242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7808491" y="5473804"/>
              <a:ext cx="0" cy="28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7567835" y="5004501"/>
              <a:ext cx="47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7551091" y="5888724"/>
              <a:ext cx="51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798739" y="4611566"/>
              <a:ext cx="0" cy="3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3" name="Object 16"/>
            <p:cNvGraphicFramePr>
              <a:graphicFrameLocks noChangeAspect="1"/>
            </p:cNvGraphicFramePr>
            <p:nvPr/>
          </p:nvGraphicFramePr>
          <p:xfrm>
            <a:off x="8042473" y="5201490"/>
            <a:ext cx="5619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5" name="Equation" r:id="rId17" imgW="177480" imgH="190440" progId="Equation.3">
                    <p:embed/>
                  </p:oleObj>
                </mc:Choice>
                <mc:Fallback>
                  <p:oleObj name="Equation" r:id="rId17" imgW="177480" imgH="19044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2473" y="5201490"/>
                          <a:ext cx="5619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Oval 143"/>
            <p:cNvSpPr/>
            <p:nvPr/>
          </p:nvSpPr>
          <p:spPr>
            <a:xfrm>
              <a:off x="1475656" y="4583851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45" name="Object 18"/>
            <p:cNvGraphicFramePr>
              <a:graphicFrameLocks noChangeAspect="1"/>
            </p:cNvGraphicFramePr>
            <p:nvPr/>
          </p:nvGraphicFramePr>
          <p:xfrm>
            <a:off x="3092450" y="4149725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6" name="Equation" r:id="rId19" imgW="164880" imgH="190440" progId="Equation.3">
                    <p:embed/>
                  </p:oleObj>
                </mc:Choice>
                <mc:Fallback>
                  <p:oleObj name="Equation" r:id="rId19" imgW="164880" imgH="19044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4149725"/>
                          <a:ext cx="5175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5" name="Group 154"/>
          <p:cNvGrpSpPr/>
          <p:nvPr/>
        </p:nvGrpSpPr>
        <p:grpSpPr>
          <a:xfrm>
            <a:off x="899592" y="1196752"/>
            <a:ext cx="7704856" cy="2198382"/>
            <a:chOff x="899592" y="1196752"/>
            <a:chExt cx="7704856" cy="2198382"/>
          </a:xfrm>
        </p:grpSpPr>
        <p:graphicFrame>
          <p:nvGraphicFramePr>
            <p:cNvPr id="114690" name="Object 2"/>
            <p:cNvGraphicFramePr>
              <a:graphicFrameLocks noChangeAspect="1"/>
            </p:cNvGraphicFramePr>
            <p:nvPr/>
          </p:nvGraphicFramePr>
          <p:xfrm>
            <a:off x="1451819" y="1808907"/>
            <a:ext cx="26193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7" name="Equation" r:id="rId21" imgW="139680" imgH="190440" progId="Equation.3">
                    <p:embed/>
                  </p:oleObj>
                </mc:Choice>
                <mc:Fallback>
                  <p:oleObj name="Equation" r:id="rId21" imgW="139680" imgH="1904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819" y="1808907"/>
                          <a:ext cx="26193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157" name="Object 5"/>
            <p:cNvGraphicFramePr>
              <a:graphicFrameLocks noChangeAspect="1"/>
            </p:cNvGraphicFramePr>
            <p:nvPr/>
          </p:nvGraphicFramePr>
          <p:xfrm>
            <a:off x="899592" y="2204864"/>
            <a:ext cx="279524" cy="285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8" name="Equation" r:id="rId23" imgW="126720" imgH="139680" progId="Equation.3">
                    <p:embed/>
                  </p:oleObj>
                </mc:Choice>
                <mc:Fallback>
                  <p:oleObj name="Equation" r:id="rId23" imgW="12672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2204864"/>
                          <a:ext cx="279524" cy="285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rc 20"/>
            <p:cNvSpPr/>
            <p:nvPr/>
          </p:nvSpPr>
          <p:spPr>
            <a:xfrm rot="2706471">
              <a:off x="1054807" y="2144246"/>
              <a:ext cx="648072" cy="504056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an 19"/>
            <p:cNvSpPr/>
            <p:nvPr/>
          </p:nvSpPr>
          <p:spPr>
            <a:xfrm rot="16200000" flipH="1">
              <a:off x="3815916" y="1592796"/>
              <a:ext cx="504056" cy="1584176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7158" name="Object 2"/>
            <p:cNvGraphicFramePr>
              <a:graphicFrameLocks noChangeAspect="1"/>
            </p:cNvGraphicFramePr>
            <p:nvPr/>
          </p:nvGraphicFramePr>
          <p:xfrm>
            <a:off x="3923928" y="2204864"/>
            <a:ext cx="28575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09" name="Equation" r:id="rId25" imgW="152280" imgH="190440" progId="Equation.3">
                    <p:embed/>
                  </p:oleObj>
                </mc:Choice>
                <mc:Fallback>
                  <p:oleObj name="Equation" r:id="rId25" imgW="152280" imgH="1904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2204864"/>
                          <a:ext cx="285750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>
              <a:off x="3240208" y="2695065"/>
              <a:ext cx="320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Group 97"/>
            <p:cNvGrpSpPr/>
            <p:nvPr/>
          </p:nvGrpSpPr>
          <p:grpSpPr>
            <a:xfrm>
              <a:off x="1273487" y="2160566"/>
              <a:ext cx="2057400" cy="304800"/>
              <a:chOff x="2063080" y="2406853"/>
              <a:chExt cx="2057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86"/>
              <p:cNvGrpSpPr/>
              <p:nvPr/>
            </p:nvGrpSpPr>
            <p:grpSpPr>
              <a:xfrm>
                <a:off x="2063080" y="2406853"/>
                <a:ext cx="2057400" cy="304800"/>
                <a:chOff x="2063080" y="2406853"/>
                <a:chExt cx="2057400" cy="30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063080" y="2635453"/>
                  <a:ext cx="76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2267744" y="1700808"/>
            <a:ext cx="439738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0" name="Equation" r:id="rId27" imgW="139680" imgH="190440" progId="Equation.3">
                    <p:embed/>
                  </p:oleObj>
                </mc:Choice>
                <mc:Fallback>
                  <p:oleObj name="Equation" r:id="rId27" imgW="13968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1700808"/>
                          <a:ext cx="439738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4"/>
            <p:cNvGraphicFramePr>
              <a:graphicFrameLocks noChangeAspect="1"/>
            </p:cNvGraphicFramePr>
            <p:nvPr/>
          </p:nvGraphicFramePr>
          <p:xfrm>
            <a:off x="5940152" y="2924944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1" name="Equation" r:id="rId29" imgW="164880" imgH="190440" progId="Equation.3">
                    <p:embed/>
                  </p:oleObj>
                </mc:Choice>
                <mc:Fallback>
                  <p:oleObj name="Equation" r:id="rId29" imgW="164880" imgH="1904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152" y="2924944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Freeform 59"/>
            <p:cNvSpPr/>
            <p:nvPr/>
          </p:nvSpPr>
          <p:spPr>
            <a:xfrm>
              <a:off x="6444208" y="2636912"/>
              <a:ext cx="214745" cy="526473"/>
            </a:xfrm>
            <a:custGeom>
              <a:avLst/>
              <a:gdLst>
                <a:gd name="connsiteX0" fmla="*/ 0 w 214745"/>
                <a:gd name="connsiteY0" fmla="*/ 0 h 526473"/>
                <a:gd name="connsiteX1" fmla="*/ 207818 w 214745"/>
                <a:gd name="connsiteY1" fmla="*/ 152400 h 526473"/>
                <a:gd name="connsiteX2" fmla="*/ 41564 w 214745"/>
                <a:gd name="connsiteY2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745" h="526473">
                  <a:moveTo>
                    <a:pt x="0" y="0"/>
                  </a:moveTo>
                  <a:cubicBezTo>
                    <a:pt x="100445" y="32327"/>
                    <a:pt x="200891" y="64655"/>
                    <a:pt x="207818" y="152400"/>
                  </a:cubicBezTo>
                  <a:cubicBezTo>
                    <a:pt x="214745" y="240145"/>
                    <a:pt x="128154" y="383309"/>
                    <a:pt x="41564" y="526473"/>
                  </a:cubicBez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61" name="Object 16"/>
            <p:cNvGraphicFramePr>
              <a:graphicFrameLocks noChangeAspect="1"/>
            </p:cNvGraphicFramePr>
            <p:nvPr/>
          </p:nvGraphicFramePr>
          <p:xfrm>
            <a:off x="4572000" y="1628800"/>
            <a:ext cx="5619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2" name="Equation" r:id="rId31" imgW="177480" imgH="190440" progId="Equation.3">
                    <p:embed/>
                  </p:oleObj>
                </mc:Choice>
                <mc:Fallback>
                  <p:oleObj name="Equation" r:id="rId31" imgW="177480" imgH="1904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628800"/>
                          <a:ext cx="5619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7486650" y="1773238"/>
            <a:ext cx="5365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3" name="Equation" r:id="rId33" imgW="177480" imgH="190440" progId="Equation.3">
                    <p:embed/>
                  </p:oleObj>
                </mc:Choice>
                <mc:Fallback>
                  <p:oleObj name="Equation" r:id="rId33" imgW="177480" imgH="1904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6650" y="1773238"/>
                          <a:ext cx="536575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4"/>
            <p:cNvGraphicFramePr>
              <a:graphicFrameLocks noChangeAspect="1"/>
            </p:cNvGraphicFramePr>
            <p:nvPr/>
          </p:nvGraphicFramePr>
          <p:xfrm>
            <a:off x="3120908" y="2966509"/>
            <a:ext cx="5207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4" name="Equation" r:id="rId35" imgW="164880" imgH="190440" progId="Equation.3">
                    <p:embed/>
                  </p:oleObj>
                </mc:Choice>
                <mc:Fallback>
                  <p:oleObj name="Equation" r:id="rId35" imgW="164880" imgH="1904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908" y="2966509"/>
                          <a:ext cx="5207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" name="Can 103"/>
            <p:cNvSpPr/>
            <p:nvPr/>
          </p:nvSpPr>
          <p:spPr>
            <a:xfrm rot="5400000">
              <a:off x="5402825" y="1592796"/>
              <a:ext cx="504056" cy="1584176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82292" name="Object 6"/>
            <p:cNvGraphicFramePr>
              <a:graphicFrameLocks noChangeAspect="1"/>
            </p:cNvGraphicFramePr>
            <p:nvPr/>
          </p:nvGraphicFramePr>
          <p:xfrm>
            <a:off x="5496769" y="2204195"/>
            <a:ext cx="30956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5" name="Equation" r:id="rId37" imgW="164880" imgH="190440" progId="Equation.3">
                    <p:embed/>
                  </p:oleObj>
                </mc:Choice>
                <mc:Fallback>
                  <p:oleObj name="Equation" r:id="rId37" imgW="164880" imgH="1904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6769" y="2204195"/>
                          <a:ext cx="309562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2917081" y="1772395"/>
            <a:ext cx="3095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6" name="Equation" r:id="rId39" imgW="164880" imgH="190440" progId="Equation.3">
                    <p:embed/>
                  </p:oleObj>
                </mc:Choice>
                <mc:Fallback>
                  <p:oleObj name="Equation" r:id="rId39" imgW="164880" imgH="19044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081" y="1772395"/>
                          <a:ext cx="3095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Arc 105"/>
            <p:cNvSpPr/>
            <p:nvPr/>
          </p:nvSpPr>
          <p:spPr>
            <a:xfrm rot="2706471">
              <a:off x="2544577" y="2108155"/>
              <a:ext cx="648072" cy="504056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25"/>
            <p:cNvGrpSpPr/>
            <p:nvPr/>
          </p:nvGrpSpPr>
          <p:grpSpPr>
            <a:xfrm>
              <a:off x="8460432" y="1196752"/>
              <a:ext cx="144016" cy="1524000"/>
              <a:chOff x="8460432" y="4509120"/>
              <a:chExt cx="144016" cy="1524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8460432" y="4509120"/>
                <a:ext cx="0" cy="152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8460432" y="4581128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8460432" y="4852572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8460432" y="5085184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8460432" y="5373216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8460432" y="5630805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8460432" y="5877272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7" name="Object 2"/>
            <p:cNvGraphicFramePr>
              <a:graphicFrameLocks noChangeAspect="1"/>
            </p:cNvGraphicFramePr>
            <p:nvPr/>
          </p:nvGraphicFramePr>
          <p:xfrm>
            <a:off x="6600825" y="1845420"/>
            <a:ext cx="2857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817" name="Equation" r:id="rId41" imgW="152280" imgH="190440" progId="Equation.3">
                    <p:embed/>
                  </p:oleObj>
                </mc:Choice>
                <mc:Fallback>
                  <p:oleObj name="Equation" r:id="rId41" imgW="152280" imgH="1904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0825" y="1845420"/>
                          <a:ext cx="28575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" name="Arc 127"/>
            <p:cNvSpPr/>
            <p:nvPr/>
          </p:nvSpPr>
          <p:spPr>
            <a:xfrm rot="2706471">
              <a:off x="6216985" y="2180584"/>
              <a:ext cx="648072" cy="504056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 flipH="1">
              <a:off x="2987824" y="2636912"/>
              <a:ext cx="214745" cy="526473"/>
            </a:xfrm>
            <a:custGeom>
              <a:avLst/>
              <a:gdLst>
                <a:gd name="connsiteX0" fmla="*/ 0 w 214745"/>
                <a:gd name="connsiteY0" fmla="*/ 0 h 526473"/>
                <a:gd name="connsiteX1" fmla="*/ 207818 w 214745"/>
                <a:gd name="connsiteY1" fmla="*/ 152400 h 526473"/>
                <a:gd name="connsiteX2" fmla="*/ 41564 w 214745"/>
                <a:gd name="connsiteY2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745" h="526473">
                  <a:moveTo>
                    <a:pt x="0" y="0"/>
                  </a:moveTo>
                  <a:cubicBezTo>
                    <a:pt x="100445" y="32327"/>
                    <a:pt x="200891" y="64655"/>
                    <a:pt x="207818" y="152400"/>
                  </a:cubicBezTo>
                  <a:cubicBezTo>
                    <a:pt x="214745" y="240145"/>
                    <a:pt x="128154" y="383309"/>
                    <a:pt x="41564" y="526473"/>
                  </a:cubicBez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7100722" y="2246429"/>
              <a:ext cx="1332000" cy="288000"/>
              <a:chOff x="4658097" y="4467555"/>
              <a:chExt cx="1332000" cy="28800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512821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028838" y="4467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5028838" y="4755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0510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658097" y="4618506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519979" y="4612909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>
              <a:off x="6394254" y="2390445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73224" y="187152"/>
            <a:ext cx="8291264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Example-3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899592" y="2598770"/>
            <a:ext cx="7469321" cy="1748936"/>
            <a:chOff x="899592" y="2598770"/>
            <a:chExt cx="7469321" cy="1748936"/>
          </a:xfrm>
        </p:grpSpPr>
        <p:sp>
          <p:nvSpPr>
            <p:cNvPr id="104" name="Can 103"/>
            <p:cNvSpPr/>
            <p:nvPr/>
          </p:nvSpPr>
          <p:spPr>
            <a:xfrm rot="5400000">
              <a:off x="5402825" y="2994814"/>
              <a:ext cx="504056" cy="1584176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an 19"/>
            <p:cNvSpPr/>
            <p:nvPr/>
          </p:nvSpPr>
          <p:spPr>
            <a:xfrm rot="16200000" flipH="1">
              <a:off x="2859921" y="2994814"/>
              <a:ext cx="504056" cy="1584176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9" name="Group 146"/>
            <p:cNvGrpSpPr/>
            <p:nvPr/>
          </p:nvGrpSpPr>
          <p:grpSpPr>
            <a:xfrm>
              <a:off x="3890752" y="3816750"/>
              <a:ext cx="989187" cy="216024"/>
              <a:chOff x="4768937" y="4467555"/>
              <a:chExt cx="989187" cy="288000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512821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5028838" y="4467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5028838" y="4755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50510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768937" y="461850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5506124" y="4612910"/>
                <a:ext cx="25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4690" name="Object 2"/>
            <p:cNvGraphicFramePr>
              <a:graphicFrameLocks noChangeAspect="1"/>
            </p:cNvGraphicFramePr>
            <p:nvPr/>
          </p:nvGraphicFramePr>
          <p:xfrm>
            <a:off x="2627784" y="2852936"/>
            <a:ext cx="26193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59" name="Equation" r:id="rId3" imgW="139680" imgH="190440" progId="Equation.3">
                    <p:embed/>
                  </p:oleObj>
                </mc:Choice>
                <mc:Fallback>
                  <p:oleObj name="Equation" r:id="rId3" imgW="139680" imgH="1904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2852936"/>
                          <a:ext cx="26193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157" name="Object 5"/>
            <p:cNvGraphicFramePr>
              <a:graphicFrameLocks noChangeAspect="1"/>
            </p:cNvGraphicFramePr>
            <p:nvPr/>
          </p:nvGraphicFramePr>
          <p:xfrm>
            <a:off x="4932040" y="3140968"/>
            <a:ext cx="279524" cy="285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0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3140968"/>
                          <a:ext cx="279524" cy="285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7158" name="Object 2"/>
            <p:cNvGraphicFramePr>
              <a:graphicFrameLocks noChangeAspect="1"/>
            </p:cNvGraphicFramePr>
            <p:nvPr/>
          </p:nvGraphicFramePr>
          <p:xfrm>
            <a:off x="2967933" y="3606882"/>
            <a:ext cx="28575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1" name="Equation" r:id="rId7" imgW="152280" imgH="190440" progId="Equation.3">
                    <p:embed/>
                  </p:oleObj>
                </mc:Choice>
                <mc:Fallback>
                  <p:oleObj name="Equation" r:id="rId7" imgW="152280" imgH="1904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7933" y="3606882"/>
                          <a:ext cx="285750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>
              <a:off x="3240208" y="4097083"/>
              <a:ext cx="320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97"/>
            <p:cNvGrpSpPr/>
            <p:nvPr/>
          </p:nvGrpSpPr>
          <p:grpSpPr>
            <a:xfrm>
              <a:off x="3890753" y="3559161"/>
              <a:ext cx="989806" cy="141283"/>
              <a:chOff x="2615151" y="2406853"/>
              <a:chExt cx="141288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6"/>
              <p:cNvGrpSpPr/>
              <p:nvPr/>
            </p:nvGrpSpPr>
            <p:grpSpPr>
              <a:xfrm>
                <a:off x="2615151" y="2406853"/>
                <a:ext cx="1412880" cy="304800"/>
                <a:chOff x="2615151" y="2406853"/>
                <a:chExt cx="1412880" cy="30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615151" y="2605562"/>
                  <a:ext cx="2569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719705" y="2635452"/>
                  <a:ext cx="30832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4139952" y="3068960"/>
            <a:ext cx="439738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2" name="Equation" r:id="rId9" imgW="139680" imgH="190440" progId="Equation.3">
                    <p:embed/>
                  </p:oleObj>
                </mc:Choice>
                <mc:Fallback>
                  <p:oleObj name="Equation" r:id="rId9" imgW="13968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952" y="3068960"/>
                          <a:ext cx="439738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6"/>
            <p:cNvGraphicFramePr>
              <a:graphicFrameLocks noChangeAspect="1"/>
            </p:cNvGraphicFramePr>
            <p:nvPr/>
          </p:nvGraphicFramePr>
          <p:xfrm>
            <a:off x="4270113" y="3768722"/>
            <a:ext cx="417959" cy="318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3" name="Equation" r:id="rId11" imgW="177480" imgH="190440" progId="Equation.3">
                    <p:embed/>
                  </p:oleObj>
                </mc:Choice>
                <mc:Fallback>
                  <p:oleObj name="Equation" r:id="rId11" imgW="177480" imgH="1904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0113" y="3768722"/>
                          <a:ext cx="417959" cy="3187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292" name="Object 6"/>
            <p:cNvGraphicFramePr>
              <a:graphicFrameLocks noChangeAspect="1"/>
            </p:cNvGraphicFramePr>
            <p:nvPr/>
          </p:nvGraphicFramePr>
          <p:xfrm>
            <a:off x="5496769" y="3606213"/>
            <a:ext cx="30956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4" name="Equation" r:id="rId13" imgW="164880" imgH="190440" progId="Equation.3">
                    <p:embed/>
                  </p:oleObj>
                </mc:Choice>
                <mc:Fallback>
                  <p:oleObj name="Equation" r:id="rId13" imgW="164880" imgH="1904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6769" y="3606213"/>
                          <a:ext cx="309562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6156176" y="2996952"/>
            <a:ext cx="3095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5" name="Equation" r:id="rId15" imgW="164880" imgH="190440" progId="Equation.3">
                    <p:embed/>
                  </p:oleObj>
                </mc:Choice>
                <mc:Fallback>
                  <p:oleObj name="Equation" r:id="rId15" imgW="164880" imgH="19044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176" y="2996952"/>
                          <a:ext cx="3095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125"/>
            <p:cNvGrpSpPr/>
            <p:nvPr/>
          </p:nvGrpSpPr>
          <p:grpSpPr>
            <a:xfrm>
              <a:off x="8224897" y="2598770"/>
              <a:ext cx="144016" cy="1524000"/>
              <a:chOff x="8460432" y="4509120"/>
              <a:chExt cx="144016" cy="1524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8460432" y="4509120"/>
                <a:ext cx="0" cy="152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8460432" y="4581128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8460432" y="4852572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8460432" y="5085184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8460432" y="5373216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8460432" y="5630805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8460432" y="5877272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46"/>
            <p:cNvGrpSpPr/>
            <p:nvPr/>
          </p:nvGrpSpPr>
          <p:grpSpPr>
            <a:xfrm>
              <a:off x="1023717" y="3642291"/>
              <a:ext cx="1332000" cy="288000"/>
              <a:chOff x="4658097" y="4467555"/>
              <a:chExt cx="1332000" cy="28800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512821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028838" y="4467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5028838" y="4755555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05105" y="4470262"/>
                <a:ext cx="0" cy="285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658097" y="4618506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519979" y="4612909"/>
                <a:ext cx="4701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>
              <a:off x="6394254" y="3792463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97"/>
            <p:cNvGrpSpPr/>
            <p:nvPr/>
          </p:nvGrpSpPr>
          <p:grpSpPr>
            <a:xfrm>
              <a:off x="7020272" y="3703177"/>
              <a:ext cx="1179259" cy="141283"/>
              <a:chOff x="2437165" y="2406853"/>
              <a:chExt cx="1683315" cy="304800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flipV="1">
                <a:off x="3282280" y="2406853"/>
                <a:ext cx="2286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" name="Group 86"/>
              <p:cNvGrpSpPr/>
              <p:nvPr/>
            </p:nvGrpSpPr>
            <p:grpSpPr>
              <a:xfrm>
                <a:off x="2437165" y="2406853"/>
                <a:ext cx="1683315" cy="304800"/>
                <a:chOff x="2437165" y="2406853"/>
                <a:chExt cx="1683315" cy="304800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2437165" y="2605562"/>
                  <a:ext cx="39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2825080" y="2406853"/>
                  <a:ext cx="22860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0536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30536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32822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3510880" y="2406853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3510880" y="2406853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739480" y="2406853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3739480" y="2635453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85366" name="Object 5"/>
            <p:cNvGraphicFramePr>
              <a:graphicFrameLocks noChangeAspect="1"/>
            </p:cNvGraphicFramePr>
            <p:nvPr/>
          </p:nvGraphicFramePr>
          <p:xfrm>
            <a:off x="7505700" y="3141663"/>
            <a:ext cx="47942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6" name="Equation" r:id="rId17" imgW="152280" imgH="190440" progId="Equation.3">
                    <p:embed/>
                  </p:oleObj>
                </mc:Choice>
                <mc:Fallback>
                  <p:oleObj name="Equation" r:id="rId17" imgW="152280" imgH="19044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5700" y="3141663"/>
                          <a:ext cx="479425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rc 20"/>
            <p:cNvSpPr/>
            <p:nvPr/>
          </p:nvSpPr>
          <p:spPr>
            <a:xfrm rot="8093529" flipV="1">
              <a:off x="4968149" y="3278667"/>
              <a:ext cx="1189341" cy="948737"/>
            </a:xfrm>
            <a:prstGeom prst="arc">
              <a:avLst>
                <a:gd name="adj1" fmla="val 16200000"/>
                <a:gd name="adj2" fmla="val 1910251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Arc 177"/>
            <p:cNvSpPr/>
            <p:nvPr/>
          </p:nvSpPr>
          <p:spPr>
            <a:xfrm rot="8093529" flipV="1">
              <a:off x="6032611" y="3223248"/>
              <a:ext cx="1189341" cy="948737"/>
            </a:xfrm>
            <a:prstGeom prst="arc">
              <a:avLst>
                <a:gd name="adj1" fmla="val 16200000"/>
                <a:gd name="adj2" fmla="val 1910251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Arc 178"/>
            <p:cNvSpPr/>
            <p:nvPr/>
          </p:nvSpPr>
          <p:spPr>
            <a:xfrm rot="8093529" flipV="1">
              <a:off x="2542409" y="3123529"/>
              <a:ext cx="1189341" cy="948737"/>
            </a:xfrm>
            <a:prstGeom prst="arc">
              <a:avLst>
                <a:gd name="adj1" fmla="val 16200000"/>
                <a:gd name="adj2" fmla="val 1910251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0" name="Group 125"/>
            <p:cNvGrpSpPr/>
            <p:nvPr/>
          </p:nvGrpSpPr>
          <p:grpSpPr>
            <a:xfrm flipH="1">
              <a:off x="899592" y="2654185"/>
              <a:ext cx="144016" cy="1524000"/>
              <a:chOff x="8460432" y="4509120"/>
              <a:chExt cx="144016" cy="1524000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8460432" y="4509120"/>
                <a:ext cx="0" cy="152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8460432" y="4581128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8460432" y="4852572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8460432" y="5085184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8460432" y="5373216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8460432" y="5630805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8460432" y="5877272"/>
                <a:ext cx="144016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73224" y="187152"/>
            <a:ext cx="8291264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Example-4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6378" name="Picture 10"/>
          <p:cNvPicPr>
            <a:picLocks noChangeAspect="1" noChangeArrowheads="1"/>
          </p:cNvPicPr>
          <p:nvPr/>
        </p:nvPicPr>
        <p:blipFill>
          <a:blip r:embed="rId2" cstate="print"/>
          <a:srcRect l="15647" t="45000" r="26472" b="37045"/>
          <a:stretch>
            <a:fillRect/>
          </a:stretch>
        </p:blipFill>
        <p:spPr bwMode="auto">
          <a:xfrm>
            <a:off x="971600" y="2636912"/>
            <a:ext cx="77996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Mechanical Linkages</a:t>
            </a:r>
            <a:endParaRPr lang="en-GB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Part-III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en-GB" dirty="0" smtClean="0"/>
              <a:t>Gear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268761"/>
            <a:ext cx="5976664" cy="3384376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 smtClean="0">
                <a:solidFill>
                  <a:srgbClr val="FF0000"/>
                </a:solidFill>
              </a:rPr>
              <a:t>Gear</a:t>
            </a:r>
            <a:r>
              <a:rPr lang="en-GB" sz="2800" dirty="0" smtClean="0"/>
              <a:t> is a toothed machine part, such as a wheel or cylinder, that meshes with another toothed part to transmit motion or to change speed or direction.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  <p:pic>
        <p:nvPicPr>
          <p:cNvPr id="7" name="Picture 6" descr="gear-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077072"/>
            <a:ext cx="1891928" cy="2043282"/>
          </a:xfrm>
          <a:prstGeom prst="rect">
            <a:avLst/>
          </a:prstGeom>
        </p:spPr>
      </p:pic>
      <p:pic>
        <p:nvPicPr>
          <p:cNvPr id="8" name="Picture 7" descr="ra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74735" y="3394218"/>
            <a:ext cx="1114903" cy="3344708"/>
          </a:xfrm>
          <a:prstGeom prst="rect">
            <a:avLst/>
          </a:prstGeom>
        </p:spPr>
      </p:pic>
      <p:pic>
        <p:nvPicPr>
          <p:cNvPr id="9" name="Picture 8" descr="spur_g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1841129" cy="2009031"/>
          </a:xfrm>
          <a:prstGeom prst="rect">
            <a:avLst/>
          </a:prstGeom>
        </p:spPr>
      </p:pic>
      <p:pic>
        <p:nvPicPr>
          <p:cNvPr id="11" name="Picture 10" descr="gears-turning-slow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916832"/>
            <a:ext cx="148590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7200" y="260648"/>
            <a:ext cx="8507288" cy="5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Basic Elements of Translational Mechanical Systems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771800" y="1268760"/>
            <a:ext cx="3490572" cy="1265834"/>
            <a:chOff x="2503564" y="1700808"/>
            <a:chExt cx="3490572" cy="1265834"/>
          </a:xfrm>
        </p:grpSpPr>
        <p:grpSp>
          <p:nvGrpSpPr>
            <p:cNvPr id="65" name="Group 64"/>
            <p:cNvGrpSpPr/>
            <p:nvPr/>
          </p:nvGrpSpPr>
          <p:grpSpPr>
            <a:xfrm>
              <a:off x="2987825" y="1700808"/>
              <a:ext cx="3006311" cy="1265834"/>
              <a:chOff x="2987825" y="1700808"/>
              <a:chExt cx="3006311" cy="126583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987825" y="1700808"/>
                <a:ext cx="3006311" cy="1265834"/>
                <a:chOff x="467544" y="1484784"/>
                <a:chExt cx="3006311" cy="1265834"/>
              </a:xfrm>
            </p:grpSpPr>
            <p:pic>
              <p:nvPicPr>
                <p:cNvPr id="32771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67544" y="1789584"/>
                  <a:ext cx="3006311" cy="9610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27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85318" y="1484784"/>
                  <a:ext cx="217451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Translational Spring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83568" y="2204864"/>
                  <a:ext cx="2880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843808" y="2178396"/>
                  <a:ext cx="2880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691680" y="1835760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371224" y="2045112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5060320" y="2408488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503564" y="20906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FF0000"/>
                  </a:solidFill>
                </a:rPr>
                <a:t>i</a:t>
              </a:r>
              <a:r>
                <a:rPr lang="en-GB" b="1" dirty="0" smtClean="0">
                  <a:solidFill>
                    <a:srgbClr val="FF0000"/>
                  </a:solidFill>
                </a:rPr>
                <a:t>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699792" y="3421126"/>
            <a:ext cx="3665447" cy="1664058"/>
            <a:chOff x="2483768" y="3421126"/>
            <a:chExt cx="3665447" cy="1664058"/>
          </a:xfrm>
        </p:grpSpPr>
        <p:grpSp>
          <p:nvGrpSpPr>
            <p:cNvPr id="59" name="Group 58"/>
            <p:cNvGrpSpPr/>
            <p:nvPr/>
          </p:nvGrpSpPr>
          <p:grpSpPr>
            <a:xfrm>
              <a:off x="2627784" y="3421126"/>
              <a:ext cx="3521431" cy="1664058"/>
              <a:chOff x="395536" y="3124199"/>
              <a:chExt cx="3521431" cy="1664058"/>
            </a:xfrm>
          </p:grpSpPr>
          <p:pic>
            <p:nvPicPr>
              <p:cNvPr id="17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3429000"/>
                <a:ext cx="3521431" cy="1359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58" name="Group 57"/>
              <p:cNvGrpSpPr/>
              <p:nvPr/>
            </p:nvGrpSpPr>
            <p:grpSpPr>
              <a:xfrm>
                <a:off x="696013" y="3124199"/>
                <a:ext cx="2723859" cy="1226789"/>
                <a:chOff x="703364" y="3124199"/>
                <a:chExt cx="2723859" cy="1226789"/>
              </a:xfrm>
            </p:grpSpPr>
            <p:sp>
              <p:nvSpPr>
                <p:cNvPr id="1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91684" y="3124199"/>
                  <a:ext cx="2235539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Translational Mass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259632" y="4005064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03364" y="3720368"/>
                  <a:ext cx="6120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endParaRPr lang="en-GB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283480" y="3918988"/>
                  <a:ext cx="1020512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67" name="TextBox 66"/>
            <p:cNvSpPr txBox="1"/>
            <p:nvPr/>
          </p:nvSpPr>
          <p:spPr>
            <a:xfrm>
              <a:off x="2483768" y="370774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ii)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99792" y="5366143"/>
            <a:ext cx="3125763" cy="1447233"/>
            <a:chOff x="2483768" y="5068415"/>
            <a:chExt cx="3125763" cy="1447233"/>
          </a:xfrm>
        </p:grpSpPr>
        <p:grpSp>
          <p:nvGrpSpPr>
            <p:cNvPr id="64" name="Group 63"/>
            <p:cNvGrpSpPr/>
            <p:nvPr/>
          </p:nvGrpSpPr>
          <p:grpSpPr>
            <a:xfrm>
              <a:off x="2627784" y="5068415"/>
              <a:ext cx="2981747" cy="1447233"/>
              <a:chOff x="467544" y="5068415"/>
              <a:chExt cx="2981747" cy="1447233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5373216"/>
                <a:ext cx="2981747" cy="1142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988742" y="5068415"/>
                <a:ext cx="23591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Translational Damper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27296" y="5736592"/>
                <a:ext cx="787084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331640" y="5949280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57732" y="5777128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94068" y="5965016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2483768" y="536392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iii)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7800"/>
            <a:ext cx="7772400" cy="954360"/>
          </a:xfrm>
        </p:spPr>
        <p:txBody>
          <a:bodyPr/>
          <a:lstStyle/>
          <a:p>
            <a:r>
              <a:rPr lang="en-US" dirty="0"/>
              <a:t>Fundamental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24744"/>
            <a:ext cx="8964488" cy="475252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The </a:t>
            </a:r>
            <a:r>
              <a:rPr lang="en-US" sz="2600" dirty="0">
                <a:cs typeface="Times New Roman" pitchFamily="18" charset="0"/>
              </a:rPr>
              <a:t>two </a:t>
            </a:r>
            <a:r>
              <a:rPr lang="en-US" sz="2600" dirty="0" smtClean="0">
                <a:cs typeface="Times New Roman" pitchFamily="18" charset="0"/>
              </a:rPr>
              <a:t>gears </a:t>
            </a:r>
            <a:r>
              <a:rPr lang="en-US" sz="2600" dirty="0">
                <a:cs typeface="Times New Roman" pitchFamily="18" charset="0"/>
              </a:rPr>
              <a:t>turn in opposite directions: one clockwise and the other counterclockwise. </a:t>
            </a:r>
            <a:endParaRPr lang="en-US" sz="26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Two gears </a:t>
            </a:r>
            <a:r>
              <a:rPr lang="en-US" sz="2600" dirty="0">
                <a:cs typeface="Times New Roman" pitchFamily="18" charset="0"/>
              </a:rPr>
              <a:t>revolve at different </a:t>
            </a:r>
            <a:r>
              <a:rPr lang="en-US" sz="2600" dirty="0" smtClean="0">
                <a:cs typeface="Times New Roman" pitchFamily="18" charset="0"/>
              </a:rPr>
              <a:t>speeds when number of teeth on each gear are different. </a:t>
            </a:r>
            <a:endParaRPr lang="en-US" sz="26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600" dirty="0">
              <a:cs typeface="Times New Roman" pitchFamily="18" charset="0"/>
            </a:endParaRPr>
          </a:p>
        </p:txBody>
      </p:sp>
      <p:pic>
        <p:nvPicPr>
          <p:cNvPr id="5" name="Picture 4" descr="origin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501008"/>
            <a:ext cx="4699011" cy="245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5" y="108243"/>
            <a:ext cx="7772400" cy="698026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Gearing Up and Down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60" y="908720"/>
            <a:ext cx="6718988" cy="594928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Gearing </a:t>
            </a:r>
            <a:r>
              <a:rPr lang="en-US" sz="2600" dirty="0" smtClean="0">
                <a:cs typeface="Times New Roman" pitchFamily="18" charset="0"/>
              </a:rPr>
              <a:t>up is </a:t>
            </a:r>
            <a:r>
              <a:rPr lang="en-US" sz="2600" dirty="0">
                <a:cs typeface="Times New Roman" pitchFamily="18" charset="0"/>
              </a:rPr>
              <a:t>able to convert torque to velocity.  </a:t>
            </a:r>
            <a:endParaRPr lang="en-US" sz="26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10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The </a:t>
            </a:r>
            <a:r>
              <a:rPr lang="en-US" sz="2600" dirty="0">
                <a:cs typeface="Times New Roman" pitchFamily="18" charset="0"/>
              </a:rPr>
              <a:t>more velocity gained, the more torque sacrifice. </a:t>
            </a:r>
            <a:endParaRPr lang="en-US" sz="26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10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The </a:t>
            </a:r>
            <a:r>
              <a:rPr lang="en-US" sz="2600" dirty="0">
                <a:cs typeface="Times New Roman" pitchFamily="18" charset="0"/>
              </a:rPr>
              <a:t>ratio is exactly the same: if you get three times your original angular velocity, you reduce the resulting torque to one third</a:t>
            </a:r>
            <a:r>
              <a:rPr lang="en-US" sz="2600" dirty="0" smtClean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1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This conversion is symmetric: we can also convert velocity to torque at the same ratio</a:t>
            </a:r>
            <a:r>
              <a:rPr lang="en-US" sz="2600" dirty="0" smtClean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1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price of the conversion is power loss due to friction.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5" name="Picture 8" descr="ge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5" y="2060848"/>
            <a:ext cx="220498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Why Gearing is necessary?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520" y="1683994"/>
            <a:ext cx="864096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 typical DC motor operates at speeds that are far too high to be useful, and at torques that are far too low. </a:t>
            </a:r>
          </a:p>
          <a:p>
            <a:pPr marL="360363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 marL="360363" indent="-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Gear reduction</a:t>
            </a:r>
            <a:r>
              <a:rPr lang="en-US" sz="2800" dirty="0" smtClean="0"/>
              <a:t> is the standard method by which a motor is made useful.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666" y="55420"/>
            <a:ext cx="8229600" cy="1143000"/>
          </a:xfrm>
        </p:spPr>
        <p:txBody>
          <a:bodyPr/>
          <a:lstStyle/>
          <a:p>
            <a:r>
              <a:rPr lang="en-GB" dirty="0" smtClean="0"/>
              <a:t>Gear Trains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/>
          </a:p>
        </p:txBody>
      </p:sp>
      <p:pic>
        <p:nvPicPr>
          <p:cNvPr id="8" name="Picture 7" descr="gear-train.png"/>
          <p:cNvPicPr>
            <a:picLocks noChangeAspect="1"/>
          </p:cNvPicPr>
          <p:nvPr/>
        </p:nvPicPr>
        <p:blipFill>
          <a:blip r:embed="rId2" cstate="print"/>
          <a:srcRect b="6787"/>
          <a:stretch>
            <a:fillRect/>
          </a:stretch>
        </p:blipFill>
        <p:spPr>
          <a:xfrm>
            <a:off x="4716016" y="1772816"/>
            <a:ext cx="3374143" cy="2088232"/>
          </a:xfrm>
          <a:prstGeom prst="rect">
            <a:avLst/>
          </a:prstGeom>
        </p:spPr>
      </p:pic>
      <p:pic>
        <p:nvPicPr>
          <p:cNvPr id="9" name="Picture 8" descr="gear-train-idler.png"/>
          <p:cNvPicPr>
            <a:picLocks noChangeAspect="1"/>
          </p:cNvPicPr>
          <p:nvPr/>
        </p:nvPicPr>
        <p:blipFill>
          <a:blip r:embed="rId3" cstate="print"/>
          <a:srcRect b="137"/>
          <a:stretch>
            <a:fillRect/>
          </a:stretch>
        </p:blipFill>
        <p:spPr>
          <a:xfrm>
            <a:off x="899592" y="3645024"/>
            <a:ext cx="401422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/>
              <a:t>Gear Ratio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5105400" cy="4724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You </a:t>
            </a:r>
            <a:r>
              <a:rPr lang="en-US" sz="2200" dirty="0">
                <a:cs typeface="Times New Roman" pitchFamily="18" charset="0"/>
              </a:rPr>
              <a:t>can calculate the </a:t>
            </a:r>
            <a:r>
              <a:rPr lang="en-US" sz="2200" b="1" dirty="0">
                <a:cs typeface="Times New Roman" pitchFamily="18" charset="0"/>
              </a:rPr>
              <a:t>gear ratio</a:t>
            </a:r>
            <a:r>
              <a:rPr lang="en-US" sz="2200" dirty="0">
                <a:cs typeface="Times New Roman" pitchFamily="18" charset="0"/>
              </a:rPr>
              <a:t> by using the number of teeth of the </a:t>
            </a:r>
            <a:r>
              <a:rPr lang="en-US" sz="2200" i="1" dirty="0" smtClean="0">
                <a:solidFill>
                  <a:srgbClr val="FF0000"/>
                </a:solidFill>
                <a:cs typeface="Times New Roman" pitchFamily="18" charset="0"/>
              </a:rPr>
              <a:t>driver</a:t>
            </a:r>
            <a:r>
              <a:rPr lang="en-US" sz="2200" dirty="0" smtClean="0">
                <a:cs typeface="Times New Roman" pitchFamily="18" charset="0"/>
              </a:rPr>
              <a:t> divided </a:t>
            </a:r>
            <a:r>
              <a:rPr lang="en-US" sz="2200" dirty="0">
                <a:cs typeface="Times New Roman" pitchFamily="18" charset="0"/>
              </a:rPr>
              <a:t>by the number of teeth of the </a:t>
            </a:r>
            <a:r>
              <a:rPr lang="en-US" sz="2200" i="1" dirty="0" smtClean="0">
                <a:solidFill>
                  <a:srgbClr val="FF0000"/>
                </a:solidFill>
                <a:cs typeface="Times New Roman" pitchFamily="18" charset="0"/>
              </a:rPr>
              <a:t>follower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sz="2200" dirty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200" dirty="0">
                <a:cs typeface="Times New Roman" pitchFamily="18" charset="0"/>
              </a:rPr>
              <a:t>We </a:t>
            </a: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gear up </a:t>
            </a:r>
            <a:r>
              <a:rPr lang="en-US" sz="2200" dirty="0">
                <a:cs typeface="Times New Roman" pitchFamily="18" charset="0"/>
              </a:rPr>
              <a:t>when we increase velocity and decrease torque</a:t>
            </a:r>
            <a:r>
              <a:rPr lang="en-US" sz="2200" dirty="0"/>
              <a:t>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/>
              <a:t>	Ratio: </a:t>
            </a:r>
            <a:r>
              <a:rPr lang="en-US" sz="2200" dirty="0" smtClean="0"/>
              <a:t>3:1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200" dirty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200" dirty="0">
                <a:cs typeface="Times New Roman" pitchFamily="18" charset="0"/>
              </a:rPr>
              <a:t>We </a:t>
            </a: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gear down </a:t>
            </a:r>
            <a:r>
              <a:rPr lang="en-US" sz="2200" dirty="0">
                <a:cs typeface="Times New Roman" pitchFamily="18" charset="0"/>
              </a:rPr>
              <a:t>when we increase torque and reduce velocity.</a:t>
            </a:r>
            <a:r>
              <a:rPr lang="en-US" sz="2200" dirty="0"/>
              <a:t>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/>
              <a:t>	Ratio: 1:3</a:t>
            </a:r>
          </a:p>
          <a:p>
            <a:pPr algn="just">
              <a:lnSpc>
                <a:spcPct val="80000"/>
              </a:lnSpc>
            </a:pPr>
            <a:endParaRPr lang="en-US" sz="2200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2194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2194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67544" y="5661248"/>
            <a:ext cx="837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charset="0"/>
              </a:rPr>
              <a:t>Gear Ratio = # teeth input gear / # teeth output gear </a:t>
            </a:r>
          </a:p>
          <a:p>
            <a:r>
              <a:rPr lang="en-US" sz="2400" b="1" dirty="0">
                <a:latin typeface="Arial" charset="0"/>
              </a:rPr>
              <a:t>                   = torque in / torque out = speed out / speed in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6136" y="1914128"/>
            <a:ext cx="3022154" cy="2667000"/>
            <a:chOff x="5796136" y="1914128"/>
            <a:chExt cx="3022154" cy="2667000"/>
          </a:xfrm>
        </p:grpSpPr>
        <p:pic>
          <p:nvPicPr>
            <p:cNvPr id="41992" name="Picture 8" descr="gea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9752" y="1914128"/>
              <a:ext cx="2268538" cy="2667000"/>
            </a:xfrm>
            <a:prstGeom prst="rect">
              <a:avLst/>
            </a:prstGeom>
            <a:noFill/>
          </p:spPr>
        </p:pic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5796136" y="2996952"/>
              <a:ext cx="9945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Follower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7596336" y="2636912"/>
              <a:ext cx="7579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Driver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en-GB" dirty="0" smtClean="0"/>
              <a:t>Example of Gear Trains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A most commonly used example of gear trains is the gears of an automobile.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/>
          </a:p>
        </p:txBody>
      </p:sp>
      <p:pic>
        <p:nvPicPr>
          <p:cNvPr id="10" name="Picture 9" descr="transmission-5speed-gears.gif"/>
          <p:cNvPicPr>
            <a:picLocks noChangeAspect="1"/>
          </p:cNvPicPr>
          <p:nvPr/>
        </p:nvPicPr>
        <p:blipFill>
          <a:blip r:embed="rId2" cstate="print"/>
          <a:srcRect b="2310"/>
          <a:stretch>
            <a:fillRect/>
          </a:stretch>
        </p:blipFill>
        <p:spPr>
          <a:xfrm>
            <a:off x="2051720" y="2060848"/>
            <a:ext cx="524851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Mathematical Modelling of Gear Trains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Gears increase or reduce angular velocity (while simultaneously decreasing or increasing torque, such that energy is conserved). 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/>
          </a:p>
        </p:txBody>
      </p:sp>
      <p:pic>
        <p:nvPicPr>
          <p:cNvPr id="5" name="Picture 4" descr="gear-train.png"/>
          <p:cNvPicPr>
            <a:picLocks noChangeAspect="1"/>
          </p:cNvPicPr>
          <p:nvPr/>
        </p:nvPicPr>
        <p:blipFill>
          <a:blip r:embed="rId3" cstate="print"/>
          <a:srcRect b="6787"/>
          <a:stretch>
            <a:fillRect/>
          </a:stretch>
        </p:blipFill>
        <p:spPr>
          <a:xfrm>
            <a:off x="5313721" y="3212976"/>
            <a:ext cx="3816424" cy="236195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87624" y="3068960"/>
          <a:ext cx="30273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6" name="Equation" r:id="rId4" imgW="1028520" imgH="190440" progId="Equation.3">
                  <p:embed/>
                </p:oleObj>
              </mc:Choice>
              <mc:Fallback>
                <p:oleObj name="Equation" r:id="rId4" imgW="102852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68960"/>
                        <a:ext cx="302736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93675" y="4077072"/>
            <a:ext cx="5321624" cy="2087960"/>
            <a:chOff x="193675" y="4581128"/>
            <a:chExt cx="5321624" cy="2087960"/>
          </a:xfrm>
        </p:grpSpPr>
        <p:grpSp>
          <p:nvGrpSpPr>
            <p:cNvPr id="11" name="Group 10"/>
            <p:cNvGrpSpPr/>
            <p:nvPr/>
          </p:nvGrpSpPr>
          <p:grpSpPr>
            <a:xfrm>
              <a:off x="251520" y="4581128"/>
              <a:ext cx="4804230" cy="527050"/>
              <a:chOff x="251520" y="4581128"/>
              <a:chExt cx="4804230" cy="527050"/>
            </a:xfrm>
          </p:grpSpPr>
          <p:graphicFrame>
            <p:nvGraphicFramePr>
              <p:cNvPr id="186371" name="Object 3"/>
              <p:cNvGraphicFramePr>
                <a:graphicFrameLocks noChangeAspect="1"/>
              </p:cNvGraphicFramePr>
              <p:nvPr/>
            </p:nvGraphicFramePr>
            <p:xfrm>
              <a:off x="251520" y="4581128"/>
              <a:ext cx="522287" cy="527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97" name="Equation" r:id="rId6" imgW="177480" imgH="190440" progId="Equation.3">
                      <p:embed/>
                    </p:oleObj>
                  </mc:Choice>
                  <mc:Fallback>
                    <p:oleObj name="Equation" r:id="rId6" imgW="177480" imgH="1904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520" y="4581128"/>
                            <a:ext cx="522287" cy="527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" name="Straight Arrow Connector 8"/>
              <p:cNvCxnSpPr/>
              <p:nvPr/>
            </p:nvCxnSpPr>
            <p:spPr>
              <a:xfrm>
                <a:off x="816462" y="4869160"/>
                <a:ext cx="86409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813452" y="4691778"/>
                <a:ext cx="3242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Number of Teeth of Driving Gear</a:t>
                </a:r>
                <a:endParaRPr lang="en-GB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93688" y="5084188"/>
              <a:ext cx="5024244" cy="527050"/>
              <a:chOff x="307543" y="4580882"/>
              <a:chExt cx="5024244" cy="527050"/>
            </a:xfrm>
          </p:grpSpPr>
          <p:graphicFrame>
            <p:nvGraphicFramePr>
              <p:cNvPr id="14" name="Object 3"/>
              <p:cNvGraphicFramePr>
                <a:graphicFrameLocks noChangeAspect="1"/>
              </p:cNvGraphicFramePr>
              <p:nvPr/>
            </p:nvGraphicFramePr>
            <p:xfrm>
              <a:off x="307543" y="4580882"/>
              <a:ext cx="409575" cy="527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98" name="Equation" r:id="rId8" imgW="139680" imgH="190440" progId="Equation.3">
                      <p:embed/>
                    </p:oleObj>
                  </mc:Choice>
                  <mc:Fallback>
                    <p:oleObj name="Equation" r:id="rId8" imgW="139680" imgH="1904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543" y="4580882"/>
                            <a:ext cx="409575" cy="527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Straight Arrow Connector 14"/>
              <p:cNvCxnSpPr/>
              <p:nvPr/>
            </p:nvCxnSpPr>
            <p:spPr>
              <a:xfrm>
                <a:off x="816462" y="4869160"/>
                <a:ext cx="86409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813452" y="4691778"/>
                <a:ext cx="3518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Angular Movement of Driving  Gear</a:t>
                </a:r>
                <a:endParaRPr lang="en-GB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93675" y="5580881"/>
              <a:ext cx="5151385" cy="598488"/>
              <a:chOff x="193675" y="4545809"/>
              <a:chExt cx="5151385" cy="598488"/>
            </a:xfrm>
          </p:grpSpPr>
          <p:graphicFrame>
            <p:nvGraphicFramePr>
              <p:cNvPr id="1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2908954"/>
                  </p:ext>
                </p:extLst>
              </p:nvPr>
            </p:nvGraphicFramePr>
            <p:xfrm>
              <a:off x="193675" y="4545809"/>
              <a:ext cx="636588" cy="598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99" name="Equation" r:id="rId10" imgW="215640" imgH="215640" progId="Equation.3">
                      <p:embed/>
                    </p:oleObj>
                  </mc:Choice>
                  <mc:Fallback>
                    <p:oleObj name="Equation" r:id="rId10" imgW="215640" imgH="2156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675" y="4545809"/>
                            <a:ext cx="636588" cy="598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" name="Straight Arrow Connector 18"/>
              <p:cNvCxnSpPr/>
              <p:nvPr/>
            </p:nvCxnSpPr>
            <p:spPr>
              <a:xfrm>
                <a:off x="816462" y="4869160"/>
                <a:ext cx="86409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813452" y="4691778"/>
                <a:ext cx="353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Number of Teeth of  Following Gear</a:t>
                </a:r>
                <a:endParaRPr lang="en-GB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69875" y="6142038"/>
              <a:ext cx="5245424" cy="527050"/>
              <a:chOff x="269875" y="4580856"/>
              <a:chExt cx="5245424" cy="527050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/>
            </p:nvGraphicFramePr>
            <p:xfrm>
              <a:off x="269875" y="4580856"/>
              <a:ext cx="484188" cy="527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00" name="Equation" r:id="rId12" imgW="164880" imgH="190440" progId="Equation.3">
                      <p:embed/>
                    </p:oleObj>
                  </mc:Choice>
                  <mc:Fallback>
                    <p:oleObj name="Equation" r:id="rId12" imgW="164880" imgH="19044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875" y="4580856"/>
                            <a:ext cx="484188" cy="527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3" name="Straight Arrow Connector 22"/>
              <p:cNvCxnSpPr/>
              <p:nvPr/>
            </p:nvCxnSpPr>
            <p:spPr>
              <a:xfrm>
                <a:off x="816462" y="4869160"/>
                <a:ext cx="86409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813452" y="4691778"/>
                <a:ext cx="3701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Angular Movement of Following Gear</a:t>
                </a:r>
                <a:endParaRPr lang="en-GB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23528" y="2564904"/>
            <a:ext cx="490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Energy of Driving Gear = Energy of Following Gear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Mathematical Modelling of Gear Trains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In the system below, a torque, </a:t>
            </a:r>
            <a:r>
              <a:rPr lang="en-GB" sz="2400" dirty="0" err="1" smtClean="0">
                <a:solidFill>
                  <a:srgbClr val="FF0000"/>
                </a:solidFill>
              </a:rPr>
              <a:t>τ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a</a:t>
            </a:r>
            <a:r>
              <a:rPr lang="en-GB" sz="2400" dirty="0" smtClean="0"/>
              <a:t>, is applied to gear 1 (with number of teeth </a:t>
            </a:r>
            <a:r>
              <a:rPr lang="en-GB" sz="2400" dirty="0" err="1" smtClean="0">
                <a:solidFill>
                  <a:srgbClr val="FF0000"/>
                </a:solidFill>
              </a:rPr>
              <a:t>N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1</a:t>
            </a:r>
            <a:r>
              <a:rPr lang="en-GB" sz="2400" dirty="0" smtClean="0"/>
              <a:t>, moment of inertia </a:t>
            </a:r>
            <a:r>
              <a:rPr lang="en-GB" sz="2400" dirty="0" err="1" smtClean="0">
                <a:solidFill>
                  <a:srgbClr val="FF0000"/>
                </a:solidFill>
              </a:rPr>
              <a:t>J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1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and a rotational friction </a:t>
            </a:r>
            <a:r>
              <a:rPr lang="en-GB" sz="2400" dirty="0" err="1" smtClean="0">
                <a:solidFill>
                  <a:srgbClr val="FF0000"/>
                </a:solidFill>
              </a:rPr>
              <a:t>B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1</a:t>
            </a:r>
            <a:r>
              <a:rPr lang="en-GB" sz="2400" dirty="0" smtClean="0"/>
              <a:t>).  </a:t>
            </a:r>
          </a:p>
          <a:p>
            <a:pPr algn="just"/>
            <a:r>
              <a:rPr lang="en-GB" sz="2400" dirty="0" smtClean="0"/>
              <a:t>It, in turn, is connected to gear 2 (with number of teeth </a:t>
            </a:r>
            <a:r>
              <a:rPr lang="en-GB" sz="2400" dirty="0" err="1" smtClean="0">
                <a:solidFill>
                  <a:srgbClr val="FF0000"/>
                </a:solidFill>
              </a:rPr>
              <a:t>N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2</a:t>
            </a:r>
            <a:r>
              <a:rPr lang="en-GB" sz="2400" dirty="0" smtClean="0"/>
              <a:t>, moment of inertia </a:t>
            </a:r>
            <a:r>
              <a:rPr lang="en-GB" sz="2400" dirty="0" err="1" smtClean="0">
                <a:solidFill>
                  <a:srgbClr val="FF0000"/>
                </a:solidFill>
              </a:rPr>
              <a:t>J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2</a:t>
            </a:r>
            <a:r>
              <a:rPr lang="en-GB" sz="2400" dirty="0" smtClean="0"/>
              <a:t> and a rotational friction </a:t>
            </a:r>
            <a:r>
              <a:rPr lang="en-GB" sz="2400" dirty="0" err="1" smtClean="0">
                <a:solidFill>
                  <a:srgbClr val="FF0000"/>
                </a:solidFill>
              </a:rPr>
              <a:t>B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2</a:t>
            </a:r>
            <a:r>
              <a:rPr lang="en-GB" sz="2400" dirty="0" smtClean="0"/>
              <a:t>).  </a:t>
            </a:r>
          </a:p>
          <a:p>
            <a:pPr algn="just"/>
            <a:r>
              <a:rPr lang="en-GB" sz="2400" dirty="0" smtClean="0"/>
              <a:t>The angle </a:t>
            </a:r>
            <a:r>
              <a:rPr lang="en-GB" sz="2400" dirty="0" err="1" smtClean="0">
                <a:solidFill>
                  <a:srgbClr val="FF0000"/>
                </a:solidFill>
              </a:rPr>
              <a:t>θ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1</a:t>
            </a:r>
            <a:r>
              <a:rPr lang="en-GB" sz="2400" dirty="0" smtClean="0"/>
              <a:t> is defined positive clockwise, </a:t>
            </a:r>
            <a:r>
              <a:rPr lang="en-GB" sz="2400" dirty="0" err="1" smtClean="0">
                <a:solidFill>
                  <a:srgbClr val="FF0000"/>
                </a:solidFill>
              </a:rPr>
              <a:t>θ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2</a:t>
            </a:r>
            <a:r>
              <a:rPr lang="en-GB" sz="2400" dirty="0" smtClean="0"/>
              <a:t> is defined positive clockwise.  The torque acts in the direction of </a:t>
            </a:r>
            <a:r>
              <a:rPr lang="en-GB" sz="2400" dirty="0" err="1" smtClean="0">
                <a:solidFill>
                  <a:srgbClr val="FF0000"/>
                </a:solidFill>
              </a:rPr>
              <a:t>θ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1</a:t>
            </a:r>
            <a:r>
              <a:rPr lang="en-GB" sz="2400" dirty="0" smtClean="0"/>
              <a:t>. </a:t>
            </a:r>
          </a:p>
          <a:p>
            <a:pPr algn="just"/>
            <a:r>
              <a:rPr lang="en-GB" sz="2400" dirty="0" smtClean="0"/>
              <a:t>Assume that </a:t>
            </a:r>
            <a:r>
              <a:rPr lang="en-GB" sz="2400" i="1" dirty="0" smtClean="0">
                <a:solidFill>
                  <a:srgbClr val="FF0000"/>
                </a:solidFill>
              </a:rPr>
              <a:t>T</a:t>
            </a:r>
            <a:r>
              <a:rPr lang="en-GB" sz="2400" i="1" baseline="-25000" dirty="0" smtClean="0">
                <a:solidFill>
                  <a:srgbClr val="FF0000"/>
                </a:solidFill>
              </a:rPr>
              <a:t>L</a:t>
            </a:r>
            <a:r>
              <a:rPr lang="en-GB" sz="2400" dirty="0" smtClean="0"/>
              <a:t> is the load torque applied by the load connected to Gear-2.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74668" y="4221088"/>
            <a:ext cx="3857572" cy="2592288"/>
            <a:chOff x="2874668" y="3933056"/>
            <a:chExt cx="3857572" cy="2592288"/>
          </a:xfrm>
        </p:grpSpPr>
        <p:pic>
          <p:nvPicPr>
            <p:cNvPr id="25" name="Picture 24" descr="img3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4668" y="3933056"/>
              <a:ext cx="3857572" cy="259228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35896" y="5301208"/>
              <a:ext cx="388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B</a:t>
              </a:r>
              <a:r>
                <a:rPr lang="en-GB" baseline="-25000" dirty="0" err="1" smtClean="0"/>
                <a:t>1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6136" y="6021288"/>
              <a:ext cx="388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B</a:t>
              </a:r>
              <a:r>
                <a:rPr lang="en-GB" baseline="-25000" dirty="0" err="1" smtClean="0"/>
                <a:t>2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24774" y="4941168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N</a:t>
              </a:r>
              <a:r>
                <a:rPr lang="en-GB" baseline="-25000" dirty="0" err="1" smtClean="0"/>
                <a:t>1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43884" y="4787860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N</a:t>
              </a:r>
              <a:r>
                <a:rPr lang="en-GB" baseline="-25000" dirty="0" err="1" smtClean="0"/>
                <a:t>2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Mathematical Modelling of Gear Trains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5112568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For Gear-1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For Gear-2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Since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therefore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 dirty="0"/>
          </a:p>
        </p:txBody>
      </p:sp>
      <p:grpSp>
        <p:nvGrpSpPr>
          <p:cNvPr id="5" name="Group 30"/>
          <p:cNvGrpSpPr/>
          <p:nvPr/>
        </p:nvGrpSpPr>
        <p:grpSpPr>
          <a:xfrm>
            <a:off x="5314138" y="2287994"/>
            <a:ext cx="3857572" cy="2592288"/>
            <a:chOff x="2874668" y="3933056"/>
            <a:chExt cx="3857572" cy="2592288"/>
          </a:xfrm>
        </p:grpSpPr>
        <p:pic>
          <p:nvPicPr>
            <p:cNvPr id="25" name="Picture 24" descr="img3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668" y="3933056"/>
              <a:ext cx="3857572" cy="259228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35896" y="5301208"/>
              <a:ext cx="388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B</a:t>
              </a:r>
              <a:r>
                <a:rPr lang="en-GB" baseline="-25000" dirty="0" err="1" smtClean="0"/>
                <a:t>1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6136" y="6021288"/>
              <a:ext cx="388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B</a:t>
              </a:r>
              <a:r>
                <a:rPr lang="en-GB" baseline="-25000" dirty="0" err="1" smtClean="0"/>
                <a:t>2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24774" y="4941168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N</a:t>
              </a:r>
              <a:r>
                <a:rPr lang="en-GB" baseline="-25000" dirty="0" err="1" smtClean="0"/>
                <a:t>1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43884" y="4787860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N</a:t>
              </a:r>
              <a:r>
                <a:rPr lang="en-GB" baseline="-25000" dirty="0" err="1" smtClean="0"/>
                <a:t>2</a:t>
              </a:r>
              <a:endParaRPr lang="en-GB" dirty="0"/>
            </a:p>
          </p:txBody>
        </p:sp>
      </p:grp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1331640" y="4509120"/>
          <a:ext cx="20558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8" name="Equation" r:id="rId4" imgW="698400" imgH="190440" progId="Equation.3">
                  <p:embed/>
                </p:oleObj>
              </mc:Choice>
              <mc:Fallback>
                <p:oleObj name="Equation" r:id="rId4" imgW="69840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09120"/>
                        <a:ext cx="20558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11560" y="1556792"/>
            <a:ext cx="4752528" cy="596900"/>
            <a:chOff x="611560" y="1556792"/>
            <a:chExt cx="4752528" cy="596900"/>
          </a:xfrm>
        </p:grpSpPr>
        <p:graphicFrame>
          <p:nvGraphicFramePr>
            <p:cNvPr id="188418" name="Object 2"/>
            <p:cNvGraphicFramePr>
              <a:graphicFrameLocks noChangeAspect="1"/>
            </p:cNvGraphicFramePr>
            <p:nvPr/>
          </p:nvGraphicFramePr>
          <p:xfrm>
            <a:off x="611560" y="1556792"/>
            <a:ext cx="3214687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19" name="Equation" r:id="rId6" imgW="1091880" imgH="215640" progId="Equation.3">
                    <p:embed/>
                  </p:oleObj>
                </mc:Choice>
                <mc:Fallback>
                  <p:oleObj name="Equation" r:id="rId6" imgW="109188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1556792"/>
                          <a:ext cx="3214687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4637799" y="1700808"/>
              <a:ext cx="726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 smtClean="0">
                  <a:solidFill>
                    <a:srgbClr val="FF0000"/>
                  </a:solidFill>
                </a:rPr>
                <a:t>Eq</a:t>
              </a:r>
              <a:r>
                <a:rPr lang="en-GB" b="1" dirty="0" smtClean="0">
                  <a:solidFill>
                    <a:srgbClr val="FF0000"/>
                  </a:solidFill>
                </a:rPr>
                <a:t> (1)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849187" y="1872534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25475" y="3048000"/>
            <a:ext cx="4703257" cy="596900"/>
            <a:chOff x="625475" y="3048000"/>
            <a:chExt cx="4703257" cy="596900"/>
          </a:xfrm>
        </p:grpSpPr>
        <p:graphicFrame>
          <p:nvGraphicFramePr>
            <p:cNvPr id="188419" name="Object 3"/>
            <p:cNvGraphicFramePr>
              <a:graphicFrameLocks noChangeAspect="1"/>
            </p:cNvGraphicFramePr>
            <p:nvPr/>
          </p:nvGraphicFramePr>
          <p:xfrm>
            <a:off x="625475" y="3048000"/>
            <a:ext cx="3476625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20" name="Equation" r:id="rId8" imgW="1180800" imgH="215640" progId="Equation.3">
                    <p:embed/>
                  </p:oleObj>
                </mc:Choice>
                <mc:Fallback>
                  <p:oleObj name="Equation" r:id="rId8" imgW="11808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475" y="3048000"/>
                          <a:ext cx="3476625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>
              <a:off x="4139952" y="3356992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602443" y="3182533"/>
              <a:ext cx="726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 smtClean="0">
                  <a:solidFill>
                    <a:srgbClr val="FF0000"/>
                  </a:solidFill>
                </a:rPr>
                <a:t>Eq</a:t>
              </a:r>
              <a:r>
                <a:rPr lang="en-GB" b="1" dirty="0" smtClean="0">
                  <a:solidFill>
                    <a:srgbClr val="FF0000"/>
                  </a:solidFill>
                </a:rPr>
                <a:t> (2)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19672" y="5589240"/>
            <a:ext cx="3030545" cy="1054100"/>
            <a:chOff x="1619672" y="5589240"/>
            <a:chExt cx="3030545" cy="1054100"/>
          </a:xfrm>
        </p:grpSpPr>
        <p:graphicFrame>
          <p:nvGraphicFramePr>
            <p:cNvPr id="188421" name="Object 5"/>
            <p:cNvGraphicFramePr>
              <a:graphicFrameLocks noChangeAspect="1"/>
            </p:cNvGraphicFramePr>
            <p:nvPr/>
          </p:nvGraphicFramePr>
          <p:xfrm>
            <a:off x="1619672" y="5589240"/>
            <a:ext cx="1795463" cy="1054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21" name="Equation" r:id="rId10" imgW="609480" imgH="380880" progId="Equation.3">
                    <p:embed/>
                  </p:oleObj>
                </mc:Choice>
                <mc:Fallback>
                  <p:oleObj name="Equation" r:id="rId10" imgW="609480" imgH="380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5589240"/>
                          <a:ext cx="1795463" cy="1054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3461437" y="6123739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923928" y="5949280"/>
              <a:ext cx="726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 smtClean="0">
                  <a:solidFill>
                    <a:srgbClr val="FF0000"/>
                  </a:solidFill>
                </a:rPr>
                <a:t>Eq</a:t>
              </a:r>
              <a:r>
                <a:rPr lang="en-GB" b="1" dirty="0" smtClean="0">
                  <a:solidFill>
                    <a:srgbClr val="FF0000"/>
                  </a:solidFill>
                </a:rPr>
                <a:t> (3)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Mathematical Modelling of Gear Trains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5112568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Gear Ratio is calculated as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Put this value in </a:t>
            </a:r>
            <a:r>
              <a:rPr lang="en-GB" sz="2600" dirty="0" err="1" smtClean="0">
                <a:solidFill>
                  <a:srgbClr val="FF0000"/>
                </a:solidFill>
              </a:rPr>
              <a:t>eq</a:t>
            </a:r>
            <a:r>
              <a:rPr lang="en-GB" sz="2600" dirty="0" smtClean="0">
                <a:solidFill>
                  <a:srgbClr val="FF0000"/>
                </a:solidFill>
              </a:rPr>
              <a:t> (1)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Put </a:t>
            </a:r>
            <a:r>
              <a:rPr lang="en-GB" sz="2600" i="1" dirty="0" err="1" smtClean="0"/>
              <a:t>T</a:t>
            </a:r>
            <a:r>
              <a:rPr lang="en-GB" sz="2600" i="1" baseline="-25000" dirty="0" err="1" smtClean="0"/>
              <a:t>2</a:t>
            </a:r>
            <a:r>
              <a:rPr lang="en-GB" sz="2600" dirty="0" smtClean="0"/>
              <a:t> from </a:t>
            </a:r>
            <a:r>
              <a:rPr lang="en-GB" sz="2600" dirty="0" err="1" smtClean="0">
                <a:solidFill>
                  <a:srgbClr val="FF0000"/>
                </a:solidFill>
              </a:rPr>
              <a:t>eq</a:t>
            </a:r>
            <a:r>
              <a:rPr lang="en-GB" sz="2600" dirty="0" smtClean="0">
                <a:solidFill>
                  <a:srgbClr val="FF0000"/>
                </a:solidFill>
              </a:rPr>
              <a:t> (2)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Substitute </a:t>
            </a:r>
            <a:r>
              <a:rPr lang="el-GR" sz="2600" dirty="0" smtClean="0"/>
              <a:t>θ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 from </a:t>
            </a:r>
            <a:r>
              <a:rPr lang="en-GB" sz="2600" dirty="0" err="1" smtClean="0">
                <a:solidFill>
                  <a:srgbClr val="FF0000"/>
                </a:solidFill>
              </a:rPr>
              <a:t>eq</a:t>
            </a:r>
            <a:r>
              <a:rPr lang="en-GB" sz="2600" dirty="0" smtClean="0">
                <a:solidFill>
                  <a:srgbClr val="FF0000"/>
                </a:solidFill>
              </a:rPr>
              <a:t> (3)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 dirty="0"/>
          </a:p>
        </p:txBody>
      </p:sp>
      <p:grpSp>
        <p:nvGrpSpPr>
          <p:cNvPr id="5" name="Group 30"/>
          <p:cNvGrpSpPr/>
          <p:nvPr/>
        </p:nvGrpSpPr>
        <p:grpSpPr>
          <a:xfrm>
            <a:off x="5286428" y="1412776"/>
            <a:ext cx="3857572" cy="2592288"/>
            <a:chOff x="2874668" y="3933056"/>
            <a:chExt cx="3857572" cy="2592288"/>
          </a:xfrm>
        </p:grpSpPr>
        <p:pic>
          <p:nvPicPr>
            <p:cNvPr id="25" name="Picture 24" descr="img3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668" y="3933056"/>
              <a:ext cx="3857572" cy="259228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35896" y="5301208"/>
              <a:ext cx="388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B</a:t>
              </a:r>
              <a:r>
                <a:rPr lang="en-GB" baseline="-25000" dirty="0" err="1" smtClean="0"/>
                <a:t>1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6136" y="6021288"/>
              <a:ext cx="388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B</a:t>
              </a:r>
              <a:r>
                <a:rPr lang="en-GB" baseline="-25000" dirty="0" err="1" smtClean="0"/>
                <a:t>2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24774" y="4941168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N</a:t>
              </a:r>
              <a:r>
                <a:rPr lang="en-GB" baseline="-25000" dirty="0" err="1" smtClean="0"/>
                <a:t>1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43884" y="4787860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N</a:t>
              </a:r>
              <a:r>
                <a:rPr lang="en-GB" baseline="-25000" dirty="0" err="1" smtClean="0"/>
                <a:t>2</a:t>
              </a:r>
              <a:endParaRPr lang="en-GB" dirty="0"/>
            </a:p>
          </p:txBody>
        </p:sp>
      </p:grpSp>
      <p:graphicFrame>
        <p:nvGraphicFramePr>
          <p:cNvPr id="189446" name="Object 5"/>
          <p:cNvGraphicFramePr>
            <a:graphicFrameLocks noChangeAspect="1"/>
          </p:cNvGraphicFramePr>
          <p:nvPr/>
        </p:nvGraphicFramePr>
        <p:xfrm>
          <a:off x="903858" y="1341438"/>
          <a:ext cx="37401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6" name="Equation" r:id="rId4" imgW="1269720" imgH="380880" progId="Equation.3">
                  <p:embed/>
                </p:oleObj>
              </mc:Choice>
              <mc:Fallback>
                <p:oleObj name="Equation" r:id="rId4" imgW="126972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858" y="1341438"/>
                        <a:ext cx="374015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539552" y="2822493"/>
          <a:ext cx="38862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7" name="Equation" r:id="rId6" imgW="1320480" imgH="380880" progId="Equation.3">
                  <p:embed/>
                </p:oleObj>
              </mc:Choice>
              <mc:Fallback>
                <p:oleObj name="Equation" r:id="rId6" imgW="1320480" imgH="38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22493"/>
                        <a:ext cx="3886200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520476" y="4221163"/>
          <a:ext cx="64277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8" name="Equation" r:id="rId8" imgW="2184120" imgH="380880" progId="Equation.3">
                  <p:embed/>
                </p:oleObj>
              </mc:Choice>
              <mc:Fallback>
                <p:oleObj name="Equation" r:id="rId8" imgW="2184120" imgH="380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76" y="4221163"/>
                        <a:ext cx="6427788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323528" y="5589240"/>
          <a:ext cx="8334376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9" name="Equation" r:id="rId10" imgW="2831760" imgH="380880" progId="Equation.3">
                  <p:embed/>
                </p:oleObj>
              </mc:Choice>
              <mc:Fallback>
                <p:oleObj name="Equation" r:id="rId10" imgW="283176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89240"/>
                        <a:ext cx="8334376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539552" y="3356992"/>
            <a:ext cx="3490572" cy="1265834"/>
            <a:chOff x="2503564" y="1700808"/>
            <a:chExt cx="3490572" cy="1265834"/>
          </a:xfrm>
        </p:grpSpPr>
        <p:grpSp>
          <p:nvGrpSpPr>
            <p:cNvPr id="3" name="Group 64"/>
            <p:cNvGrpSpPr/>
            <p:nvPr/>
          </p:nvGrpSpPr>
          <p:grpSpPr>
            <a:xfrm>
              <a:off x="2987825" y="1700808"/>
              <a:ext cx="3006311" cy="1265834"/>
              <a:chOff x="2987825" y="1700808"/>
              <a:chExt cx="3006311" cy="1265834"/>
            </a:xfrm>
          </p:grpSpPr>
          <p:grpSp>
            <p:nvGrpSpPr>
              <p:cNvPr id="4" name="Group 52"/>
              <p:cNvGrpSpPr/>
              <p:nvPr/>
            </p:nvGrpSpPr>
            <p:grpSpPr>
              <a:xfrm>
                <a:off x="2987825" y="1700808"/>
                <a:ext cx="3006311" cy="1265834"/>
                <a:chOff x="467544" y="1484784"/>
                <a:chExt cx="3006311" cy="1265834"/>
              </a:xfrm>
            </p:grpSpPr>
            <p:pic>
              <p:nvPicPr>
                <p:cNvPr id="32771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67544" y="1789584"/>
                  <a:ext cx="3006311" cy="9610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27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85318" y="1484784"/>
                  <a:ext cx="217451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Translational Spring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83568" y="2204864"/>
                  <a:ext cx="2880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843808" y="2178396"/>
                  <a:ext cx="2880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691680" y="1835760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371224" y="2045112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5060320" y="2408488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503564" y="20906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FF0000"/>
                  </a:solidFill>
                </a:rPr>
                <a:t>i</a:t>
              </a:r>
              <a:r>
                <a:rPr lang="en-GB" b="1" dirty="0" smtClean="0">
                  <a:solidFill>
                    <a:srgbClr val="FF0000"/>
                  </a:solidFill>
                </a:rPr>
                <a:t>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1171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H="1" flipV="1">
            <a:off x="2555776" y="4509120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707904" y="4509120"/>
            <a:ext cx="9277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43808" y="5445224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Circuit Symbols</a:t>
            </a:r>
            <a:endParaRPr lang="en-GB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76660" y="44624"/>
            <a:ext cx="8229600" cy="1143000"/>
          </a:xfrm>
        </p:spPr>
        <p:txBody>
          <a:bodyPr/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302840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A translational spring is a mechanical element that can be deformed by an external force such that the deformation is directly proportional to the force applied to it.</a:t>
            </a:r>
            <a:endParaRPr lang="en-GB" sz="2800" dirty="0"/>
          </a:p>
        </p:txBody>
      </p:sp>
      <p:pic>
        <p:nvPicPr>
          <p:cNvPr id="19" name="Picture 18" descr="4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212976"/>
            <a:ext cx="1314450" cy="2343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76256" y="5589240"/>
            <a:ext cx="202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Mathematical </a:t>
            </a:r>
            <a:r>
              <a:rPr lang="en-GB" sz="3600" dirty="0" smtClean="0"/>
              <a:t>Modeling </a:t>
            </a:r>
            <a:r>
              <a:rPr lang="en-GB" sz="3600" dirty="0" smtClean="0"/>
              <a:t>of Gear Trains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5112568"/>
          </a:xfrm>
        </p:spPr>
        <p:txBody>
          <a:bodyPr>
            <a:normAutofit/>
          </a:bodyPr>
          <a:lstStyle/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After simplification</a:t>
            </a:r>
          </a:p>
          <a:p>
            <a:pPr algn="just"/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60</a:t>
            </a:fld>
            <a:endParaRPr lang="en-GB" dirty="0"/>
          </a:p>
        </p:txBody>
      </p:sp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899592" y="980728"/>
          <a:ext cx="7398272" cy="93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0" name="Equation" r:id="rId3" imgW="2831760" imgH="380880" progId="Equation.3">
                  <p:embed/>
                </p:oleObj>
              </mc:Choice>
              <mc:Fallback>
                <p:oleObj name="Equation" r:id="rId3" imgW="283176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80728"/>
                        <a:ext cx="7398272" cy="93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0" name="Object 9"/>
          <p:cNvGraphicFramePr>
            <a:graphicFrameLocks noChangeAspect="1"/>
          </p:cNvGraphicFramePr>
          <p:nvPr/>
        </p:nvGraphicFramePr>
        <p:xfrm>
          <a:off x="1212850" y="2276475"/>
          <a:ext cx="7112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1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276475"/>
                        <a:ext cx="71120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1" name="Object 9"/>
          <p:cNvGraphicFramePr>
            <a:graphicFrameLocks noChangeAspect="1"/>
          </p:cNvGraphicFramePr>
          <p:nvPr/>
        </p:nvGraphicFramePr>
        <p:xfrm>
          <a:off x="1347788" y="3357563"/>
          <a:ext cx="71247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2" name="Equation" r:id="rId7" imgW="2844720" imgH="520560" progId="Equation.3">
                  <p:embed/>
                </p:oleObj>
              </mc:Choice>
              <mc:Fallback>
                <p:oleObj name="Equation" r:id="rId7" imgW="284472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357563"/>
                        <a:ext cx="712470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2" name="Object 8"/>
          <p:cNvGraphicFramePr>
            <a:graphicFrameLocks noChangeAspect="1"/>
          </p:cNvGraphicFramePr>
          <p:nvPr/>
        </p:nvGraphicFramePr>
        <p:xfrm>
          <a:off x="1331640" y="4725144"/>
          <a:ext cx="2627312" cy="88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3" name="Equation" r:id="rId9" imgW="1104840" imgH="457200" progId="Equation.3">
                  <p:embed/>
                </p:oleObj>
              </mc:Choice>
              <mc:Fallback>
                <p:oleObj name="Equation" r:id="rId9" imgW="110484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725144"/>
                        <a:ext cx="2627312" cy="8897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3" name="Object 9"/>
          <p:cNvGraphicFramePr>
            <a:graphicFrameLocks noChangeAspect="1"/>
          </p:cNvGraphicFramePr>
          <p:nvPr/>
        </p:nvGraphicFramePr>
        <p:xfrm>
          <a:off x="4932040" y="4725144"/>
          <a:ext cx="26876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4" name="Equation" r:id="rId11" imgW="1130040" imgH="457200" progId="Equation.3">
                  <p:embed/>
                </p:oleObj>
              </mc:Choice>
              <mc:Fallback>
                <p:oleObj name="Equation" r:id="rId11" imgW="113004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725144"/>
                        <a:ext cx="2687637" cy="890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4" name="Object 10"/>
          <p:cNvGraphicFramePr>
            <a:graphicFrameLocks noChangeAspect="1"/>
          </p:cNvGraphicFramePr>
          <p:nvPr/>
        </p:nvGraphicFramePr>
        <p:xfrm>
          <a:off x="3154363" y="5821363"/>
          <a:ext cx="35941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5" name="Equation" r:id="rId13" imgW="1434960" imgH="380880" progId="Equation.3">
                  <p:embed/>
                </p:oleObj>
              </mc:Choice>
              <mc:Fallback>
                <p:oleObj name="Equation" r:id="rId13" imgW="1434960" imgH="380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821363"/>
                        <a:ext cx="3594100" cy="896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786"/>
            <a:ext cx="8229600" cy="868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Mathematical Modelling of Gear Trains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640960" cy="5112568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For three gears connected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61</a:t>
            </a:fld>
            <a:endParaRPr lang="en-GB" dirty="0"/>
          </a:p>
        </p:txBody>
      </p:sp>
      <p:graphicFrame>
        <p:nvGraphicFramePr>
          <p:cNvPr id="190472" name="Object 8"/>
          <p:cNvGraphicFramePr>
            <a:graphicFrameLocks noChangeAspect="1"/>
          </p:cNvGraphicFramePr>
          <p:nvPr/>
        </p:nvGraphicFramePr>
        <p:xfrm>
          <a:off x="1394861" y="2349252"/>
          <a:ext cx="648559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4" name="Equation" r:id="rId3" imgW="2108160" imgH="457200" progId="Equation.3">
                  <p:embed/>
                </p:oleObj>
              </mc:Choice>
              <mc:Fallback>
                <p:oleObj name="Equation" r:id="rId3" imgW="210816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861" y="2349252"/>
                        <a:ext cx="6485594" cy="11521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5" name="Object 11"/>
          <p:cNvGraphicFramePr>
            <a:graphicFrameLocks noChangeAspect="1"/>
          </p:cNvGraphicFramePr>
          <p:nvPr/>
        </p:nvGraphicFramePr>
        <p:xfrm>
          <a:off x="1322853" y="4077444"/>
          <a:ext cx="6561515" cy="115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5" name="Equation" r:id="rId5" imgW="2133360" imgH="457200" progId="Equation.3">
                  <p:embed/>
                </p:oleObj>
              </mc:Choice>
              <mc:Fallback>
                <p:oleObj name="Equation" r:id="rId5" imgW="2133360" imgH="45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853" y="4077444"/>
                        <a:ext cx="6561515" cy="11517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94" y="0"/>
            <a:ext cx="8229600" cy="864096"/>
          </a:xfrm>
        </p:spPr>
        <p:txBody>
          <a:bodyPr/>
          <a:lstStyle/>
          <a:p>
            <a:r>
              <a:rPr lang="en-GB" dirty="0" smtClean="0"/>
              <a:t>Home Work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" y="836712"/>
                <a:ext cx="8949018" cy="471338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GB" sz="3000" dirty="0" smtClean="0"/>
                  <a:t>Drive relation </a:t>
                </a:r>
                <a:r>
                  <a:rPr lang="en-GB" sz="3000" dirty="0" smtClean="0"/>
                  <a:t>between applied torque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30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3000" dirty="0" smtClean="0"/>
                  <a:t>and load torque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3000" baseline="-25000" dirty="0" smtClean="0"/>
                  <a:t> </a:t>
                </a:r>
                <a:r>
                  <a:rPr lang="en-GB" sz="3000" dirty="0" smtClean="0"/>
                  <a:t>for </a:t>
                </a:r>
                <a:r>
                  <a:rPr lang="en-GB" sz="3000" dirty="0" smtClean="0"/>
                  <a:t>four </a:t>
                </a:r>
                <a:r>
                  <a:rPr lang="en-GB" sz="3000" dirty="0" smtClean="0"/>
                  <a:t>gears connected together. </a:t>
                </a:r>
                <a:endParaRPr lang="en-GB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" y="836712"/>
                <a:ext cx="8949018" cy="4713387"/>
              </a:xfrm>
              <a:blipFill rotWithShape="1">
                <a:blip r:embed="rId2"/>
                <a:stretch>
                  <a:fillRect l="-1431" t="-1552" r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62</a:t>
            </a:fld>
            <a:endParaRPr lang="en-GB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717"/>
          <a:stretch/>
        </p:blipFill>
        <p:spPr bwMode="auto">
          <a:xfrm>
            <a:off x="371099" y="1916832"/>
            <a:ext cx="85854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4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76660" y="44624"/>
            <a:ext cx="8229600" cy="1143000"/>
          </a:xfrm>
        </p:spPr>
        <p:txBody>
          <a:bodyPr/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302840" y="1052736"/>
            <a:ext cx="8229600" cy="5616623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800" dirty="0" smtClean="0"/>
              <a:t>If </a:t>
            </a:r>
            <a:r>
              <a:rPr lang="en-GB" sz="2800" i="1" dirty="0" smtClean="0">
                <a:solidFill>
                  <a:srgbClr val="FF0000"/>
                </a:solidFill>
              </a:rPr>
              <a:t>F</a:t>
            </a:r>
            <a:r>
              <a:rPr lang="en-GB" sz="2800" dirty="0" smtClean="0"/>
              <a:t> is the applied force 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Then        is the deformation if 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Or                        is the deformation.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The equation of motion is given as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Where      is stiffness of spring expressed in N/m</a:t>
            </a:r>
            <a:endParaRPr lang="en-GB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99792" y="1484784"/>
            <a:ext cx="3006311" cy="961034"/>
            <a:chOff x="2699792" y="2924944"/>
            <a:chExt cx="3006311" cy="961034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924944"/>
              <a:ext cx="3006311" cy="96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2940615" y="3330523"/>
              <a:ext cx="252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GB" baseline="-25000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843808" y="3284984"/>
            <a:ext cx="370582" cy="311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35" name="Equation" r:id="rId4" imgW="164880" imgH="190440" progId="Equation.3">
                    <p:embed/>
                  </p:oleObj>
                </mc:Choice>
                <mc:Fallback>
                  <p:oleObj name="Equation" r:id="rId4" imgW="164880" imgH="1904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3284984"/>
                          <a:ext cx="370582" cy="3112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4616061" y="3159359"/>
              <a:ext cx="252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GB" baseline="-25000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548188" y="3113088"/>
            <a:ext cx="312737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36" name="Equation" r:id="rId6" imgW="139680" imgH="190440" progId="Equation.3">
                    <p:embed/>
                  </p:oleObj>
                </mc:Choice>
                <mc:Fallback>
                  <p:oleObj name="Equation" r:id="rId6" imgW="139680" imgH="1904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8188" y="3113088"/>
                          <a:ext cx="312737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104192" y="2463092"/>
          <a:ext cx="138872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7" name="Equation" r:id="rId8" imgW="380880" imgH="190440" progId="Equation.3">
                  <p:embed/>
                </p:oleObj>
              </mc:Choice>
              <mc:Fallback>
                <p:oleObj name="Equation" r:id="rId8" imgW="38088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192" y="2463092"/>
                        <a:ext cx="1388725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557119" y="2406607"/>
          <a:ext cx="536202" cy="53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8" name="Equation" r:id="rId10" imgW="139680" imgH="190440" progId="Equation.3">
                  <p:embed/>
                </p:oleObj>
              </mc:Choice>
              <mc:Fallback>
                <p:oleObj name="Equation" r:id="rId10" imgW="13968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119" y="2406607"/>
                        <a:ext cx="536202" cy="533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1331640" y="3356992"/>
          <a:ext cx="15414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9" name="Equation" r:id="rId12" imgW="495000" imgH="203040" progId="Equation.3">
                  <p:embed/>
                </p:oleObj>
              </mc:Choice>
              <mc:Fallback>
                <p:oleObj name="Equation" r:id="rId12" imgW="4950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15414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3059832" y="4976465"/>
          <a:ext cx="2489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0" name="Equation" r:id="rId14" imgW="799920" imgH="203040" progId="Equation.3">
                  <p:embed/>
                </p:oleObj>
              </mc:Choice>
              <mc:Fallback>
                <p:oleObj name="Equation" r:id="rId14" imgW="7999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76465"/>
                        <a:ext cx="248920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1729940" y="5689384"/>
          <a:ext cx="563482" cy="50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1" name="Equation" r:id="rId16" imgW="114120" imgH="164880" progId="Equation.3">
                  <p:embed/>
                </p:oleObj>
              </mc:Choice>
              <mc:Fallback>
                <p:oleObj name="Equation" r:id="rId16" imgW="11412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940" y="5689384"/>
                        <a:ext cx="563482" cy="500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948264" y="2348880"/>
            <a:ext cx="2237301" cy="648072"/>
            <a:chOff x="6948264" y="2348880"/>
            <a:chExt cx="2237301" cy="648072"/>
          </a:xfrm>
        </p:grpSpPr>
        <p:pic>
          <p:nvPicPr>
            <p:cNvPr id="15" name="Picture 14" descr="500px-Mass-Spring-Damper.png"/>
            <p:cNvPicPr>
              <a:picLocks noChangeAspect="1"/>
            </p:cNvPicPr>
            <p:nvPr/>
          </p:nvPicPr>
          <p:blipFill>
            <a:blip r:embed="rId18" cstate="print"/>
            <a:srcRect t="32641" r="53402" b="50000"/>
            <a:stretch>
              <a:fillRect/>
            </a:stretch>
          </p:blipFill>
          <p:spPr>
            <a:xfrm>
              <a:off x="6948264" y="2348880"/>
              <a:ext cx="1734444" cy="648072"/>
            </a:xfrm>
            <a:prstGeom prst="rect">
              <a:avLst/>
            </a:prstGeom>
          </p:spPr>
        </p:pic>
        <p:graphicFrame>
          <p:nvGraphicFramePr>
            <p:cNvPr id="94217" name="Object 9"/>
            <p:cNvGraphicFramePr>
              <a:graphicFrameLocks noChangeAspect="1"/>
            </p:cNvGraphicFramePr>
            <p:nvPr/>
          </p:nvGraphicFramePr>
          <p:xfrm>
            <a:off x="8648990" y="2506751"/>
            <a:ext cx="5365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42" name="Equation" r:id="rId19" imgW="139680" imgH="139680" progId="Equation.3">
                    <p:embed/>
                  </p:oleObj>
                </mc:Choice>
                <mc:Fallback>
                  <p:oleObj name="Equation" r:id="rId19" imgW="139680" imgH="1396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8990" y="2506751"/>
                          <a:ext cx="5365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8" descr="500px-Mass-Spring-Damper.png"/>
          <p:cNvPicPr>
            <a:picLocks noChangeAspect="1"/>
          </p:cNvPicPr>
          <p:nvPr/>
        </p:nvPicPr>
        <p:blipFill>
          <a:blip r:embed="rId18" cstate="print"/>
          <a:srcRect l="13542" t="32641" r="53402" b="50000"/>
          <a:stretch>
            <a:fillRect/>
          </a:stretch>
        </p:blipFill>
        <p:spPr>
          <a:xfrm>
            <a:off x="7164288" y="3356992"/>
            <a:ext cx="1230388" cy="648072"/>
          </a:xfrm>
          <a:prstGeom prst="rect">
            <a:avLst/>
          </a:prstGeom>
        </p:spPr>
      </p:pic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8360958" y="3514863"/>
          <a:ext cx="536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3" name="Equation" r:id="rId21" imgW="139680" imgH="139680" progId="Equation.3">
                  <p:embed/>
                </p:oleObj>
              </mc:Choice>
              <mc:Fallback>
                <p:oleObj name="Equation" r:id="rId21" imgW="139680" imgH="1396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958" y="3514863"/>
                        <a:ext cx="5365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12968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Given two springs with spring constant </a:t>
            </a:r>
            <a:r>
              <a:rPr lang="en-GB" sz="2800" i="1" dirty="0" err="1" smtClean="0"/>
              <a:t>k</a:t>
            </a:r>
            <a:r>
              <a:rPr lang="en-GB" sz="2800" i="1" baseline="-25000" dirty="0" err="1" smtClean="0"/>
              <a:t>1</a:t>
            </a:r>
            <a:r>
              <a:rPr lang="en-GB" sz="2800" dirty="0" smtClean="0"/>
              <a:t> and </a:t>
            </a:r>
            <a:r>
              <a:rPr lang="en-GB" sz="2800" i="1" dirty="0" err="1" smtClean="0"/>
              <a:t>k</a:t>
            </a:r>
            <a:r>
              <a:rPr lang="en-GB" sz="2800" i="1" baseline="-25000" dirty="0" err="1" smtClean="0"/>
              <a:t>2</a:t>
            </a:r>
            <a:r>
              <a:rPr lang="en-GB" sz="2800" dirty="0" smtClean="0"/>
              <a:t>, obtain the equivalent spring constant </a:t>
            </a:r>
            <a:r>
              <a:rPr lang="en-GB" sz="2800" i="1" dirty="0" err="1" smtClean="0"/>
              <a:t>k</a:t>
            </a:r>
            <a:r>
              <a:rPr lang="en-GB" sz="2800" i="1" baseline="-25000" dirty="0" err="1" smtClean="0"/>
              <a:t>eq</a:t>
            </a:r>
            <a:r>
              <a:rPr lang="en-GB" sz="2800" dirty="0" smtClean="0"/>
              <a:t> for the two springs connected in: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2809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624" y="3284984"/>
            <a:ext cx="1395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(1)</a:t>
            </a:r>
            <a:r>
              <a:rPr lang="en-GB" sz="2200" dirty="0" smtClean="0"/>
              <a:t> Parallel</a:t>
            </a:r>
            <a:endParaRPr lang="en-GB" sz="2200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44291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56176" y="3356992"/>
            <a:ext cx="1245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(2) </a:t>
            </a:r>
            <a:r>
              <a:rPr lang="en-GB" sz="2200" dirty="0" smtClean="0"/>
              <a:t>Series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GB" dirty="0" smtClean="0"/>
              <a:t>Translational Spring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32513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84168" y="2204864"/>
            <a:ext cx="1395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(1)</a:t>
            </a:r>
            <a:r>
              <a:rPr lang="en-GB" sz="2200" dirty="0" smtClean="0"/>
              <a:t> Parallel</a:t>
            </a:r>
            <a:endParaRPr lang="en-GB" sz="2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27584" y="1700808"/>
          <a:ext cx="2880320" cy="62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5" name="Equation" r:id="rId4" imgW="761760" imgH="190440" progId="Equation.3">
                  <p:embed/>
                </p:oleObj>
              </mc:Choice>
              <mc:Fallback>
                <p:oleObj name="Equation" r:id="rId4" imgW="76176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00808"/>
                        <a:ext cx="2880320" cy="626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683568" y="2636912"/>
          <a:ext cx="3250331" cy="62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6" name="Equation" r:id="rId6" imgW="799920" imgH="203040" progId="Equation.3">
                  <p:embed/>
                </p:oleObj>
              </mc:Choice>
              <mc:Fallback>
                <p:oleObj name="Equation" r:id="rId6" imgW="7999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36912"/>
                        <a:ext cx="3250331" cy="628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755576" y="3429000"/>
          <a:ext cx="2064196" cy="76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7" name="Equation" r:id="rId8" imgW="507960" imgH="215640" progId="Equation.3">
                  <p:embed/>
                </p:oleObj>
              </mc:Choice>
              <mc:Fallback>
                <p:oleObj name="Equation" r:id="rId8" imgW="5079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429000"/>
                        <a:ext cx="2064196" cy="762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520" y="908720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The two springs have same displacement therefore:</a:t>
            </a:r>
            <a:endParaRPr lang="en-GB" sz="2600" dirty="0"/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683568" y="4293096"/>
          <a:ext cx="2892872" cy="77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8" name="Equation" r:id="rId10" imgW="698400" imgH="215640" progId="Equation.3">
                  <p:embed/>
                </p:oleObj>
              </mc:Choice>
              <mc:Fallback>
                <p:oleObj name="Equation" r:id="rId10" imgW="69840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293096"/>
                        <a:ext cx="2892872" cy="77728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5301208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GB" sz="2600" dirty="0" smtClean="0"/>
              <a:t>If </a:t>
            </a:r>
            <a:r>
              <a:rPr lang="en-GB" sz="2600" i="1" dirty="0" smtClean="0">
                <a:solidFill>
                  <a:srgbClr val="FF0000"/>
                </a:solidFill>
              </a:rPr>
              <a:t>n</a:t>
            </a:r>
            <a:r>
              <a:rPr lang="en-GB" sz="2600" dirty="0" smtClean="0"/>
              <a:t> springs are connected in parallel then:</a:t>
            </a:r>
            <a:endParaRPr lang="en-GB" sz="2600" dirty="0"/>
          </a:p>
        </p:txBody>
      </p:sp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1844675" y="5949950"/>
          <a:ext cx="48926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9" name="Equation" r:id="rId12" imgW="1180800" imgH="215640" progId="Equation.3">
                  <p:embed/>
                </p:oleObj>
              </mc:Choice>
              <mc:Fallback>
                <p:oleObj name="Equation" r:id="rId12" imgW="11808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5949950"/>
                        <a:ext cx="4892675" cy="776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3515</TotalTime>
  <Words>1231</Words>
  <Application>Microsoft Office PowerPoint</Application>
  <PresentationFormat>On-screen Show (4:3)</PresentationFormat>
  <Paragraphs>339</Paragraphs>
  <Slides>63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Equation</vt:lpstr>
      <vt:lpstr>Microsoft Equation 3.0</vt:lpstr>
      <vt:lpstr>Modeling &amp; Simulation of Dynamic Systems</vt:lpstr>
      <vt:lpstr>Outline of this Lecture</vt:lpstr>
      <vt:lpstr>Basic Types of Mechanical Systems</vt:lpstr>
      <vt:lpstr>Translational Mechanical Systems</vt:lpstr>
      <vt:lpstr>PowerPoint Presentation</vt:lpstr>
      <vt:lpstr>Translational Spring</vt:lpstr>
      <vt:lpstr>Translational Spring</vt:lpstr>
      <vt:lpstr>Translational Spring</vt:lpstr>
      <vt:lpstr>Translational Spring</vt:lpstr>
      <vt:lpstr>Translational Spring</vt:lpstr>
      <vt:lpstr>Translational Spring</vt:lpstr>
      <vt:lpstr>Translational 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a simple Translational System</vt:lpstr>
      <vt:lpstr>Example-2</vt:lpstr>
      <vt:lpstr>Example-2</vt:lpstr>
      <vt:lpstr>PowerPoint Presentation</vt:lpstr>
      <vt:lpstr>PowerPoint Presentation</vt:lpstr>
      <vt:lpstr>Example-3</vt:lpstr>
      <vt:lpstr>Example-3</vt:lpstr>
      <vt:lpstr>Example-3</vt:lpstr>
      <vt:lpstr>Example-4</vt:lpstr>
      <vt:lpstr>Example-5</vt:lpstr>
      <vt:lpstr>Example-5</vt:lpstr>
      <vt:lpstr>Example-6</vt:lpstr>
      <vt:lpstr>Example-7</vt:lpstr>
      <vt:lpstr>Example-8</vt:lpstr>
      <vt:lpstr>Example-9</vt:lpstr>
      <vt:lpstr>Example-10</vt:lpstr>
      <vt:lpstr>Example-11</vt:lpstr>
      <vt:lpstr>Example-12: Automobile Suspension </vt:lpstr>
      <vt:lpstr>Automobile Suspension </vt:lpstr>
      <vt:lpstr>Automobile Suspension </vt:lpstr>
      <vt:lpstr>Example-13: Train Suspension</vt:lpstr>
      <vt:lpstr>Example: Train Suspension</vt:lpstr>
      <vt:lpstr>Rotational Mechanical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Mechanical Linkages</vt:lpstr>
      <vt:lpstr>Gear</vt:lpstr>
      <vt:lpstr>Fundamental Properties</vt:lpstr>
      <vt:lpstr>Gearing Up and Down </vt:lpstr>
      <vt:lpstr>Why Gearing is necessary?</vt:lpstr>
      <vt:lpstr>Gear Trains</vt:lpstr>
      <vt:lpstr>Gear Ratio</vt:lpstr>
      <vt:lpstr>Example of Gear Trains</vt:lpstr>
      <vt:lpstr>Mathematical Modelling of Gear Trains</vt:lpstr>
      <vt:lpstr>Mathematical Modelling of Gear Trains</vt:lpstr>
      <vt:lpstr>Mathematical Modelling of Gear Trains</vt:lpstr>
      <vt:lpstr>Mathematical Modelling of Gear Trains</vt:lpstr>
      <vt:lpstr>Mathematical Modeling of Gear Trains</vt:lpstr>
      <vt:lpstr>Mathematical Modelling of Gear Trains</vt:lpstr>
      <vt:lpstr>Home Work</vt:lpstr>
      <vt:lpstr>End of Lecture-2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Imtiaz Hussain</dc:creator>
  <cp:lastModifiedBy>Administrator</cp:lastModifiedBy>
  <cp:revision>787</cp:revision>
  <dcterms:created xsi:type="dcterms:W3CDTF">2012-07-01T09:15:58Z</dcterms:created>
  <dcterms:modified xsi:type="dcterms:W3CDTF">2014-08-25T04:38:12Z</dcterms:modified>
</cp:coreProperties>
</file>