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2"/>
  </p:notesMasterIdLst>
  <p:handoutMasterIdLst>
    <p:handoutMasterId r:id="rId43"/>
  </p:handoutMasterIdLst>
  <p:sldIdLst>
    <p:sldId id="552" r:id="rId2"/>
    <p:sldId id="425" r:id="rId3"/>
    <p:sldId id="553" r:id="rId4"/>
    <p:sldId id="554" r:id="rId5"/>
    <p:sldId id="555" r:id="rId6"/>
    <p:sldId id="556" r:id="rId7"/>
    <p:sldId id="557" r:id="rId8"/>
    <p:sldId id="558" r:id="rId9"/>
    <p:sldId id="559" r:id="rId10"/>
    <p:sldId id="560" r:id="rId11"/>
    <p:sldId id="561" r:id="rId12"/>
    <p:sldId id="562" r:id="rId13"/>
    <p:sldId id="563" r:id="rId14"/>
    <p:sldId id="564" r:id="rId15"/>
    <p:sldId id="565" r:id="rId16"/>
    <p:sldId id="566" r:id="rId17"/>
    <p:sldId id="579" r:id="rId18"/>
    <p:sldId id="580" r:id="rId19"/>
    <p:sldId id="568" r:id="rId20"/>
    <p:sldId id="567" r:id="rId21"/>
    <p:sldId id="569" r:id="rId22"/>
    <p:sldId id="570" r:id="rId23"/>
    <p:sldId id="571" r:id="rId24"/>
    <p:sldId id="572" r:id="rId25"/>
    <p:sldId id="573" r:id="rId26"/>
    <p:sldId id="574" r:id="rId27"/>
    <p:sldId id="575" r:id="rId28"/>
    <p:sldId id="576" r:id="rId29"/>
    <p:sldId id="577" r:id="rId30"/>
    <p:sldId id="578" r:id="rId31"/>
    <p:sldId id="584" r:id="rId32"/>
    <p:sldId id="585" r:id="rId33"/>
    <p:sldId id="586" r:id="rId34"/>
    <p:sldId id="587" r:id="rId35"/>
    <p:sldId id="588" r:id="rId36"/>
    <p:sldId id="589" r:id="rId37"/>
    <p:sldId id="581" r:id="rId38"/>
    <p:sldId id="582" r:id="rId39"/>
    <p:sldId id="583" r:id="rId40"/>
    <p:sldId id="325" r:id="rId41"/>
  </p:sldIdLst>
  <p:sldSz cx="9144000" cy="6858000" type="screen4x3"/>
  <p:notesSz cx="9309100" cy="70532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BB0788"/>
    <a:srgbClr val="FEF1E6"/>
    <a:srgbClr val="FEF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9322" autoAdjust="0"/>
  </p:normalViewPr>
  <p:slideViewPr>
    <p:cSldViewPr>
      <p:cViewPr varScale="1">
        <p:scale>
          <a:sx n="71" d="100"/>
          <a:sy n="71" d="100"/>
        </p:scale>
        <p:origin x="127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351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003" y="0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0A275CD0-BF64-4EDA-A390-EA27F5FF7906}" type="datetimeFigureOut">
              <a:rPr lang="en-GB" smtClean="0"/>
              <a:pPr/>
              <a:t>24/02/2020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99376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003" y="6699376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116C7654-C7C7-4BC9-B3D0-68A06137D3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830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003" y="0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05F38015-AD98-4867-8B7A-4101F60AD33A}" type="datetimeFigureOut">
              <a:rPr lang="en-GB" smtClean="0"/>
              <a:pPr/>
              <a:t>24/02/2020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2425" y="528638"/>
            <a:ext cx="3525838" cy="26447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50300"/>
            <a:ext cx="7447280" cy="3173968"/>
          </a:xfrm>
          <a:prstGeom prst="rect">
            <a:avLst/>
          </a:prstGeom>
        </p:spPr>
        <p:txBody>
          <a:bodyPr vert="horz" lIns="93497" tIns="46749" rIns="93497" bIns="467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99376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003" y="6699376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359B5A4E-08A9-457D-89E6-C51BF6DBFCF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475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5BD45-B5A0-4654-B232-F8508C108E1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674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37DE-43BB-4FE1-83D7-CCD88AE3FBF5}" type="datetime1">
              <a:rPr lang="en-GB" smtClean="0"/>
              <a:t>24/02/2020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DA82-EDDE-4861-88F2-0AE27D4E6168}" type="datetime1">
              <a:rPr lang="en-GB" smtClean="0"/>
              <a:t>24/02/2020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56C31-2C7B-4B3D-9B61-644248A33185}" type="datetime1">
              <a:rPr lang="en-GB" smtClean="0"/>
              <a:t>24/02/2020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BBBC9-F849-4037-A730-3C5688FDC370}" type="datetime1">
              <a:rPr lang="en-GB" smtClean="0"/>
              <a:t>24/02/2020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2263-96F9-4160-9712-7E11BA676B14}" type="datetime1">
              <a:rPr lang="en-GB" smtClean="0"/>
              <a:t>24/02/2020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BB3E-F917-42FD-8CB0-02748EAB43D3}" type="datetime1">
              <a:rPr lang="en-GB" smtClean="0"/>
              <a:t>24/02/2020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7497-D912-4C7B-9077-561C7C70016A}" type="datetime1">
              <a:rPr lang="en-GB" smtClean="0"/>
              <a:t>24/02/2020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DAE3-1DC8-4184-9265-D1121529723E}" type="datetime1">
              <a:rPr lang="en-GB" smtClean="0"/>
              <a:t>24/02/2020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6FCE5-88D2-4ED4-99C6-A9CBBA995396}" type="datetime1">
              <a:rPr lang="en-GB" smtClean="0"/>
              <a:t>24/02/2020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788AF-A503-47BF-A400-DFC413FBF4F5}" type="datetime1">
              <a:rPr lang="en-GB" smtClean="0"/>
              <a:t>24/02/2020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A2BE4-D7D6-4725-84B9-06CDA42A8772}" type="datetime1">
              <a:rPr lang="en-GB" smtClean="0"/>
              <a:t>24/02/2020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695F1-26DC-4008-8D2C-9C58E34FED4E}" type="datetime1">
              <a:rPr lang="en-GB" smtClean="0"/>
              <a:t>24/02/2020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mtiaz.hussain@dsu.muet.edu.p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3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2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2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7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57.png"/><Relationship Id="rId4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imtiazhussainkalwar.weebly.com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2817674"/>
            <a:ext cx="58563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Dr. Imtiaz Hussain</a:t>
            </a:r>
          </a:p>
          <a:p>
            <a:pPr algn="ctr"/>
            <a:r>
              <a:rPr lang="en-GB" sz="1600" dirty="0" smtClean="0"/>
              <a:t>Associate Professor (Control Systems),</a:t>
            </a:r>
          </a:p>
          <a:p>
            <a:pPr algn="ctr"/>
            <a:r>
              <a:rPr lang="en-GB" sz="1600" dirty="0" smtClean="0"/>
              <a:t>Department of Electrical </a:t>
            </a:r>
            <a:r>
              <a:rPr lang="en-GB" sz="1600" dirty="0"/>
              <a:t>Engineering</a:t>
            </a:r>
            <a:endParaRPr lang="en-GB" sz="1600" dirty="0" smtClean="0"/>
          </a:p>
          <a:p>
            <a:pPr algn="ctr"/>
            <a:r>
              <a:rPr lang="en-GB" sz="1600" dirty="0" smtClean="0"/>
              <a:t>DHA Suffa University, Karachi, Pakistan</a:t>
            </a:r>
          </a:p>
          <a:p>
            <a:pPr algn="ctr"/>
            <a:r>
              <a:rPr lang="en-GB" dirty="0" smtClean="0"/>
              <a:t>email: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imtiaz.hussain@dsu.edu.pk</a:t>
            </a:r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GB" dirty="0" smtClean="0"/>
              <a:t>URL :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http://imtiazhussainkalwar.weebly.com/</a:t>
            </a:r>
            <a:endParaRPr lang="en-GB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6200" y="1295400"/>
            <a:ext cx="8991600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Lecture-2</a:t>
            </a:r>
          </a:p>
          <a:p>
            <a:pPr algn="ctr"/>
            <a:endParaRPr lang="en-GB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algn="ctr"/>
            <a:r>
              <a:rPr lang="en-GB" sz="2700" dirty="0" smtClean="0"/>
              <a:t>Discrete-Time Signals</a:t>
            </a:r>
            <a:endParaRPr lang="en-GB" sz="2700" dirty="0"/>
          </a:p>
          <a:p>
            <a:pPr algn="ctr"/>
            <a:endParaRPr lang="en-GB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688964"/>
            <a:ext cx="9144000" cy="116903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165240" y="16914"/>
            <a:ext cx="7959435" cy="116903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5400" y="89397"/>
            <a:ext cx="7848600" cy="1143000"/>
          </a:xfrm>
        </p:spPr>
        <p:txBody>
          <a:bodyPr>
            <a:noAutofit/>
          </a:bodyPr>
          <a:lstStyle/>
          <a:p>
            <a:pPr algn="ctr"/>
            <a:r>
              <a:rPr lang="en-US" sz="4200" b="1" dirty="0" smtClean="0"/>
              <a:t>Digital Signal Processing (EE-332)</a:t>
            </a:r>
            <a:endParaRPr lang="en-GB" sz="4200" dirty="0"/>
          </a:p>
        </p:txBody>
      </p:sp>
      <p:sp>
        <p:nvSpPr>
          <p:cNvPr id="9" name="TextBox 8"/>
          <p:cNvSpPr txBox="1"/>
          <p:nvPr/>
        </p:nvSpPr>
        <p:spPr>
          <a:xfrm>
            <a:off x="1691680" y="4796135"/>
            <a:ext cx="5856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6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Semester  (BE-EE-6A)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950" y="0"/>
            <a:ext cx="1185950" cy="11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02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991600" cy="5029200"/>
          </a:xfrm>
        </p:spPr>
        <p:txBody>
          <a:bodyPr>
            <a:normAutofit/>
          </a:bodyPr>
          <a:lstStyle/>
          <a:p>
            <a:pPr algn="just"/>
            <a:r>
              <a:rPr lang="en-US" sz="2500" dirty="0" smtClean="0"/>
              <a:t>More generally any sequence can be expressed as</a:t>
            </a:r>
          </a:p>
          <a:p>
            <a:pPr algn="just"/>
            <a:endParaRPr lang="en-US" sz="2500" dirty="0"/>
          </a:p>
          <a:p>
            <a:pPr algn="just"/>
            <a:endParaRPr lang="en-US" sz="2500" dirty="0" smtClean="0"/>
          </a:p>
          <a:p>
            <a:pPr algn="just"/>
            <a:endParaRPr lang="en-US" sz="2500" dirty="0"/>
          </a:p>
          <a:p>
            <a:pPr algn="just"/>
            <a:endParaRPr lang="en-US" sz="2600" dirty="0"/>
          </a:p>
          <a:p>
            <a:pPr algn="just"/>
            <a:endParaRPr lang="en-US" sz="2600" dirty="0" smtClean="0"/>
          </a:p>
          <a:p>
            <a:pPr algn="just"/>
            <a:endParaRPr lang="en-US" sz="2600" dirty="0"/>
          </a:p>
          <a:p>
            <a:pPr algn="just"/>
            <a:endParaRPr lang="en-US" sz="1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101" y="2590800"/>
            <a:ext cx="4279099" cy="1318594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67800" cy="762000"/>
          </a:xfrm>
        </p:spPr>
        <p:txBody>
          <a:bodyPr>
            <a:normAutofit/>
          </a:bodyPr>
          <a:lstStyle/>
          <a:p>
            <a:r>
              <a:rPr lang="en-US" dirty="0"/>
              <a:t>Basic </a:t>
            </a:r>
            <a:r>
              <a:rPr lang="en-US" dirty="0" smtClean="0"/>
              <a:t>Sequences </a:t>
            </a:r>
            <a:r>
              <a:rPr lang="en-US" sz="3800" dirty="0" smtClean="0"/>
              <a:t>(</a:t>
            </a:r>
            <a:r>
              <a:rPr lang="en-US" sz="3800" dirty="0"/>
              <a:t>Unit-sample </a:t>
            </a:r>
            <a:r>
              <a:rPr lang="en-US" sz="3800" dirty="0" smtClean="0"/>
              <a:t>sequence)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361669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8991600" cy="5334000"/>
          </a:xfrm>
        </p:spPr>
        <p:txBody>
          <a:bodyPr>
            <a:normAutofit/>
          </a:bodyPr>
          <a:lstStyle/>
          <a:p>
            <a:pPr algn="just"/>
            <a:r>
              <a:rPr lang="en-US" sz="2500" dirty="0" smtClean="0"/>
              <a:t>The unit step sequence is shown in following figure</a:t>
            </a:r>
          </a:p>
          <a:p>
            <a:pPr algn="just"/>
            <a:endParaRPr lang="en-US" sz="2600" dirty="0"/>
          </a:p>
          <a:p>
            <a:pPr algn="just"/>
            <a:endParaRPr lang="en-US" sz="2600" dirty="0" smtClean="0"/>
          </a:p>
          <a:p>
            <a:pPr algn="just"/>
            <a:endParaRPr lang="en-US" sz="2600" dirty="0"/>
          </a:p>
          <a:p>
            <a:pPr algn="just"/>
            <a:endParaRPr lang="en-US" sz="2600" dirty="0" smtClean="0"/>
          </a:p>
          <a:p>
            <a:pPr algn="just"/>
            <a:endParaRPr lang="en-US" sz="2600" dirty="0"/>
          </a:p>
          <a:p>
            <a:pPr algn="just"/>
            <a:endParaRPr lang="en-US" sz="1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-13447"/>
            <a:ext cx="9067800" cy="775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Basic Sequences </a:t>
            </a:r>
            <a:r>
              <a:rPr lang="en-US" sz="3800" dirty="0" smtClean="0"/>
              <a:t>(Unit Step sequence)</a:t>
            </a:r>
            <a:endParaRPr lang="en-US" sz="3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80" y="1767948"/>
            <a:ext cx="8029240" cy="21201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4894050"/>
            <a:ext cx="3534888" cy="120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59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8991600" cy="5334000"/>
          </a:xfrm>
        </p:spPr>
        <p:txBody>
          <a:bodyPr>
            <a:normAutofit/>
          </a:bodyPr>
          <a:lstStyle/>
          <a:p>
            <a:pPr algn="just"/>
            <a:r>
              <a:rPr lang="en-US" sz="2500" dirty="0" smtClean="0"/>
              <a:t>An alternative representation of unit step in terms of impulse is obtained as   </a:t>
            </a:r>
          </a:p>
          <a:p>
            <a:pPr algn="just"/>
            <a:endParaRPr lang="en-US" sz="2600" dirty="0"/>
          </a:p>
          <a:p>
            <a:pPr algn="just"/>
            <a:endParaRPr lang="en-US" sz="2600" dirty="0" smtClean="0"/>
          </a:p>
          <a:p>
            <a:pPr algn="just"/>
            <a:endParaRPr lang="en-US" sz="2600" dirty="0"/>
          </a:p>
          <a:p>
            <a:pPr algn="just"/>
            <a:endParaRPr lang="en-US" sz="2600" dirty="0" smtClean="0"/>
          </a:p>
          <a:p>
            <a:pPr algn="just"/>
            <a:endParaRPr lang="en-US" sz="2600" dirty="0"/>
          </a:p>
          <a:p>
            <a:pPr algn="just"/>
            <a:endParaRPr lang="en-US" sz="1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-13447"/>
            <a:ext cx="9067800" cy="775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Basic Sequences </a:t>
            </a:r>
            <a:r>
              <a:rPr lang="en-US" sz="3800" dirty="0" smtClean="0"/>
              <a:t>(Unit Step sequence)</a:t>
            </a:r>
            <a:endParaRPr lang="en-US" sz="3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996" y="4078673"/>
            <a:ext cx="6491175" cy="7093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581400" y="5530366"/>
                <a:ext cx="2656368" cy="1008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5530366"/>
                <a:ext cx="2656368" cy="100854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180" y="1537451"/>
            <a:ext cx="8029240" cy="212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05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991600" cy="5029200"/>
          </a:xfrm>
        </p:spPr>
        <p:txBody>
          <a:bodyPr>
            <a:normAutofit/>
          </a:bodyPr>
          <a:lstStyle/>
          <a:p>
            <a:pPr algn="just"/>
            <a:r>
              <a:rPr lang="en-US" sz="2500" dirty="0" smtClean="0"/>
              <a:t>Conversely, the unit impulse sequence can be expressed as the first backward difference of the unit step sequence. </a:t>
            </a:r>
          </a:p>
          <a:p>
            <a:pPr algn="just"/>
            <a:endParaRPr lang="en-US" sz="2600" dirty="0"/>
          </a:p>
          <a:p>
            <a:pPr algn="just"/>
            <a:endParaRPr lang="en-US" sz="2600" dirty="0" smtClean="0"/>
          </a:p>
          <a:p>
            <a:pPr algn="just"/>
            <a:endParaRPr lang="en-US" sz="2600" dirty="0"/>
          </a:p>
          <a:p>
            <a:pPr algn="just"/>
            <a:endParaRPr lang="en-US" sz="2600" dirty="0" smtClean="0"/>
          </a:p>
          <a:p>
            <a:pPr algn="just"/>
            <a:endParaRPr lang="en-US" sz="2600" dirty="0"/>
          </a:p>
          <a:p>
            <a:pPr algn="just"/>
            <a:endParaRPr lang="en-US" sz="1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67800" cy="762000"/>
          </a:xfrm>
        </p:spPr>
        <p:txBody>
          <a:bodyPr>
            <a:normAutofit/>
          </a:bodyPr>
          <a:lstStyle/>
          <a:p>
            <a:r>
              <a:rPr lang="en-US" dirty="0"/>
              <a:t>Basic </a:t>
            </a:r>
            <a:r>
              <a:rPr lang="en-US" dirty="0" smtClean="0"/>
              <a:t>Sequences </a:t>
            </a:r>
            <a:r>
              <a:rPr lang="en-US" sz="3800" dirty="0" smtClean="0"/>
              <a:t>(</a:t>
            </a:r>
            <a:r>
              <a:rPr lang="en-US" sz="3800" dirty="0"/>
              <a:t>Unit Step sequence</a:t>
            </a:r>
            <a:r>
              <a:rPr lang="en-US" sz="3800" dirty="0" smtClean="0"/>
              <a:t>)</a:t>
            </a:r>
            <a:endParaRPr lang="en-US" sz="3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974" y="2133600"/>
            <a:ext cx="4655226" cy="72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31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762000"/>
                <a:ext cx="8991600" cy="5334000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2500" dirty="0" smtClean="0"/>
                  <a:t>Extremely important in representing and analyzing time-invariant discrete-time systems.</a:t>
                </a:r>
              </a:p>
              <a:p>
                <a:pPr algn="just"/>
                <a:endParaRPr lang="en-US" sz="2600" dirty="0" smtClean="0"/>
              </a:p>
              <a:p>
                <a:pPr algn="just"/>
                <a:r>
                  <a:rPr lang="en-US" sz="2600" dirty="0" smtClean="0"/>
                  <a:t>The general form of an exponential sequence is</a:t>
                </a:r>
              </a:p>
              <a:p>
                <a:pPr algn="just"/>
                <a:endParaRPr lang="en-US" sz="2600" dirty="0"/>
              </a:p>
              <a:p>
                <a:pPr algn="just"/>
                <a:endParaRPr lang="en-US" sz="2600" dirty="0" smtClean="0"/>
              </a:p>
              <a:p>
                <a:pPr algn="just"/>
                <a:r>
                  <a:rPr lang="en-US" sz="2600" dirty="0" smtClean="0"/>
                  <a:t>If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6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600" dirty="0" smtClean="0"/>
                  <a:t> are real numbers, the sequence is real.</a:t>
                </a:r>
              </a:p>
              <a:p>
                <a:pPr algn="just"/>
                <a:endParaRPr lang="en-US" sz="2600" dirty="0"/>
              </a:p>
              <a:p>
                <a:pPr algn="just"/>
                <a:endParaRPr lang="en-US" sz="2600" dirty="0" smtClean="0"/>
              </a:p>
              <a:p>
                <a:pPr algn="just"/>
                <a:endParaRPr lang="en-US" sz="2600" dirty="0"/>
              </a:p>
              <a:p>
                <a:pPr algn="just"/>
                <a:endParaRPr lang="en-US" sz="1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762000"/>
                <a:ext cx="8991600" cy="5334000"/>
              </a:xfrm>
              <a:blipFill rotWithShape="0">
                <a:blip r:embed="rId2"/>
                <a:stretch>
                  <a:fillRect l="-1017" t="-800" r="-1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-13447"/>
            <a:ext cx="9067800" cy="775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Basic Sequences </a:t>
            </a:r>
            <a:r>
              <a:rPr lang="en-US" sz="3800" dirty="0" smtClean="0"/>
              <a:t>(Exponential sequence)</a:t>
            </a:r>
            <a:endParaRPr lang="en-US" sz="3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48000" y="2895600"/>
                <a:ext cx="193206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m:rPr>
                              <m:nor/>
                            </m:rPr>
                            <a:rPr lang="en-US" sz="2800" dirty="0"/>
                            <m:t> 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2895600"/>
                <a:ext cx="1932067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017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524843"/>
            <a:ext cx="6259032" cy="43197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838200"/>
                <a:ext cx="8991600" cy="5334000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2600" dirty="0" smtClean="0"/>
                  <a:t>If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sz="26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600" dirty="0" smtClean="0"/>
                  <a:t>, then sequence values are positive and decrease with increasing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600" dirty="0" smtClean="0"/>
                  <a:t>.  </a:t>
                </a:r>
                <a:endParaRPr lang="en-US" sz="2600" dirty="0"/>
              </a:p>
              <a:p>
                <a:pPr algn="just"/>
                <a:endParaRPr lang="en-US" sz="2600" dirty="0" smtClean="0"/>
              </a:p>
              <a:p>
                <a:pPr algn="just"/>
                <a:endParaRPr lang="en-US" sz="2600" dirty="0"/>
              </a:p>
              <a:p>
                <a:pPr algn="just"/>
                <a:endParaRPr lang="en-US" sz="2600" dirty="0" smtClean="0"/>
              </a:p>
              <a:p>
                <a:pPr algn="just"/>
                <a:endParaRPr lang="en-US" sz="2600" dirty="0"/>
              </a:p>
              <a:p>
                <a:pPr algn="just"/>
                <a:endParaRPr lang="en-US" sz="1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838200"/>
                <a:ext cx="8991600" cy="5334000"/>
              </a:xfrm>
              <a:blipFill rotWithShape="0">
                <a:blip r:embed="rId3"/>
                <a:stretch>
                  <a:fillRect l="-1085" t="-1029" r="-1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-13447"/>
            <a:ext cx="9067800" cy="775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Basic Sequences </a:t>
            </a:r>
            <a:r>
              <a:rPr lang="en-US" sz="3800" dirty="0" smtClean="0"/>
              <a:t>(Exponential sequence)</a:t>
            </a:r>
            <a:endParaRPr lang="en-US" sz="3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47716" y="2932940"/>
                <a:ext cx="10281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 smtClean="0"/>
                  <a:t>=0.5, A=1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716" y="2932940"/>
                <a:ext cx="1028102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5952" t="-28261" r="-13690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95733" y="1893140"/>
                <a:ext cx="193206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m:rPr>
                              <m:nor/>
                            </m:rPr>
                            <a:rPr lang="en-US" sz="2800" dirty="0"/>
                            <m:t> 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733" y="1893140"/>
                <a:ext cx="1932067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401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260530"/>
            <a:ext cx="6661492" cy="45974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838200"/>
                <a:ext cx="8991600" cy="5334000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2600" dirty="0" smtClean="0"/>
                  <a:t>If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6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600" dirty="0" smtClean="0"/>
                  <a:t>, then sequence values are positive and increase with increasing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600" dirty="0" smtClean="0"/>
                  <a:t>.  </a:t>
                </a:r>
                <a:endParaRPr lang="en-US" sz="2600" dirty="0"/>
              </a:p>
              <a:p>
                <a:pPr algn="just"/>
                <a:endParaRPr lang="en-US" sz="2600" dirty="0" smtClean="0"/>
              </a:p>
              <a:p>
                <a:pPr algn="just"/>
                <a:endParaRPr lang="en-US" sz="2600" dirty="0"/>
              </a:p>
              <a:p>
                <a:pPr algn="just"/>
                <a:endParaRPr lang="en-US" sz="2600" dirty="0" smtClean="0"/>
              </a:p>
              <a:p>
                <a:pPr algn="just"/>
                <a:endParaRPr lang="en-US" sz="2600" dirty="0"/>
              </a:p>
              <a:p>
                <a:pPr algn="just"/>
                <a:endParaRPr lang="en-US" sz="1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838200"/>
                <a:ext cx="8991600" cy="5334000"/>
              </a:xfrm>
              <a:blipFill rotWithShape="0">
                <a:blip r:embed="rId3"/>
                <a:stretch>
                  <a:fillRect l="-1085" t="-1029" r="-1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-13447"/>
            <a:ext cx="9067800" cy="775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Basic Sequences </a:t>
            </a:r>
            <a:r>
              <a:rPr lang="en-US" sz="3800" dirty="0" smtClean="0"/>
              <a:t>(Exponential sequence)</a:t>
            </a:r>
            <a:endParaRPr lang="en-US" sz="3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29249" y="3366700"/>
                <a:ext cx="8533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 smtClean="0"/>
                  <a:t>=2, A=1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249" y="3366700"/>
                <a:ext cx="853375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7143" t="-28261" r="-17143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95733" y="1893140"/>
                <a:ext cx="193206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m:rPr>
                              <m:nor/>
                            </m:rPr>
                            <a:rPr lang="en-US" sz="2800" dirty="0"/>
                            <m:t> 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733" y="1893140"/>
                <a:ext cx="1932067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760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411" t="5484" r="7887"/>
          <a:stretch/>
        </p:blipFill>
        <p:spPr>
          <a:xfrm>
            <a:off x="1600199" y="2362199"/>
            <a:ext cx="5943601" cy="43708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838200"/>
                <a:ext cx="8991600" cy="5334000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2600" dirty="0" smtClean="0"/>
                  <a:t>If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26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600" dirty="0" smtClean="0"/>
                  <a:t>, then sequence values are positive and increase with increasing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600" dirty="0" smtClean="0"/>
                  <a:t>.  </a:t>
                </a:r>
                <a:endParaRPr lang="en-US" sz="2600" dirty="0"/>
              </a:p>
              <a:p>
                <a:pPr algn="just"/>
                <a:endParaRPr lang="en-US" sz="2600" dirty="0" smtClean="0"/>
              </a:p>
              <a:p>
                <a:pPr algn="just"/>
                <a:endParaRPr lang="en-US" sz="2600" dirty="0"/>
              </a:p>
              <a:p>
                <a:pPr algn="just"/>
                <a:endParaRPr lang="en-US" sz="2600" dirty="0" smtClean="0"/>
              </a:p>
              <a:p>
                <a:pPr algn="just"/>
                <a:endParaRPr lang="en-US" sz="2600" dirty="0"/>
              </a:p>
              <a:p>
                <a:pPr algn="just"/>
                <a:endParaRPr lang="en-US" sz="1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838200"/>
                <a:ext cx="8991600" cy="5334000"/>
              </a:xfrm>
              <a:blipFill rotWithShape="0">
                <a:blip r:embed="rId3"/>
                <a:stretch>
                  <a:fillRect l="-1085" t="-1029" r="-1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-13447"/>
            <a:ext cx="9067800" cy="775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Basic Sequences </a:t>
            </a:r>
            <a:r>
              <a:rPr lang="en-US" sz="3800" dirty="0" smtClean="0"/>
              <a:t>(Exponential sequence)</a:t>
            </a:r>
            <a:endParaRPr lang="en-US" sz="3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657600" y="2819400"/>
                <a:ext cx="10986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 smtClean="0"/>
                  <a:t>=-1.2, A=1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2819400"/>
                <a:ext cx="1098634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5556" t="-28889" r="-12778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95733" y="1893140"/>
                <a:ext cx="193206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m:rPr>
                              <m:nor/>
                            </m:rPr>
                            <a:rPr lang="en-US" sz="2800" dirty="0"/>
                            <m:t> 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733" y="1893140"/>
                <a:ext cx="1932067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838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611" y="2600435"/>
            <a:ext cx="6168987" cy="42575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838200"/>
                <a:ext cx="8991600" cy="5334000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2600" dirty="0" smtClean="0"/>
                  <a:t>If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6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600" dirty="0" smtClean="0"/>
                  <a:t>, then sequence values are positive and increase with increasing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600" dirty="0" smtClean="0"/>
                  <a:t>.  </a:t>
                </a:r>
                <a:endParaRPr lang="en-US" sz="2600" dirty="0"/>
              </a:p>
              <a:p>
                <a:pPr algn="just"/>
                <a:endParaRPr lang="en-US" sz="2600" dirty="0" smtClean="0"/>
              </a:p>
              <a:p>
                <a:pPr algn="just"/>
                <a:endParaRPr lang="en-US" sz="2600" dirty="0"/>
              </a:p>
              <a:p>
                <a:pPr algn="just"/>
                <a:endParaRPr lang="en-US" sz="2600" dirty="0" smtClean="0"/>
              </a:p>
              <a:p>
                <a:pPr algn="just"/>
                <a:endParaRPr lang="en-US" sz="2600" dirty="0"/>
              </a:p>
              <a:p>
                <a:pPr algn="just"/>
                <a:endParaRPr lang="en-US" sz="1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838200"/>
                <a:ext cx="8991600" cy="5334000"/>
              </a:xfrm>
              <a:blipFill rotWithShape="0">
                <a:blip r:embed="rId3"/>
                <a:stretch>
                  <a:fillRect l="-1085" t="-1029" r="-1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-13447"/>
            <a:ext cx="9067800" cy="775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Basic Sequences </a:t>
            </a:r>
            <a:r>
              <a:rPr lang="en-US" sz="3800" dirty="0" smtClean="0"/>
              <a:t>(Exponential sequence)</a:t>
            </a:r>
            <a:endParaRPr lang="en-US" sz="3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107212" y="2600435"/>
                <a:ext cx="8533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 smtClean="0"/>
                  <a:t>=1, A=1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7212" y="2600435"/>
                <a:ext cx="853375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7143" t="-28889" r="-16429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95733" y="1893140"/>
                <a:ext cx="193206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m:rPr>
                              <m:nor/>
                            </m:rPr>
                            <a:rPr lang="en-US" sz="2800" dirty="0"/>
                            <m:t> 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733" y="1893140"/>
                <a:ext cx="1932067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565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436" t="3868" r="7594"/>
          <a:stretch/>
        </p:blipFill>
        <p:spPr>
          <a:xfrm>
            <a:off x="1828799" y="2891678"/>
            <a:ext cx="5181601" cy="39528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533400"/>
                <a:ext cx="9144000" cy="5334000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2500" dirty="0" smtClean="0"/>
                  <a:t>Sinusoidal sequences are very important</a:t>
                </a:r>
              </a:p>
              <a:p>
                <a:pPr algn="just"/>
                <a:endParaRPr lang="en-US" sz="1000" dirty="0" smtClean="0"/>
              </a:p>
              <a:p>
                <a:pPr algn="just"/>
                <a:r>
                  <a:rPr lang="en-US" sz="2500" dirty="0" smtClean="0"/>
                  <a:t>A sinusoidal sequence has a general form</a:t>
                </a:r>
                <a:endParaRPr lang="en-US" sz="2500" dirty="0"/>
              </a:p>
              <a:p>
                <a:pPr algn="just"/>
                <a:endParaRPr lang="en-US" sz="2600" dirty="0" smtClean="0"/>
              </a:p>
              <a:p>
                <a:pPr algn="just"/>
                <a:endParaRPr lang="en-US" sz="1600" dirty="0"/>
              </a:p>
              <a:p>
                <a:pPr algn="just"/>
                <a:r>
                  <a:rPr lang="en-US" sz="2600" dirty="0" smtClean="0"/>
                  <a:t>If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6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600" dirty="0" smtClean="0"/>
                  <a:t> as real numbers, the sequence is depicted below.</a:t>
                </a:r>
              </a:p>
              <a:p>
                <a:pPr algn="just"/>
                <a:endParaRPr lang="en-US" sz="2600" dirty="0"/>
              </a:p>
              <a:p>
                <a:pPr algn="just"/>
                <a:endParaRPr lang="en-US" sz="2600" dirty="0" smtClean="0"/>
              </a:p>
              <a:p>
                <a:pPr algn="just"/>
                <a:endParaRPr lang="en-US" sz="2600" dirty="0"/>
              </a:p>
              <a:p>
                <a:pPr algn="just"/>
                <a:endParaRPr lang="en-US" sz="1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533400"/>
                <a:ext cx="9144000" cy="5334000"/>
              </a:xfrm>
              <a:blipFill rotWithShape="0">
                <a:blip r:embed="rId3"/>
                <a:stretch>
                  <a:fillRect l="-1000" t="-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-13446"/>
            <a:ext cx="9067800" cy="6389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Basic Sequences </a:t>
            </a:r>
            <a:r>
              <a:rPr lang="en-US" sz="3800" dirty="0" smtClean="0"/>
              <a:t>(Sinusoidal sequence)</a:t>
            </a:r>
            <a:endParaRPr lang="en-US" sz="3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85336" y="3107938"/>
                <a:ext cx="18685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=0.5,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dirty="0" smtClean="0"/>
                  <a:t>=0, A=3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336" y="3107938"/>
                <a:ext cx="1868525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3268" t="-28889" r="-6863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141917" y="1744749"/>
                <a:ext cx="413850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1917" y="1744749"/>
                <a:ext cx="4138505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243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850106"/>
          </a:xfrm>
        </p:spPr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2722"/>
            <a:ext cx="8229600" cy="580667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Discrete-Time Signals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Basic Sequences and Sequence operations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Combining Sequences </a:t>
            </a:r>
          </a:p>
          <a:p>
            <a:pPr>
              <a:lnSpc>
                <a:spcPct val="15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39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Combining Sequences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990600"/>
                <a:ext cx="8991600" cy="4525963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2800" dirty="0" smtClean="0"/>
                  <a:t>We often combine basic sequences to form simple representation of other sequences. </a:t>
                </a:r>
              </a:p>
              <a:p>
                <a:pPr algn="just"/>
                <a:endParaRPr lang="en-US" sz="2800" dirty="0"/>
              </a:p>
              <a:p>
                <a:pPr algn="just"/>
                <a:r>
                  <a:rPr lang="en-US" sz="2800" dirty="0" smtClean="0"/>
                  <a:t>If we want an exponential sequence that is zero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2800" dirty="0" smtClean="0"/>
                  <a:t>, we can write this as</a:t>
                </a:r>
              </a:p>
              <a:p>
                <a:pPr algn="just"/>
                <a:endParaRPr lang="en-US" sz="2800" dirty="0"/>
              </a:p>
              <a:p>
                <a:pPr algn="just"/>
                <a:endParaRPr lang="en-US" sz="2800" dirty="0" smtClean="0"/>
              </a:p>
              <a:p>
                <a:pPr algn="just"/>
                <a:endParaRPr lang="en-US" sz="2800" dirty="0"/>
              </a:p>
              <a:p>
                <a:pPr algn="just"/>
                <a:r>
                  <a:rPr lang="en-US" sz="2800" dirty="0" smtClean="0"/>
                  <a:t>A much simpler expression is 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90600"/>
                <a:ext cx="8991600" cy="4525963"/>
              </a:xfrm>
              <a:blipFill rotWithShape="0">
                <a:blip r:embed="rId2"/>
                <a:stretch>
                  <a:fillRect l="-1220" t="-1348" r="-1356" b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20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3657600"/>
            <a:ext cx="3517564" cy="9912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26348" y="5715001"/>
                <a:ext cx="261097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m:rPr>
                              <m:nor/>
                            </m:rPr>
                            <a:rPr lang="en-US" sz="2800" dirty="0"/>
                            <m:t> 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6348" y="5715001"/>
                <a:ext cx="2610971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133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Complex Exponentials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990600"/>
                <a:ext cx="8991600" cy="4525963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2800" dirty="0" smtClean="0"/>
                  <a:t>Exponential sequence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m:rPr>
                            <m:nor/>
                          </m:rPr>
                          <a:rPr lang="en-US" sz="2800" dirty="0"/>
                          <m:t> 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/>
                  <a:t> with complex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800" dirty="0" smtClean="0"/>
                  <a:t> has real and imaginary parts that are exponentially weighted sinusoids.</a:t>
                </a:r>
              </a:p>
              <a:p>
                <a:pPr algn="just"/>
                <a:endParaRPr lang="en-US" sz="2800" dirty="0"/>
              </a:p>
              <a:p>
                <a:pPr algn="just"/>
                <a:r>
                  <a:rPr lang="en-US" sz="2800" dirty="0" smtClean="0"/>
                  <a:t>Specifically if</a:t>
                </a:r>
              </a:p>
              <a:p>
                <a:pPr algn="just"/>
                <a:endParaRPr lang="en-US" sz="2800" dirty="0"/>
              </a:p>
              <a:p>
                <a:pPr algn="just"/>
                <a:endParaRPr lang="en-US" sz="2800" dirty="0" smtClean="0"/>
              </a:p>
              <a:p>
                <a:pPr algn="just"/>
                <a:r>
                  <a:rPr lang="en-US" sz="2800" dirty="0" smtClean="0"/>
                  <a:t>Sequence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m:rPr>
                            <m:nor/>
                          </m:rPr>
                          <a:rPr lang="en-US" sz="2800" dirty="0"/>
                          <m:t> 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/>
                  <a:t> can be expressed as </a:t>
                </a:r>
              </a:p>
              <a:p>
                <a:pPr marL="0" indent="0" algn="just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90600"/>
                <a:ext cx="8991600" cy="4525963"/>
              </a:xfrm>
              <a:blipFill rotWithShape="0">
                <a:blip r:embed="rId2"/>
                <a:stretch>
                  <a:fillRect l="-1220" t="-1348" r="-1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21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71800" y="2808779"/>
                <a:ext cx="2534771" cy="4448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800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sz="2800" b="0" i="0" dirty="0" smtClean="0"/>
                            <m:t>e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2808779"/>
                <a:ext cx="2534771" cy="44480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71799" y="3451073"/>
                <a:ext cx="2534771" cy="44954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800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sz="2800" b="0" i="0" dirty="0" smtClean="0"/>
                            <m:t>e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799" y="3451073"/>
                <a:ext cx="2534771" cy="44954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9600" y="4459420"/>
                <a:ext cx="5334000" cy="4983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m:rPr>
                              <m:nor/>
                            </m:rPr>
                            <a:rPr lang="en-US" sz="2800" dirty="0"/>
                            <m:t> 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800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sz="2800" dirty="0"/>
                            <m:t>e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800" dirty="0"/>
                            <m:t> </m:t>
                          </m:r>
                          <m:sSup>
                            <m:sSup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2800" dirty="0"/>
                            <m:t>e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459420"/>
                <a:ext cx="5334000" cy="49834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2400" y="5264507"/>
                <a:ext cx="5029200" cy="44954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sSup>
                        <m:sSup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800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sz="2800" dirty="0"/>
                            <m:t>e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+∅)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264507"/>
                <a:ext cx="5029200" cy="44954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48552" y="5914295"/>
                <a:ext cx="822960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sSup>
                        <m:sSup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+∅)</m:t>
                          </m:r>
                        </m:e>
                      </m:func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sSup>
                        <m:sSup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800" i="1">
                          <a:latin typeface="Cambria Math" panose="02040503050406030204" pitchFamily="18" charset="0"/>
                        </a:rPr>
                        <m:t>j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+∅)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552" y="5914295"/>
                <a:ext cx="8229600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646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Complex Exponentials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371600"/>
                <a:ext cx="8991600" cy="4144963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2800" dirty="0" smtClean="0"/>
                  <a:t>The sequence oscillates with an exponentially growing envelope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sz="2800" dirty="0" smtClean="0"/>
                  <a:t> and with exponentially decaying envelope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371600"/>
                <a:ext cx="8991600" cy="4144963"/>
              </a:xfrm>
              <a:blipFill rotWithShape="0">
                <a:blip r:embed="rId2"/>
                <a:stretch>
                  <a:fillRect l="-1220" t="-1324" r="-1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22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91671" y="792162"/>
                <a:ext cx="822960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sSup>
                        <m:sSup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+∅)</m:t>
                          </m:r>
                        </m:e>
                      </m:func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sSup>
                        <m:sSup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800" i="1">
                          <a:latin typeface="Cambria Math" panose="02040503050406030204" pitchFamily="18" charset="0"/>
                        </a:rPr>
                        <m:t>j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+∅)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671" y="792162"/>
                <a:ext cx="8229600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7830" t="4591" r="7342" b="3469"/>
          <a:stretch/>
        </p:blipFill>
        <p:spPr>
          <a:xfrm>
            <a:off x="2438400" y="2805953"/>
            <a:ext cx="4953000" cy="4038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200535" y="3004820"/>
                <a:ext cx="9580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535" y="3004820"/>
                <a:ext cx="958083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200534" y="5029200"/>
                <a:ext cx="9580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534" y="5029200"/>
                <a:ext cx="958083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916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Complex Exponentials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" y="696334"/>
                <a:ext cx="8991600" cy="4144963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2800" dirty="0" smtClean="0"/>
                  <a:t>When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 smtClean="0"/>
                  <a:t> the sequence is referred to as complex exponential sequence and has form.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" y="696334"/>
                <a:ext cx="8991600" cy="4144963"/>
              </a:xfrm>
              <a:blipFill rotWithShape="0">
                <a:blip r:embed="rId2"/>
                <a:stretch>
                  <a:fillRect l="-1220" t="-1324" r="-1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23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60293" y="3505200"/>
                <a:ext cx="9580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293" y="3505200"/>
                <a:ext cx="958083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19100" y="2532230"/>
                <a:ext cx="822960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+∅)</m:t>
                          </m:r>
                        </m:e>
                      </m:func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m:rPr>
                          <m:nor/>
                        </m:rPr>
                        <a:rPr lang="en-US" sz="2800" i="1">
                          <a:latin typeface="Cambria Math" panose="02040503050406030204" pitchFamily="18" charset="0"/>
                        </a:rPr>
                        <m:t>j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+∅)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2532230"/>
                <a:ext cx="8229600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058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CT </a:t>
            </a:r>
            <a:r>
              <a:rPr lang="en-US" dirty="0" err="1" smtClean="0"/>
              <a:t>vs</a:t>
            </a:r>
            <a:r>
              <a:rPr lang="en-US" dirty="0" smtClean="0"/>
              <a:t> DT Sinusoids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" y="696334"/>
                <a:ext cx="8991600" cy="6025141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2800" dirty="0" smtClean="0"/>
                  <a:t>The fact that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 smtClean="0"/>
                  <a:t> is always integer leads to very important differences between continuous-time and discrete-time complex sinusoids. </a:t>
                </a:r>
              </a:p>
              <a:p>
                <a:pPr algn="just"/>
                <a:endParaRPr lang="en-US" sz="2800" dirty="0"/>
              </a:p>
              <a:p>
                <a:pPr algn="just"/>
                <a:r>
                  <a:rPr lang="en-US" sz="2800" dirty="0" smtClean="0"/>
                  <a:t>An important difference is seen when we consider the frequency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 smtClean="0"/>
              </a:p>
              <a:p>
                <a:pPr algn="just"/>
                <a:endParaRPr lang="en-US" sz="2800" dirty="0"/>
              </a:p>
              <a:p>
                <a:pPr algn="just"/>
                <a:endParaRPr lang="en-US" sz="2800" dirty="0" smtClean="0"/>
              </a:p>
              <a:p>
                <a:pPr algn="just"/>
                <a:endParaRPr lang="en-US" sz="2800" dirty="0"/>
              </a:p>
              <a:p>
                <a:pPr algn="just"/>
                <a:r>
                  <a:rPr lang="en-US" sz="2800" dirty="0" smtClean="0"/>
                  <a:t>More generally we can easily see that complex exponentials with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, 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 smtClean="0"/>
                  <a:t> is an integer, are indistinguishable from one another.  </a:t>
                </a:r>
                <a:endParaRPr lang="en-US" sz="2800" dirty="0"/>
              </a:p>
              <a:p>
                <a:pPr algn="just"/>
                <a:endParaRPr lang="en-US" sz="2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" y="696334"/>
                <a:ext cx="8991600" cy="6025141"/>
              </a:xfrm>
              <a:blipFill rotWithShape="0">
                <a:blip r:embed="rId2"/>
                <a:stretch>
                  <a:fillRect l="-1220" t="-910" r="-1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24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28800" y="3634509"/>
                <a:ext cx="5029200" cy="44954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800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sz="2800" dirty="0"/>
                            <m:t>e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3634509"/>
                <a:ext cx="5029200" cy="44954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447800" y="4259388"/>
                <a:ext cx="5029200" cy="4448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800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sz="2800" dirty="0"/>
                            <m:t>e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4259388"/>
                <a:ext cx="5029200" cy="44480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995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531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CT and DT Sinusoids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" y="696334"/>
            <a:ext cx="8991600" cy="4144963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/>
              <a:t>It can be easily verified as</a:t>
            </a:r>
          </a:p>
          <a:p>
            <a:pPr algn="just"/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25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1682" y="1212949"/>
                <a:ext cx="822960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∅</m:t>
                          </m:r>
                        </m:e>
                      </m:func>
                      <m:r>
                        <m:rPr>
                          <m:nor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682" y="1212949"/>
                <a:ext cx="8229600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298445" y="1698188"/>
                <a:ext cx="518160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+∅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445" y="1698188"/>
                <a:ext cx="5181600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8804" t="4429" r="5772" b="3502"/>
          <a:stretch/>
        </p:blipFill>
        <p:spPr>
          <a:xfrm>
            <a:off x="3660645" y="2124593"/>
            <a:ext cx="5638800" cy="45720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8723" y="2687391"/>
                <a:ext cx="329565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0.3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∅</m:t>
                          </m:r>
                        </m:e>
                      </m:func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23" y="2687391"/>
                <a:ext cx="3295650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01548" y="4225927"/>
                <a:ext cx="381000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0.3+2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∅</m:t>
                          </m:r>
                        </m:e>
                      </m:func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48" y="4225927"/>
                <a:ext cx="3810000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63649" y="5590223"/>
                <a:ext cx="381000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0.3+4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∅</m:t>
                          </m:r>
                        </m:e>
                      </m:func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649" y="5590223"/>
                <a:ext cx="3810000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274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531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CT and DT Sinusoids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609600"/>
                <a:ext cx="9144000" cy="4144963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2400" dirty="0" smtClean="0"/>
                  <a:t>Therefore, when discussing complex exponentials of the form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dirty="0"/>
                          <m:t> </m:t>
                        </m:r>
                        <m:r>
                          <m:rPr>
                            <m:nor/>
                          </m:rPr>
                          <a:rPr lang="en-US" sz="2400" dirty="0"/>
                          <m:t>e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 smtClean="0"/>
                  <a:t> or real sinusoidal signals of the form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+∅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400" dirty="0" smtClean="0"/>
                  <a:t> we will consider only frequencies in an interval of length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 smtClean="0"/>
                  <a:t>, such as,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sz="2400" dirty="0" smtClean="0"/>
                  <a:t>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&lt;2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 smtClean="0">
                    <a:solidFill>
                      <a:srgbClr val="00B050"/>
                    </a:solidFill>
                  </a:rPr>
                  <a:t>. </a:t>
                </a:r>
              </a:p>
              <a:p>
                <a:pPr algn="just"/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609600"/>
                <a:ext cx="9144000" cy="4144963"/>
              </a:xfrm>
              <a:blipFill rotWithShape="0">
                <a:blip r:embed="rId2"/>
                <a:stretch>
                  <a:fillRect l="-867" t="-1176" r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26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7568" t="3545" r="6509" b="3007"/>
          <a:stretch/>
        </p:blipFill>
        <p:spPr>
          <a:xfrm>
            <a:off x="2971800" y="2212228"/>
            <a:ext cx="5494867" cy="4495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23960" y="2911300"/>
                <a:ext cx="329565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+∅</m:t>
                          </m:r>
                        </m:e>
                      </m:func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60" y="2911300"/>
                <a:ext cx="3295650" cy="307777"/>
              </a:xfrm>
              <a:prstGeom prst="rect">
                <a:avLst/>
              </a:prstGeom>
              <a:blipFill rotWithShape="0">
                <a:blip r:embed="rId4"/>
                <a:stretch>
                  <a:fillRect t="-40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01548" y="4225927"/>
                <a:ext cx="292265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3+2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+∅</m:t>
                          </m:r>
                        </m:e>
                      </m:func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48" y="4225927"/>
                <a:ext cx="2922652" cy="307777"/>
              </a:xfrm>
              <a:prstGeom prst="rect">
                <a:avLst/>
              </a:prstGeom>
              <a:blipFill rotWithShape="0">
                <a:blip r:embed="rId5"/>
                <a:stretch>
                  <a:fillRect t="-1961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59819" y="5607524"/>
                <a:ext cx="305924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3+4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+∅</m:t>
                          </m:r>
                        </m:e>
                      </m:func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819" y="5607524"/>
                <a:ext cx="3059249" cy="307777"/>
              </a:xfrm>
              <a:prstGeom prst="rect">
                <a:avLst/>
              </a:prstGeom>
              <a:blipFill rotWithShape="0">
                <a:blip r:embed="rId6"/>
                <a:stretch>
                  <a:fillRect t="-20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143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CT and DT Sinusoids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" y="696334"/>
                <a:ext cx="8991600" cy="6025141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2800" dirty="0" smtClean="0"/>
                  <a:t>Another important difference between CT and DT complex exponential and sinusoids concerns their periodicity. </a:t>
                </a:r>
              </a:p>
              <a:p>
                <a:pPr algn="just"/>
                <a:r>
                  <a:rPr lang="en-US" sz="2800" dirty="0" smtClean="0"/>
                  <a:t>In CT case both are periodic with the period equal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l-G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800" dirty="0" smtClean="0"/>
                  <a:t> divided by the frequency. </a:t>
                </a:r>
              </a:p>
              <a:p>
                <a:pPr algn="just"/>
                <a:r>
                  <a:rPr lang="en-US" sz="2800" dirty="0" smtClean="0"/>
                  <a:t>In DT case a periodic sequence is a sequence for which </a:t>
                </a:r>
              </a:p>
              <a:p>
                <a:pPr algn="just"/>
                <a:endParaRPr lang="en-US" sz="2800" dirty="0"/>
              </a:p>
              <a:p>
                <a:pPr algn="just"/>
                <a:r>
                  <a:rPr lang="en-US" sz="2800" dirty="0" smtClean="0"/>
                  <a:t>Where period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800" dirty="0" smtClean="0"/>
                  <a:t> is necessarily integer. </a:t>
                </a:r>
              </a:p>
              <a:p>
                <a:pPr algn="just"/>
                <a:r>
                  <a:rPr lang="en-US" sz="2800" dirty="0" smtClean="0"/>
                  <a:t>If the condition of periodicity is tested for DT sinusoid, then</a:t>
                </a:r>
              </a:p>
              <a:p>
                <a:pPr algn="just"/>
                <a:endParaRPr lang="en-US" sz="2800" dirty="0" smtClean="0"/>
              </a:p>
              <a:p>
                <a:pPr algn="just"/>
                <a:r>
                  <a:rPr lang="en-US" sz="2800" dirty="0" smtClean="0"/>
                  <a:t>It requires that </a:t>
                </a:r>
                <a:endParaRPr lang="en-US" sz="2800" dirty="0"/>
              </a:p>
              <a:p>
                <a:pPr algn="just"/>
                <a:endParaRPr lang="en-US" sz="2800" dirty="0"/>
              </a:p>
              <a:p>
                <a:pPr algn="just"/>
                <a:endParaRPr lang="en-US" sz="2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" y="696334"/>
                <a:ext cx="8991600" cy="6025141"/>
              </a:xfrm>
              <a:blipFill rotWithShape="0">
                <a:blip r:embed="rId2"/>
                <a:stretch>
                  <a:fillRect l="-1220" t="-910" r="-1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27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27032" y="3143368"/>
                <a:ext cx="400487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all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7032" y="3143368"/>
                <a:ext cx="4004879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343372" y="5029200"/>
                <a:ext cx="638105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+∅</m:t>
                              </m:r>
                            </m:e>
                          </m:d>
                        </m:e>
                      </m:func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+∅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372" y="5029200"/>
                <a:ext cx="6381055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766859" y="6208172"/>
                <a:ext cx="17804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6859" y="6208172"/>
                <a:ext cx="1780487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257800" y="6254338"/>
                <a:ext cx="22048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is an integer</a:t>
                </a:r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6254338"/>
                <a:ext cx="2204834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2493" t="-9836" r="-221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402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6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CT and DT Sinusoids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" y="1219200"/>
                <a:ext cx="8991600" cy="5502275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2800" dirty="0" smtClean="0"/>
                  <a:t>Therefore complex exponential and sinusoidal sequences are  not necessarily periodic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 smtClean="0"/>
                  <a:t> with period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800" dirty="0" smtClean="0"/>
                  <a:t>.</a:t>
                </a:r>
              </a:p>
              <a:p>
                <a:pPr algn="just"/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" y="1219200"/>
                <a:ext cx="8991600" cy="5502275"/>
              </a:xfrm>
              <a:blipFill rotWithShape="0">
                <a:blip r:embed="rId2"/>
                <a:stretch>
                  <a:fillRect l="-1220" t="-997" r="-1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28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643656" y="792162"/>
                <a:ext cx="17804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3656" y="792162"/>
                <a:ext cx="1780487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715000" y="838328"/>
                <a:ext cx="22048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is an integer</a:t>
                </a:r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838328"/>
                <a:ext cx="2204834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2493" t="-10000" r="-221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344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Periodic and Aperiodic DT Sinusoids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099" y="854075"/>
                <a:ext cx="8991600" cy="5502275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2800" dirty="0" smtClean="0"/>
                  <a:t>Consider following signal</a:t>
                </a:r>
              </a:p>
              <a:p>
                <a:pPr algn="just"/>
                <a:endParaRPr lang="en-US" sz="2800" dirty="0"/>
              </a:p>
              <a:p>
                <a:pPr algn="just"/>
                <a:endParaRPr lang="en-US" sz="2800" dirty="0" smtClean="0"/>
              </a:p>
              <a:p>
                <a:pPr algn="just"/>
                <a:r>
                  <a:rPr lang="en-US" sz="2800" dirty="0" smtClean="0"/>
                  <a:t>The signal has period of</a:t>
                </a:r>
              </a:p>
              <a:p>
                <a:pPr algn="just"/>
                <a:endParaRPr lang="en-US" sz="2800" dirty="0"/>
              </a:p>
              <a:p>
                <a:pPr algn="just"/>
                <a:endParaRPr lang="en-US" sz="2800" dirty="0" smtClean="0"/>
              </a:p>
              <a:p>
                <a:pPr algn="just"/>
                <a:endParaRPr lang="en-US" sz="2800" dirty="0"/>
              </a:p>
              <a:p>
                <a:pPr algn="just"/>
                <a:endParaRPr lang="en-US" sz="2800" dirty="0" smtClean="0"/>
              </a:p>
              <a:p>
                <a:pPr algn="just"/>
                <a:r>
                  <a:rPr lang="en-US" sz="2800" dirty="0" smtClean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 smtClean="0"/>
                  <a:t> is periodic with period N=8 then </a:t>
                </a:r>
              </a:p>
              <a:p>
                <a:pPr algn="just"/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099" y="854075"/>
                <a:ext cx="8991600" cy="5502275"/>
              </a:xfrm>
              <a:blipFill rotWithShape="0">
                <a:blip r:embed="rId2"/>
                <a:stretch>
                  <a:fillRect l="-1220" t="-9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29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51171" y="1524000"/>
                <a:ext cx="2373149" cy="7224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171" y="1524000"/>
                <a:ext cx="2373149" cy="72244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7089" t="3527" r="5858" b="2703"/>
          <a:stretch/>
        </p:blipFill>
        <p:spPr>
          <a:xfrm>
            <a:off x="4419600" y="881555"/>
            <a:ext cx="4648200" cy="37666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19795" y="3037350"/>
                <a:ext cx="1974323" cy="7562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/4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795" y="3037350"/>
                <a:ext cx="1974323" cy="7562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51171" y="4084553"/>
                <a:ext cx="8725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171" y="4084553"/>
                <a:ext cx="872547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8392" r="-7692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746239" y="5515257"/>
                <a:ext cx="232813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+8]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239" y="5515257"/>
                <a:ext cx="2328137" cy="461665"/>
              </a:xfrm>
              <a:prstGeom prst="rect">
                <a:avLst/>
              </a:prstGeom>
              <a:blipFill rotWithShape="0">
                <a:blip r:embed="rId7"/>
                <a:stretch>
                  <a:fillRect r="-524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415006" y="6152997"/>
                <a:ext cx="390959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+8]=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+8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/4]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5006" y="6152997"/>
                <a:ext cx="3909594" cy="461665"/>
              </a:xfrm>
              <a:prstGeom prst="rect">
                <a:avLst/>
              </a:prstGeom>
              <a:blipFill rotWithShape="0">
                <a:blip r:embed="rId8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894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80672"/>
          </a:xfrm>
        </p:spPr>
        <p:txBody>
          <a:bodyPr/>
          <a:lstStyle/>
          <a:p>
            <a:r>
              <a:rPr lang="en-US" dirty="0" smtClean="0"/>
              <a:t>Discrete-Time Signals (Sequences)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914400"/>
                <a:ext cx="8915400" cy="5943600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2800" dirty="0" smtClean="0"/>
                  <a:t>Discrete-time signals are represented mathematically as </a:t>
                </a:r>
                <a:r>
                  <a:rPr lang="en-US" sz="2400" dirty="0" smtClean="0"/>
                  <a:t>sequence</a:t>
                </a:r>
                <a:r>
                  <a:rPr lang="en-US" sz="2800" dirty="0" smtClean="0"/>
                  <a:t> of numbers.</a:t>
                </a:r>
              </a:p>
              <a:p>
                <a:pPr algn="just"/>
                <a:endParaRPr lang="en-US" sz="1100" dirty="0" smtClean="0"/>
              </a:p>
              <a:p>
                <a:pPr algn="just"/>
                <a:r>
                  <a:rPr lang="en-US" sz="2800" dirty="0" smtClean="0"/>
                  <a:t>A sequence of numbers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 smtClean="0"/>
                  <a:t>, in which nth number in the sequence is denoted as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 smtClean="0"/>
                  <a:t>, is formally written as</a:t>
                </a:r>
              </a:p>
              <a:p>
                <a:pPr algn="just"/>
                <a:endParaRPr lang="en-US" sz="2800" dirty="0"/>
              </a:p>
              <a:p>
                <a:pPr algn="just"/>
                <a:endParaRPr lang="en-US" sz="2800" dirty="0" smtClean="0"/>
              </a:p>
              <a:p>
                <a:pPr algn="just"/>
                <a:r>
                  <a:rPr lang="en-US" sz="2800" dirty="0" smtClean="0"/>
                  <a:t>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 smtClean="0"/>
                  <a:t> is an integer.</a:t>
                </a:r>
              </a:p>
              <a:p>
                <a:pPr algn="just"/>
                <a:r>
                  <a:rPr lang="en-US" sz="2800" dirty="0" smtClean="0"/>
                  <a:t>Such sequence can often arrive from periodic sampling of an analog signal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at time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𝑛𝑇</m:t>
                    </m:r>
                  </m:oMath>
                </a14:m>
                <a:r>
                  <a:rPr lang="en-US" sz="2800" dirty="0" smtClean="0"/>
                  <a:t>, i.e.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914400"/>
                <a:ext cx="8915400" cy="5943600"/>
              </a:xfrm>
              <a:blipFill rotWithShape="0">
                <a:blip r:embed="rId2"/>
                <a:stretch>
                  <a:fillRect l="-1231" t="-923" r="-1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438400" y="3172606"/>
                <a:ext cx="49362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d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,  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∞&lt;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&lt;∞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3172606"/>
                <a:ext cx="4936223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454088" y="5775701"/>
                <a:ext cx="554029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]=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nT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),  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∞&lt;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&lt;∞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088" y="5775701"/>
                <a:ext cx="5540299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953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Periodic and Aperiodic DT Sinusoids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30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089" t="3527" r="5858" b="2703"/>
          <a:stretch/>
        </p:blipFill>
        <p:spPr>
          <a:xfrm>
            <a:off x="4419600" y="881555"/>
            <a:ext cx="4648200" cy="37666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42677" y="2243475"/>
                <a:ext cx="3909594" cy="7224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+8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677" y="2243475"/>
                <a:ext cx="3909594" cy="72244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74053" y="1547174"/>
                <a:ext cx="390959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+8]=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+8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/4]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053" y="1547174"/>
                <a:ext cx="3909594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015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8F0BB4D-C773-42DC-9030-F2FCDF9D4245}" type="slidenum">
              <a:rPr lang="en-US" sz="1400" b="0"/>
              <a:pPr/>
              <a:t>31</a:t>
            </a:fld>
            <a:endParaRPr lang="en-US" sz="1400" b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Basic Operations on Signals</a:t>
            </a:r>
            <a:endParaRPr lang="en-US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990600"/>
          </a:xfrm>
        </p:spPr>
        <p:txBody>
          <a:bodyPr/>
          <a:lstStyle/>
          <a:p>
            <a:pPr algn="just">
              <a:lnSpc>
                <a:spcPct val="90000"/>
              </a:lnSpc>
              <a:buFontTx/>
              <a:buNone/>
              <a:defRPr/>
            </a:pPr>
            <a:r>
              <a:rPr lang="en-US" sz="2800" b="1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(a) Operations performed on dependent        </a:t>
            </a:r>
          </a:p>
          <a:p>
            <a:pPr algn="just">
              <a:lnSpc>
                <a:spcPct val="90000"/>
              </a:lnSpc>
              <a:buFontTx/>
              <a:buNone/>
              <a:defRPr/>
            </a:pPr>
            <a:r>
              <a:rPr lang="en-US" sz="2800" b="1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	   variables</a:t>
            </a:r>
            <a:endParaRPr lang="en-US" smtClean="0"/>
          </a:p>
          <a:p>
            <a:pPr algn="just">
              <a:lnSpc>
                <a:spcPct val="90000"/>
              </a:lnSpc>
              <a:buFontTx/>
              <a:buNone/>
              <a:defRPr/>
            </a:pPr>
            <a:endParaRPr lang="en-US" smtClean="0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533400" y="20574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 Amplitude Scaling:</a:t>
            </a:r>
            <a:endParaRPr lang="en-US"/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>
                <a:solidFill>
                  <a:schemeClr val="accent2"/>
                </a:solidFill>
              </a:rPr>
              <a:t>let x(t) denote a continuous time signal. The signal y(t) resulting from amplitude scaling applied to x(t) is defined by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>
                <a:solidFill>
                  <a:schemeClr val="accent2"/>
                </a:solidFill>
              </a:rPr>
              <a:t>	y(t)  =   cx(t)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>
                <a:solidFill>
                  <a:schemeClr val="accent2"/>
                </a:solidFill>
              </a:rPr>
              <a:t>	where c is the scale factor.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>
                <a:solidFill>
                  <a:schemeClr val="accent2"/>
                </a:solidFill>
              </a:rPr>
              <a:t>In a similar manner to the above equation, for discrete time signals we write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>
                <a:solidFill>
                  <a:schemeClr val="accent2"/>
                </a:solidFill>
              </a:rPr>
              <a:t>	y[nT] = cx[nT]</a:t>
            </a:r>
            <a:endParaRPr lang="en-US"/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defRPr/>
            </a:pPr>
            <a:endParaRPr lang="en-US"/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defRPr/>
            </a:pPr>
            <a:endParaRPr lang="en-US"/>
          </a:p>
          <a:p>
            <a:pPr marL="342900" indent="-342900" algn="just">
              <a:spcBef>
                <a:spcPct val="20000"/>
              </a:spcBef>
              <a:defRPr/>
            </a:pPr>
            <a:endParaRPr lang="en-US" sz="3200" b="0"/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 flipV="1">
            <a:off x="1295400" y="64008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 flipV="1">
            <a:off x="2133600" y="5562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>
            <a:off x="2133600" y="59436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>
            <a:off x="3276600" y="5943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 flipV="1">
            <a:off x="4953000" y="64008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3" name="Line 11"/>
          <p:cNvSpPr>
            <a:spLocks noChangeShapeType="1"/>
          </p:cNvSpPr>
          <p:nvPr/>
        </p:nvSpPr>
        <p:spPr bwMode="auto">
          <a:xfrm flipV="1">
            <a:off x="5334000" y="48768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>
            <a:off x="5334000" y="55626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>
            <a:off x="6477000" y="5943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>
            <a:off x="6477000" y="5562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9" name="Text Box 17"/>
          <p:cNvSpPr txBox="1">
            <a:spLocks noChangeArrowheads="1"/>
          </p:cNvSpPr>
          <p:nvPr/>
        </p:nvSpPr>
        <p:spPr bwMode="auto">
          <a:xfrm>
            <a:off x="2193925" y="5527675"/>
            <a:ext cx="64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/>
              <a:t>x(t)</a:t>
            </a:r>
          </a:p>
        </p:txBody>
      </p:sp>
      <p:sp>
        <p:nvSpPr>
          <p:cNvPr id="33811" name="Text Box 19"/>
          <p:cNvSpPr txBox="1">
            <a:spLocks noChangeArrowheads="1"/>
          </p:cNvSpPr>
          <p:nvPr/>
        </p:nvSpPr>
        <p:spPr bwMode="auto">
          <a:xfrm>
            <a:off x="5394325" y="4994275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/>
              <a:t>2x(t)</a:t>
            </a:r>
          </a:p>
        </p:txBody>
      </p:sp>
    </p:spTree>
    <p:extLst>
      <p:ext uri="{BB962C8B-B14F-4D97-AF65-F5344CB8AC3E}">
        <p14:creationId xmlns:p14="http://schemas.microsoft.com/office/powerpoint/2010/main" val="3417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DD5E708-5E37-412B-AC92-20CFC98203F9}" type="slidenum">
              <a:rPr lang="en-US" sz="1400" b="0"/>
              <a:pPr/>
              <a:t>32</a:t>
            </a:fld>
            <a:endParaRPr lang="en-US" sz="1400" b="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algn="just">
              <a:defRPr/>
            </a:pPr>
            <a:r>
              <a:rPr lang="en-US" sz="2800" b="1" smtClean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Addition:</a:t>
            </a:r>
            <a:endParaRPr lang="en-US" sz="2800" b="1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85800"/>
            <a:ext cx="7772400" cy="9906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chemeClr val="accent2"/>
                </a:solidFill>
              </a:rPr>
              <a:t>Let x</a:t>
            </a:r>
            <a:r>
              <a:rPr lang="en-US" sz="2400" b="1" baseline="-25000" smtClean="0">
                <a:solidFill>
                  <a:schemeClr val="accent2"/>
                </a:solidFill>
              </a:rPr>
              <a:t>1</a:t>
            </a:r>
            <a:r>
              <a:rPr lang="en-US" sz="2400" b="1" smtClean="0">
                <a:solidFill>
                  <a:schemeClr val="accent2"/>
                </a:solidFill>
              </a:rPr>
              <a:t> [n] and x</a:t>
            </a:r>
            <a:r>
              <a:rPr lang="en-US" sz="2400" b="1" baseline="-25000" smtClean="0">
                <a:solidFill>
                  <a:schemeClr val="accent2"/>
                </a:solidFill>
              </a:rPr>
              <a:t>2</a:t>
            </a:r>
            <a:r>
              <a:rPr lang="en-US" sz="2400" b="1" smtClean="0">
                <a:solidFill>
                  <a:schemeClr val="accent2"/>
                </a:solidFill>
              </a:rPr>
              <a:t>[n] denote a pair of discrete time signals. The signal y[n] obtained by the addition of x</a:t>
            </a:r>
            <a:r>
              <a:rPr lang="en-US" sz="2400" b="1" baseline="-25000" smtClean="0">
                <a:solidFill>
                  <a:schemeClr val="accent2"/>
                </a:solidFill>
              </a:rPr>
              <a:t>1</a:t>
            </a:r>
            <a:r>
              <a:rPr lang="en-US" sz="2400" b="1" smtClean="0">
                <a:solidFill>
                  <a:schemeClr val="accent2"/>
                </a:solidFill>
              </a:rPr>
              <a:t>[n] + x</a:t>
            </a:r>
            <a:r>
              <a:rPr lang="en-US" sz="2400" b="1" baseline="-25000" smtClean="0">
                <a:solidFill>
                  <a:schemeClr val="accent2"/>
                </a:solidFill>
              </a:rPr>
              <a:t>2</a:t>
            </a:r>
            <a:r>
              <a:rPr lang="en-US" sz="2400" b="1" smtClean="0">
                <a:solidFill>
                  <a:schemeClr val="accent2"/>
                </a:solidFill>
              </a:rPr>
              <a:t>[n] is defined as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chemeClr val="accent2"/>
                </a:solidFill>
              </a:rPr>
              <a:t>	y[n] = x</a:t>
            </a:r>
            <a:r>
              <a:rPr lang="en-US" sz="2400" b="1" baseline="-25000" smtClean="0">
                <a:solidFill>
                  <a:schemeClr val="accent2"/>
                </a:solidFill>
              </a:rPr>
              <a:t>1</a:t>
            </a:r>
            <a:r>
              <a:rPr lang="en-US" sz="2400" b="1" smtClean="0">
                <a:solidFill>
                  <a:schemeClr val="accent2"/>
                </a:solidFill>
              </a:rPr>
              <a:t>[n]  +  x</a:t>
            </a:r>
            <a:r>
              <a:rPr lang="en-US" sz="2400" b="1" baseline="-25000" smtClean="0">
                <a:solidFill>
                  <a:schemeClr val="accent2"/>
                </a:solidFill>
              </a:rPr>
              <a:t>2</a:t>
            </a:r>
            <a:r>
              <a:rPr lang="en-US" sz="2400" b="1" smtClean="0">
                <a:solidFill>
                  <a:schemeClr val="accent2"/>
                </a:solidFill>
              </a:rPr>
              <a:t>[n]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chemeClr val="accent2"/>
                </a:solidFill>
              </a:rPr>
              <a:t>	</a:t>
            </a:r>
            <a:r>
              <a:rPr lang="en-US" sz="2800" b="1" smtClean="0">
                <a:solidFill>
                  <a:schemeClr val="accent2"/>
                </a:solidFill>
              </a:rPr>
              <a:t>Example:  audio mixer</a:t>
            </a:r>
            <a:endParaRPr lang="en-US" sz="2800" b="1" smtClean="0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457200" y="3048000"/>
            <a:ext cx="7772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defRPr/>
            </a:pPr>
            <a:r>
              <a:rPr lang="en-US" sz="280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Multiplication:</a:t>
            </a:r>
            <a:endParaRPr lang="en-US" sz="28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>
                <a:solidFill>
                  <a:schemeClr val="accent2"/>
                </a:solidFill>
              </a:rPr>
              <a:t>Let x</a:t>
            </a:r>
            <a:r>
              <a:rPr lang="en-US" baseline="-25000">
                <a:solidFill>
                  <a:schemeClr val="accent2"/>
                </a:solidFill>
              </a:rPr>
              <a:t>1</a:t>
            </a:r>
            <a:r>
              <a:rPr lang="en-US">
                <a:solidFill>
                  <a:schemeClr val="accent2"/>
                </a:solidFill>
              </a:rPr>
              <a:t>[n] and x</a:t>
            </a:r>
            <a:r>
              <a:rPr lang="en-US" baseline="-25000">
                <a:solidFill>
                  <a:schemeClr val="accent2"/>
                </a:solidFill>
              </a:rPr>
              <a:t>2</a:t>
            </a:r>
            <a:r>
              <a:rPr lang="en-US">
                <a:solidFill>
                  <a:schemeClr val="accent2"/>
                </a:solidFill>
              </a:rPr>
              <a:t>[n] denote a pair of discrete-time signals. The signal y[n] resulting from the multiplication of the x</a:t>
            </a:r>
            <a:r>
              <a:rPr lang="en-US" baseline="-25000">
                <a:solidFill>
                  <a:schemeClr val="accent2"/>
                </a:solidFill>
              </a:rPr>
              <a:t>1</a:t>
            </a:r>
            <a:r>
              <a:rPr lang="en-US">
                <a:solidFill>
                  <a:schemeClr val="accent2"/>
                </a:solidFill>
              </a:rPr>
              <a:t>[n] and x</a:t>
            </a:r>
            <a:r>
              <a:rPr lang="en-US" baseline="-25000">
                <a:solidFill>
                  <a:schemeClr val="accent2"/>
                </a:solidFill>
              </a:rPr>
              <a:t>2</a:t>
            </a:r>
            <a:r>
              <a:rPr lang="en-US">
                <a:solidFill>
                  <a:schemeClr val="accent2"/>
                </a:solidFill>
              </a:rPr>
              <a:t>[n] is defined by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>
                <a:solidFill>
                  <a:schemeClr val="accent2"/>
                </a:solidFill>
              </a:rPr>
              <a:t>	y[n] = x</a:t>
            </a:r>
            <a:r>
              <a:rPr lang="en-US" baseline="-25000">
                <a:solidFill>
                  <a:schemeClr val="accent2"/>
                </a:solidFill>
              </a:rPr>
              <a:t>1</a:t>
            </a:r>
            <a:r>
              <a:rPr lang="en-US">
                <a:solidFill>
                  <a:schemeClr val="accent2"/>
                </a:solidFill>
              </a:rPr>
              <a:t>[n].x</a:t>
            </a:r>
            <a:r>
              <a:rPr lang="en-US" baseline="-25000">
                <a:solidFill>
                  <a:schemeClr val="accent2"/>
                </a:solidFill>
              </a:rPr>
              <a:t>2</a:t>
            </a:r>
            <a:r>
              <a:rPr lang="en-US">
                <a:solidFill>
                  <a:schemeClr val="accent2"/>
                </a:solidFill>
              </a:rPr>
              <a:t>[n]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sz="2800">
                <a:solidFill>
                  <a:schemeClr val="accent2"/>
                </a:solidFill>
              </a:rPr>
              <a:t>Example: AM Radio Signal</a:t>
            </a:r>
            <a:endParaRPr lang="en-US"/>
          </a:p>
          <a:p>
            <a:pPr marL="342900" indent="-342900" algn="just">
              <a:spcBef>
                <a:spcPct val="20000"/>
              </a:spcBef>
              <a:defRPr/>
            </a:pPr>
            <a:endParaRPr lang="en-US" sz="28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630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EBB1F7D-E208-48B0-B2FC-DB49DB4D18D4}" type="slidenum">
              <a:rPr lang="en-US" sz="1400" b="0"/>
              <a:pPr/>
              <a:t>33</a:t>
            </a:fld>
            <a:endParaRPr lang="en-US" sz="1400" b="0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>
            <a:normAutofit fontScale="90000"/>
          </a:bodyPr>
          <a:lstStyle/>
          <a:p>
            <a:pPr algn="just">
              <a:defRPr/>
            </a:pPr>
            <a:r>
              <a:rPr lang="en-US" sz="2800" b="1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(b) Operations performed on independent 	   	variable</a:t>
            </a:r>
            <a:endParaRPr lang="en-US" sz="28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724400"/>
          </a:xfrm>
        </p:spPr>
        <p:txBody>
          <a:bodyPr/>
          <a:lstStyle/>
          <a:p>
            <a:pPr algn="just"/>
            <a:r>
              <a:rPr lang="en-US" sz="2400" b="1" smtClean="0">
                <a:solidFill>
                  <a:srgbClr val="FF3399"/>
                </a:solidFill>
              </a:rPr>
              <a:t>Time Scaling:</a:t>
            </a:r>
            <a:endParaRPr lang="en-US" sz="2400" b="1" smtClean="0"/>
          </a:p>
          <a:p>
            <a:pPr algn="just">
              <a:buFontTx/>
              <a:buNone/>
            </a:pPr>
            <a:r>
              <a:rPr lang="en-US" sz="2400" b="1" smtClean="0"/>
              <a:t>	</a:t>
            </a:r>
            <a:r>
              <a:rPr lang="en-US" sz="2400" b="1" smtClean="0">
                <a:solidFill>
                  <a:schemeClr val="accent2"/>
                </a:solidFill>
              </a:rPr>
              <a:t>Let y(t) is a compressed version of x(t). The signal y(t) obtained by scaling the independent variable, time t, by a factor k is defined by</a:t>
            </a:r>
          </a:p>
          <a:p>
            <a:pPr algn="just">
              <a:buFontTx/>
              <a:buNone/>
            </a:pPr>
            <a:r>
              <a:rPr lang="en-US" sz="2400" b="1" smtClean="0">
                <a:solidFill>
                  <a:schemeClr val="accent2"/>
                </a:solidFill>
              </a:rPr>
              <a:t>	y(t) = x(kt)</a:t>
            </a:r>
          </a:p>
          <a:p>
            <a:pPr lvl="1" algn="just"/>
            <a:r>
              <a:rPr lang="en-US" sz="2400" b="1" smtClean="0">
                <a:solidFill>
                  <a:schemeClr val="accent2"/>
                </a:solidFill>
              </a:rPr>
              <a:t>if k &gt; 1, the signal y(t) is a compressed version of x(t).</a:t>
            </a:r>
          </a:p>
          <a:p>
            <a:pPr lvl="1" algn="just"/>
            <a:r>
              <a:rPr lang="en-US" sz="2400" b="1" smtClean="0">
                <a:solidFill>
                  <a:schemeClr val="accent2"/>
                </a:solidFill>
              </a:rPr>
              <a:t>If, on the other hand, 0 &lt; k &lt; 1, the signal y(t) is an expanded (stretched) version of x(t).</a:t>
            </a:r>
            <a:endParaRPr lang="en-US" sz="2400" b="1" smtClean="0"/>
          </a:p>
        </p:txBody>
      </p:sp>
    </p:spTree>
    <p:extLst>
      <p:ext uri="{BB962C8B-B14F-4D97-AF65-F5344CB8AC3E}">
        <p14:creationId xmlns:p14="http://schemas.microsoft.com/office/powerpoint/2010/main" val="142606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B32B3FD-A483-43DB-A3FF-6BC229BFF95B}" type="slidenum">
              <a:rPr lang="en-US" sz="1400" b="0"/>
              <a:pPr/>
              <a:t>34</a:t>
            </a:fld>
            <a:endParaRPr lang="en-US" sz="1400" b="0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914400"/>
            <a:ext cx="8486775" cy="5334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585913" y="1466850"/>
            <a:ext cx="6245225" cy="1162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1585913" y="1466850"/>
            <a:ext cx="6245225" cy="1162050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1585913" y="1466850"/>
            <a:ext cx="62452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7" name="Freeform 7"/>
          <p:cNvSpPr>
            <a:spLocks/>
          </p:cNvSpPr>
          <p:nvPr/>
        </p:nvSpPr>
        <p:spPr bwMode="auto">
          <a:xfrm>
            <a:off x="1585913" y="1466850"/>
            <a:ext cx="6245225" cy="1162050"/>
          </a:xfrm>
          <a:custGeom>
            <a:avLst/>
            <a:gdLst>
              <a:gd name="T0" fmla="*/ 0 w 433"/>
              <a:gd name="T1" fmla="*/ 83 h 83"/>
              <a:gd name="T2" fmla="*/ 433 w 433"/>
              <a:gd name="T3" fmla="*/ 83 h 83"/>
              <a:gd name="T4" fmla="*/ 433 w 433"/>
              <a:gd name="T5" fmla="*/ 0 h 83"/>
              <a:gd name="T6" fmla="*/ 0 60000 65536"/>
              <a:gd name="T7" fmla="*/ 0 60000 65536"/>
              <a:gd name="T8" fmla="*/ 0 60000 65536"/>
              <a:gd name="T9" fmla="*/ 0 w 433"/>
              <a:gd name="T10" fmla="*/ 0 h 83"/>
              <a:gd name="T11" fmla="*/ 433 w 433"/>
              <a:gd name="T12" fmla="*/ 83 h 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3" h="83">
                <a:moveTo>
                  <a:pt x="0" y="83"/>
                </a:moveTo>
                <a:lnTo>
                  <a:pt x="433" y="83"/>
                </a:lnTo>
                <a:lnTo>
                  <a:pt x="433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 flipV="1">
            <a:off x="1585913" y="1466850"/>
            <a:ext cx="1587" cy="1162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1585913" y="2628900"/>
            <a:ext cx="62452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 flipV="1">
            <a:off x="1585913" y="1466850"/>
            <a:ext cx="1587" cy="1162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 flipV="1">
            <a:off x="1585913" y="2573338"/>
            <a:ext cx="1587" cy="555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1585913" y="1466850"/>
            <a:ext cx="1587" cy="55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1471613" y="2684463"/>
            <a:ext cx="254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>
                <a:solidFill>
                  <a:srgbClr val="000000"/>
                </a:solidFill>
                <a:latin typeface="Helvetica" panose="020B0604020202020204" pitchFamily="34" charset="0"/>
              </a:rPr>
              <a:t>-3</a:t>
            </a:r>
            <a:endParaRPr lang="en-US"/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 flipV="1">
            <a:off x="2624138" y="2573338"/>
            <a:ext cx="1587" cy="555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>
            <a:off x="2624138" y="1466850"/>
            <a:ext cx="1587" cy="55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2509838" y="2684463"/>
            <a:ext cx="254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>
                <a:solidFill>
                  <a:srgbClr val="000000"/>
                </a:solidFill>
                <a:latin typeface="Helvetica" panose="020B0604020202020204" pitchFamily="34" charset="0"/>
              </a:rPr>
              <a:t>-2</a:t>
            </a:r>
            <a:endParaRPr lang="en-US"/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 flipV="1">
            <a:off x="3663950" y="2573338"/>
            <a:ext cx="1588" cy="555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>
            <a:off x="3663950" y="1466850"/>
            <a:ext cx="1588" cy="55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3548063" y="2684463"/>
            <a:ext cx="254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>
                <a:solidFill>
                  <a:srgbClr val="000000"/>
                </a:solidFill>
                <a:latin typeface="Helvetica" panose="020B0604020202020204" pitchFamily="34" charset="0"/>
              </a:rPr>
              <a:t>-1</a:t>
            </a:r>
            <a:endParaRPr lang="en-US"/>
          </a:p>
        </p:txBody>
      </p:sp>
      <p:sp>
        <p:nvSpPr>
          <p:cNvPr id="25620" name="Line 20"/>
          <p:cNvSpPr>
            <a:spLocks noChangeShapeType="1"/>
          </p:cNvSpPr>
          <p:nvPr/>
        </p:nvSpPr>
        <p:spPr bwMode="auto">
          <a:xfrm flipV="1">
            <a:off x="4716463" y="2573338"/>
            <a:ext cx="1587" cy="555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>
            <a:off x="4716463" y="1466850"/>
            <a:ext cx="1587" cy="55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2" name="Rectangle 22"/>
          <p:cNvSpPr>
            <a:spLocks noChangeArrowheads="1"/>
          </p:cNvSpPr>
          <p:nvPr/>
        </p:nvSpPr>
        <p:spPr bwMode="auto">
          <a:xfrm>
            <a:off x="4659313" y="2684463"/>
            <a:ext cx="152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>
                <a:solidFill>
                  <a:srgbClr val="000000"/>
                </a:solidFill>
                <a:latin typeface="Helvetica" panose="020B0604020202020204" pitchFamily="34" charset="0"/>
              </a:rPr>
              <a:t>0</a:t>
            </a:r>
            <a:endParaRPr lang="en-US"/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 flipV="1">
            <a:off x="5754688" y="2573338"/>
            <a:ext cx="1587" cy="555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4" name="Line 24"/>
          <p:cNvSpPr>
            <a:spLocks noChangeShapeType="1"/>
          </p:cNvSpPr>
          <p:nvPr/>
        </p:nvSpPr>
        <p:spPr bwMode="auto">
          <a:xfrm>
            <a:off x="5754688" y="1466850"/>
            <a:ext cx="1587" cy="55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5" name="Rectangle 25"/>
          <p:cNvSpPr>
            <a:spLocks noChangeArrowheads="1"/>
          </p:cNvSpPr>
          <p:nvPr/>
        </p:nvSpPr>
        <p:spPr bwMode="auto">
          <a:xfrm>
            <a:off x="5697538" y="2684463"/>
            <a:ext cx="152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>
                <a:solidFill>
                  <a:srgbClr val="000000"/>
                </a:solidFill>
                <a:latin typeface="Helvetica" panose="020B0604020202020204" pitchFamily="34" charset="0"/>
              </a:rPr>
              <a:t>1</a:t>
            </a:r>
            <a:endParaRPr lang="en-US"/>
          </a:p>
        </p:txBody>
      </p:sp>
      <p:sp>
        <p:nvSpPr>
          <p:cNvPr id="25626" name="Line 26"/>
          <p:cNvSpPr>
            <a:spLocks noChangeShapeType="1"/>
          </p:cNvSpPr>
          <p:nvPr/>
        </p:nvSpPr>
        <p:spPr bwMode="auto">
          <a:xfrm flipV="1">
            <a:off x="6792913" y="2573338"/>
            <a:ext cx="1587" cy="555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7" name="Line 27"/>
          <p:cNvSpPr>
            <a:spLocks noChangeShapeType="1"/>
          </p:cNvSpPr>
          <p:nvPr/>
        </p:nvSpPr>
        <p:spPr bwMode="auto">
          <a:xfrm>
            <a:off x="6792913" y="1466850"/>
            <a:ext cx="1587" cy="55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8" name="Rectangle 28"/>
          <p:cNvSpPr>
            <a:spLocks noChangeArrowheads="1"/>
          </p:cNvSpPr>
          <p:nvPr/>
        </p:nvSpPr>
        <p:spPr bwMode="auto">
          <a:xfrm>
            <a:off x="6735763" y="2684463"/>
            <a:ext cx="152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>
                <a:solidFill>
                  <a:srgbClr val="000000"/>
                </a:solidFill>
                <a:latin typeface="Helvetica" panose="020B0604020202020204" pitchFamily="34" charset="0"/>
              </a:rPr>
              <a:t>2</a:t>
            </a:r>
            <a:endParaRPr lang="en-US"/>
          </a:p>
        </p:txBody>
      </p:sp>
      <p:sp>
        <p:nvSpPr>
          <p:cNvPr id="25629" name="Line 29"/>
          <p:cNvSpPr>
            <a:spLocks noChangeShapeType="1"/>
          </p:cNvSpPr>
          <p:nvPr/>
        </p:nvSpPr>
        <p:spPr bwMode="auto">
          <a:xfrm flipV="1">
            <a:off x="7831138" y="2573338"/>
            <a:ext cx="1587" cy="555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0" name="Line 30"/>
          <p:cNvSpPr>
            <a:spLocks noChangeShapeType="1"/>
          </p:cNvSpPr>
          <p:nvPr/>
        </p:nvSpPr>
        <p:spPr bwMode="auto">
          <a:xfrm>
            <a:off x="7831138" y="1466850"/>
            <a:ext cx="1587" cy="55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1" name="Rectangle 31"/>
          <p:cNvSpPr>
            <a:spLocks noChangeArrowheads="1"/>
          </p:cNvSpPr>
          <p:nvPr/>
        </p:nvSpPr>
        <p:spPr bwMode="auto">
          <a:xfrm>
            <a:off x="7773988" y="2684463"/>
            <a:ext cx="152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>
                <a:solidFill>
                  <a:srgbClr val="000000"/>
                </a:solidFill>
                <a:latin typeface="Helvetica" panose="020B0604020202020204" pitchFamily="34" charset="0"/>
              </a:rPr>
              <a:t>3</a:t>
            </a:r>
            <a:endParaRPr lang="en-US"/>
          </a:p>
        </p:txBody>
      </p:sp>
      <p:sp>
        <p:nvSpPr>
          <p:cNvPr id="25632" name="Line 32"/>
          <p:cNvSpPr>
            <a:spLocks noChangeShapeType="1"/>
          </p:cNvSpPr>
          <p:nvPr/>
        </p:nvSpPr>
        <p:spPr bwMode="auto">
          <a:xfrm>
            <a:off x="1585913" y="2628900"/>
            <a:ext cx="587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3" name="Line 33"/>
          <p:cNvSpPr>
            <a:spLocks noChangeShapeType="1"/>
          </p:cNvSpPr>
          <p:nvPr/>
        </p:nvSpPr>
        <p:spPr bwMode="auto">
          <a:xfrm flipH="1">
            <a:off x="7773988" y="2628900"/>
            <a:ext cx="571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4" name="Rectangle 34"/>
          <p:cNvSpPr>
            <a:spLocks noChangeArrowheads="1"/>
          </p:cNvSpPr>
          <p:nvPr/>
        </p:nvSpPr>
        <p:spPr bwMode="auto">
          <a:xfrm>
            <a:off x="1412875" y="2516188"/>
            <a:ext cx="152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>
                <a:solidFill>
                  <a:srgbClr val="000000"/>
                </a:solidFill>
                <a:latin typeface="Helvetica" panose="020B0604020202020204" pitchFamily="34" charset="0"/>
              </a:rPr>
              <a:t>0</a:t>
            </a:r>
            <a:endParaRPr lang="en-US"/>
          </a:p>
        </p:txBody>
      </p:sp>
      <p:sp>
        <p:nvSpPr>
          <p:cNvPr id="25635" name="Line 35"/>
          <p:cNvSpPr>
            <a:spLocks noChangeShapeType="1"/>
          </p:cNvSpPr>
          <p:nvPr/>
        </p:nvSpPr>
        <p:spPr bwMode="auto">
          <a:xfrm>
            <a:off x="1585913" y="2054225"/>
            <a:ext cx="587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6" name="Line 36"/>
          <p:cNvSpPr>
            <a:spLocks noChangeShapeType="1"/>
          </p:cNvSpPr>
          <p:nvPr/>
        </p:nvSpPr>
        <p:spPr bwMode="auto">
          <a:xfrm flipH="1">
            <a:off x="7773988" y="2054225"/>
            <a:ext cx="571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7" name="Rectangle 37"/>
          <p:cNvSpPr>
            <a:spLocks noChangeArrowheads="1"/>
          </p:cNvSpPr>
          <p:nvPr/>
        </p:nvSpPr>
        <p:spPr bwMode="auto">
          <a:xfrm>
            <a:off x="1412875" y="1943100"/>
            <a:ext cx="152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>
                <a:solidFill>
                  <a:srgbClr val="000000"/>
                </a:solidFill>
                <a:latin typeface="Helvetica" panose="020B0604020202020204" pitchFamily="34" charset="0"/>
              </a:rPr>
              <a:t>5</a:t>
            </a:r>
            <a:endParaRPr lang="en-US"/>
          </a:p>
        </p:txBody>
      </p:sp>
      <p:sp>
        <p:nvSpPr>
          <p:cNvPr id="25638" name="Line 38"/>
          <p:cNvSpPr>
            <a:spLocks noChangeShapeType="1"/>
          </p:cNvSpPr>
          <p:nvPr/>
        </p:nvSpPr>
        <p:spPr bwMode="auto">
          <a:xfrm>
            <a:off x="1585913" y="1466850"/>
            <a:ext cx="587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9" name="Line 39"/>
          <p:cNvSpPr>
            <a:spLocks noChangeShapeType="1"/>
          </p:cNvSpPr>
          <p:nvPr/>
        </p:nvSpPr>
        <p:spPr bwMode="auto">
          <a:xfrm flipH="1">
            <a:off x="7773988" y="1466850"/>
            <a:ext cx="571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40" name="Rectangle 40"/>
          <p:cNvSpPr>
            <a:spLocks noChangeArrowheads="1"/>
          </p:cNvSpPr>
          <p:nvPr/>
        </p:nvSpPr>
        <p:spPr bwMode="auto">
          <a:xfrm>
            <a:off x="1298575" y="1354138"/>
            <a:ext cx="30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>
                <a:solidFill>
                  <a:srgbClr val="000000"/>
                </a:solidFill>
                <a:latin typeface="Helvetica" panose="020B0604020202020204" pitchFamily="34" charset="0"/>
              </a:rPr>
              <a:t>10</a:t>
            </a:r>
            <a:endParaRPr lang="en-US"/>
          </a:p>
        </p:txBody>
      </p:sp>
      <p:sp>
        <p:nvSpPr>
          <p:cNvPr id="25641" name="Line 41"/>
          <p:cNvSpPr>
            <a:spLocks noChangeShapeType="1"/>
          </p:cNvSpPr>
          <p:nvPr/>
        </p:nvSpPr>
        <p:spPr bwMode="auto">
          <a:xfrm>
            <a:off x="1585913" y="1466850"/>
            <a:ext cx="62452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42" name="Freeform 42"/>
          <p:cNvSpPr>
            <a:spLocks/>
          </p:cNvSpPr>
          <p:nvPr/>
        </p:nvSpPr>
        <p:spPr bwMode="auto">
          <a:xfrm>
            <a:off x="1585913" y="1466850"/>
            <a:ext cx="6245225" cy="1162050"/>
          </a:xfrm>
          <a:custGeom>
            <a:avLst/>
            <a:gdLst>
              <a:gd name="T0" fmla="*/ 0 w 433"/>
              <a:gd name="T1" fmla="*/ 83 h 83"/>
              <a:gd name="T2" fmla="*/ 433 w 433"/>
              <a:gd name="T3" fmla="*/ 83 h 83"/>
              <a:gd name="T4" fmla="*/ 433 w 433"/>
              <a:gd name="T5" fmla="*/ 0 h 83"/>
              <a:gd name="T6" fmla="*/ 0 60000 65536"/>
              <a:gd name="T7" fmla="*/ 0 60000 65536"/>
              <a:gd name="T8" fmla="*/ 0 60000 65536"/>
              <a:gd name="T9" fmla="*/ 0 w 433"/>
              <a:gd name="T10" fmla="*/ 0 h 83"/>
              <a:gd name="T11" fmla="*/ 433 w 433"/>
              <a:gd name="T12" fmla="*/ 83 h 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3" h="83">
                <a:moveTo>
                  <a:pt x="0" y="83"/>
                </a:moveTo>
                <a:lnTo>
                  <a:pt x="433" y="83"/>
                </a:lnTo>
                <a:lnTo>
                  <a:pt x="433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5643" name="Line 43"/>
          <p:cNvSpPr>
            <a:spLocks noChangeShapeType="1"/>
          </p:cNvSpPr>
          <p:nvPr/>
        </p:nvSpPr>
        <p:spPr bwMode="auto">
          <a:xfrm flipV="1">
            <a:off x="1585913" y="1466850"/>
            <a:ext cx="1587" cy="1162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44" name="Oval 44"/>
          <p:cNvSpPr>
            <a:spLocks noChangeArrowheads="1"/>
          </p:cNvSpPr>
          <p:nvPr/>
        </p:nvSpPr>
        <p:spPr bwMode="auto">
          <a:xfrm>
            <a:off x="1528763" y="2460625"/>
            <a:ext cx="130175" cy="125413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5645" name="Oval 45"/>
          <p:cNvSpPr>
            <a:spLocks noChangeArrowheads="1"/>
          </p:cNvSpPr>
          <p:nvPr/>
        </p:nvSpPr>
        <p:spPr bwMode="auto">
          <a:xfrm>
            <a:off x="2566988" y="2335213"/>
            <a:ext cx="130175" cy="125412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5646" name="Oval 46"/>
          <p:cNvSpPr>
            <a:spLocks noChangeArrowheads="1"/>
          </p:cNvSpPr>
          <p:nvPr/>
        </p:nvSpPr>
        <p:spPr bwMode="auto">
          <a:xfrm>
            <a:off x="3605213" y="2222500"/>
            <a:ext cx="130175" cy="125413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5647" name="Oval 47"/>
          <p:cNvSpPr>
            <a:spLocks noChangeArrowheads="1"/>
          </p:cNvSpPr>
          <p:nvPr/>
        </p:nvSpPr>
        <p:spPr bwMode="auto">
          <a:xfrm>
            <a:off x="4659313" y="1873250"/>
            <a:ext cx="128587" cy="125413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5648" name="Oval 48"/>
          <p:cNvSpPr>
            <a:spLocks noChangeArrowheads="1"/>
          </p:cNvSpPr>
          <p:nvPr/>
        </p:nvSpPr>
        <p:spPr bwMode="auto">
          <a:xfrm>
            <a:off x="5697538" y="2222500"/>
            <a:ext cx="128587" cy="125413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5649" name="Oval 49"/>
          <p:cNvSpPr>
            <a:spLocks noChangeArrowheads="1"/>
          </p:cNvSpPr>
          <p:nvPr/>
        </p:nvSpPr>
        <p:spPr bwMode="auto">
          <a:xfrm>
            <a:off x="6735763" y="2335213"/>
            <a:ext cx="130175" cy="125412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5650" name="Oval 50"/>
          <p:cNvSpPr>
            <a:spLocks noChangeArrowheads="1"/>
          </p:cNvSpPr>
          <p:nvPr/>
        </p:nvSpPr>
        <p:spPr bwMode="auto">
          <a:xfrm>
            <a:off x="7773988" y="2460625"/>
            <a:ext cx="130175" cy="125413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5651" name="Line 51"/>
          <p:cNvSpPr>
            <a:spLocks noChangeShapeType="1"/>
          </p:cNvSpPr>
          <p:nvPr/>
        </p:nvSpPr>
        <p:spPr bwMode="auto">
          <a:xfrm flipV="1">
            <a:off x="1585913" y="2516188"/>
            <a:ext cx="1587" cy="112712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52" name="Line 52"/>
          <p:cNvSpPr>
            <a:spLocks noChangeShapeType="1"/>
          </p:cNvSpPr>
          <p:nvPr/>
        </p:nvSpPr>
        <p:spPr bwMode="auto">
          <a:xfrm flipV="1">
            <a:off x="2624138" y="2390775"/>
            <a:ext cx="1587" cy="238125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53" name="Line 53"/>
          <p:cNvSpPr>
            <a:spLocks noChangeShapeType="1"/>
          </p:cNvSpPr>
          <p:nvPr/>
        </p:nvSpPr>
        <p:spPr bwMode="auto">
          <a:xfrm flipV="1">
            <a:off x="3663950" y="2278063"/>
            <a:ext cx="1588" cy="350837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54" name="Line 54"/>
          <p:cNvSpPr>
            <a:spLocks noChangeShapeType="1"/>
          </p:cNvSpPr>
          <p:nvPr/>
        </p:nvSpPr>
        <p:spPr bwMode="auto">
          <a:xfrm flipV="1">
            <a:off x="4716463" y="1928813"/>
            <a:ext cx="1587" cy="700087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55" name="Line 55"/>
          <p:cNvSpPr>
            <a:spLocks noChangeShapeType="1"/>
          </p:cNvSpPr>
          <p:nvPr/>
        </p:nvSpPr>
        <p:spPr bwMode="auto">
          <a:xfrm flipV="1">
            <a:off x="5754688" y="2278063"/>
            <a:ext cx="1587" cy="350837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56" name="Line 56"/>
          <p:cNvSpPr>
            <a:spLocks noChangeShapeType="1"/>
          </p:cNvSpPr>
          <p:nvPr/>
        </p:nvSpPr>
        <p:spPr bwMode="auto">
          <a:xfrm flipV="1">
            <a:off x="6792913" y="2390775"/>
            <a:ext cx="1587" cy="238125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57" name="Line 57"/>
          <p:cNvSpPr>
            <a:spLocks noChangeShapeType="1"/>
          </p:cNvSpPr>
          <p:nvPr/>
        </p:nvSpPr>
        <p:spPr bwMode="auto">
          <a:xfrm flipV="1">
            <a:off x="7831138" y="2516188"/>
            <a:ext cx="1587" cy="112712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58" name="Rectangle 58"/>
          <p:cNvSpPr>
            <a:spLocks noChangeArrowheads="1"/>
          </p:cNvSpPr>
          <p:nvPr/>
        </p:nvSpPr>
        <p:spPr bwMode="auto">
          <a:xfrm rot="-5400000">
            <a:off x="926306" y="1772444"/>
            <a:ext cx="5254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>
                <a:solidFill>
                  <a:srgbClr val="000000"/>
                </a:solidFill>
                <a:latin typeface="Helvetica" panose="020B0604020202020204" pitchFamily="34" charset="0"/>
              </a:rPr>
              <a:t>x[n]</a:t>
            </a:r>
            <a:endParaRPr lang="en-US"/>
          </a:p>
        </p:txBody>
      </p:sp>
      <p:sp>
        <p:nvSpPr>
          <p:cNvPr id="25659" name="Rectangle 59"/>
          <p:cNvSpPr>
            <a:spLocks noChangeArrowheads="1"/>
          </p:cNvSpPr>
          <p:nvPr/>
        </p:nvSpPr>
        <p:spPr bwMode="auto">
          <a:xfrm>
            <a:off x="1585913" y="3021013"/>
            <a:ext cx="6245225" cy="1162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5660" name="Rectangle 60"/>
          <p:cNvSpPr>
            <a:spLocks noChangeArrowheads="1"/>
          </p:cNvSpPr>
          <p:nvPr/>
        </p:nvSpPr>
        <p:spPr bwMode="auto">
          <a:xfrm>
            <a:off x="1585913" y="3021013"/>
            <a:ext cx="6245225" cy="1162050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5661" name="Line 61"/>
          <p:cNvSpPr>
            <a:spLocks noChangeShapeType="1"/>
          </p:cNvSpPr>
          <p:nvPr/>
        </p:nvSpPr>
        <p:spPr bwMode="auto">
          <a:xfrm>
            <a:off x="1585913" y="3021013"/>
            <a:ext cx="62452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62" name="Freeform 62"/>
          <p:cNvSpPr>
            <a:spLocks/>
          </p:cNvSpPr>
          <p:nvPr/>
        </p:nvSpPr>
        <p:spPr bwMode="auto">
          <a:xfrm>
            <a:off x="1585913" y="3021013"/>
            <a:ext cx="6245225" cy="1162050"/>
          </a:xfrm>
          <a:custGeom>
            <a:avLst/>
            <a:gdLst>
              <a:gd name="T0" fmla="*/ 0 w 433"/>
              <a:gd name="T1" fmla="*/ 83 h 83"/>
              <a:gd name="T2" fmla="*/ 433 w 433"/>
              <a:gd name="T3" fmla="*/ 83 h 83"/>
              <a:gd name="T4" fmla="*/ 433 w 433"/>
              <a:gd name="T5" fmla="*/ 0 h 83"/>
              <a:gd name="T6" fmla="*/ 0 60000 65536"/>
              <a:gd name="T7" fmla="*/ 0 60000 65536"/>
              <a:gd name="T8" fmla="*/ 0 60000 65536"/>
              <a:gd name="T9" fmla="*/ 0 w 433"/>
              <a:gd name="T10" fmla="*/ 0 h 83"/>
              <a:gd name="T11" fmla="*/ 433 w 433"/>
              <a:gd name="T12" fmla="*/ 83 h 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3" h="83">
                <a:moveTo>
                  <a:pt x="0" y="83"/>
                </a:moveTo>
                <a:lnTo>
                  <a:pt x="433" y="83"/>
                </a:lnTo>
                <a:lnTo>
                  <a:pt x="433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5663" name="Line 63"/>
          <p:cNvSpPr>
            <a:spLocks noChangeShapeType="1"/>
          </p:cNvSpPr>
          <p:nvPr/>
        </p:nvSpPr>
        <p:spPr bwMode="auto">
          <a:xfrm flipV="1">
            <a:off x="1585913" y="3021013"/>
            <a:ext cx="1587" cy="1162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64" name="Line 64"/>
          <p:cNvSpPr>
            <a:spLocks noChangeShapeType="1"/>
          </p:cNvSpPr>
          <p:nvPr/>
        </p:nvSpPr>
        <p:spPr bwMode="auto">
          <a:xfrm>
            <a:off x="1585913" y="4183063"/>
            <a:ext cx="62452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65" name="Line 65"/>
          <p:cNvSpPr>
            <a:spLocks noChangeShapeType="1"/>
          </p:cNvSpPr>
          <p:nvPr/>
        </p:nvSpPr>
        <p:spPr bwMode="auto">
          <a:xfrm flipV="1">
            <a:off x="1585913" y="3021013"/>
            <a:ext cx="1587" cy="1162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66" name="Line 66"/>
          <p:cNvSpPr>
            <a:spLocks noChangeShapeType="1"/>
          </p:cNvSpPr>
          <p:nvPr/>
        </p:nvSpPr>
        <p:spPr bwMode="auto">
          <a:xfrm flipV="1">
            <a:off x="1585913" y="4125913"/>
            <a:ext cx="1587" cy="571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67" name="Line 67"/>
          <p:cNvSpPr>
            <a:spLocks noChangeShapeType="1"/>
          </p:cNvSpPr>
          <p:nvPr/>
        </p:nvSpPr>
        <p:spPr bwMode="auto">
          <a:xfrm>
            <a:off x="1585913" y="3021013"/>
            <a:ext cx="1587" cy="555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68" name="Rectangle 68"/>
          <p:cNvSpPr>
            <a:spLocks noChangeArrowheads="1"/>
          </p:cNvSpPr>
          <p:nvPr/>
        </p:nvSpPr>
        <p:spPr bwMode="auto">
          <a:xfrm>
            <a:off x="1384300" y="4238625"/>
            <a:ext cx="482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>
                <a:solidFill>
                  <a:srgbClr val="000000"/>
                </a:solidFill>
                <a:latin typeface="Helvetica" panose="020B0604020202020204" pitchFamily="34" charset="0"/>
              </a:rPr>
              <a:t>-1.5</a:t>
            </a:r>
            <a:endParaRPr lang="en-US"/>
          </a:p>
        </p:txBody>
      </p:sp>
      <p:sp>
        <p:nvSpPr>
          <p:cNvPr id="25669" name="Line 69"/>
          <p:cNvSpPr>
            <a:spLocks noChangeShapeType="1"/>
          </p:cNvSpPr>
          <p:nvPr/>
        </p:nvSpPr>
        <p:spPr bwMode="auto">
          <a:xfrm flipV="1">
            <a:off x="2624138" y="4125913"/>
            <a:ext cx="1587" cy="571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70" name="Line 70"/>
          <p:cNvSpPr>
            <a:spLocks noChangeShapeType="1"/>
          </p:cNvSpPr>
          <p:nvPr/>
        </p:nvSpPr>
        <p:spPr bwMode="auto">
          <a:xfrm>
            <a:off x="2624138" y="3021013"/>
            <a:ext cx="1587" cy="555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71" name="Rectangle 71"/>
          <p:cNvSpPr>
            <a:spLocks noChangeArrowheads="1"/>
          </p:cNvSpPr>
          <p:nvPr/>
        </p:nvSpPr>
        <p:spPr bwMode="auto">
          <a:xfrm>
            <a:off x="2509838" y="4238625"/>
            <a:ext cx="254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>
                <a:solidFill>
                  <a:srgbClr val="000000"/>
                </a:solidFill>
                <a:latin typeface="Helvetica" panose="020B0604020202020204" pitchFamily="34" charset="0"/>
              </a:rPr>
              <a:t>-1</a:t>
            </a:r>
            <a:endParaRPr lang="en-US"/>
          </a:p>
        </p:txBody>
      </p:sp>
      <p:sp>
        <p:nvSpPr>
          <p:cNvPr id="25672" name="Line 72"/>
          <p:cNvSpPr>
            <a:spLocks noChangeShapeType="1"/>
          </p:cNvSpPr>
          <p:nvPr/>
        </p:nvSpPr>
        <p:spPr bwMode="auto">
          <a:xfrm flipV="1">
            <a:off x="3663950" y="4125913"/>
            <a:ext cx="1588" cy="571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73" name="Line 73"/>
          <p:cNvSpPr>
            <a:spLocks noChangeShapeType="1"/>
          </p:cNvSpPr>
          <p:nvPr/>
        </p:nvSpPr>
        <p:spPr bwMode="auto">
          <a:xfrm>
            <a:off x="3663950" y="3021013"/>
            <a:ext cx="1588" cy="555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74" name="Rectangle 74"/>
          <p:cNvSpPr>
            <a:spLocks noChangeArrowheads="1"/>
          </p:cNvSpPr>
          <p:nvPr/>
        </p:nvSpPr>
        <p:spPr bwMode="auto">
          <a:xfrm>
            <a:off x="3460750" y="4238625"/>
            <a:ext cx="482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>
                <a:solidFill>
                  <a:srgbClr val="000000"/>
                </a:solidFill>
                <a:latin typeface="Helvetica" panose="020B0604020202020204" pitchFamily="34" charset="0"/>
              </a:rPr>
              <a:t>-0.5</a:t>
            </a:r>
            <a:endParaRPr lang="en-US"/>
          </a:p>
        </p:txBody>
      </p:sp>
      <p:sp>
        <p:nvSpPr>
          <p:cNvPr id="25675" name="Line 75"/>
          <p:cNvSpPr>
            <a:spLocks noChangeShapeType="1"/>
          </p:cNvSpPr>
          <p:nvPr/>
        </p:nvSpPr>
        <p:spPr bwMode="auto">
          <a:xfrm flipV="1">
            <a:off x="4716463" y="4125913"/>
            <a:ext cx="1587" cy="571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76" name="Line 76"/>
          <p:cNvSpPr>
            <a:spLocks noChangeShapeType="1"/>
          </p:cNvSpPr>
          <p:nvPr/>
        </p:nvSpPr>
        <p:spPr bwMode="auto">
          <a:xfrm>
            <a:off x="4716463" y="3021013"/>
            <a:ext cx="1587" cy="555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77" name="Rectangle 77"/>
          <p:cNvSpPr>
            <a:spLocks noChangeArrowheads="1"/>
          </p:cNvSpPr>
          <p:nvPr/>
        </p:nvSpPr>
        <p:spPr bwMode="auto">
          <a:xfrm>
            <a:off x="4659313" y="4238625"/>
            <a:ext cx="152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>
                <a:solidFill>
                  <a:srgbClr val="000000"/>
                </a:solidFill>
                <a:latin typeface="Helvetica" panose="020B0604020202020204" pitchFamily="34" charset="0"/>
              </a:rPr>
              <a:t>0</a:t>
            </a:r>
            <a:endParaRPr lang="en-US"/>
          </a:p>
        </p:txBody>
      </p:sp>
      <p:sp>
        <p:nvSpPr>
          <p:cNvPr id="25678" name="Line 78"/>
          <p:cNvSpPr>
            <a:spLocks noChangeShapeType="1"/>
          </p:cNvSpPr>
          <p:nvPr/>
        </p:nvSpPr>
        <p:spPr bwMode="auto">
          <a:xfrm flipV="1">
            <a:off x="5754688" y="4125913"/>
            <a:ext cx="1587" cy="571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79" name="Line 79"/>
          <p:cNvSpPr>
            <a:spLocks noChangeShapeType="1"/>
          </p:cNvSpPr>
          <p:nvPr/>
        </p:nvSpPr>
        <p:spPr bwMode="auto">
          <a:xfrm>
            <a:off x="5754688" y="3021013"/>
            <a:ext cx="1587" cy="555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80" name="Rectangle 80"/>
          <p:cNvSpPr>
            <a:spLocks noChangeArrowheads="1"/>
          </p:cNvSpPr>
          <p:nvPr/>
        </p:nvSpPr>
        <p:spPr bwMode="auto">
          <a:xfrm>
            <a:off x="5610225" y="4238625"/>
            <a:ext cx="381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>
                <a:solidFill>
                  <a:srgbClr val="000000"/>
                </a:solidFill>
                <a:latin typeface="Helvetica" panose="020B0604020202020204" pitchFamily="34" charset="0"/>
              </a:rPr>
              <a:t>0.5</a:t>
            </a:r>
            <a:endParaRPr lang="en-US"/>
          </a:p>
        </p:txBody>
      </p:sp>
      <p:sp>
        <p:nvSpPr>
          <p:cNvPr id="25681" name="Line 81"/>
          <p:cNvSpPr>
            <a:spLocks noChangeShapeType="1"/>
          </p:cNvSpPr>
          <p:nvPr/>
        </p:nvSpPr>
        <p:spPr bwMode="auto">
          <a:xfrm flipV="1">
            <a:off x="6792913" y="4125913"/>
            <a:ext cx="1587" cy="571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82" name="Line 82"/>
          <p:cNvSpPr>
            <a:spLocks noChangeShapeType="1"/>
          </p:cNvSpPr>
          <p:nvPr/>
        </p:nvSpPr>
        <p:spPr bwMode="auto">
          <a:xfrm>
            <a:off x="6792913" y="3021013"/>
            <a:ext cx="1587" cy="555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83" name="Rectangle 83"/>
          <p:cNvSpPr>
            <a:spLocks noChangeArrowheads="1"/>
          </p:cNvSpPr>
          <p:nvPr/>
        </p:nvSpPr>
        <p:spPr bwMode="auto">
          <a:xfrm>
            <a:off x="6735763" y="4238625"/>
            <a:ext cx="152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>
                <a:solidFill>
                  <a:srgbClr val="000000"/>
                </a:solidFill>
                <a:latin typeface="Helvetica" panose="020B0604020202020204" pitchFamily="34" charset="0"/>
              </a:rPr>
              <a:t>1</a:t>
            </a:r>
            <a:endParaRPr lang="en-US"/>
          </a:p>
        </p:txBody>
      </p:sp>
      <p:sp>
        <p:nvSpPr>
          <p:cNvPr id="25684" name="Line 84"/>
          <p:cNvSpPr>
            <a:spLocks noChangeShapeType="1"/>
          </p:cNvSpPr>
          <p:nvPr/>
        </p:nvSpPr>
        <p:spPr bwMode="auto">
          <a:xfrm flipV="1">
            <a:off x="7831138" y="4125913"/>
            <a:ext cx="1587" cy="571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85" name="Line 85"/>
          <p:cNvSpPr>
            <a:spLocks noChangeShapeType="1"/>
          </p:cNvSpPr>
          <p:nvPr/>
        </p:nvSpPr>
        <p:spPr bwMode="auto">
          <a:xfrm>
            <a:off x="7831138" y="3021013"/>
            <a:ext cx="1587" cy="555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86" name="Rectangle 86"/>
          <p:cNvSpPr>
            <a:spLocks noChangeArrowheads="1"/>
          </p:cNvSpPr>
          <p:nvPr/>
        </p:nvSpPr>
        <p:spPr bwMode="auto">
          <a:xfrm>
            <a:off x="7688263" y="4238625"/>
            <a:ext cx="381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>
                <a:solidFill>
                  <a:srgbClr val="000000"/>
                </a:solidFill>
                <a:latin typeface="Helvetica" panose="020B0604020202020204" pitchFamily="34" charset="0"/>
              </a:rPr>
              <a:t>1.5</a:t>
            </a:r>
            <a:endParaRPr lang="en-US"/>
          </a:p>
        </p:txBody>
      </p:sp>
      <p:sp>
        <p:nvSpPr>
          <p:cNvPr id="25687" name="Line 87"/>
          <p:cNvSpPr>
            <a:spLocks noChangeShapeType="1"/>
          </p:cNvSpPr>
          <p:nvPr/>
        </p:nvSpPr>
        <p:spPr bwMode="auto">
          <a:xfrm>
            <a:off x="1585913" y="4183063"/>
            <a:ext cx="587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88" name="Line 88"/>
          <p:cNvSpPr>
            <a:spLocks noChangeShapeType="1"/>
          </p:cNvSpPr>
          <p:nvPr/>
        </p:nvSpPr>
        <p:spPr bwMode="auto">
          <a:xfrm flipH="1">
            <a:off x="7773988" y="4183063"/>
            <a:ext cx="571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89" name="Rectangle 89"/>
          <p:cNvSpPr>
            <a:spLocks noChangeArrowheads="1"/>
          </p:cNvSpPr>
          <p:nvPr/>
        </p:nvSpPr>
        <p:spPr bwMode="auto">
          <a:xfrm>
            <a:off x="1412875" y="4070350"/>
            <a:ext cx="152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>
                <a:solidFill>
                  <a:srgbClr val="000000"/>
                </a:solidFill>
                <a:latin typeface="Helvetica" panose="020B0604020202020204" pitchFamily="34" charset="0"/>
              </a:rPr>
              <a:t>0</a:t>
            </a:r>
            <a:endParaRPr lang="en-US"/>
          </a:p>
        </p:txBody>
      </p:sp>
      <p:sp>
        <p:nvSpPr>
          <p:cNvPr id="25690" name="Line 90"/>
          <p:cNvSpPr>
            <a:spLocks noChangeShapeType="1"/>
          </p:cNvSpPr>
          <p:nvPr/>
        </p:nvSpPr>
        <p:spPr bwMode="auto">
          <a:xfrm>
            <a:off x="1585913" y="3608388"/>
            <a:ext cx="587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91" name="Line 91"/>
          <p:cNvSpPr>
            <a:spLocks noChangeShapeType="1"/>
          </p:cNvSpPr>
          <p:nvPr/>
        </p:nvSpPr>
        <p:spPr bwMode="auto">
          <a:xfrm flipH="1">
            <a:off x="7773988" y="3608388"/>
            <a:ext cx="571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92" name="Rectangle 92"/>
          <p:cNvSpPr>
            <a:spLocks noChangeArrowheads="1"/>
          </p:cNvSpPr>
          <p:nvPr/>
        </p:nvSpPr>
        <p:spPr bwMode="auto">
          <a:xfrm>
            <a:off x="1412875" y="3497263"/>
            <a:ext cx="152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>
                <a:solidFill>
                  <a:srgbClr val="000000"/>
                </a:solidFill>
                <a:latin typeface="Helvetica" panose="020B0604020202020204" pitchFamily="34" charset="0"/>
              </a:rPr>
              <a:t>5</a:t>
            </a:r>
            <a:endParaRPr lang="en-US"/>
          </a:p>
        </p:txBody>
      </p:sp>
      <p:sp>
        <p:nvSpPr>
          <p:cNvPr id="25693" name="Line 93"/>
          <p:cNvSpPr>
            <a:spLocks noChangeShapeType="1"/>
          </p:cNvSpPr>
          <p:nvPr/>
        </p:nvSpPr>
        <p:spPr bwMode="auto">
          <a:xfrm>
            <a:off x="1585913" y="3021013"/>
            <a:ext cx="587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94" name="Line 94"/>
          <p:cNvSpPr>
            <a:spLocks noChangeShapeType="1"/>
          </p:cNvSpPr>
          <p:nvPr/>
        </p:nvSpPr>
        <p:spPr bwMode="auto">
          <a:xfrm flipH="1">
            <a:off x="7773988" y="3021013"/>
            <a:ext cx="571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95" name="Rectangle 95"/>
          <p:cNvSpPr>
            <a:spLocks noChangeArrowheads="1"/>
          </p:cNvSpPr>
          <p:nvPr/>
        </p:nvSpPr>
        <p:spPr bwMode="auto">
          <a:xfrm>
            <a:off x="1298575" y="2908300"/>
            <a:ext cx="30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>
                <a:solidFill>
                  <a:srgbClr val="000000"/>
                </a:solidFill>
                <a:latin typeface="Helvetica" panose="020B0604020202020204" pitchFamily="34" charset="0"/>
              </a:rPr>
              <a:t>10</a:t>
            </a:r>
            <a:endParaRPr lang="en-US"/>
          </a:p>
        </p:txBody>
      </p:sp>
      <p:sp>
        <p:nvSpPr>
          <p:cNvPr id="25696" name="Line 96"/>
          <p:cNvSpPr>
            <a:spLocks noChangeShapeType="1"/>
          </p:cNvSpPr>
          <p:nvPr/>
        </p:nvSpPr>
        <p:spPr bwMode="auto">
          <a:xfrm>
            <a:off x="1585913" y="3021013"/>
            <a:ext cx="62452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97" name="Freeform 97"/>
          <p:cNvSpPr>
            <a:spLocks/>
          </p:cNvSpPr>
          <p:nvPr/>
        </p:nvSpPr>
        <p:spPr bwMode="auto">
          <a:xfrm>
            <a:off x="1585913" y="3021013"/>
            <a:ext cx="6245225" cy="1162050"/>
          </a:xfrm>
          <a:custGeom>
            <a:avLst/>
            <a:gdLst>
              <a:gd name="T0" fmla="*/ 0 w 433"/>
              <a:gd name="T1" fmla="*/ 83 h 83"/>
              <a:gd name="T2" fmla="*/ 433 w 433"/>
              <a:gd name="T3" fmla="*/ 83 h 83"/>
              <a:gd name="T4" fmla="*/ 433 w 433"/>
              <a:gd name="T5" fmla="*/ 0 h 83"/>
              <a:gd name="T6" fmla="*/ 0 60000 65536"/>
              <a:gd name="T7" fmla="*/ 0 60000 65536"/>
              <a:gd name="T8" fmla="*/ 0 60000 65536"/>
              <a:gd name="T9" fmla="*/ 0 w 433"/>
              <a:gd name="T10" fmla="*/ 0 h 83"/>
              <a:gd name="T11" fmla="*/ 433 w 433"/>
              <a:gd name="T12" fmla="*/ 83 h 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3" h="83">
                <a:moveTo>
                  <a:pt x="0" y="83"/>
                </a:moveTo>
                <a:lnTo>
                  <a:pt x="433" y="83"/>
                </a:lnTo>
                <a:lnTo>
                  <a:pt x="433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5698" name="Line 98"/>
          <p:cNvSpPr>
            <a:spLocks noChangeShapeType="1"/>
          </p:cNvSpPr>
          <p:nvPr/>
        </p:nvSpPr>
        <p:spPr bwMode="auto">
          <a:xfrm flipV="1">
            <a:off x="1585913" y="3021013"/>
            <a:ext cx="1587" cy="1162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99" name="Oval 99"/>
          <p:cNvSpPr>
            <a:spLocks noChangeArrowheads="1"/>
          </p:cNvSpPr>
          <p:nvPr/>
        </p:nvSpPr>
        <p:spPr bwMode="auto">
          <a:xfrm>
            <a:off x="1528763" y="4014788"/>
            <a:ext cx="130175" cy="125412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5700" name="Oval 100"/>
          <p:cNvSpPr>
            <a:spLocks noChangeArrowheads="1"/>
          </p:cNvSpPr>
          <p:nvPr/>
        </p:nvSpPr>
        <p:spPr bwMode="auto">
          <a:xfrm>
            <a:off x="2566988" y="3889375"/>
            <a:ext cx="130175" cy="125413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5701" name="Oval 101"/>
          <p:cNvSpPr>
            <a:spLocks noChangeArrowheads="1"/>
          </p:cNvSpPr>
          <p:nvPr/>
        </p:nvSpPr>
        <p:spPr bwMode="auto">
          <a:xfrm>
            <a:off x="3605213" y="3776663"/>
            <a:ext cx="130175" cy="125412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5702" name="Oval 102"/>
          <p:cNvSpPr>
            <a:spLocks noChangeArrowheads="1"/>
          </p:cNvSpPr>
          <p:nvPr/>
        </p:nvSpPr>
        <p:spPr bwMode="auto">
          <a:xfrm>
            <a:off x="4659313" y="3427413"/>
            <a:ext cx="128587" cy="125412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5703" name="Oval 103"/>
          <p:cNvSpPr>
            <a:spLocks noChangeArrowheads="1"/>
          </p:cNvSpPr>
          <p:nvPr/>
        </p:nvSpPr>
        <p:spPr bwMode="auto">
          <a:xfrm>
            <a:off x="5697538" y="3776663"/>
            <a:ext cx="128587" cy="125412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5704" name="Oval 104"/>
          <p:cNvSpPr>
            <a:spLocks noChangeArrowheads="1"/>
          </p:cNvSpPr>
          <p:nvPr/>
        </p:nvSpPr>
        <p:spPr bwMode="auto">
          <a:xfrm>
            <a:off x="6735763" y="3889375"/>
            <a:ext cx="130175" cy="125413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5705" name="Oval 105"/>
          <p:cNvSpPr>
            <a:spLocks noChangeArrowheads="1"/>
          </p:cNvSpPr>
          <p:nvPr/>
        </p:nvSpPr>
        <p:spPr bwMode="auto">
          <a:xfrm>
            <a:off x="7773988" y="4014788"/>
            <a:ext cx="130175" cy="125412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5706" name="Line 106"/>
          <p:cNvSpPr>
            <a:spLocks noChangeShapeType="1"/>
          </p:cNvSpPr>
          <p:nvPr/>
        </p:nvSpPr>
        <p:spPr bwMode="auto">
          <a:xfrm flipV="1">
            <a:off x="1585913" y="4070350"/>
            <a:ext cx="1587" cy="112713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7" name="Line 107"/>
          <p:cNvSpPr>
            <a:spLocks noChangeShapeType="1"/>
          </p:cNvSpPr>
          <p:nvPr/>
        </p:nvSpPr>
        <p:spPr bwMode="auto">
          <a:xfrm flipV="1">
            <a:off x="2624138" y="3944938"/>
            <a:ext cx="1587" cy="238125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8" name="Line 108"/>
          <p:cNvSpPr>
            <a:spLocks noChangeShapeType="1"/>
          </p:cNvSpPr>
          <p:nvPr/>
        </p:nvSpPr>
        <p:spPr bwMode="auto">
          <a:xfrm flipV="1">
            <a:off x="3663950" y="3832225"/>
            <a:ext cx="1588" cy="350838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9" name="Line 109"/>
          <p:cNvSpPr>
            <a:spLocks noChangeShapeType="1"/>
          </p:cNvSpPr>
          <p:nvPr/>
        </p:nvSpPr>
        <p:spPr bwMode="auto">
          <a:xfrm flipV="1">
            <a:off x="4716463" y="3482975"/>
            <a:ext cx="1587" cy="700088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10" name="Line 110"/>
          <p:cNvSpPr>
            <a:spLocks noChangeShapeType="1"/>
          </p:cNvSpPr>
          <p:nvPr/>
        </p:nvSpPr>
        <p:spPr bwMode="auto">
          <a:xfrm flipV="1">
            <a:off x="5754688" y="3832225"/>
            <a:ext cx="1587" cy="350838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11" name="Line 111"/>
          <p:cNvSpPr>
            <a:spLocks noChangeShapeType="1"/>
          </p:cNvSpPr>
          <p:nvPr/>
        </p:nvSpPr>
        <p:spPr bwMode="auto">
          <a:xfrm flipV="1">
            <a:off x="6792913" y="3944938"/>
            <a:ext cx="1587" cy="238125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12" name="Line 112"/>
          <p:cNvSpPr>
            <a:spLocks noChangeShapeType="1"/>
          </p:cNvSpPr>
          <p:nvPr/>
        </p:nvSpPr>
        <p:spPr bwMode="auto">
          <a:xfrm flipV="1">
            <a:off x="7831138" y="4070350"/>
            <a:ext cx="1587" cy="112713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13" name="Rectangle 113"/>
          <p:cNvSpPr>
            <a:spLocks noChangeArrowheads="1"/>
          </p:cNvSpPr>
          <p:nvPr/>
        </p:nvSpPr>
        <p:spPr bwMode="auto">
          <a:xfrm rot="-5400000">
            <a:off x="735806" y="3277394"/>
            <a:ext cx="9064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>
                <a:solidFill>
                  <a:srgbClr val="000000"/>
                </a:solidFill>
                <a:latin typeface="Helvetica" panose="020B0604020202020204" pitchFamily="34" charset="0"/>
              </a:rPr>
              <a:t>x[0.5n]</a:t>
            </a:r>
            <a:endParaRPr lang="en-US"/>
          </a:p>
        </p:txBody>
      </p:sp>
      <p:sp>
        <p:nvSpPr>
          <p:cNvPr id="25714" name="Rectangle 114"/>
          <p:cNvSpPr>
            <a:spLocks noChangeArrowheads="1"/>
          </p:cNvSpPr>
          <p:nvPr/>
        </p:nvSpPr>
        <p:spPr bwMode="auto">
          <a:xfrm>
            <a:off x="1585913" y="4575175"/>
            <a:ext cx="6245225" cy="1162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5715" name="Rectangle 115"/>
          <p:cNvSpPr>
            <a:spLocks noChangeArrowheads="1"/>
          </p:cNvSpPr>
          <p:nvPr/>
        </p:nvSpPr>
        <p:spPr bwMode="auto">
          <a:xfrm>
            <a:off x="1585913" y="4575175"/>
            <a:ext cx="6245225" cy="1162050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5716" name="Line 116"/>
          <p:cNvSpPr>
            <a:spLocks noChangeShapeType="1"/>
          </p:cNvSpPr>
          <p:nvPr/>
        </p:nvSpPr>
        <p:spPr bwMode="auto">
          <a:xfrm>
            <a:off x="1585913" y="4575175"/>
            <a:ext cx="62452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17" name="Freeform 117"/>
          <p:cNvSpPr>
            <a:spLocks/>
          </p:cNvSpPr>
          <p:nvPr/>
        </p:nvSpPr>
        <p:spPr bwMode="auto">
          <a:xfrm>
            <a:off x="1585913" y="4575175"/>
            <a:ext cx="6245225" cy="1162050"/>
          </a:xfrm>
          <a:custGeom>
            <a:avLst/>
            <a:gdLst>
              <a:gd name="T0" fmla="*/ 0 w 433"/>
              <a:gd name="T1" fmla="*/ 83 h 83"/>
              <a:gd name="T2" fmla="*/ 433 w 433"/>
              <a:gd name="T3" fmla="*/ 83 h 83"/>
              <a:gd name="T4" fmla="*/ 433 w 433"/>
              <a:gd name="T5" fmla="*/ 0 h 83"/>
              <a:gd name="T6" fmla="*/ 0 60000 65536"/>
              <a:gd name="T7" fmla="*/ 0 60000 65536"/>
              <a:gd name="T8" fmla="*/ 0 60000 65536"/>
              <a:gd name="T9" fmla="*/ 0 w 433"/>
              <a:gd name="T10" fmla="*/ 0 h 83"/>
              <a:gd name="T11" fmla="*/ 433 w 433"/>
              <a:gd name="T12" fmla="*/ 83 h 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3" h="83">
                <a:moveTo>
                  <a:pt x="0" y="83"/>
                </a:moveTo>
                <a:lnTo>
                  <a:pt x="433" y="83"/>
                </a:lnTo>
                <a:lnTo>
                  <a:pt x="433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5718" name="Line 118"/>
          <p:cNvSpPr>
            <a:spLocks noChangeShapeType="1"/>
          </p:cNvSpPr>
          <p:nvPr/>
        </p:nvSpPr>
        <p:spPr bwMode="auto">
          <a:xfrm flipV="1">
            <a:off x="1585913" y="4575175"/>
            <a:ext cx="1587" cy="1162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19" name="Line 119"/>
          <p:cNvSpPr>
            <a:spLocks noChangeShapeType="1"/>
          </p:cNvSpPr>
          <p:nvPr/>
        </p:nvSpPr>
        <p:spPr bwMode="auto">
          <a:xfrm>
            <a:off x="1585913" y="5737225"/>
            <a:ext cx="62452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20" name="Line 120"/>
          <p:cNvSpPr>
            <a:spLocks noChangeShapeType="1"/>
          </p:cNvSpPr>
          <p:nvPr/>
        </p:nvSpPr>
        <p:spPr bwMode="auto">
          <a:xfrm flipV="1">
            <a:off x="1585913" y="4575175"/>
            <a:ext cx="1587" cy="1162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21" name="Line 121"/>
          <p:cNvSpPr>
            <a:spLocks noChangeShapeType="1"/>
          </p:cNvSpPr>
          <p:nvPr/>
        </p:nvSpPr>
        <p:spPr bwMode="auto">
          <a:xfrm flipV="1">
            <a:off x="1585913" y="5680075"/>
            <a:ext cx="1587" cy="571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22" name="Line 122"/>
          <p:cNvSpPr>
            <a:spLocks noChangeShapeType="1"/>
          </p:cNvSpPr>
          <p:nvPr/>
        </p:nvSpPr>
        <p:spPr bwMode="auto">
          <a:xfrm>
            <a:off x="1585913" y="4575175"/>
            <a:ext cx="1587" cy="55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23" name="Rectangle 123"/>
          <p:cNvSpPr>
            <a:spLocks noChangeArrowheads="1"/>
          </p:cNvSpPr>
          <p:nvPr/>
        </p:nvSpPr>
        <p:spPr bwMode="auto">
          <a:xfrm>
            <a:off x="1471613" y="5792788"/>
            <a:ext cx="254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>
                <a:solidFill>
                  <a:srgbClr val="000000"/>
                </a:solidFill>
                <a:latin typeface="Helvetica" panose="020B0604020202020204" pitchFamily="34" charset="0"/>
              </a:rPr>
              <a:t>-6</a:t>
            </a:r>
            <a:endParaRPr lang="en-US"/>
          </a:p>
        </p:txBody>
      </p:sp>
      <p:sp>
        <p:nvSpPr>
          <p:cNvPr id="25724" name="Line 124"/>
          <p:cNvSpPr>
            <a:spLocks noChangeShapeType="1"/>
          </p:cNvSpPr>
          <p:nvPr/>
        </p:nvSpPr>
        <p:spPr bwMode="auto">
          <a:xfrm flipV="1">
            <a:off x="2624138" y="5680075"/>
            <a:ext cx="1587" cy="571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25" name="Line 125"/>
          <p:cNvSpPr>
            <a:spLocks noChangeShapeType="1"/>
          </p:cNvSpPr>
          <p:nvPr/>
        </p:nvSpPr>
        <p:spPr bwMode="auto">
          <a:xfrm>
            <a:off x="2624138" y="4575175"/>
            <a:ext cx="1587" cy="55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26" name="Rectangle 126"/>
          <p:cNvSpPr>
            <a:spLocks noChangeArrowheads="1"/>
          </p:cNvSpPr>
          <p:nvPr/>
        </p:nvSpPr>
        <p:spPr bwMode="auto">
          <a:xfrm>
            <a:off x="2509838" y="5792788"/>
            <a:ext cx="254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>
                <a:solidFill>
                  <a:srgbClr val="000000"/>
                </a:solidFill>
                <a:latin typeface="Helvetica" panose="020B0604020202020204" pitchFamily="34" charset="0"/>
              </a:rPr>
              <a:t>-4</a:t>
            </a:r>
            <a:endParaRPr lang="en-US"/>
          </a:p>
        </p:txBody>
      </p:sp>
      <p:sp>
        <p:nvSpPr>
          <p:cNvPr id="25727" name="Line 127"/>
          <p:cNvSpPr>
            <a:spLocks noChangeShapeType="1"/>
          </p:cNvSpPr>
          <p:nvPr/>
        </p:nvSpPr>
        <p:spPr bwMode="auto">
          <a:xfrm flipV="1">
            <a:off x="3663950" y="5680075"/>
            <a:ext cx="1588" cy="571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28" name="Line 128"/>
          <p:cNvSpPr>
            <a:spLocks noChangeShapeType="1"/>
          </p:cNvSpPr>
          <p:nvPr/>
        </p:nvSpPr>
        <p:spPr bwMode="auto">
          <a:xfrm>
            <a:off x="3663950" y="4575175"/>
            <a:ext cx="1588" cy="55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29" name="Rectangle 129"/>
          <p:cNvSpPr>
            <a:spLocks noChangeArrowheads="1"/>
          </p:cNvSpPr>
          <p:nvPr/>
        </p:nvSpPr>
        <p:spPr bwMode="auto">
          <a:xfrm>
            <a:off x="3548063" y="5792788"/>
            <a:ext cx="254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>
                <a:solidFill>
                  <a:srgbClr val="000000"/>
                </a:solidFill>
                <a:latin typeface="Helvetica" panose="020B0604020202020204" pitchFamily="34" charset="0"/>
              </a:rPr>
              <a:t>-2</a:t>
            </a:r>
            <a:endParaRPr lang="en-US"/>
          </a:p>
        </p:txBody>
      </p:sp>
      <p:sp>
        <p:nvSpPr>
          <p:cNvPr id="25730" name="Line 130"/>
          <p:cNvSpPr>
            <a:spLocks noChangeShapeType="1"/>
          </p:cNvSpPr>
          <p:nvPr/>
        </p:nvSpPr>
        <p:spPr bwMode="auto">
          <a:xfrm flipV="1">
            <a:off x="4716463" y="5680075"/>
            <a:ext cx="1587" cy="571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31" name="Line 131"/>
          <p:cNvSpPr>
            <a:spLocks noChangeShapeType="1"/>
          </p:cNvSpPr>
          <p:nvPr/>
        </p:nvSpPr>
        <p:spPr bwMode="auto">
          <a:xfrm>
            <a:off x="4716463" y="4575175"/>
            <a:ext cx="1587" cy="55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32" name="Rectangle 132"/>
          <p:cNvSpPr>
            <a:spLocks noChangeArrowheads="1"/>
          </p:cNvSpPr>
          <p:nvPr/>
        </p:nvSpPr>
        <p:spPr bwMode="auto">
          <a:xfrm>
            <a:off x="4659313" y="5792788"/>
            <a:ext cx="152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>
                <a:solidFill>
                  <a:srgbClr val="000000"/>
                </a:solidFill>
                <a:latin typeface="Helvetica" panose="020B0604020202020204" pitchFamily="34" charset="0"/>
              </a:rPr>
              <a:t>0</a:t>
            </a:r>
            <a:endParaRPr lang="en-US"/>
          </a:p>
        </p:txBody>
      </p:sp>
      <p:sp>
        <p:nvSpPr>
          <p:cNvPr id="25733" name="Line 133"/>
          <p:cNvSpPr>
            <a:spLocks noChangeShapeType="1"/>
          </p:cNvSpPr>
          <p:nvPr/>
        </p:nvSpPr>
        <p:spPr bwMode="auto">
          <a:xfrm flipV="1">
            <a:off x="5754688" y="5680075"/>
            <a:ext cx="1587" cy="571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34" name="Line 134"/>
          <p:cNvSpPr>
            <a:spLocks noChangeShapeType="1"/>
          </p:cNvSpPr>
          <p:nvPr/>
        </p:nvSpPr>
        <p:spPr bwMode="auto">
          <a:xfrm>
            <a:off x="5754688" y="4575175"/>
            <a:ext cx="1587" cy="55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35" name="Rectangle 135"/>
          <p:cNvSpPr>
            <a:spLocks noChangeArrowheads="1"/>
          </p:cNvSpPr>
          <p:nvPr/>
        </p:nvSpPr>
        <p:spPr bwMode="auto">
          <a:xfrm>
            <a:off x="5697538" y="5792788"/>
            <a:ext cx="152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>
                <a:solidFill>
                  <a:srgbClr val="000000"/>
                </a:solidFill>
                <a:latin typeface="Helvetica" panose="020B0604020202020204" pitchFamily="34" charset="0"/>
              </a:rPr>
              <a:t>2</a:t>
            </a:r>
            <a:endParaRPr lang="en-US"/>
          </a:p>
        </p:txBody>
      </p:sp>
      <p:sp>
        <p:nvSpPr>
          <p:cNvPr id="25736" name="Line 136"/>
          <p:cNvSpPr>
            <a:spLocks noChangeShapeType="1"/>
          </p:cNvSpPr>
          <p:nvPr/>
        </p:nvSpPr>
        <p:spPr bwMode="auto">
          <a:xfrm flipV="1">
            <a:off x="6792913" y="5680075"/>
            <a:ext cx="1587" cy="571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37" name="Line 137"/>
          <p:cNvSpPr>
            <a:spLocks noChangeShapeType="1"/>
          </p:cNvSpPr>
          <p:nvPr/>
        </p:nvSpPr>
        <p:spPr bwMode="auto">
          <a:xfrm>
            <a:off x="6792913" y="4575175"/>
            <a:ext cx="1587" cy="55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38" name="Rectangle 138"/>
          <p:cNvSpPr>
            <a:spLocks noChangeArrowheads="1"/>
          </p:cNvSpPr>
          <p:nvPr/>
        </p:nvSpPr>
        <p:spPr bwMode="auto">
          <a:xfrm>
            <a:off x="6735763" y="5792788"/>
            <a:ext cx="152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>
                <a:solidFill>
                  <a:srgbClr val="000000"/>
                </a:solidFill>
                <a:latin typeface="Helvetica" panose="020B0604020202020204" pitchFamily="34" charset="0"/>
              </a:rPr>
              <a:t>4</a:t>
            </a:r>
            <a:endParaRPr lang="en-US"/>
          </a:p>
        </p:txBody>
      </p:sp>
      <p:sp>
        <p:nvSpPr>
          <p:cNvPr id="25739" name="Line 139"/>
          <p:cNvSpPr>
            <a:spLocks noChangeShapeType="1"/>
          </p:cNvSpPr>
          <p:nvPr/>
        </p:nvSpPr>
        <p:spPr bwMode="auto">
          <a:xfrm flipV="1">
            <a:off x="7831138" y="5680075"/>
            <a:ext cx="1587" cy="571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40" name="Line 140"/>
          <p:cNvSpPr>
            <a:spLocks noChangeShapeType="1"/>
          </p:cNvSpPr>
          <p:nvPr/>
        </p:nvSpPr>
        <p:spPr bwMode="auto">
          <a:xfrm>
            <a:off x="7831138" y="4575175"/>
            <a:ext cx="1587" cy="55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41" name="Rectangle 141"/>
          <p:cNvSpPr>
            <a:spLocks noChangeArrowheads="1"/>
          </p:cNvSpPr>
          <p:nvPr/>
        </p:nvSpPr>
        <p:spPr bwMode="auto">
          <a:xfrm>
            <a:off x="7773988" y="5792788"/>
            <a:ext cx="152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>
                <a:solidFill>
                  <a:srgbClr val="000000"/>
                </a:solidFill>
                <a:latin typeface="Helvetica" panose="020B0604020202020204" pitchFamily="34" charset="0"/>
              </a:rPr>
              <a:t>6</a:t>
            </a:r>
            <a:endParaRPr lang="en-US"/>
          </a:p>
        </p:txBody>
      </p:sp>
      <p:sp>
        <p:nvSpPr>
          <p:cNvPr id="25742" name="Line 142"/>
          <p:cNvSpPr>
            <a:spLocks noChangeShapeType="1"/>
          </p:cNvSpPr>
          <p:nvPr/>
        </p:nvSpPr>
        <p:spPr bwMode="auto">
          <a:xfrm>
            <a:off x="1585913" y="5737225"/>
            <a:ext cx="587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43" name="Line 143"/>
          <p:cNvSpPr>
            <a:spLocks noChangeShapeType="1"/>
          </p:cNvSpPr>
          <p:nvPr/>
        </p:nvSpPr>
        <p:spPr bwMode="auto">
          <a:xfrm flipH="1">
            <a:off x="7773988" y="5737225"/>
            <a:ext cx="571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44" name="Rectangle 144"/>
          <p:cNvSpPr>
            <a:spLocks noChangeArrowheads="1"/>
          </p:cNvSpPr>
          <p:nvPr/>
        </p:nvSpPr>
        <p:spPr bwMode="auto">
          <a:xfrm>
            <a:off x="1412875" y="5624513"/>
            <a:ext cx="152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>
                <a:solidFill>
                  <a:srgbClr val="000000"/>
                </a:solidFill>
                <a:latin typeface="Helvetica" panose="020B0604020202020204" pitchFamily="34" charset="0"/>
              </a:rPr>
              <a:t>0</a:t>
            </a:r>
            <a:endParaRPr lang="en-US"/>
          </a:p>
        </p:txBody>
      </p:sp>
      <p:sp>
        <p:nvSpPr>
          <p:cNvPr id="25745" name="Line 145"/>
          <p:cNvSpPr>
            <a:spLocks noChangeShapeType="1"/>
          </p:cNvSpPr>
          <p:nvPr/>
        </p:nvSpPr>
        <p:spPr bwMode="auto">
          <a:xfrm>
            <a:off x="1585913" y="4575175"/>
            <a:ext cx="587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46" name="Line 146"/>
          <p:cNvSpPr>
            <a:spLocks noChangeShapeType="1"/>
          </p:cNvSpPr>
          <p:nvPr/>
        </p:nvSpPr>
        <p:spPr bwMode="auto">
          <a:xfrm flipH="1">
            <a:off x="7773988" y="4575175"/>
            <a:ext cx="571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47" name="Rectangle 147"/>
          <p:cNvSpPr>
            <a:spLocks noChangeArrowheads="1"/>
          </p:cNvSpPr>
          <p:nvPr/>
        </p:nvSpPr>
        <p:spPr bwMode="auto">
          <a:xfrm>
            <a:off x="1412875" y="4462463"/>
            <a:ext cx="152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>
                <a:solidFill>
                  <a:srgbClr val="000000"/>
                </a:solidFill>
                <a:latin typeface="Helvetica" panose="020B0604020202020204" pitchFamily="34" charset="0"/>
              </a:rPr>
              <a:t>5</a:t>
            </a:r>
            <a:endParaRPr lang="en-US"/>
          </a:p>
        </p:txBody>
      </p:sp>
      <p:sp>
        <p:nvSpPr>
          <p:cNvPr id="25748" name="Line 148"/>
          <p:cNvSpPr>
            <a:spLocks noChangeShapeType="1"/>
          </p:cNvSpPr>
          <p:nvPr/>
        </p:nvSpPr>
        <p:spPr bwMode="auto">
          <a:xfrm>
            <a:off x="1585913" y="4575175"/>
            <a:ext cx="62452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49" name="Freeform 149"/>
          <p:cNvSpPr>
            <a:spLocks/>
          </p:cNvSpPr>
          <p:nvPr/>
        </p:nvSpPr>
        <p:spPr bwMode="auto">
          <a:xfrm>
            <a:off x="1585913" y="4575175"/>
            <a:ext cx="6245225" cy="1162050"/>
          </a:xfrm>
          <a:custGeom>
            <a:avLst/>
            <a:gdLst>
              <a:gd name="T0" fmla="*/ 0 w 433"/>
              <a:gd name="T1" fmla="*/ 83 h 83"/>
              <a:gd name="T2" fmla="*/ 433 w 433"/>
              <a:gd name="T3" fmla="*/ 83 h 83"/>
              <a:gd name="T4" fmla="*/ 433 w 433"/>
              <a:gd name="T5" fmla="*/ 0 h 83"/>
              <a:gd name="T6" fmla="*/ 0 60000 65536"/>
              <a:gd name="T7" fmla="*/ 0 60000 65536"/>
              <a:gd name="T8" fmla="*/ 0 60000 65536"/>
              <a:gd name="T9" fmla="*/ 0 w 433"/>
              <a:gd name="T10" fmla="*/ 0 h 83"/>
              <a:gd name="T11" fmla="*/ 433 w 433"/>
              <a:gd name="T12" fmla="*/ 83 h 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3" h="83">
                <a:moveTo>
                  <a:pt x="0" y="83"/>
                </a:moveTo>
                <a:lnTo>
                  <a:pt x="433" y="83"/>
                </a:lnTo>
                <a:lnTo>
                  <a:pt x="433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5750" name="Line 150"/>
          <p:cNvSpPr>
            <a:spLocks noChangeShapeType="1"/>
          </p:cNvSpPr>
          <p:nvPr/>
        </p:nvSpPr>
        <p:spPr bwMode="auto">
          <a:xfrm flipV="1">
            <a:off x="1585913" y="4575175"/>
            <a:ext cx="1587" cy="1162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51" name="Oval 151"/>
          <p:cNvSpPr>
            <a:spLocks noChangeArrowheads="1"/>
          </p:cNvSpPr>
          <p:nvPr/>
        </p:nvSpPr>
        <p:spPr bwMode="auto">
          <a:xfrm>
            <a:off x="1528763" y="5441950"/>
            <a:ext cx="130175" cy="127000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5752" name="Oval 152"/>
          <p:cNvSpPr>
            <a:spLocks noChangeArrowheads="1"/>
          </p:cNvSpPr>
          <p:nvPr/>
        </p:nvSpPr>
        <p:spPr bwMode="auto">
          <a:xfrm>
            <a:off x="2566988" y="5218113"/>
            <a:ext cx="130175" cy="127000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5753" name="Oval 153"/>
          <p:cNvSpPr>
            <a:spLocks noChangeArrowheads="1"/>
          </p:cNvSpPr>
          <p:nvPr/>
        </p:nvSpPr>
        <p:spPr bwMode="auto">
          <a:xfrm>
            <a:off x="3605213" y="4979988"/>
            <a:ext cx="130175" cy="127000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5754" name="Oval 154"/>
          <p:cNvSpPr>
            <a:spLocks noChangeArrowheads="1"/>
          </p:cNvSpPr>
          <p:nvPr/>
        </p:nvSpPr>
        <p:spPr bwMode="auto">
          <a:xfrm>
            <a:off x="4659313" y="4518025"/>
            <a:ext cx="128587" cy="127000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5755" name="Oval 155"/>
          <p:cNvSpPr>
            <a:spLocks noChangeArrowheads="1"/>
          </p:cNvSpPr>
          <p:nvPr/>
        </p:nvSpPr>
        <p:spPr bwMode="auto">
          <a:xfrm>
            <a:off x="5697538" y="4979988"/>
            <a:ext cx="128587" cy="127000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5756" name="Oval 156"/>
          <p:cNvSpPr>
            <a:spLocks noChangeArrowheads="1"/>
          </p:cNvSpPr>
          <p:nvPr/>
        </p:nvSpPr>
        <p:spPr bwMode="auto">
          <a:xfrm>
            <a:off x="6735763" y="5218113"/>
            <a:ext cx="130175" cy="127000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5757" name="Oval 157"/>
          <p:cNvSpPr>
            <a:spLocks noChangeArrowheads="1"/>
          </p:cNvSpPr>
          <p:nvPr/>
        </p:nvSpPr>
        <p:spPr bwMode="auto">
          <a:xfrm>
            <a:off x="7773988" y="5441950"/>
            <a:ext cx="130175" cy="127000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5758" name="Line 158"/>
          <p:cNvSpPr>
            <a:spLocks noChangeShapeType="1"/>
          </p:cNvSpPr>
          <p:nvPr/>
        </p:nvSpPr>
        <p:spPr bwMode="auto">
          <a:xfrm flipV="1">
            <a:off x="1585913" y="5499100"/>
            <a:ext cx="1587" cy="238125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59" name="Line 159"/>
          <p:cNvSpPr>
            <a:spLocks noChangeShapeType="1"/>
          </p:cNvSpPr>
          <p:nvPr/>
        </p:nvSpPr>
        <p:spPr bwMode="auto">
          <a:xfrm flipV="1">
            <a:off x="2624138" y="5275263"/>
            <a:ext cx="1587" cy="461962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60" name="Line 160"/>
          <p:cNvSpPr>
            <a:spLocks noChangeShapeType="1"/>
          </p:cNvSpPr>
          <p:nvPr/>
        </p:nvSpPr>
        <p:spPr bwMode="auto">
          <a:xfrm flipV="1">
            <a:off x="3663950" y="5037138"/>
            <a:ext cx="1588" cy="700087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61" name="Line 161"/>
          <p:cNvSpPr>
            <a:spLocks noChangeShapeType="1"/>
          </p:cNvSpPr>
          <p:nvPr/>
        </p:nvSpPr>
        <p:spPr bwMode="auto">
          <a:xfrm flipV="1">
            <a:off x="4716463" y="4575175"/>
            <a:ext cx="1587" cy="1162050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62" name="Line 162"/>
          <p:cNvSpPr>
            <a:spLocks noChangeShapeType="1"/>
          </p:cNvSpPr>
          <p:nvPr/>
        </p:nvSpPr>
        <p:spPr bwMode="auto">
          <a:xfrm flipV="1">
            <a:off x="5754688" y="5037138"/>
            <a:ext cx="1587" cy="700087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63" name="Line 163"/>
          <p:cNvSpPr>
            <a:spLocks noChangeShapeType="1"/>
          </p:cNvSpPr>
          <p:nvPr/>
        </p:nvSpPr>
        <p:spPr bwMode="auto">
          <a:xfrm flipV="1">
            <a:off x="6792913" y="5275263"/>
            <a:ext cx="1587" cy="461962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64" name="Line 164"/>
          <p:cNvSpPr>
            <a:spLocks noChangeShapeType="1"/>
          </p:cNvSpPr>
          <p:nvPr/>
        </p:nvSpPr>
        <p:spPr bwMode="auto">
          <a:xfrm flipV="1">
            <a:off x="7831138" y="5499100"/>
            <a:ext cx="1587" cy="238125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65" name="Rectangle 165"/>
          <p:cNvSpPr>
            <a:spLocks noChangeArrowheads="1"/>
          </p:cNvSpPr>
          <p:nvPr/>
        </p:nvSpPr>
        <p:spPr bwMode="auto">
          <a:xfrm rot="-5400000">
            <a:off x="965995" y="4860131"/>
            <a:ext cx="6778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>
                <a:solidFill>
                  <a:srgbClr val="000000"/>
                </a:solidFill>
                <a:latin typeface="Helvetica" panose="020B0604020202020204" pitchFamily="34" charset="0"/>
              </a:rPr>
              <a:t>x[2n]</a:t>
            </a:r>
            <a:endParaRPr lang="en-US"/>
          </a:p>
        </p:txBody>
      </p:sp>
      <p:sp>
        <p:nvSpPr>
          <p:cNvPr id="25766" name="Rectangle 166"/>
          <p:cNvSpPr>
            <a:spLocks noChangeArrowheads="1"/>
          </p:cNvSpPr>
          <p:nvPr/>
        </p:nvSpPr>
        <p:spPr bwMode="auto">
          <a:xfrm>
            <a:off x="4643438" y="6045200"/>
            <a:ext cx="1698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>
                <a:solidFill>
                  <a:srgbClr val="000000"/>
                </a:solidFill>
                <a:latin typeface="Helvetica" panose="020B0604020202020204" pitchFamily="34" charset="0"/>
              </a:rPr>
              <a:t>n</a:t>
            </a:r>
            <a:endParaRPr lang="en-US"/>
          </a:p>
        </p:txBody>
      </p:sp>
      <p:sp>
        <p:nvSpPr>
          <p:cNvPr id="25767" name="Text Box 167"/>
          <p:cNvSpPr txBox="1">
            <a:spLocks noChangeArrowheads="1"/>
          </p:cNvSpPr>
          <p:nvPr/>
        </p:nvSpPr>
        <p:spPr bwMode="auto">
          <a:xfrm>
            <a:off x="365125" y="346075"/>
            <a:ext cx="4981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Time scaling of discrete time systems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1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B024643-F9EF-42A5-A440-889B9EC27EEA}" type="slidenum">
              <a:rPr lang="en-US" sz="1400" b="0"/>
              <a:pPr/>
              <a:t>35</a:t>
            </a:fld>
            <a:endParaRPr lang="en-US" sz="1400" b="0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685800"/>
          </a:xfrm>
        </p:spPr>
        <p:txBody>
          <a:bodyPr/>
          <a:lstStyle/>
          <a:p>
            <a:pPr algn="just">
              <a:defRPr/>
            </a:pPr>
            <a:r>
              <a:rPr lang="en-US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Time Reversal</a:t>
            </a:r>
            <a:endParaRPr lang="en-US" sz="28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382000" cy="12192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This operation reflects the signal about t = 0 and thus reverses the signal on the time scale.</a:t>
            </a:r>
            <a:endParaRPr lang="en-US" dirty="0" smtClean="0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457200" y="2465388"/>
            <a:ext cx="7723188" cy="3832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pic>
        <p:nvPicPr>
          <p:cNvPr id="1026" name="Picture 2" descr="https://www.allaboutcircuits.com/uploads/articles/BOS_3_Figure4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1835473"/>
            <a:ext cx="6238875" cy="488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36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F050565-EC7F-444F-888D-93C7453EAAB9}" type="slidenum">
              <a:rPr lang="en-US" sz="1400" b="0"/>
              <a:pPr/>
              <a:t>36</a:t>
            </a:fld>
            <a:endParaRPr lang="en-US" sz="1400" b="0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685800"/>
          </a:xfrm>
        </p:spPr>
        <p:txBody>
          <a:bodyPr/>
          <a:lstStyle/>
          <a:p>
            <a:pPr algn="just">
              <a:defRPr/>
            </a:pPr>
            <a:r>
              <a:rPr lang="en-US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Time Shift</a:t>
            </a:r>
            <a:endParaRPr lang="en-US" sz="28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685800"/>
            <a:ext cx="8915400" cy="1219200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>
                <a:solidFill>
                  <a:schemeClr val="accent2"/>
                </a:solidFill>
              </a:rPr>
              <a:t>A signal may be shifted in time by replacing the independent variable n by n-k, where k is an integer. If k is a positive integer, the time shift results in a delay of the signal by k units of time. If k is a negative integer, the time shift results in an advance of the signal by |k| units in time.</a:t>
            </a:r>
          </a:p>
        </p:txBody>
      </p:sp>
      <p:pic>
        <p:nvPicPr>
          <p:cNvPr id="2050" name="Picture 2" descr="https://www.allaboutcircuits.com/uploads/articles/BOS3_Figure2_new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88" y="2572871"/>
            <a:ext cx="7751319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59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Examples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24" y="685800"/>
            <a:ext cx="9099176" cy="4953000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/>
              <a:t>For the following sequence </a:t>
            </a:r>
          </a:p>
          <a:p>
            <a:pPr algn="just"/>
            <a:endParaRPr lang="en-US" sz="4400" dirty="0"/>
          </a:p>
          <a:p>
            <a:pPr algn="just"/>
            <a:r>
              <a:rPr lang="en-US" sz="2800" dirty="0" smtClean="0"/>
              <a:t>Generate and plot the samples of following sequences.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37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361972" y="1265259"/>
                <a:ext cx="442005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1, −2, 4, 6, −5, 8, 10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1972" y="1265259"/>
                <a:ext cx="4420056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 flipV="1">
            <a:off x="5522259" y="1614947"/>
            <a:ext cx="0" cy="3124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59351" y="2755441"/>
                <a:ext cx="419364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351" y="2755441"/>
                <a:ext cx="4193649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436" t="-2000" r="-1744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28673" y="3425869"/>
                <a:ext cx="434227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673" y="3425869"/>
                <a:ext cx="4342279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421" t="-2000" r="-1826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62000" y="4204217"/>
                <a:ext cx="453233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[2−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204217"/>
                <a:ext cx="453233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269" t="-4000" r="-175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19708" y="5028534"/>
                <a:ext cx="6767814" cy="311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0.5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0.1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  −10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708" y="5028534"/>
                <a:ext cx="6767814" cy="311304"/>
              </a:xfrm>
              <a:prstGeom prst="rect">
                <a:avLst/>
              </a:prstGeom>
              <a:blipFill rotWithShape="0">
                <a:blip r:embed="rId6"/>
                <a:stretch>
                  <a:fillRect t="-1961" r="-450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28673" y="5683475"/>
                <a:ext cx="2462469" cy="8697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]=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673" y="5683475"/>
                <a:ext cx="2462469" cy="86972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166191" y="2755028"/>
            <a:ext cx="471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(</a:t>
            </a:r>
            <a:r>
              <a:rPr lang="en-US" sz="2000" b="1" dirty="0">
                <a:solidFill>
                  <a:srgbClr val="FF0000"/>
                </a:solidFill>
              </a:rPr>
              <a:t>a</a:t>
            </a:r>
            <a:r>
              <a:rPr lang="en-US" sz="2000" b="1" dirty="0" smtClean="0">
                <a:solidFill>
                  <a:srgbClr val="FF0000"/>
                </a:solidFill>
              </a:rPr>
              <a:t>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6191" y="3379702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(b)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6647" y="4158050"/>
            <a:ext cx="4523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(c)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5762" y="4984131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(d)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6647" y="5918282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(e)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91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Examples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5" y="792162"/>
            <a:ext cx="9099176" cy="4525963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/>
              <a:t>Determine whether each if the following signals is periodic. If the signal is periodic, state its period.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38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44958" y="2146213"/>
                <a:ext cx="3087448" cy="5770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/6)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958" y="2146213"/>
                <a:ext cx="3087448" cy="57708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44958" y="3184438"/>
                <a:ext cx="3283015" cy="5770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(3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/4)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958" y="3184438"/>
                <a:ext cx="3283015" cy="57708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44958" y="4041914"/>
                <a:ext cx="3557449" cy="10551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6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/5)</m:t>
                              </m:r>
                            </m:e>
                          </m:func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958" y="4041914"/>
                <a:ext cx="3557449" cy="105516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44958" y="5497201"/>
                <a:ext cx="3157852" cy="6517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ad>
                            <m:radPr>
                              <m:degHide m:val="on"/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958" y="5497201"/>
                <a:ext cx="3157852" cy="65171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08793" y="2286996"/>
            <a:ext cx="529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(</a:t>
            </a:r>
            <a:r>
              <a:rPr lang="en-US" sz="2400" b="1" dirty="0">
                <a:solidFill>
                  <a:srgbClr val="FF0000"/>
                </a:solidFill>
              </a:rPr>
              <a:t>a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8793" y="3299854"/>
            <a:ext cx="542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(b)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4058" y="4463878"/>
            <a:ext cx="505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(c)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1193" y="5685058"/>
            <a:ext cx="542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(d)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20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1FDC-4F3A-4139-949B-377B7BD24EDF}" type="slidenum">
              <a:rPr lang="en-US" smtClean="0"/>
              <a:t>39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95400" y="161578"/>
            <a:ext cx="6571060" cy="53101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Practice Problems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228600" y="990600"/>
                <a:ext cx="8458200" cy="4724400"/>
              </a:xfrm>
            </p:spPr>
            <p:txBody>
              <a:bodyPr>
                <a:normAutofit/>
              </a:bodyPr>
              <a:lstStyle/>
              <a:p>
                <a:r>
                  <a:rPr lang="en-US" sz="1800" dirty="0"/>
                  <a:t>Given that  </a:t>
                </a:r>
                <a:r>
                  <a:rPr lang="en-US" sz="1800" b="1" dirty="0"/>
                  <a:t>X[n]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latin typeface="Cambria Math"/>
                          </a:rPr>
                          <m:t>𝒏</m:t>
                        </m:r>
                      </m:num>
                      <m:den>
                        <m:r>
                          <a:rPr lang="en-US" sz="1800" b="1" i="1">
                            <a:latin typeface="Cambria Math"/>
                          </a:rPr>
                          <m:t>𝟏</m:t>
                        </m:r>
                        <m:r>
                          <a:rPr lang="en-US" sz="1800" b="1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latin typeface="Cambria Math"/>
                              </a:rPr>
                              <m:t>𝒏</m:t>
                            </m:r>
                          </m:e>
                          <m:sup>
                            <m:r>
                              <a:rPr lang="en-US" sz="1800" b="1" i="1">
                                <a:latin typeface="Cambria Math"/>
                              </a:rPr>
                              <m:t>𝟒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1800" b="1" dirty="0"/>
                  <a:t> </a:t>
                </a:r>
                <a:r>
                  <a:rPr lang="en-US" sz="1800" dirty="0"/>
                  <a:t>Plot the following, considering T as 1:</a:t>
                </a:r>
              </a:p>
              <a:p>
                <a:pPr>
                  <a:buFont typeface="+mj-lt"/>
                  <a:buAutoNum type="arabicPeriod"/>
                </a:pPr>
                <a:r>
                  <a:rPr lang="en-US" sz="1800" dirty="0"/>
                  <a:t>X[1.5nT]</a:t>
                </a:r>
              </a:p>
              <a:p>
                <a:pPr>
                  <a:buFont typeface="+mj-lt"/>
                  <a:buAutoNum type="arabicPeriod"/>
                </a:pPr>
                <a:r>
                  <a:rPr lang="en-US" sz="1800" dirty="0"/>
                  <a:t>X[0.8nT]</a:t>
                </a:r>
              </a:p>
              <a:p>
                <a:pPr>
                  <a:buFont typeface="+mj-lt"/>
                  <a:buAutoNum type="arabicPeriod"/>
                </a:pPr>
                <a:r>
                  <a:rPr lang="en-US" sz="1800" dirty="0"/>
                  <a:t>X[-n]</a:t>
                </a:r>
              </a:p>
              <a:p>
                <a:pPr>
                  <a:buFont typeface="+mj-lt"/>
                  <a:buAutoNum type="arabicPeriod"/>
                </a:pPr>
                <a:r>
                  <a:rPr lang="en-US" sz="1800" dirty="0"/>
                  <a:t>X[n-3]</a:t>
                </a:r>
              </a:p>
              <a:p>
                <a:pPr>
                  <a:buFont typeface="+mj-lt"/>
                  <a:buAutoNum type="arabicPeriod"/>
                </a:pPr>
                <a:r>
                  <a:rPr lang="en-US" sz="1800" dirty="0"/>
                  <a:t>X[n+2]</a:t>
                </a:r>
              </a:p>
              <a:p>
                <a:r>
                  <a:rPr lang="en-US" sz="1800" dirty="0"/>
                  <a:t>Also plot the same for  </a:t>
                </a:r>
                <a:r>
                  <a:rPr lang="en-US" sz="1800" b="1" dirty="0"/>
                  <a:t>X[n]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latin typeface="Cambria Math"/>
                          </a:rPr>
                          <m:t>𝟒</m:t>
                        </m:r>
                        <m:r>
                          <a:rPr lang="en-US" sz="1800" b="1" i="1">
                            <a:latin typeface="Cambria Math"/>
                          </a:rPr>
                          <m:t>𝒏</m:t>
                        </m:r>
                      </m:num>
                      <m:den>
                        <m:r>
                          <a:rPr lang="en-US" sz="1800" b="1" i="1">
                            <a:latin typeface="Cambria Math"/>
                          </a:rPr>
                          <m:t>𝟐</m:t>
                        </m:r>
                        <m:r>
                          <a:rPr lang="en-US" sz="1800" b="1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latin typeface="Cambria Math"/>
                              </a:rPr>
                              <m:t>𝒏</m:t>
                            </m:r>
                          </m:e>
                          <m:sup>
                            <m:r>
                              <a:rPr lang="en-US" sz="18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b="1" dirty="0" smtClean="0"/>
              </a:p>
              <a:p>
                <a:r>
                  <a:rPr lang="en-US" sz="1800" dirty="0"/>
                  <a:t>Plot : X[n] = u[n-2] – u[n-4]</a:t>
                </a:r>
              </a:p>
              <a:p>
                <a:endParaRPr lang="en-US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28600" y="990600"/>
                <a:ext cx="8458200" cy="4724400"/>
              </a:xfrm>
              <a:blipFill rotWithShape="0">
                <a:blip r:embed="rId2"/>
                <a:stretch>
                  <a:fillRect l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216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28272"/>
          </a:xfrm>
        </p:spPr>
        <p:txBody>
          <a:bodyPr/>
          <a:lstStyle/>
          <a:p>
            <a:r>
              <a:rPr lang="en-US" dirty="0" smtClean="0"/>
              <a:t>Discrete-Time Signals (Sequences)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143000"/>
                <a:ext cx="8915400" cy="5715000"/>
              </a:xfrm>
            </p:spPr>
            <p:txBody>
              <a:bodyPr>
                <a:normAutofit/>
              </a:bodyPr>
              <a:lstStyle/>
              <a:p>
                <a:pPr algn="just"/>
                <a:endParaRPr lang="en-US" sz="2800" dirty="0" smtClean="0"/>
              </a:p>
              <a:p>
                <a:pPr algn="just"/>
                <a:r>
                  <a:rPr lang="en-US" sz="2800" dirty="0" smtClean="0"/>
                  <a:t>The quantity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 smtClean="0"/>
                  <a:t> is called the </a:t>
                </a:r>
                <a:r>
                  <a:rPr lang="en-US" sz="2800" i="1" dirty="0" smtClean="0"/>
                  <a:t>sampling period, </a:t>
                </a:r>
                <a:r>
                  <a:rPr lang="en-US" sz="2800" dirty="0" smtClean="0"/>
                  <a:t>and it is reciprocal to </a:t>
                </a:r>
                <a:r>
                  <a:rPr lang="en-US" sz="2800" i="1" dirty="0" smtClean="0"/>
                  <a:t>sampling frequency.</a:t>
                </a:r>
                <a:r>
                  <a:rPr lang="en-US" sz="2800" dirty="0" smtClean="0"/>
                  <a:t> </a:t>
                </a:r>
              </a:p>
              <a:p>
                <a:pPr algn="just"/>
                <a:endParaRPr lang="en-US" sz="2800" dirty="0" smtClean="0"/>
              </a:p>
              <a:p>
                <a:pPr algn="just"/>
                <a:r>
                  <a:rPr lang="en-US" sz="2800" dirty="0" smtClean="0"/>
                  <a:t>Discrete-time signals (i.e. sequences) are often depicted graphically as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143000"/>
                <a:ext cx="8915400" cy="5715000"/>
              </a:xfrm>
              <a:blipFill rotWithShape="0">
                <a:blip r:embed="rId2"/>
                <a:stretch>
                  <a:fillRect l="-1231" r="-1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4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048325" y="914400"/>
                <a:ext cx="554029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]=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nT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),  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∞&lt;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&lt;∞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325" y="914400"/>
                <a:ext cx="5540299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890" y="3964641"/>
            <a:ext cx="8037910" cy="251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58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End of Lecture-2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 download this lecture visit</a:t>
            </a: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http://imtiazhussainkalwar.weebly.com/</a:t>
            </a:r>
            <a:endParaRPr lang="en-GB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40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28272"/>
          </a:xfrm>
        </p:spPr>
        <p:txBody>
          <a:bodyPr/>
          <a:lstStyle/>
          <a:p>
            <a:r>
              <a:rPr lang="en-US" dirty="0" smtClean="0"/>
              <a:t>Discrete-Time Signals (Sequences)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915400" cy="5715000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A segment of a speech signal corresponding to acoustic pressure variation as function of time is shown below</a:t>
            </a:r>
          </a:p>
          <a:p>
            <a:pPr algn="just"/>
            <a:endParaRPr lang="en-US" sz="2400" dirty="0" smtClean="0"/>
          </a:p>
          <a:p>
            <a:pPr algn="just"/>
            <a:endParaRPr lang="en-US" sz="2400" dirty="0" smtClean="0"/>
          </a:p>
          <a:p>
            <a:pPr algn="just"/>
            <a:endParaRPr lang="en-US" sz="2400" dirty="0"/>
          </a:p>
          <a:p>
            <a:pPr algn="just"/>
            <a:endParaRPr lang="en-US" sz="2400" dirty="0" smtClean="0"/>
          </a:p>
          <a:p>
            <a:pPr algn="just"/>
            <a:endParaRPr lang="en-US" sz="2400" dirty="0"/>
          </a:p>
          <a:p>
            <a:pPr algn="just"/>
            <a:r>
              <a:rPr lang="en-US" sz="2400" dirty="0" smtClean="0"/>
              <a:t>Following figure shows sequence of samples of this speech signal.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81" y="1676400"/>
            <a:ext cx="9026931" cy="205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8" y="4724400"/>
            <a:ext cx="9086897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82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67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Basic Sequences and Sequence operations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143000"/>
                <a:ext cx="8991600" cy="4525963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2800" dirty="0" smtClean="0"/>
                  <a:t>In the analysis of discrete-time signal-processing, sequence are manipulated in several basic ways.</a:t>
                </a:r>
              </a:p>
              <a:p>
                <a:pPr algn="just"/>
                <a:endParaRPr lang="en-US" sz="2800" dirty="0" smtClean="0"/>
              </a:p>
              <a:p>
                <a:pPr algn="just"/>
                <a:r>
                  <a:rPr lang="en-US" sz="2800" dirty="0" smtClean="0"/>
                  <a:t>The product and sum of two sequences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 smtClean="0"/>
                  <a:t> are defined as the sample-by-sample product and sum, respectively. </a:t>
                </a:r>
              </a:p>
              <a:p>
                <a:pPr algn="just"/>
                <a:endParaRPr lang="en-US" sz="2800" dirty="0" smtClean="0"/>
              </a:p>
              <a:p>
                <a:pPr algn="just"/>
                <a:r>
                  <a:rPr lang="en-US" sz="2800" dirty="0" smtClean="0"/>
                  <a:t>Multiplication of a sequence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 smtClean="0"/>
                  <a:t> by a number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800" dirty="0" smtClean="0"/>
                  <a:t> is defined as multiplication of each sample by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800" dirty="0" smtClean="0"/>
                  <a:t>. 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143000"/>
                <a:ext cx="8991600" cy="4525963"/>
              </a:xfrm>
              <a:blipFill rotWithShape="0">
                <a:blip r:embed="rId2"/>
                <a:stretch>
                  <a:fillRect l="-1220" t="-1348" r="-1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10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67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Basic Sequences and Sequence operations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143000"/>
                <a:ext cx="8991600" cy="4525963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2600" dirty="0" smtClean="0"/>
                  <a:t>A sequence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600" dirty="0" smtClean="0"/>
                  <a:t> is said to be a delayed or shifted version of a sequence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600" dirty="0" smtClean="0"/>
                  <a:t> if</a:t>
                </a:r>
              </a:p>
              <a:p>
                <a:pPr algn="just"/>
                <a:endParaRPr lang="en-US" sz="2600" dirty="0" smtClean="0"/>
              </a:p>
              <a:p>
                <a:pPr algn="just"/>
                <a:endParaRPr lang="en-US" sz="2600" dirty="0"/>
              </a:p>
              <a:p>
                <a:pPr algn="just"/>
                <a:r>
                  <a:rPr lang="en-US" sz="2600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sz="2600" dirty="0" smtClean="0"/>
                  <a:t> is an integer</a:t>
                </a:r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143000"/>
                <a:ext cx="8991600" cy="4525963"/>
              </a:xfrm>
              <a:blipFill rotWithShape="0">
                <a:blip r:embed="rId2"/>
                <a:stretch>
                  <a:fillRect l="-1085" t="-1213" r="-1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7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32412" y="2286000"/>
                <a:ext cx="307917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2412" y="2286000"/>
                <a:ext cx="3079176" cy="4924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267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67800" cy="990600"/>
          </a:xfrm>
        </p:spPr>
        <p:txBody>
          <a:bodyPr>
            <a:normAutofit/>
          </a:bodyPr>
          <a:lstStyle/>
          <a:p>
            <a:r>
              <a:rPr lang="en-US" dirty="0"/>
              <a:t>Basic </a:t>
            </a:r>
            <a:r>
              <a:rPr lang="en-US" dirty="0" smtClean="0"/>
              <a:t>Sequences </a:t>
            </a:r>
            <a:r>
              <a:rPr lang="en-US" sz="3800" dirty="0" smtClean="0"/>
              <a:t>(</a:t>
            </a:r>
            <a:r>
              <a:rPr lang="en-US" sz="3800" dirty="0"/>
              <a:t>Unit-sample </a:t>
            </a:r>
            <a:r>
              <a:rPr lang="en-US" sz="3800" dirty="0" smtClean="0"/>
              <a:t>sequence)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991600" cy="5334000"/>
          </a:xfrm>
        </p:spPr>
        <p:txBody>
          <a:bodyPr>
            <a:normAutofit/>
          </a:bodyPr>
          <a:lstStyle/>
          <a:p>
            <a:pPr algn="just"/>
            <a:r>
              <a:rPr lang="en-US" sz="2600" dirty="0" smtClean="0"/>
              <a:t>Unit-sample sequence</a:t>
            </a:r>
          </a:p>
          <a:p>
            <a:pPr algn="just"/>
            <a:endParaRPr lang="en-US" sz="2600" dirty="0"/>
          </a:p>
          <a:p>
            <a:pPr algn="just"/>
            <a:endParaRPr lang="en-US" sz="2600" dirty="0" smtClean="0"/>
          </a:p>
          <a:p>
            <a:pPr algn="just"/>
            <a:endParaRPr lang="en-US" sz="2600" dirty="0"/>
          </a:p>
          <a:p>
            <a:pPr algn="just"/>
            <a:endParaRPr lang="en-US" sz="2600" dirty="0" smtClean="0"/>
          </a:p>
          <a:p>
            <a:pPr algn="just"/>
            <a:endParaRPr lang="en-US" sz="2600" dirty="0"/>
          </a:p>
          <a:p>
            <a:pPr algn="just"/>
            <a:endParaRPr lang="en-US" sz="2600" dirty="0" smtClean="0"/>
          </a:p>
          <a:p>
            <a:pPr algn="just"/>
            <a:endParaRPr lang="en-US" sz="2600" dirty="0"/>
          </a:p>
          <a:p>
            <a:pPr algn="just"/>
            <a:endParaRPr lang="en-US" sz="2600" dirty="0" smtClean="0"/>
          </a:p>
          <a:p>
            <a:pPr algn="just"/>
            <a:r>
              <a:rPr lang="en-US" sz="2600" dirty="0" smtClean="0"/>
              <a:t>Unit-sample sequence is often referred to as discrete-time impulse or simply an impulse. </a:t>
            </a:r>
          </a:p>
          <a:p>
            <a:pPr marL="0" indent="0" algn="just">
              <a:buNone/>
            </a:pPr>
            <a:endParaRPr lang="en-US" sz="2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371600"/>
            <a:ext cx="3372510" cy="145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31" y="2895600"/>
            <a:ext cx="8884569" cy="197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84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762000"/>
                <a:ext cx="8991600" cy="5334000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2500" dirty="0" smtClean="0"/>
                  <a:t>One of the important aspect of the impulse sequence is that an arbitrary sequence can be represented as sum of scaled, delayed impulses. </a:t>
                </a:r>
              </a:p>
              <a:p>
                <a:pPr algn="just"/>
                <a:endParaRPr lang="en-US" sz="2600" dirty="0"/>
              </a:p>
              <a:p>
                <a:pPr algn="just"/>
                <a:endParaRPr lang="en-US" sz="2600" dirty="0" smtClean="0"/>
              </a:p>
              <a:p>
                <a:pPr algn="just"/>
                <a:endParaRPr lang="en-US" sz="2600" dirty="0"/>
              </a:p>
              <a:p>
                <a:pPr algn="just"/>
                <a:endParaRPr lang="en-US" sz="2600" dirty="0" smtClean="0"/>
              </a:p>
              <a:p>
                <a:pPr algn="just"/>
                <a:endParaRPr lang="en-US" sz="2600" dirty="0"/>
              </a:p>
              <a:p>
                <a:pPr algn="just"/>
                <a:endParaRPr lang="en-US" sz="1000" dirty="0" smtClean="0"/>
              </a:p>
              <a:p>
                <a:pPr algn="just"/>
                <a:r>
                  <a:rPr lang="en-US" sz="2600" dirty="0" smtClean="0"/>
                  <a:t>Sequence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begChr m:val="["/>
                        <m:endChr m:val="]"/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600" dirty="0" smtClean="0"/>
                  <a:t> can be expressed as </a:t>
                </a:r>
              </a:p>
              <a:p>
                <a:pPr marL="0" indent="0" algn="just">
                  <a:buNone/>
                </a:pPr>
                <a:endParaRPr lang="en-US" sz="26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762000"/>
                <a:ext cx="8991600" cy="5334000"/>
              </a:xfrm>
              <a:blipFill rotWithShape="0">
                <a:blip r:embed="rId2"/>
                <a:stretch>
                  <a:fillRect l="-1017" t="-800" r="-1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745" y="1904999"/>
            <a:ext cx="6344773" cy="24042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r="2682"/>
          <a:stretch/>
        </p:blipFill>
        <p:spPr>
          <a:xfrm>
            <a:off x="380515" y="5053724"/>
            <a:ext cx="8458685" cy="865318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0" y="-13447"/>
            <a:ext cx="9067800" cy="775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Basic Sequences </a:t>
            </a:r>
            <a:r>
              <a:rPr lang="en-US" sz="3800" dirty="0" smtClean="0"/>
              <a:t>(Unit-sample sequence)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165628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cture_23 Time Respon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lecture_23 Time Response</Template>
  <TotalTime>13491</TotalTime>
  <Words>1353</Words>
  <Application>Microsoft Office PowerPoint</Application>
  <PresentationFormat>On-screen Show (4:3)</PresentationFormat>
  <Paragraphs>375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Cambria Math</vt:lpstr>
      <vt:lpstr>Helvetica</vt:lpstr>
      <vt:lpstr>Times New Roman</vt:lpstr>
      <vt:lpstr>lecture_23 Time Response</vt:lpstr>
      <vt:lpstr>Digital Signal Processing (EE-332)</vt:lpstr>
      <vt:lpstr>Lecture Outline</vt:lpstr>
      <vt:lpstr>Discrete-Time Signals (Sequences)</vt:lpstr>
      <vt:lpstr>Discrete-Time Signals (Sequences)</vt:lpstr>
      <vt:lpstr>Discrete-Time Signals (Sequences)</vt:lpstr>
      <vt:lpstr>Basic Sequences and Sequence operations</vt:lpstr>
      <vt:lpstr>Basic Sequences and Sequence operations</vt:lpstr>
      <vt:lpstr>Basic Sequences (Unit-sample sequence)</vt:lpstr>
      <vt:lpstr>PowerPoint Presentation</vt:lpstr>
      <vt:lpstr>Basic Sequences (Unit-sample sequence)</vt:lpstr>
      <vt:lpstr>PowerPoint Presentation</vt:lpstr>
      <vt:lpstr>PowerPoint Presentation</vt:lpstr>
      <vt:lpstr>Basic Sequences (Unit Step sequence)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Combining Sequences</vt:lpstr>
      <vt:lpstr>Complex Exponentials</vt:lpstr>
      <vt:lpstr>Complex Exponentials</vt:lpstr>
      <vt:lpstr>Complex Exponentials</vt:lpstr>
      <vt:lpstr>CT vs DT Sinusoids</vt:lpstr>
      <vt:lpstr>CT and DT Sinusoids</vt:lpstr>
      <vt:lpstr>CT and DT Sinusoids</vt:lpstr>
      <vt:lpstr>CT and DT Sinusoids</vt:lpstr>
      <vt:lpstr>CT and DT Sinusoids</vt:lpstr>
      <vt:lpstr>Periodic and Aperiodic DT Sinusoids</vt:lpstr>
      <vt:lpstr>Periodic and Aperiodic DT Sinusoids</vt:lpstr>
      <vt:lpstr>Basic Operations on Signals</vt:lpstr>
      <vt:lpstr>2. Addition:</vt:lpstr>
      <vt:lpstr>(b) Operations performed on independent      variable</vt:lpstr>
      <vt:lpstr>PowerPoint Presentation</vt:lpstr>
      <vt:lpstr>Time Reversal</vt:lpstr>
      <vt:lpstr>Time Shift</vt:lpstr>
      <vt:lpstr>Examples Problems</vt:lpstr>
      <vt:lpstr>Examples Problems</vt:lpstr>
      <vt:lpstr>Practice Problems</vt:lpstr>
      <vt:lpstr>End of Lecture-2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Control Systems (MCS)</dc:title>
  <dc:creator>DR. Imtiaz</dc:creator>
  <cp:lastModifiedBy>Dr. Imtiaz</cp:lastModifiedBy>
  <cp:revision>318</cp:revision>
  <cp:lastPrinted>2019-01-14T10:46:30Z</cp:lastPrinted>
  <dcterms:created xsi:type="dcterms:W3CDTF">2014-10-10T03:10:34Z</dcterms:created>
  <dcterms:modified xsi:type="dcterms:W3CDTF">2020-02-24T13:02:48Z</dcterms:modified>
</cp:coreProperties>
</file>