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7"/>
  </p:notesMasterIdLst>
  <p:handoutMasterIdLst>
    <p:handoutMasterId r:id="rId38"/>
  </p:handoutMasterIdLst>
  <p:sldIdLst>
    <p:sldId id="362" r:id="rId2"/>
    <p:sldId id="326" r:id="rId3"/>
    <p:sldId id="327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39" r:id="rId15"/>
    <p:sldId id="338" r:id="rId16"/>
    <p:sldId id="340" r:id="rId17"/>
    <p:sldId id="342" r:id="rId18"/>
    <p:sldId id="343" r:id="rId19"/>
    <p:sldId id="352" r:id="rId20"/>
    <p:sldId id="349" r:id="rId21"/>
    <p:sldId id="351" r:id="rId22"/>
    <p:sldId id="350" r:id="rId23"/>
    <p:sldId id="344" r:id="rId24"/>
    <p:sldId id="345" r:id="rId25"/>
    <p:sldId id="346" r:id="rId26"/>
    <p:sldId id="354" r:id="rId27"/>
    <p:sldId id="347" r:id="rId28"/>
    <p:sldId id="348" r:id="rId29"/>
    <p:sldId id="356" r:id="rId30"/>
    <p:sldId id="357" r:id="rId31"/>
    <p:sldId id="358" r:id="rId32"/>
    <p:sldId id="359" r:id="rId33"/>
    <p:sldId id="360" r:id="rId34"/>
    <p:sldId id="361" r:id="rId35"/>
    <p:sldId id="325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3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75CD0-BF64-4EDA-A390-EA27F5FF7906}" type="datetimeFigureOut">
              <a:rPr lang="en-GB" smtClean="0"/>
              <a:pPr/>
              <a:t>04/05/2017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C7654-C7C7-4BC9-B3D0-68A06137D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830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7A1E8-A561-431B-A511-34874C91D5AC}" type="datetimeFigureOut">
              <a:rPr lang="en-GB" smtClean="0"/>
              <a:pPr/>
              <a:t>04/05/2017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768CB-8AA6-4AA6-918C-7F055EB5DC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150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5BD45-B5A0-4654-B232-F8508C108E1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484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0041-8C1F-4DF8-8EA9-1DBD8D1B9158}" type="datetime1">
              <a:rPr lang="en-GB" smtClean="0"/>
              <a:pPr/>
              <a:t>04/05/2017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24D89-2CD7-42E4-861B-3A474441A3D2}" type="datetime1">
              <a:rPr lang="en-GB" smtClean="0"/>
              <a:pPr/>
              <a:t>04/05/2017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E3D90-AA72-4B84-A78C-F9279D6246DE}" type="datetime1">
              <a:rPr lang="en-GB" smtClean="0"/>
              <a:pPr/>
              <a:t>04/05/2017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97B3-294A-4947-A6F3-F079064BC3A8}" type="datetime1">
              <a:rPr lang="en-GB" smtClean="0"/>
              <a:pPr/>
              <a:t>04/05/2017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8B59-EFF3-4693-AEE6-DE7A8721BE9E}" type="datetime1">
              <a:rPr lang="en-GB" smtClean="0"/>
              <a:pPr/>
              <a:t>04/05/2017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F2370-8B55-4AFF-ACEC-094DB77967F3}" type="datetime1">
              <a:rPr lang="en-GB" smtClean="0"/>
              <a:pPr/>
              <a:t>04/05/2017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EC79-C418-41F2-AAE0-6B8C59544605}" type="datetime1">
              <a:rPr lang="en-GB" smtClean="0"/>
              <a:pPr/>
              <a:t>04/05/2017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0EEDB-4E57-4317-9A86-2690669D2929}" type="datetime1">
              <a:rPr lang="en-GB" smtClean="0"/>
              <a:pPr/>
              <a:t>04/05/2017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43DA-3454-4A94-80F5-A671F05BA782}" type="datetime1">
              <a:rPr lang="en-GB" smtClean="0"/>
              <a:pPr/>
              <a:t>04/05/2017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48DB-56B0-41DD-9FE3-4201D17B1CE3}" type="datetime1">
              <a:rPr lang="en-GB" smtClean="0"/>
              <a:pPr/>
              <a:t>04/05/2017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E0DE-4DE1-46C6-A71D-35A92C8BD8B8}" type="datetime1">
              <a:rPr lang="en-GB" smtClean="0"/>
              <a:pPr/>
              <a:t>04/05/2017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684D0-F32D-4D41-BF53-48671399CBD9}" type="datetime1">
              <a:rPr lang="en-GB" smtClean="0"/>
              <a:pPr/>
              <a:t>04/05/2017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mtiaz.hussain@faculty.muet.edu.p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30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26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7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7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38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35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9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42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emf"/><Relationship Id="rId3" Type="http://schemas.openxmlformats.org/officeDocument/2006/relationships/oleObject" Target="../embeddings/oleObject41.bin"/><Relationship Id="rId7" Type="http://schemas.openxmlformats.org/officeDocument/2006/relationships/image" Target="../media/image4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3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46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emf"/><Relationship Id="rId3" Type="http://schemas.openxmlformats.org/officeDocument/2006/relationships/oleObject" Target="../embeddings/oleObject47.bin"/><Relationship Id="rId7" Type="http://schemas.openxmlformats.org/officeDocument/2006/relationships/image" Target="../media/image5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51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55.w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imtiazhussainkalwar.weebly.com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3573016"/>
            <a:ext cx="585631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Dr. Imtiaz Hussain</a:t>
            </a:r>
          </a:p>
          <a:p>
            <a:pPr algn="ctr"/>
            <a:r>
              <a:rPr lang="en-GB" sz="1600" dirty="0" smtClean="0"/>
              <a:t>Associate Professor</a:t>
            </a:r>
          </a:p>
          <a:p>
            <a:pPr algn="ctr"/>
            <a:r>
              <a:rPr lang="en-GB" sz="1600" dirty="0" smtClean="0"/>
              <a:t>Mehran University of Engineering &amp; Technology Jamshoro, Pakistan</a:t>
            </a:r>
          </a:p>
          <a:p>
            <a:pPr algn="ctr"/>
            <a:r>
              <a:rPr lang="en-GB" dirty="0" smtClean="0"/>
              <a:t>email: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imtiaz.hussain@faculty.muet.edu.pk</a:t>
            </a:r>
            <a:endParaRPr lang="en-GB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dirty="0" smtClean="0"/>
              <a:t>URL :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http://imtiazhussainkalwar.weebly.com/</a:t>
            </a:r>
            <a:endParaRPr lang="en-GB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39552" y="2420888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Lecture-1</a:t>
            </a:r>
            <a:endParaRPr lang="en-GB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</a:endParaRPr>
          </a:p>
          <a:p>
            <a:pPr algn="ctr"/>
            <a:r>
              <a:rPr lang="en-GB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Transfer Function and Stability of LTI Systems </a:t>
            </a:r>
            <a:endParaRPr lang="en-GB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6926"/>
            <a:ext cx="1193597" cy="120700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5688964"/>
            <a:ext cx="9144000" cy="1169036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Note: 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do not claim any originality in these lectures. The contents of this presentation are mostly taken from the book of Ogatta, Norman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Nise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Bishop and B C.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Kuo</a:t>
            </a:r>
            <a:r>
              <a:rPr lang="en-US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various 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internet sources. 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65240" y="16914"/>
            <a:ext cx="7959435" cy="1169036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34888" y="126876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Control Systems (CS)</a:t>
            </a:r>
            <a:endParaRPr lang="en-GB" sz="5400" dirty="0"/>
          </a:p>
        </p:txBody>
      </p:sp>
      <p:sp>
        <p:nvSpPr>
          <p:cNvPr id="9" name="TextBox 8"/>
          <p:cNvSpPr txBox="1"/>
          <p:nvPr/>
        </p:nvSpPr>
        <p:spPr>
          <a:xfrm>
            <a:off x="1691680" y="5157192"/>
            <a:ext cx="5856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6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Semester  </a:t>
            </a:r>
            <a:r>
              <a:rPr lang="en-GB" sz="2400" dirty="0" smtClean="0"/>
              <a:t>15ES </a:t>
            </a:r>
            <a:r>
              <a:rPr lang="en-GB" sz="2400" dirty="0" smtClean="0"/>
              <a:t>(</a:t>
            </a:r>
            <a:r>
              <a:rPr lang="en-GB" sz="2400" dirty="0" smtClean="0"/>
              <a:t>SEC-II</a:t>
            </a:r>
            <a:r>
              <a:rPr lang="en-GB" sz="2400" dirty="0" smtClean="0"/>
              <a:t>)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95898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Autofit/>
          </a:bodyPr>
          <a:lstStyle/>
          <a:p>
            <a:r>
              <a:rPr lang="en-GB" sz="4000" dirty="0" smtClean="0"/>
              <a:t>Calculation of the Transfer Function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GB" sz="3000" dirty="0" smtClean="0"/>
          </a:p>
          <a:p>
            <a:pPr algn="just"/>
            <a:endParaRPr lang="en-GB" sz="3000" dirty="0" smtClean="0"/>
          </a:p>
          <a:p>
            <a:pPr algn="just"/>
            <a:endParaRPr lang="en-GB" sz="3000" dirty="0" smtClean="0"/>
          </a:p>
          <a:p>
            <a:pPr algn="just"/>
            <a:endParaRPr lang="en-GB" sz="3000" dirty="0" smtClean="0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144016" y="2348880"/>
            <a:ext cx="8820472" cy="2808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Considering Initial conditions to zero in order to find the transfer function of the system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400" dirty="0" smtClean="0"/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400" dirty="0" smtClean="0"/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Rearranging the above equation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8132" name="Object 4"/>
          <p:cNvGraphicFramePr>
            <a:graphicFrameLocks noChangeAspect="1"/>
          </p:cNvGraphicFramePr>
          <p:nvPr/>
        </p:nvGraphicFramePr>
        <p:xfrm>
          <a:off x="539552" y="1556792"/>
          <a:ext cx="8261672" cy="556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6" name="Equation" r:id="rId3" imgW="3200400" imgH="215640" progId="Equation.3">
                  <p:embed/>
                </p:oleObj>
              </mc:Choice>
              <mc:Fallback>
                <p:oleObj name="Equation" r:id="rId3" imgW="320040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556792"/>
                        <a:ext cx="8261672" cy="5560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7" name="Object 4"/>
          <p:cNvGraphicFramePr>
            <a:graphicFrameLocks noChangeAspect="1"/>
          </p:cNvGraphicFramePr>
          <p:nvPr/>
        </p:nvGraphicFramePr>
        <p:xfrm>
          <a:off x="2935288" y="3370511"/>
          <a:ext cx="3900487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7" name="Equation" r:id="rId5" imgW="1511280" imgH="190440" progId="Equation.3">
                  <p:embed/>
                </p:oleObj>
              </mc:Choice>
              <mc:Fallback>
                <p:oleObj name="Equation" r:id="rId5" imgW="1511280" imgH="1904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5288" y="3370511"/>
                        <a:ext cx="3900487" cy="490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8" name="Object 4"/>
          <p:cNvGraphicFramePr>
            <a:graphicFrameLocks noChangeAspect="1"/>
          </p:cNvGraphicFramePr>
          <p:nvPr/>
        </p:nvGraphicFramePr>
        <p:xfrm>
          <a:off x="2700338" y="4581128"/>
          <a:ext cx="3900487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8" name="Equation" r:id="rId7" imgW="1511280" imgH="419040" progId="Equation.3">
                  <p:embed/>
                </p:oleObj>
              </mc:Choice>
              <mc:Fallback>
                <p:oleObj name="Equation" r:id="rId7" imgW="1511280" imgH="419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4581128"/>
                        <a:ext cx="3900487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9" name="Object 7"/>
          <p:cNvGraphicFramePr>
            <a:graphicFrameLocks noChangeAspect="1"/>
          </p:cNvGraphicFramePr>
          <p:nvPr/>
        </p:nvGraphicFramePr>
        <p:xfrm>
          <a:off x="2672661" y="5733256"/>
          <a:ext cx="3699539" cy="916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9" name="Equation" r:id="rId9" imgW="1485720" imgH="368280" progId="Equation.3">
                  <p:embed/>
                </p:oleObj>
              </mc:Choice>
              <mc:Fallback>
                <p:oleObj name="Equation" r:id="rId9" imgW="1485720" imgH="3682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2661" y="5733256"/>
                        <a:ext cx="3699539" cy="9169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27384"/>
            <a:ext cx="8229600" cy="926976"/>
          </a:xfrm>
        </p:spPr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132856"/>
            <a:ext cx="273133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79512" y="836712"/>
            <a:ext cx="89644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en-GB" sz="2200" dirty="0" smtClean="0"/>
              <a:t>Find out the transfer function of the RC network shown in figure-1. Assume that the capacitor is not initially charged.</a:t>
            </a:r>
          </a:p>
          <a:p>
            <a:pPr marL="457200" indent="-457200">
              <a:buAutoNum type="arabicPeriod"/>
            </a:pPr>
            <a:endParaRPr lang="en-GB" sz="2200" dirty="0"/>
          </a:p>
        </p:txBody>
      </p:sp>
      <p:grpSp>
        <p:nvGrpSpPr>
          <p:cNvPr id="8" name="Group 7"/>
          <p:cNvGrpSpPr/>
          <p:nvPr/>
        </p:nvGrpSpPr>
        <p:grpSpPr>
          <a:xfrm>
            <a:off x="539552" y="1686226"/>
            <a:ext cx="2963637" cy="1997894"/>
            <a:chOff x="539552" y="1686226"/>
            <a:chExt cx="2963637" cy="1997894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39552" y="1686226"/>
              <a:ext cx="2963637" cy="19587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1633740" y="3314788"/>
              <a:ext cx="9543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rgbClr val="C00000"/>
                  </a:solidFill>
                </a:rPr>
                <a:t>Figure-1</a:t>
              </a:r>
              <a:endParaRPr lang="en-GB" dirty="0">
                <a:solidFill>
                  <a:srgbClr val="C00000"/>
                </a:solidFill>
              </a:endParaRPr>
            </a:p>
          </p:txBody>
        </p:sp>
      </p:grpSp>
      <p:graphicFrame>
        <p:nvGraphicFramePr>
          <p:cNvPr id="50179" name="Object 3"/>
          <p:cNvGraphicFramePr>
            <a:graphicFrameLocks noChangeAspect="1"/>
          </p:cNvGraphicFramePr>
          <p:nvPr/>
        </p:nvGraphicFramePr>
        <p:xfrm>
          <a:off x="1403648" y="5435501"/>
          <a:ext cx="6200775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9" name="Equation" r:id="rId5" imgW="2145960" imgH="203040" progId="Equation.3">
                  <p:embed/>
                </p:oleObj>
              </mc:Choice>
              <mc:Fallback>
                <p:oleObj name="Equation" r:id="rId5" imgW="214596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5435501"/>
                        <a:ext cx="6200775" cy="585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7504" y="4077072"/>
            <a:ext cx="89644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200" dirty="0" smtClean="0"/>
              <a:t>2. </a:t>
            </a:r>
            <a:r>
              <a:rPr lang="en-GB" sz="2200" i="1" dirty="0" smtClean="0">
                <a:solidFill>
                  <a:srgbClr val="C00000"/>
                </a:solidFill>
              </a:rPr>
              <a:t>u(t)</a:t>
            </a:r>
            <a:r>
              <a:rPr lang="en-GB" sz="2200" dirty="0" smtClean="0"/>
              <a:t> and </a:t>
            </a:r>
            <a:r>
              <a:rPr lang="en-GB" sz="2200" i="1" dirty="0" smtClean="0">
                <a:solidFill>
                  <a:srgbClr val="C00000"/>
                </a:solidFill>
              </a:rPr>
              <a:t>y(t)</a:t>
            </a:r>
            <a:r>
              <a:rPr lang="en-GB" sz="2200" dirty="0" smtClean="0"/>
              <a:t> are the input and output respectively of a system defined by following ODE. Determine the Transfer Function. Assume there is no any energy stored in the system. </a:t>
            </a:r>
            <a:endParaRPr lang="en-GB" sz="22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dirty="0" smtClean="0"/>
              <a:t>Transfer Function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4525963"/>
          </a:xfrm>
        </p:spPr>
        <p:txBody>
          <a:bodyPr>
            <a:normAutofit/>
          </a:bodyPr>
          <a:lstStyle/>
          <a:p>
            <a:r>
              <a:rPr lang="en-GB" sz="2600" dirty="0" smtClean="0"/>
              <a:t>In general</a:t>
            </a:r>
          </a:p>
          <a:p>
            <a:endParaRPr lang="en-GB" sz="2600" dirty="0" smtClean="0"/>
          </a:p>
          <a:p>
            <a:endParaRPr lang="en-GB" sz="2600" dirty="0" smtClean="0"/>
          </a:p>
          <a:p>
            <a:endParaRPr lang="en-GB" sz="2600" dirty="0" smtClean="0"/>
          </a:p>
          <a:p>
            <a:endParaRPr lang="en-GB" sz="2600" dirty="0" smtClean="0"/>
          </a:p>
          <a:p>
            <a:pPr algn="just"/>
            <a:r>
              <a:rPr lang="en-GB" sz="2600" dirty="0" smtClean="0"/>
              <a:t>Where </a:t>
            </a:r>
            <a:r>
              <a:rPr lang="en-GB" sz="2600" i="1" dirty="0" smtClean="0">
                <a:solidFill>
                  <a:srgbClr val="C00000"/>
                </a:solidFill>
              </a:rPr>
              <a:t>x</a:t>
            </a:r>
            <a:r>
              <a:rPr lang="en-GB" sz="2600" dirty="0" smtClean="0"/>
              <a:t> is the input of the system and </a:t>
            </a:r>
            <a:r>
              <a:rPr lang="en-GB" sz="2600" i="1" dirty="0" smtClean="0">
                <a:solidFill>
                  <a:srgbClr val="C00000"/>
                </a:solidFill>
              </a:rPr>
              <a:t>y</a:t>
            </a:r>
            <a:r>
              <a:rPr lang="en-GB" sz="2600" dirty="0" smtClean="0"/>
              <a:t> is the output of the system.</a:t>
            </a:r>
            <a:endParaRPr lang="en-GB" sz="2600" dirty="0"/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44824"/>
            <a:ext cx="884905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093" y="4653136"/>
            <a:ext cx="803437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dirty="0" smtClean="0"/>
              <a:t>Transfer Function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4525963"/>
          </a:xfrm>
        </p:spPr>
        <p:txBody>
          <a:bodyPr>
            <a:normAutofit/>
          </a:bodyPr>
          <a:lstStyle/>
          <a:p>
            <a:endParaRPr lang="en-GB" sz="2600" dirty="0" smtClean="0"/>
          </a:p>
          <a:p>
            <a:endParaRPr lang="en-GB" sz="2600" dirty="0" smtClean="0"/>
          </a:p>
          <a:p>
            <a:endParaRPr lang="en-GB" sz="2600" dirty="0" smtClean="0"/>
          </a:p>
          <a:p>
            <a:endParaRPr lang="en-GB" sz="2600" dirty="0" smtClean="0"/>
          </a:p>
          <a:p>
            <a:r>
              <a:rPr lang="en-GB" sz="2600" dirty="0" smtClean="0"/>
              <a:t>When order of the denominator polynomial is greater than the numerator polynomial the transfer function is said to be ‘</a:t>
            </a:r>
            <a:r>
              <a:rPr lang="en-GB" sz="2600" dirty="0" smtClean="0">
                <a:solidFill>
                  <a:srgbClr val="C00000"/>
                </a:solidFill>
              </a:rPr>
              <a:t>proper</a:t>
            </a:r>
            <a:r>
              <a:rPr lang="en-GB" sz="2600" dirty="0" smtClean="0"/>
              <a:t>’.</a:t>
            </a:r>
          </a:p>
          <a:p>
            <a:endParaRPr lang="en-GB" sz="2600" dirty="0" smtClean="0"/>
          </a:p>
          <a:p>
            <a:r>
              <a:rPr lang="en-GB" sz="2600" dirty="0" smtClean="0"/>
              <a:t>Otherwise ‘</a:t>
            </a:r>
            <a:r>
              <a:rPr lang="en-GB" sz="2600" dirty="0" smtClean="0">
                <a:solidFill>
                  <a:srgbClr val="C00000"/>
                </a:solidFill>
              </a:rPr>
              <a:t>improper</a:t>
            </a:r>
            <a:r>
              <a:rPr lang="en-GB" sz="2600" dirty="0" smtClean="0"/>
              <a:t>’</a:t>
            </a:r>
            <a:endParaRPr lang="en-GB" sz="2600" dirty="0"/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 cstate="print"/>
          <a:srcRect l="85442" t="63158"/>
          <a:stretch>
            <a:fillRect/>
          </a:stretch>
        </p:blipFill>
        <p:spPr bwMode="auto">
          <a:xfrm>
            <a:off x="7380312" y="2089023"/>
            <a:ext cx="1080120" cy="422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3" cstate="print"/>
          <a:srcRect l="31636" t="50000"/>
          <a:stretch>
            <a:fillRect/>
          </a:stretch>
        </p:blipFill>
        <p:spPr bwMode="auto">
          <a:xfrm>
            <a:off x="1547664" y="1844824"/>
            <a:ext cx="5492637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dirty="0" smtClean="0"/>
              <a:t>Transfer Function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5328592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GB" sz="2800" dirty="0" smtClean="0"/>
              <a:t>Transfer function helps us to check</a:t>
            </a:r>
          </a:p>
          <a:p>
            <a:pPr lvl="1" algn="just">
              <a:lnSpc>
                <a:spcPct val="200000"/>
              </a:lnSpc>
            </a:pPr>
            <a:r>
              <a:rPr lang="en-GB" sz="2400" dirty="0" smtClean="0"/>
              <a:t>The stability of the system</a:t>
            </a:r>
          </a:p>
          <a:p>
            <a:pPr lvl="1" algn="just">
              <a:lnSpc>
                <a:spcPct val="200000"/>
              </a:lnSpc>
            </a:pPr>
            <a:r>
              <a:rPr lang="en-GB" sz="2400" dirty="0" smtClean="0"/>
              <a:t>Time domain and frequency domain characteristics of the system </a:t>
            </a:r>
          </a:p>
          <a:p>
            <a:pPr lvl="1" algn="just">
              <a:lnSpc>
                <a:spcPct val="200000"/>
              </a:lnSpc>
            </a:pPr>
            <a:r>
              <a:rPr lang="en-GB" sz="2400" dirty="0" smtClean="0"/>
              <a:t>Response of the system for any given input</a:t>
            </a:r>
            <a:endParaRPr lang="en-GB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Stability of Control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36504"/>
          </a:xfrm>
        </p:spPr>
        <p:txBody>
          <a:bodyPr>
            <a:normAutofit/>
          </a:bodyPr>
          <a:lstStyle/>
          <a:p>
            <a:pPr algn="just"/>
            <a:r>
              <a:rPr lang="en-GB" sz="2800" dirty="0" smtClean="0"/>
              <a:t>There are several meanings of stability, in general there are two kinds of stability definitions in control system study. </a:t>
            </a:r>
          </a:p>
          <a:p>
            <a:pPr algn="just"/>
            <a:endParaRPr lang="en-GB" sz="2800" dirty="0" smtClean="0"/>
          </a:p>
          <a:p>
            <a:pPr lvl="1" algn="just">
              <a:lnSpc>
                <a:spcPct val="200000"/>
              </a:lnSpc>
            </a:pPr>
            <a:r>
              <a:rPr lang="en-GB" sz="2400" dirty="0" smtClean="0"/>
              <a:t>Absolute Stability</a:t>
            </a:r>
          </a:p>
          <a:p>
            <a:pPr lvl="1" algn="just">
              <a:lnSpc>
                <a:spcPct val="200000"/>
              </a:lnSpc>
            </a:pPr>
            <a:r>
              <a:rPr lang="en-GB" sz="2400" dirty="0" smtClean="0"/>
              <a:t>Relative Stability</a:t>
            </a:r>
            <a:endParaRPr lang="en-GB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Stability of Control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r>
              <a:rPr lang="en-GB" dirty="0" smtClean="0"/>
              <a:t>Roots of denominator polynomial of a transfer function are called ‘</a:t>
            </a:r>
            <a:r>
              <a:rPr lang="en-GB" dirty="0" smtClean="0">
                <a:solidFill>
                  <a:srgbClr val="C00000"/>
                </a:solidFill>
              </a:rPr>
              <a:t>poles</a:t>
            </a:r>
            <a:r>
              <a:rPr lang="en-GB" dirty="0" smtClean="0"/>
              <a:t>’.</a:t>
            </a:r>
          </a:p>
          <a:p>
            <a:endParaRPr lang="en-GB" dirty="0" smtClean="0"/>
          </a:p>
          <a:p>
            <a:r>
              <a:rPr lang="en-GB" dirty="0" smtClean="0"/>
              <a:t>And the roots of numerator polynomials of a transfer function are called ‘</a:t>
            </a:r>
            <a:r>
              <a:rPr lang="en-GB" dirty="0" smtClean="0">
                <a:solidFill>
                  <a:srgbClr val="C00000"/>
                </a:solidFill>
              </a:rPr>
              <a:t>zeros</a:t>
            </a:r>
            <a:r>
              <a:rPr lang="en-GB" dirty="0" smtClean="0"/>
              <a:t>’.</a:t>
            </a:r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31636" t="50000"/>
          <a:stretch>
            <a:fillRect/>
          </a:stretch>
        </p:blipFill>
        <p:spPr bwMode="auto">
          <a:xfrm>
            <a:off x="2051720" y="1484784"/>
            <a:ext cx="5492637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Stability of Control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561259"/>
          </a:xfrm>
        </p:spPr>
        <p:txBody>
          <a:bodyPr/>
          <a:lstStyle/>
          <a:p>
            <a:pPr algn="just"/>
            <a:r>
              <a:rPr lang="en-GB" dirty="0" smtClean="0"/>
              <a:t>Poles of the system are represented by ‘</a:t>
            </a:r>
            <a:r>
              <a:rPr lang="en-GB" dirty="0" smtClean="0">
                <a:solidFill>
                  <a:srgbClr val="C00000"/>
                </a:solidFill>
              </a:rPr>
              <a:t>x</a:t>
            </a:r>
            <a:r>
              <a:rPr lang="en-GB" dirty="0" smtClean="0"/>
              <a:t>’ and zeros of the system are represented by ‘</a:t>
            </a:r>
            <a:r>
              <a:rPr lang="en-GB" dirty="0" smtClean="0">
                <a:solidFill>
                  <a:srgbClr val="C00000"/>
                </a:solidFill>
              </a:rPr>
              <a:t>o</a:t>
            </a:r>
            <a:r>
              <a:rPr lang="en-GB" dirty="0" smtClean="0"/>
              <a:t>’.</a:t>
            </a:r>
          </a:p>
          <a:p>
            <a:pPr algn="just"/>
            <a:r>
              <a:rPr lang="en-GB" dirty="0" smtClean="0"/>
              <a:t>System order is always equal to number of poles of the transfer function.</a:t>
            </a:r>
          </a:p>
          <a:p>
            <a:pPr algn="just"/>
            <a:r>
              <a:rPr lang="en-GB" dirty="0" smtClean="0"/>
              <a:t>Following transfer function represents </a:t>
            </a:r>
            <a:r>
              <a:rPr lang="en-GB" dirty="0" smtClean="0">
                <a:solidFill>
                  <a:srgbClr val="C00000"/>
                </a:solidFill>
              </a:rPr>
              <a:t>n</a:t>
            </a:r>
            <a:r>
              <a:rPr lang="en-GB" baseline="30000" dirty="0" smtClean="0">
                <a:solidFill>
                  <a:srgbClr val="C00000"/>
                </a:solidFill>
              </a:rPr>
              <a:t>th</a:t>
            </a:r>
            <a:r>
              <a:rPr lang="en-GB" dirty="0" smtClean="0"/>
              <a:t> order plant.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 l="31636" t="50000"/>
          <a:stretch>
            <a:fillRect/>
          </a:stretch>
        </p:blipFill>
        <p:spPr bwMode="auto">
          <a:xfrm>
            <a:off x="1717987" y="5157192"/>
            <a:ext cx="595035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 smtClean="0"/>
              <a:t>Stability of Control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256584"/>
          </a:xfrm>
        </p:spPr>
        <p:txBody>
          <a:bodyPr>
            <a:normAutofit/>
          </a:bodyPr>
          <a:lstStyle/>
          <a:p>
            <a:pPr algn="just"/>
            <a:r>
              <a:rPr lang="en-GB" sz="2800" dirty="0" smtClean="0"/>
              <a:t>Poles is also defined as “it is the frequency at which system becomes infinite”. Hence the name pole where field is infinite.</a:t>
            </a:r>
          </a:p>
          <a:p>
            <a:pPr algn="just"/>
            <a:endParaRPr lang="en-GB" sz="2800" dirty="0" smtClean="0"/>
          </a:p>
          <a:p>
            <a:pPr algn="just"/>
            <a:endParaRPr lang="en-GB" sz="2800" dirty="0" smtClean="0"/>
          </a:p>
          <a:p>
            <a:pPr algn="just"/>
            <a:endParaRPr lang="en-GB" sz="2800" dirty="0" smtClean="0"/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And zero is the frequency at which system becomes 0.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 l="31636" t="50000"/>
          <a:stretch>
            <a:fillRect/>
          </a:stretch>
        </p:blipFill>
        <p:spPr bwMode="auto">
          <a:xfrm>
            <a:off x="1717987" y="3284984"/>
            <a:ext cx="595035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 smtClean="0"/>
              <a:t>Stability of Control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229600" cy="5256584"/>
          </a:xfrm>
        </p:spPr>
        <p:txBody>
          <a:bodyPr>
            <a:normAutofit/>
          </a:bodyPr>
          <a:lstStyle/>
          <a:p>
            <a:pPr algn="just"/>
            <a:r>
              <a:rPr lang="en-GB" sz="2800" dirty="0" smtClean="0"/>
              <a:t>Poles is also defined as “it is the frequency at which system becomes infinite”. </a:t>
            </a:r>
          </a:p>
          <a:p>
            <a:pPr algn="just"/>
            <a:r>
              <a:rPr lang="en-GB" sz="2800" dirty="0" smtClean="0"/>
              <a:t>Like a magnetic pole or black hole.</a:t>
            </a:r>
          </a:p>
          <a:p>
            <a:pPr algn="just"/>
            <a:endParaRPr lang="en-GB" sz="2800" dirty="0" smtClean="0"/>
          </a:p>
          <a:p>
            <a:pPr algn="just"/>
            <a:endParaRPr lang="en-GB" sz="2800" dirty="0" smtClean="0"/>
          </a:p>
          <a:p>
            <a:pPr algn="just"/>
            <a:endParaRPr lang="en-GB" sz="2800" dirty="0" smtClean="0"/>
          </a:p>
          <a:p>
            <a:pPr algn="just"/>
            <a:endParaRPr lang="en-GB" sz="2800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 l="31636" t="50000"/>
          <a:stretch>
            <a:fillRect/>
          </a:stretch>
        </p:blipFill>
        <p:spPr bwMode="auto">
          <a:xfrm>
            <a:off x="1619672" y="2636912"/>
            <a:ext cx="595035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19</a:t>
            </a:fld>
            <a:endParaRPr lang="en-GB"/>
          </a:p>
        </p:txBody>
      </p:sp>
      <p:pic>
        <p:nvPicPr>
          <p:cNvPr id="7" name="Picture 6" descr="galactic_black_ho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39752" y="3645024"/>
            <a:ext cx="4572000" cy="3086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 smtClean="0"/>
              <a:t>Transfer Function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51309"/>
            <a:ext cx="8712968" cy="5030019"/>
          </a:xfrm>
        </p:spPr>
        <p:txBody>
          <a:bodyPr>
            <a:normAutofit/>
          </a:bodyPr>
          <a:lstStyle/>
          <a:p>
            <a:pPr algn="just"/>
            <a:r>
              <a:rPr lang="en-GB" sz="2800" dirty="0" smtClean="0"/>
              <a:t>Transfer Function is the ratio of Laplace transform of the output to the Laplace transform of the input. Considering all initial conditions to zero.</a:t>
            </a:r>
          </a:p>
          <a:p>
            <a:pPr algn="just"/>
            <a:endParaRPr lang="en-GB" sz="2800" dirty="0" smtClean="0"/>
          </a:p>
          <a:p>
            <a:pPr algn="just"/>
            <a:endParaRPr lang="en-GB" sz="2800" dirty="0" smtClean="0"/>
          </a:p>
          <a:p>
            <a:pPr algn="just"/>
            <a:endParaRPr lang="en-GB" sz="2800" dirty="0" smtClean="0"/>
          </a:p>
          <a:p>
            <a:pPr algn="just"/>
            <a:endParaRPr lang="en-GB" sz="2800" dirty="0" smtClean="0"/>
          </a:p>
          <a:p>
            <a:pPr algn="just"/>
            <a:endParaRPr lang="en-GB" sz="2800" dirty="0" smtClean="0"/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Where     is the Laplace operator.</a:t>
            </a:r>
          </a:p>
          <a:p>
            <a:pPr algn="just"/>
            <a:endParaRPr lang="en-GB" sz="3000" dirty="0" smtClean="0"/>
          </a:p>
          <a:p>
            <a:pPr algn="just"/>
            <a:endParaRPr lang="en-GB" sz="3000" dirty="0" smtClean="0"/>
          </a:p>
          <a:p>
            <a:pPr algn="just"/>
            <a:endParaRPr lang="en-GB" sz="30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2956792" y="2780928"/>
            <a:ext cx="3415408" cy="1008112"/>
            <a:chOff x="4983601" y="5013176"/>
            <a:chExt cx="3415408" cy="72008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7236296" y="5301208"/>
              <a:ext cx="72008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6228184" y="5013176"/>
              <a:ext cx="1080120" cy="72008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Plant</a:t>
              </a:r>
              <a:endParaRPr lang="en-GB" dirty="0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5494036" y="5302876"/>
              <a:ext cx="72008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7892139" y="5085184"/>
              <a:ext cx="5068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y(t)</a:t>
              </a:r>
              <a:endParaRPr lang="en-GB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983601" y="5147900"/>
              <a:ext cx="5245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i="1" dirty="0" smtClean="0"/>
                <a:t>u(t)</a:t>
              </a:r>
              <a:endParaRPr lang="en-GB" i="1" dirty="0"/>
            </a:p>
          </p:txBody>
        </p:sp>
      </p:grp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684710" y="3933056"/>
          <a:ext cx="4975522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9" name="Equation" r:id="rId3" imgW="1511280" imgH="393480" progId="Equation.3">
                  <p:embed/>
                </p:oleObj>
              </mc:Choice>
              <mc:Fallback>
                <p:oleObj name="Equation" r:id="rId3" imgW="15112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4710" y="3933056"/>
                        <a:ext cx="4975522" cy="12961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0888915"/>
              </p:ext>
            </p:extLst>
          </p:nvPr>
        </p:nvGraphicFramePr>
        <p:xfrm>
          <a:off x="1517228" y="5769364"/>
          <a:ext cx="334963" cy="539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0" name="Equation" r:id="rId5" imgW="101520" imgH="152280" progId="Equation.3">
                  <p:embed/>
                </p:oleObj>
              </mc:Choice>
              <mc:Fallback>
                <p:oleObj name="Equation" r:id="rId5" imgW="101520" imgH="1522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7228" y="5769364"/>
                        <a:ext cx="334963" cy="5391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500" dirty="0" smtClean="0"/>
              <a:t>Relation b/w poles and zeros and frequency response of the system</a:t>
            </a:r>
            <a:endParaRPr lang="en-GB" sz="35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5496" y="1495325"/>
            <a:ext cx="8928992" cy="4525963"/>
          </a:xfrm>
        </p:spPr>
        <p:txBody>
          <a:bodyPr>
            <a:normAutofit/>
          </a:bodyPr>
          <a:lstStyle/>
          <a:p>
            <a:pPr algn="just"/>
            <a:r>
              <a:rPr lang="en-GB" sz="2400" dirty="0" smtClean="0"/>
              <a:t>The relationship between poles and zeros and the frequency response of a system comes alive with this </a:t>
            </a:r>
            <a:r>
              <a:rPr lang="en-GB" sz="2400" dirty="0" err="1" smtClean="0"/>
              <a:t>3D</a:t>
            </a:r>
            <a:r>
              <a:rPr lang="en-GB" sz="2400" dirty="0" smtClean="0"/>
              <a:t> pole-zero plot.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20</a:t>
            </a:fld>
            <a:endParaRPr lang="en-GB"/>
          </a:p>
        </p:txBody>
      </p:sp>
      <p:pic>
        <p:nvPicPr>
          <p:cNvPr id="8" name="Picture 7" descr="3d_single_pole.gif"/>
          <p:cNvPicPr>
            <a:picLocks noChangeAspect="1"/>
          </p:cNvPicPr>
          <p:nvPr/>
        </p:nvPicPr>
        <p:blipFill>
          <a:blip r:embed="rId2" cstate="print"/>
          <a:srcRect l="4208" t="2113" r="1820" b="7848"/>
          <a:stretch>
            <a:fillRect/>
          </a:stretch>
        </p:blipFill>
        <p:spPr>
          <a:xfrm>
            <a:off x="2195736" y="2511167"/>
            <a:ext cx="5256584" cy="415819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79512" y="4211796"/>
            <a:ext cx="19622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Single pole system 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500" dirty="0" smtClean="0"/>
              <a:t>Relation b/w poles and zeros and frequency response of the system</a:t>
            </a:r>
            <a:endParaRPr lang="en-GB" sz="35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800" dirty="0" err="1" smtClean="0"/>
              <a:t>3D</a:t>
            </a:r>
            <a:r>
              <a:rPr lang="en-GB" sz="2800" dirty="0" smtClean="0"/>
              <a:t> pole-zero plot</a:t>
            </a:r>
          </a:p>
          <a:p>
            <a:pPr lvl="1" algn="just"/>
            <a:r>
              <a:rPr lang="en-GB" sz="2400" dirty="0" smtClean="0"/>
              <a:t>System has 1 ‘zero’ and 2 ‘poles’.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21</a:t>
            </a:fld>
            <a:endParaRPr lang="en-GB"/>
          </a:p>
        </p:txBody>
      </p:sp>
      <p:pic>
        <p:nvPicPr>
          <p:cNvPr id="7" name="Picture 6" descr="z2freq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2663050"/>
            <a:ext cx="5598393" cy="40063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640960" cy="1143000"/>
          </a:xfrm>
        </p:spPr>
        <p:txBody>
          <a:bodyPr>
            <a:noAutofit/>
          </a:bodyPr>
          <a:lstStyle/>
          <a:p>
            <a:r>
              <a:rPr lang="en-GB" sz="3500" dirty="0" smtClean="0"/>
              <a:t>Relation b/w poles and zeros and frequency response of the system</a:t>
            </a:r>
            <a:endParaRPr lang="en-GB" sz="3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22</a:t>
            </a:fld>
            <a:endParaRPr lang="en-GB"/>
          </a:p>
        </p:txBody>
      </p:sp>
      <p:pic>
        <p:nvPicPr>
          <p:cNvPr id="5" name="Picture 4" descr="cauer5examp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268759"/>
            <a:ext cx="7416824" cy="5481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256584"/>
          </a:xfrm>
        </p:spPr>
        <p:txBody>
          <a:bodyPr>
            <a:normAutofit/>
          </a:bodyPr>
          <a:lstStyle/>
          <a:p>
            <a:pPr algn="just"/>
            <a:r>
              <a:rPr lang="en-GB" sz="2800" dirty="0" smtClean="0"/>
              <a:t>Consider the Transfer function calculated in previous slides.</a:t>
            </a:r>
          </a:p>
          <a:p>
            <a:pPr algn="just"/>
            <a:endParaRPr lang="en-GB" sz="2800" dirty="0" smtClean="0"/>
          </a:p>
          <a:p>
            <a:pPr algn="just"/>
            <a:endParaRPr lang="en-GB" sz="2800" dirty="0" smtClean="0"/>
          </a:p>
          <a:p>
            <a:pPr algn="just"/>
            <a:endParaRPr lang="en-GB" sz="2800" dirty="0" smtClean="0"/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The only pole of the system 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23</a:t>
            </a:fld>
            <a:endParaRPr lang="en-GB"/>
          </a:p>
        </p:txBody>
      </p:sp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2887663" y="2327151"/>
          <a:ext cx="30353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6" name="Equation" r:id="rId3" imgW="1218960" imgH="355320" progId="Equation.3">
                  <p:embed/>
                </p:oleObj>
              </mc:Choice>
              <mc:Fallback>
                <p:oleObj name="Equation" r:id="rId3" imgW="1218960" imgH="3553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7663" y="2327151"/>
                        <a:ext cx="3035300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7" name="Object 3"/>
          <p:cNvGraphicFramePr>
            <a:graphicFrameLocks noChangeAspect="1"/>
          </p:cNvGraphicFramePr>
          <p:nvPr/>
        </p:nvGraphicFramePr>
        <p:xfrm>
          <a:off x="755576" y="3573016"/>
          <a:ext cx="6543675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7" name="Equation" r:id="rId5" imgW="2628720" imgH="190440" progId="Equation.3">
                  <p:embed/>
                </p:oleObj>
              </mc:Choice>
              <mc:Fallback>
                <p:oleObj name="Equation" r:id="rId5" imgW="2628720" imgH="1904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3573016"/>
                        <a:ext cx="6543675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8" name="Object 4"/>
          <p:cNvGraphicFramePr>
            <a:graphicFrameLocks noChangeAspect="1"/>
          </p:cNvGraphicFramePr>
          <p:nvPr/>
        </p:nvGraphicFramePr>
        <p:xfrm>
          <a:off x="4211960" y="5157192"/>
          <a:ext cx="1106488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8" name="Equation" r:id="rId7" imgW="444240" imgH="342720" progId="Equation.3">
                  <p:embed/>
                </p:oleObj>
              </mc:Choice>
              <mc:Fallback>
                <p:oleObj name="Equation" r:id="rId7" imgW="444240" imgH="3427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5157192"/>
                        <a:ext cx="1106488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GB" dirty="0" smtClean="0"/>
              <a:t>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229600" cy="5256584"/>
          </a:xfrm>
        </p:spPr>
        <p:txBody>
          <a:bodyPr>
            <a:normAutofit/>
          </a:bodyPr>
          <a:lstStyle/>
          <a:p>
            <a:pPr algn="just"/>
            <a:r>
              <a:rPr lang="en-GB" sz="2800" dirty="0" smtClean="0"/>
              <a:t>Consider the following transfer functions.</a:t>
            </a:r>
          </a:p>
          <a:p>
            <a:pPr lvl="1" algn="just"/>
            <a:r>
              <a:rPr lang="en-GB" sz="2400" dirty="0" smtClean="0"/>
              <a:t>Determine</a:t>
            </a:r>
          </a:p>
          <a:p>
            <a:pPr lvl="2" algn="just"/>
            <a:r>
              <a:rPr lang="en-GB" sz="2000" dirty="0" smtClean="0"/>
              <a:t>Whether the transfer function is proper or improper</a:t>
            </a:r>
          </a:p>
          <a:p>
            <a:pPr lvl="2" algn="just"/>
            <a:r>
              <a:rPr lang="en-GB" sz="2000" dirty="0" smtClean="0"/>
              <a:t>Poles of the system</a:t>
            </a:r>
          </a:p>
          <a:p>
            <a:pPr lvl="2" algn="just"/>
            <a:r>
              <a:rPr lang="en-GB" sz="2000" dirty="0" smtClean="0"/>
              <a:t>zeros of the system</a:t>
            </a:r>
          </a:p>
          <a:p>
            <a:pPr lvl="2" algn="just"/>
            <a:r>
              <a:rPr lang="en-GB" sz="2000" dirty="0" smtClean="0"/>
              <a:t>Order of the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24</a:t>
            </a:fld>
            <a:endParaRPr lang="en-GB"/>
          </a:p>
        </p:txBody>
      </p:sp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900262" y="3767311"/>
          <a:ext cx="2087562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2" name="Equation" r:id="rId3" imgW="838080" imgH="355320" progId="Equation.3">
                  <p:embed/>
                </p:oleObj>
              </mc:Choice>
              <mc:Fallback>
                <p:oleObj name="Equation" r:id="rId3" imgW="838080" imgH="3553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262" y="3767311"/>
                        <a:ext cx="2087562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3" name="Object 2"/>
          <p:cNvGraphicFramePr>
            <a:graphicFrameLocks noChangeAspect="1"/>
          </p:cNvGraphicFramePr>
          <p:nvPr/>
        </p:nvGraphicFramePr>
        <p:xfrm>
          <a:off x="5317430" y="3717032"/>
          <a:ext cx="357505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3" name="Equation" r:id="rId5" imgW="1434960" imgH="355320" progId="Equation.3">
                  <p:embed/>
                </p:oleObj>
              </mc:Choice>
              <mc:Fallback>
                <p:oleObj name="Equation" r:id="rId5" imgW="1434960" imgH="3553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7430" y="3717032"/>
                        <a:ext cx="3575050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4" name="Object 2"/>
          <p:cNvGraphicFramePr>
            <a:graphicFrameLocks noChangeAspect="1"/>
          </p:cNvGraphicFramePr>
          <p:nvPr/>
        </p:nvGraphicFramePr>
        <p:xfrm>
          <a:off x="944389" y="5229200"/>
          <a:ext cx="2403475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4" name="Equation" r:id="rId7" imgW="965160" imgH="393480" progId="Equation.3">
                  <p:embed/>
                </p:oleObj>
              </mc:Choice>
              <mc:Fallback>
                <p:oleObj name="Equation" r:id="rId7" imgW="96516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389" y="5229200"/>
                        <a:ext cx="2403475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5" name="Object 2"/>
          <p:cNvGraphicFramePr>
            <a:graphicFrameLocks noChangeAspect="1"/>
          </p:cNvGraphicFramePr>
          <p:nvPr/>
        </p:nvGraphicFramePr>
        <p:xfrm>
          <a:off x="5364088" y="5229200"/>
          <a:ext cx="2212975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5" name="Equation" r:id="rId9" imgW="888840" imgH="380880" progId="Equation.3">
                  <p:embed/>
                </p:oleObj>
              </mc:Choice>
              <mc:Fallback>
                <p:oleObj name="Equation" r:id="rId9" imgW="888840" imgH="3808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5229200"/>
                        <a:ext cx="2212975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94012" y="39976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en-GB" b="1" dirty="0" err="1" smtClean="0">
                <a:solidFill>
                  <a:srgbClr val="C00000"/>
                </a:solidFill>
              </a:rPr>
              <a:t>i</a:t>
            </a:r>
            <a:r>
              <a:rPr lang="en-GB" b="1" dirty="0" smtClean="0">
                <a:solidFill>
                  <a:srgbClr val="C00000"/>
                </a:solidFill>
              </a:rPr>
              <a:t>)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03926" y="3933056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en-GB" b="1" dirty="0" smtClean="0">
                <a:solidFill>
                  <a:srgbClr val="C00000"/>
                </a:solidFill>
              </a:rPr>
              <a:t>ii)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9350" y="5517232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en-GB" b="1" dirty="0" smtClean="0">
                <a:solidFill>
                  <a:srgbClr val="C00000"/>
                </a:solidFill>
              </a:rPr>
              <a:t>iii)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26154" y="5507940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en-GB" b="1" dirty="0" smtClean="0">
                <a:solidFill>
                  <a:srgbClr val="C00000"/>
                </a:solidFill>
              </a:rPr>
              <a:t>iv)</a:t>
            </a:r>
            <a:endParaRPr lang="en-GB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Stability of Control Systems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600" dirty="0" smtClean="0"/>
              <a:t>The poles and zeros of the system are plotted in </a:t>
            </a:r>
            <a:r>
              <a:rPr lang="en-GB" sz="2600" dirty="0" smtClean="0">
                <a:solidFill>
                  <a:srgbClr val="C00000"/>
                </a:solidFill>
              </a:rPr>
              <a:t>s-plane </a:t>
            </a:r>
            <a:r>
              <a:rPr lang="en-GB" sz="2600" dirty="0" smtClean="0"/>
              <a:t>to check the stability of the system.</a:t>
            </a:r>
            <a:endParaRPr lang="en-GB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25</a:t>
            </a:fld>
            <a:endParaRPr lang="en-GB"/>
          </a:p>
        </p:txBody>
      </p:sp>
      <p:grpSp>
        <p:nvGrpSpPr>
          <p:cNvPr id="13" name="Group 12"/>
          <p:cNvGrpSpPr/>
          <p:nvPr/>
        </p:nvGrpSpPr>
        <p:grpSpPr>
          <a:xfrm>
            <a:off x="4430142" y="2716996"/>
            <a:ext cx="4174306" cy="3376300"/>
            <a:chOff x="2411760" y="2924944"/>
            <a:chExt cx="4174306" cy="33763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411760" y="4797152"/>
              <a:ext cx="374441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>
              <a:off x="2709416" y="4771244"/>
              <a:ext cx="30600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2699792" y="5661248"/>
              <a:ext cx="86754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>
                  <a:solidFill>
                    <a:srgbClr val="C00000"/>
                  </a:solidFill>
                </a:rPr>
                <a:t>s-plane</a:t>
              </a:r>
              <a:endParaRPr lang="en-GB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699792" y="3707740"/>
              <a:ext cx="5453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err="1" smtClean="0"/>
                <a:t>LHP</a:t>
              </a:r>
              <a:endParaRPr lang="en-GB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788024" y="3717032"/>
              <a:ext cx="57259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err="1" smtClean="0"/>
                <a:t>RHP</a:t>
              </a:r>
              <a:endParaRPr lang="en-GB" dirty="0"/>
            </a:p>
          </p:txBody>
        </p:sp>
        <p:graphicFrame>
          <p:nvGraphicFramePr>
            <p:cNvPr id="11" name="Object 10"/>
            <p:cNvGraphicFramePr>
              <a:graphicFrameLocks noChangeAspect="1"/>
            </p:cNvGraphicFramePr>
            <p:nvPr/>
          </p:nvGraphicFramePr>
          <p:xfrm>
            <a:off x="6228184" y="4653136"/>
            <a:ext cx="357882" cy="2795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304" name="Equation" r:id="rId3" imgW="139680" imgH="126720" progId="Equation.3">
                    <p:embed/>
                  </p:oleObj>
                </mc:Choice>
                <mc:Fallback>
                  <p:oleObj name="Equation" r:id="rId3" imgW="139680" imgH="12672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28184" y="4653136"/>
                          <a:ext cx="357882" cy="2795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275" name="Object 3"/>
            <p:cNvGraphicFramePr>
              <a:graphicFrameLocks noChangeAspect="1"/>
            </p:cNvGraphicFramePr>
            <p:nvPr/>
          </p:nvGraphicFramePr>
          <p:xfrm>
            <a:off x="3995936" y="2924944"/>
            <a:ext cx="522288" cy="390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305" name="Equation" r:id="rId5" imgW="203040" imgH="177480" progId="Equation.3">
                    <p:embed/>
                  </p:oleObj>
                </mc:Choice>
                <mc:Fallback>
                  <p:oleObj name="Equation" r:id="rId5" imgW="203040" imgH="1774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95936" y="2924944"/>
                          <a:ext cx="522288" cy="390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467544" y="4162425"/>
          <a:ext cx="2706687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6" name="Equation" r:id="rId7" imgW="1054080" imgH="190440" progId="Equation.3">
                  <p:embed/>
                </p:oleObj>
              </mc:Choice>
              <mc:Fallback>
                <p:oleObj name="Equation" r:id="rId7" imgW="1054080" imgH="1904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4162425"/>
                        <a:ext cx="2706687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Stability of Control Systems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600" dirty="0" smtClean="0"/>
              <a:t>If all the poles of the system lie in left half plane the system is said to be </a:t>
            </a:r>
            <a:r>
              <a:rPr lang="en-GB" sz="2600" dirty="0" smtClean="0">
                <a:solidFill>
                  <a:srgbClr val="FF0000"/>
                </a:solidFill>
              </a:rPr>
              <a:t>Stable</a:t>
            </a:r>
            <a:r>
              <a:rPr lang="en-GB" sz="2600" dirty="0" smtClean="0"/>
              <a:t>.</a:t>
            </a:r>
          </a:p>
          <a:p>
            <a:pPr algn="just"/>
            <a:r>
              <a:rPr lang="en-GB" sz="2600" dirty="0" smtClean="0"/>
              <a:t>If any of the poles lie in right half plane the system is said to be </a:t>
            </a:r>
            <a:r>
              <a:rPr lang="en-GB" sz="2600" dirty="0" smtClean="0">
                <a:solidFill>
                  <a:srgbClr val="FF0000"/>
                </a:solidFill>
              </a:rPr>
              <a:t>unstable</a:t>
            </a:r>
            <a:r>
              <a:rPr lang="en-GB" sz="2600" dirty="0" smtClean="0"/>
              <a:t>.</a:t>
            </a:r>
          </a:p>
          <a:p>
            <a:pPr algn="just"/>
            <a:r>
              <a:rPr lang="en-GB" sz="2600" dirty="0" smtClean="0"/>
              <a:t>If pole(s) lie on imaginary axis the system is said to be </a:t>
            </a:r>
            <a:r>
              <a:rPr lang="en-GB" sz="2600" dirty="0" smtClean="0">
                <a:solidFill>
                  <a:srgbClr val="FF0000"/>
                </a:solidFill>
              </a:rPr>
              <a:t>marginally stable</a:t>
            </a:r>
            <a:r>
              <a:rPr lang="en-GB" sz="2600" dirty="0" smtClean="0"/>
              <a:t>. </a:t>
            </a:r>
          </a:p>
          <a:p>
            <a:pPr algn="just"/>
            <a:endParaRPr lang="en-GB" sz="2600" dirty="0" smtClean="0"/>
          </a:p>
          <a:p>
            <a:pPr marL="0" indent="0" algn="just">
              <a:buNone/>
            </a:pPr>
            <a:endParaRPr lang="en-GB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26</a:t>
            </a:fld>
            <a:endParaRPr lang="en-GB"/>
          </a:p>
        </p:txBody>
      </p:sp>
      <p:grpSp>
        <p:nvGrpSpPr>
          <p:cNvPr id="5" name="Group 12"/>
          <p:cNvGrpSpPr/>
          <p:nvPr/>
        </p:nvGrpSpPr>
        <p:grpSpPr>
          <a:xfrm>
            <a:off x="4716016" y="4005064"/>
            <a:ext cx="3528392" cy="2592288"/>
            <a:chOff x="2411760" y="2924944"/>
            <a:chExt cx="4174306" cy="33763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411760" y="4797152"/>
              <a:ext cx="374441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>
              <a:off x="2709416" y="4771244"/>
              <a:ext cx="30600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2699792" y="5661248"/>
              <a:ext cx="86754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>
                  <a:solidFill>
                    <a:srgbClr val="C00000"/>
                  </a:solidFill>
                </a:rPr>
                <a:t>s-plane</a:t>
              </a:r>
              <a:endParaRPr lang="en-GB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699792" y="3707740"/>
              <a:ext cx="5453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err="1" smtClean="0"/>
                <a:t>LHP</a:t>
              </a:r>
              <a:endParaRPr lang="en-GB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788024" y="3717032"/>
              <a:ext cx="57259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err="1" smtClean="0"/>
                <a:t>RHP</a:t>
              </a:r>
              <a:endParaRPr lang="en-GB" dirty="0"/>
            </a:p>
          </p:txBody>
        </p:sp>
        <p:graphicFrame>
          <p:nvGraphicFramePr>
            <p:cNvPr id="11" name="Object 10"/>
            <p:cNvGraphicFramePr>
              <a:graphicFrameLocks noChangeAspect="1"/>
            </p:cNvGraphicFramePr>
            <p:nvPr/>
          </p:nvGraphicFramePr>
          <p:xfrm>
            <a:off x="6228184" y="4653136"/>
            <a:ext cx="357882" cy="2795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822" name="Equation" r:id="rId3" imgW="139680" imgH="126720" progId="Equation.3">
                    <p:embed/>
                  </p:oleObj>
                </mc:Choice>
                <mc:Fallback>
                  <p:oleObj name="Equation" r:id="rId3" imgW="139680" imgH="12672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28184" y="4653136"/>
                          <a:ext cx="357882" cy="2795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275" name="Object 3"/>
            <p:cNvGraphicFramePr>
              <a:graphicFrameLocks noChangeAspect="1"/>
            </p:cNvGraphicFramePr>
            <p:nvPr/>
          </p:nvGraphicFramePr>
          <p:xfrm>
            <a:off x="3995936" y="2924944"/>
            <a:ext cx="522288" cy="390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823" name="Equation" r:id="rId5" imgW="203040" imgH="177480" progId="Equation.3">
                    <p:embed/>
                  </p:oleObj>
                </mc:Choice>
                <mc:Fallback>
                  <p:oleObj name="Equation" r:id="rId5" imgW="203040" imgH="17748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95936" y="2924944"/>
                          <a:ext cx="522288" cy="390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 smtClean="0"/>
              <a:t>Stability of Control Systems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GB" sz="2600" dirty="0" smtClean="0"/>
              <a:t>For  example</a:t>
            </a:r>
          </a:p>
          <a:p>
            <a:pPr algn="just"/>
            <a:endParaRPr lang="en-GB" sz="2600" dirty="0" smtClean="0"/>
          </a:p>
          <a:p>
            <a:pPr algn="just"/>
            <a:endParaRPr lang="en-GB" sz="2600" dirty="0" smtClean="0"/>
          </a:p>
          <a:p>
            <a:pPr algn="just"/>
            <a:r>
              <a:rPr lang="en-GB" sz="2600" dirty="0" smtClean="0"/>
              <a:t>Then the only pole of the system lie at</a:t>
            </a:r>
            <a:endParaRPr lang="en-GB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27</a:t>
            </a:fld>
            <a:endParaRPr lang="en-GB"/>
          </a:p>
        </p:txBody>
      </p:sp>
      <p:graphicFrame>
        <p:nvGraphicFramePr>
          <p:cNvPr id="55301" name="Object 5"/>
          <p:cNvGraphicFramePr>
            <a:graphicFrameLocks noChangeAspect="1"/>
          </p:cNvGraphicFramePr>
          <p:nvPr/>
        </p:nvGraphicFramePr>
        <p:xfrm>
          <a:off x="1619672" y="1700808"/>
          <a:ext cx="5848351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9" name="Equation" r:id="rId3" imgW="2349360" imgH="355320" progId="Equation.3">
                  <p:embed/>
                </p:oleObj>
              </mc:Choice>
              <mc:Fallback>
                <p:oleObj name="Equation" r:id="rId3" imgW="2349360" imgH="3553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1700808"/>
                        <a:ext cx="5848351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2" name="Object 6"/>
          <p:cNvGraphicFramePr>
            <a:graphicFrameLocks noChangeAspect="1"/>
          </p:cNvGraphicFramePr>
          <p:nvPr/>
        </p:nvGraphicFramePr>
        <p:xfrm>
          <a:off x="1619672" y="3356992"/>
          <a:ext cx="139065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0" name="Equation" r:id="rId5" imgW="558720" imgH="190440" progId="Equation.3">
                  <p:embed/>
                </p:oleObj>
              </mc:Choice>
              <mc:Fallback>
                <p:oleObj name="Equation" r:id="rId5" imgW="558720" imgH="1904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3356992"/>
                        <a:ext cx="139065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2555776" y="3789040"/>
            <a:ext cx="3744416" cy="2808312"/>
            <a:chOff x="2555776" y="3789040"/>
            <a:chExt cx="3744416" cy="2808312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555776" y="5346290"/>
              <a:ext cx="3358798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>
              <a:off x="2922600" y="5324741"/>
              <a:ext cx="254522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2814145" y="6065021"/>
              <a:ext cx="778201" cy="3072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>
                  <a:solidFill>
                    <a:srgbClr val="C00000"/>
                  </a:solidFill>
                </a:rPr>
                <a:t>s-plane</a:t>
              </a:r>
              <a:endParaRPr lang="en-GB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814145" y="4440148"/>
              <a:ext cx="489180" cy="3072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err="1" smtClean="0"/>
                <a:t>LHP</a:t>
              </a:r>
              <a:endParaRPr lang="en-GB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87321" y="4447877"/>
              <a:ext cx="513625" cy="3072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err="1" smtClean="0"/>
                <a:t>RHP</a:t>
              </a:r>
              <a:endParaRPr lang="en-GB" dirty="0"/>
            </a:p>
          </p:txBody>
        </p:sp>
        <p:graphicFrame>
          <p:nvGraphicFramePr>
            <p:cNvPr id="11" name="Object 10"/>
            <p:cNvGraphicFramePr>
              <a:graphicFrameLocks noChangeAspect="1"/>
            </p:cNvGraphicFramePr>
            <p:nvPr/>
          </p:nvGraphicFramePr>
          <p:xfrm>
            <a:off x="5979166" y="5226502"/>
            <a:ext cx="321026" cy="232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341" name="Equation" r:id="rId7" imgW="139680" imgH="126720" progId="Equation.3">
                    <p:embed/>
                  </p:oleObj>
                </mc:Choice>
                <mc:Fallback>
                  <p:oleObj name="Equation" r:id="rId7" imgW="139680" imgH="12672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79166" y="5226502"/>
                          <a:ext cx="321026" cy="232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275" name="Object 3"/>
            <p:cNvGraphicFramePr>
              <a:graphicFrameLocks noChangeAspect="1"/>
            </p:cNvGraphicFramePr>
            <p:nvPr/>
          </p:nvGraphicFramePr>
          <p:xfrm>
            <a:off x="3976806" y="3789040"/>
            <a:ext cx="468500" cy="3248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342" name="Equation" r:id="rId9" imgW="203040" imgH="177480" progId="Equation.3">
                    <p:embed/>
                  </p:oleObj>
                </mc:Choice>
                <mc:Fallback>
                  <p:oleObj name="Equation" r:id="rId9" imgW="203040" imgH="17748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76806" y="3789040"/>
                          <a:ext cx="468500" cy="32482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TextBox 16"/>
            <p:cNvSpPr txBox="1"/>
            <p:nvPr/>
          </p:nvSpPr>
          <p:spPr>
            <a:xfrm>
              <a:off x="3277524" y="5157192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/>
                <a:t>X</a:t>
              </a:r>
              <a:endParaRPr lang="en-GB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18904" y="5351796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/>
                <a:t>-3</a:t>
              </a:r>
              <a:endParaRPr lang="en-GB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GB" dirty="0" smtClean="0"/>
              <a:t>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229600" cy="5256584"/>
          </a:xfrm>
        </p:spPr>
        <p:txBody>
          <a:bodyPr>
            <a:normAutofit/>
          </a:bodyPr>
          <a:lstStyle/>
          <a:p>
            <a:pPr algn="just"/>
            <a:r>
              <a:rPr lang="en-GB" sz="2800" dirty="0" smtClean="0"/>
              <a:t>Consider the following transfer functions.</a:t>
            </a:r>
          </a:p>
          <a:p>
            <a:pPr lvl="2" algn="just">
              <a:buFont typeface="Wingdings" pitchFamily="2" charset="2"/>
              <a:buChar char="§"/>
            </a:pPr>
            <a:r>
              <a:rPr lang="en-GB" sz="2000" dirty="0" smtClean="0"/>
              <a:t>Determine whether the transfer function is proper or improper</a:t>
            </a:r>
          </a:p>
          <a:p>
            <a:pPr lvl="2" algn="just">
              <a:buFont typeface="Wingdings" pitchFamily="2" charset="2"/>
              <a:buChar char="§"/>
            </a:pPr>
            <a:r>
              <a:rPr lang="en-GB" sz="2000" dirty="0" smtClean="0"/>
              <a:t>Calculate the Poles and zeros of the system</a:t>
            </a:r>
          </a:p>
          <a:p>
            <a:pPr lvl="2" algn="just">
              <a:buFont typeface="Wingdings" pitchFamily="2" charset="2"/>
              <a:buChar char="§"/>
            </a:pPr>
            <a:r>
              <a:rPr lang="en-GB" sz="2000" dirty="0" smtClean="0"/>
              <a:t>Determine the order of the system</a:t>
            </a:r>
          </a:p>
          <a:p>
            <a:pPr lvl="2" algn="just">
              <a:buFont typeface="Wingdings" pitchFamily="2" charset="2"/>
              <a:buChar char="§"/>
            </a:pPr>
            <a:r>
              <a:rPr lang="en-GB" sz="2000" dirty="0" smtClean="0"/>
              <a:t>Draw the pole-zero map</a:t>
            </a:r>
          </a:p>
          <a:p>
            <a:pPr lvl="2" algn="just">
              <a:buFont typeface="Wingdings" pitchFamily="2" charset="2"/>
              <a:buChar char="§"/>
            </a:pPr>
            <a:r>
              <a:rPr lang="en-GB" sz="2000" dirty="0" smtClean="0"/>
              <a:t>Determine the Stability of the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28</a:t>
            </a:fld>
            <a:endParaRPr lang="en-GB"/>
          </a:p>
        </p:txBody>
      </p:sp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900262" y="3767311"/>
          <a:ext cx="2087562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2" name="Equation" r:id="rId3" imgW="838080" imgH="355320" progId="Equation.3">
                  <p:embed/>
                </p:oleObj>
              </mc:Choice>
              <mc:Fallback>
                <p:oleObj name="Equation" r:id="rId3" imgW="838080" imgH="3553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262" y="3767311"/>
                        <a:ext cx="2087562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3" name="Object 2"/>
          <p:cNvGraphicFramePr>
            <a:graphicFrameLocks noChangeAspect="1"/>
          </p:cNvGraphicFramePr>
          <p:nvPr/>
        </p:nvGraphicFramePr>
        <p:xfrm>
          <a:off x="5317430" y="3717032"/>
          <a:ext cx="357505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3" name="Equation" r:id="rId5" imgW="1434960" imgH="355320" progId="Equation.3">
                  <p:embed/>
                </p:oleObj>
              </mc:Choice>
              <mc:Fallback>
                <p:oleObj name="Equation" r:id="rId5" imgW="1434960" imgH="3553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7430" y="3717032"/>
                        <a:ext cx="3575050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4" name="Object 2"/>
          <p:cNvGraphicFramePr>
            <a:graphicFrameLocks noChangeAspect="1"/>
          </p:cNvGraphicFramePr>
          <p:nvPr/>
        </p:nvGraphicFramePr>
        <p:xfrm>
          <a:off x="944389" y="5229200"/>
          <a:ext cx="2403475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4" name="Equation" r:id="rId7" imgW="965160" imgH="393480" progId="Equation.3">
                  <p:embed/>
                </p:oleObj>
              </mc:Choice>
              <mc:Fallback>
                <p:oleObj name="Equation" r:id="rId7" imgW="96516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389" y="5229200"/>
                        <a:ext cx="2403475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5" name="Object 2"/>
          <p:cNvGraphicFramePr>
            <a:graphicFrameLocks noChangeAspect="1"/>
          </p:cNvGraphicFramePr>
          <p:nvPr/>
        </p:nvGraphicFramePr>
        <p:xfrm>
          <a:off x="5364088" y="5229200"/>
          <a:ext cx="2212975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5" name="Equation" r:id="rId9" imgW="888840" imgH="380880" progId="Equation.3">
                  <p:embed/>
                </p:oleObj>
              </mc:Choice>
              <mc:Fallback>
                <p:oleObj name="Equation" r:id="rId9" imgW="888840" imgH="3808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5229200"/>
                        <a:ext cx="2212975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94012" y="39976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en-GB" b="1" dirty="0" err="1" smtClean="0">
                <a:solidFill>
                  <a:srgbClr val="C00000"/>
                </a:solidFill>
              </a:rPr>
              <a:t>i</a:t>
            </a:r>
            <a:r>
              <a:rPr lang="en-GB" b="1" dirty="0" smtClean="0">
                <a:solidFill>
                  <a:srgbClr val="C00000"/>
                </a:solidFill>
              </a:rPr>
              <a:t>)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03926" y="3933056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en-GB" b="1" dirty="0" smtClean="0">
                <a:solidFill>
                  <a:srgbClr val="C00000"/>
                </a:solidFill>
              </a:rPr>
              <a:t>ii)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9350" y="5517232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en-GB" b="1" dirty="0" smtClean="0">
                <a:solidFill>
                  <a:srgbClr val="C00000"/>
                </a:solidFill>
              </a:rPr>
              <a:t>iii)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26154" y="5507940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en-GB" b="1" dirty="0" smtClean="0">
                <a:solidFill>
                  <a:srgbClr val="C00000"/>
                </a:solidFill>
              </a:rPr>
              <a:t>iv)</a:t>
            </a:r>
            <a:endParaRPr lang="en-GB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Another definition of Stability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>
            <a:normAutofit/>
          </a:bodyPr>
          <a:lstStyle/>
          <a:p>
            <a:pPr algn="just"/>
            <a:r>
              <a:rPr lang="en-GB" sz="3000" dirty="0" smtClean="0"/>
              <a:t>The system is said to be stable if for any bounded input the output of the system is also bounded (BIBO). </a:t>
            </a:r>
          </a:p>
          <a:p>
            <a:pPr algn="just"/>
            <a:r>
              <a:rPr lang="en-GB" sz="3000" dirty="0" smtClean="0"/>
              <a:t>Thus the for any bounded input the output either remain constant or decrease with time.</a:t>
            </a:r>
            <a:endParaRPr lang="en-GB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29</a:t>
            </a:fld>
            <a:endParaRPr lang="en-GB"/>
          </a:p>
        </p:txBody>
      </p:sp>
      <p:grpSp>
        <p:nvGrpSpPr>
          <p:cNvPr id="28" name="Group 27"/>
          <p:cNvGrpSpPr/>
          <p:nvPr/>
        </p:nvGrpSpPr>
        <p:grpSpPr>
          <a:xfrm>
            <a:off x="959449" y="4200642"/>
            <a:ext cx="7617454" cy="2252694"/>
            <a:chOff x="959449" y="4200642"/>
            <a:chExt cx="7617454" cy="2252694"/>
          </a:xfrm>
        </p:grpSpPr>
        <p:grpSp>
          <p:nvGrpSpPr>
            <p:cNvPr id="16" name="Group 15"/>
            <p:cNvGrpSpPr/>
            <p:nvPr/>
          </p:nvGrpSpPr>
          <p:grpSpPr>
            <a:xfrm>
              <a:off x="959449" y="4200642"/>
              <a:ext cx="2365199" cy="2036670"/>
              <a:chOff x="959449" y="3921902"/>
              <a:chExt cx="2365199" cy="2036670"/>
            </a:xfrm>
          </p:grpSpPr>
          <p:cxnSp>
            <p:nvCxnSpPr>
              <p:cNvPr id="6" name="Straight Arrow Connector 5"/>
              <p:cNvCxnSpPr/>
              <p:nvPr/>
            </p:nvCxnSpPr>
            <p:spPr>
              <a:xfrm>
                <a:off x="1043608" y="5301208"/>
                <a:ext cx="2016224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 flipV="1">
                <a:off x="1475656" y="4077072"/>
                <a:ext cx="0" cy="151216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1475656" y="4725144"/>
                <a:ext cx="108012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959449" y="3921902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C00000"/>
                    </a:solidFill>
                  </a:rPr>
                  <a:t>u(t)</a:t>
                </a:r>
                <a:endParaRPr lang="en-US" b="1" i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059832" y="5116542"/>
                <a:ext cx="2648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C00000"/>
                    </a:solidFill>
                  </a:rPr>
                  <a:t>t</a:t>
                </a:r>
                <a:endParaRPr lang="en-US" b="1" i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225548" y="448234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C00000"/>
                    </a:solidFill>
                  </a:rPr>
                  <a:t>1</a:t>
                </a:r>
                <a:endParaRPr lang="en-US" b="1" i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260462" y="5589240"/>
                <a:ext cx="16269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Unit Step Input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3419872" y="4761080"/>
              <a:ext cx="2520280" cy="1291566"/>
              <a:chOff x="3419872" y="4482340"/>
              <a:chExt cx="2520280" cy="1291566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3923928" y="4482340"/>
                <a:ext cx="1512168" cy="129156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/>
                  <a:t>Plant</a:t>
                </a:r>
                <a:endParaRPr lang="en-US" sz="2000" b="1" dirty="0"/>
              </a:p>
            </p:txBody>
          </p:sp>
          <p:cxnSp>
            <p:nvCxnSpPr>
              <p:cNvPr id="22" name="Straight Arrow Connector 21"/>
              <p:cNvCxnSpPr>
                <a:endCxn id="15" idx="1"/>
              </p:cNvCxnSpPr>
              <p:nvPr/>
            </p:nvCxnSpPr>
            <p:spPr>
              <a:xfrm>
                <a:off x="3419872" y="5128123"/>
                <a:ext cx="504056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>
                <a:off x="5436096" y="5137668"/>
                <a:ext cx="504056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6211704" y="4416666"/>
              <a:ext cx="2365199" cy="2036670"/>
              <a:chOff x="6211704" y="4137926"/>
              <a:chExt cx="2365199" cy="2036670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>
                <a:off x="6295863" y="5517232"/>
                <a:ext cx="2016224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 flipV="1">
                <a:off x="6727911" y="4293096"/>
                <a:ext cx="0" cy="151216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6211704" y="4137926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C00000"/>
                    </a:solidFill>
                  </a:rPr>
                  <a:t>y(t)</a:t>
                </a:r>
                <a:endParaRPr lang="en-US" b="1" i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8312087" y="5332566"/>
                <a:ext cx="2648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C00000"/>
                    </a:solidFill>
                  </a:rPr>
                  <a:t>t</a:t>
                </a:r>
                <a:endParaRPr lang="en-US" b="1" i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6740013" y="4536368"/>
                <a:ext cx="1519084" cy="979529"/>
              </a:xfrm>
              <a:custGeom>
                <a:avLst/>
                <a:gdLst>
                  <a:gd name="connsiteX0" fmla="*/ 0 w 1519084"/>
                  <a:gd name="connsiteY0" fmla="*/ 979529 h 979529"/>
                  <a:gd name="connsiteX1" fmla="*/ 132735 w 1519084"/>
                  <a:gd name="connsiteY1" fmla="*/ 197864 h 979529"/>
                  <a:gd name="connsiteX2" fmla="*/ 575187 w 1519084"/>
                  <a:gd name="connsiteY2" fmla="*/ 20884 h 979529"/>
                  <a:gd name="connsiteX3" fmla="*/ 737419 w 1519084"/>
                  <a:gd name="connsiteY3" fmla="*/ 566574 h 979529"/>
                  <a:gd name="connsiteX4" fmla="*/ 1519084 w 1519084"/>
                  <a:gd name="connsiteY4" fmla="*/ 714058 h 9795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19084" h="979529">
                    <a:moveTo>
                      <a:pt x="0" y="979529"/>
                    </a:moveTo>
                    <a:cubicBezTo>
                      <a:pt x="18435" y="668583"/>
                      <a:pt x="36871" y="357638"/>
                      <a:pt x="132735" y="197864"/>
                    </a:cubicBezTo>
                    <a:cubicBezTo>
                      <a:pt x="228600" y="38090"/>
                      <a:pt x="474406" y="-40568"/>
                      <a:pt x="575187" y="20884"/>
                    </a:cubicBezTo>
                    <a:cubicBezTo>
                      <a:pt x="675968" y="82336"/>
                      <a:pt x="580103" y="451045"/>
                      <a:pt x="737419" y="566574"/>
                    </a:cubicBezTo>
                    <a:cubicBezTo>
                      <a:pt x="894735" y="682103"/>
                      <a:pt x="1206909" y="698080"/>
                      <a:pt x="1519084" y="714058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7021443" y="5805264"/>
                <a:ext cx="870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Output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</p:grpSp>
      </p:grpSp>
      <p:sp>
        <p:nvSpPr>
          <p:cNvPr id="29" name="TextBox 28"/>
          <p:cNvSpPr txBox="1"/>
          <p:nvPr/>
        </p:nvSpPr>
        <p:spPr>
          <a:xfrm>
            <a:off x="6418176" y="517275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1</a:t>
            </a:r>
            <a:endParaRPr lang="en-US" b="1" i="1" dirty="0">
              <a:solidFill>
                <a:srgbClr val="C00000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6687996" y="5373216"/>
            <a:ext cx="91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7303975" y="4112154"/>
            <a:ext cx="1531234" cy="648926"/>
            <a:chOff x="7303975" y="4112154"/>
            <a:chExt cx="1531234" cy="648926"/>
          </a:xfrm>
        </p:grpSpPr>
        <p:cxnSp>
          <p:nvCxnSpPr>
            <p:cNvPr id="35" name="Straight Arrow Connector 34"/>
            <p:cNvCxnSpPr/>
            <p:nvPr/>
          </p:nvCxnSpPr>
          <p:spPr>
            <a:xfrm flipH="1">
              <a:off x="7303975" y="4355812"/>
              <a:ext cx="436377" cy="40526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7684766" y="4112154"/>
              <a:ext cx="1150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overshoot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0676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 smtClean="0"/>
              <a:t>Transfer Function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712968" cy="4525963"/>
          </a:xfrm>
        </p:spPr>
        <p:txBody>
          <a:bodyPr>
            <a:normAutofit/>
          </a:bodyPr>
          <a:lstStyle/>
          <a:p>
            <a:pPr algn="just"/>
            <a:r>
              <a:rPr lang="en-GB" sz="3000" dirty="0" smtClean="0"/>
              <a:t>Then the transfer function </a:t>
            </a:r>
            <a:r>
              <a:rPr lang="en-GB" sz="3000" dirty="0" smtClean="0">
                <a:solidFill>
                  <a:srgbClr val="FF0000"/>
                </a:solidFill>
              </a:rPr>
              <a:t>G(S)</a:t>
            </a:r>
            <a:r>
              <a:rPr lang="en-GB" sz="3000" dirty="0" smtClean="0"/>
              <a:t> of the plant is given as</a:t>
            </a:r>
            <a:endParaRPr lang="en-GB" sz="30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2843808" y="3789040"/>
            <a:ext cx="3452277" cy="864096"/>
            <a:chOff x="4983601" y="4869160"/>
            <a:chExt cx="3452277" cy="864096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7236296" y="5301208"/>
              <a:ext cx="72008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6228184" y="4869160"/>
              <a:ext cx="1080120" cy="86409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G(S)</a:t>
              </a:r>
              <a:endParaRPr lang="en-GB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5494036" y="5302876"/>
              <a:ext cx="72008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7892139" y="5085184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Y(S)</a:t>
              </a:r>
              <a:endParaRPr lang="en-GB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983601" y="5119764"/>
              <a:ext cx="5774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i="1" dirty="0" smtClean="0"/>
                <a:t>U(S)</a:t>
              </a:r>
              <a:endParaRPr lang="en-GB" i="1" dirty="0"/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3419872" y="2348880"/>
          <a:ext cx="1789915" cy="864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3" name="Equation" r:id="rId3" imgW="736560" imgH="355320" progId="Equation.3">
                  <p:embed/>
                </p:oleObj>
              </mc:Choice>
              <mc:Fallback>
                <p:oleObj name="Equation" r:id="rId3" imgW="736560" imgH="3553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2348880"/>
                        <a:ext cx="1789915" cy="8640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Another definition of Stability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/>
          <a:lstStyle/>
          <a:p>
            <a:pPr algn="just"/>
            <a:r>
              <a:rPr lang="en-GB" dirty="0" smtClean="0"/>
              <a:t>If for any bounded input the output is not bounded the system is said to be unstable.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30</a:t>
            </a:fld>
            <a:endParaRPr lang="en-GB"/>
          </a:p>
        </p:txBody>
      </p:sp>
      <p:grpSp>
        <p:nvGrpSpPr>
          <p:cNvPr id="16" name="Group 15"/>
          <p:cNvGrpSpPr/>
          <p:nvPr/>
        </p:nvGrpSpPr>
        <p:grpSpPr>
          <a:xfrm>
            <a:off x="959449" y="3921902"/>
            <a:ext cx="2365199" cy="2036670"/>
            <a:chOff x="959449" y="3921902"/>
            <a:chExt cx="2365199" cy="2036670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1043608" y="5301208"/>
              <a:ext cx="201622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1475656" y="4077072"/>
              <a:ext cx="0" cy="151216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475656" y="4725144"/>
              <a:ext cx="10801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959449" y="3921902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rgbClr val="C00000"/>
                  </a:solidFill>
                </a:rPr>
                <a:t>u(t)</a:t>
              </a:r>
              <a:endParaRPr lang="en-US" b="1" i="1" dirty="0">
                <a:solidFill>
                  <a:srgbClr val="C0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059832" y="5116542"/>
              <a:ext cx="2648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rgbClr val="C00000"/>
                  </a:solidFill>
                </a:rPr>
                <a:t>t</a:t>
              </a:r>
              <a:endParaRPr lang="en-US" b="1" i="1" dirty="0">
                <a:solidFill>
                  <a:srgbClr val="C0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225548" y="448234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rgbClr val="C00000"/>
                  </a:solidFill>
                </a:rPr>
                <a:t>1</a:t>
              </a:r>
              <a:endParaRPr lang="en-US" b="1" i="1" dirty="0">
                <a:solidFill>
                  <a:srgbClr val="C0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60462" y="5589240"/>
              <a:ext cx="16269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Unit Step Input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3923928" y="4482340"/>
            <a:ext cx="1512168" cy="12915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Plant</a:t>
            </a:r>
            <a:endParaRPr lang="en-US" sz="2000" b="1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6295863" y="5517232"/>
            <a:ext cx="20162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6727911" y="4293096"/>
            <a:ext cx="0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211704" y="413792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y(t)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12087" y="5332566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t</a:t>
            </a:r>
            <a:endParaRPr lang="en-US" b="1" i="1" dirty="0">
              <a:solidFill>
                <a:srgbClr val="C00000"/>
              </a:solidFill>
            </a:endParaRPr>
          </a:p>
        </p:txBody>
      </p:sp>
      <p:cxnSp>
        <p:nvCxnSpPr>
          <p:cNvPr id="22" name="Straight Arrow Connector 21"/>
          <p:cNvCxnSpPr>
            <a:endCxn id="15" idx="1"/>
          </p:cNvCxnSpPr>
          <p:nvPr/>
        </p:nvCxnSpPr>
        <p:spPr>
          <a:xfrm>
            <a:off x="3419872" y="5128123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436096" y="5137668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021443" y="5805264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Output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Arc 4"/>
          <p:cNvSpPr/>
          <p:nvPr/>
        </p:nvSpPr>
        <p:spPr>
          <a:xfrm rot="5400000">
            <a:off x="5879225" y="3940213"/>
            <a:ext cx="1717340" cy="1444489"/>
          </a:xfrm>
          <a:prstGeom prst="arc">
            <a:avLst>
              <a:gd name="adj1" fmla="val 15941041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6519323"/>
              </p:ext>
            </p:extLst>
          </p:nvPr>
        </p:nvGraphicFramePr>
        <p:xfrm>
          <a:off x="7551997" y="4572793"/>
          <a:ext cx="476387" cy="47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30" name="Equation" r:id="rId3" imgW="203040" imgH="203040" progId="Equation.3">
                  <p:embed/>
                </p:oleObj>
              </mc:Choice>
              <mc:Fallback>
                <p:oleObj name="Equation" r:id="rId3" imgW="203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1997" y="4572793"/>
                        <a:ext cx="476387" cy="476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950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BIBO </a:t>
            </a:r>
            <a:r>
              <a:rPr lang="en-GB" dirty="0" err="1" smtClean="0"/>
              <a:t>vs</a:t>
            </a:r>
            <a:r>
              <a:rPr lang="en-GB" dirty="0" smtClean="0"/>
              <a:t> Transfer Function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/>
          <a:lstStyle/>
          <a:p>
            <a:pPr algn="just"/>
            <a:r>
              <a:rPr lang="en-GB" dirty="0" smtClean="0"/>
              <a:t>For example</a:t>
            </a:r>
            <a:endParaRPr lang="en-GB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8766513"/>
              </p:ext>
            </p:extLst>
          </p:nvPr>
        </p:nvGraphicFramePr>
        <p:xfrm>
          <a:off x="623888" y="2349500"/>
          <a:ext cx="2816225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58" name="Equation" r:id="rId3" imgW="1282680" imgH="419040" progId="Equation.3">
                  <p:embed/>
                </p:oleObj>
              </mc:Choice>
              <mc:Fallback>
                <p:oleObj name="Equation" r:id="rId3" imgW="12826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888" y="2349500"/>
                        <a:ext cx="2816225" cy="919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0062605"/>
              </p:ext>
            </p:extLst>
          </p:nvPr>
        </p:nvGraphicFramePr>
        <p:xfrm>
          <a:off x="5462588" y="2349500"/>
          <a:ext cx="2843212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59" name="Equation" r:id="rId5" imgW="1295280" imgH="419040" progId="Equation.3">
                  <p:embed/>
                </p:oleObj>
              </mc:Choice>
              <mc:Fallback>
                <p:oleObj name="Equation" r:id="rId5" imgW="12952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2588" y="2349500"/>
                        <a:ext cx="2843212" cy="919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7047" name="Picture 7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4" t="5362" r="6927"/>
          <a:stretch/>
        </p:blipFill>
        <p:spPr bwMode="auto">
          <a:xfrm>
            <a:off x="398206" y="3429000"/>
            <a:ext cx="3093674" cy="3256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048" name="Picture 8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2" t="5362" r="7449"/>
          <a:stretch/>
        </p:blipFill>
        <p:spPr bwMode="auto">
          <a:xfrm>
            <a:off x="5508104" y="3428999"/>
            <a:ext cx="3096344" cy="3259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1097869" y="3861048"/>
            <a:ext cx="746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stable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56176" y="3707740"/>
            <a:ext cx="990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unstable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48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BIBO </a:t>
            </a:r>
            <a:r>
              <a:rPr lang="en-GB" dirty="0" err="1" smtClean="0"/>
              <a:t>vs</a:t>
            </a:r>
            <a:r>
              <a:rPr lang="en-GB" dirty="0" smtClean="0"/>
              <a:t> Transfer Function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/>
          <a:lstStyle/>
          <a:p>
            <a:pPr algn="just"/>
            <a:r>
              <a:rPr lang="en-GB" dirty="0" smtClean="0"/>
              <a:t>For example</a:t>
            </a:r>
            <a:endParaRPr lang="en-GB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4292705"/>
              </p:ext>
            </p:extLst>
          </p:nvPr>
        </p:nvGraphicFramePr>
        <p:xfrm>
          <a:off x="623888" y="2349500"/>
          <a:ext cx="2816225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90" name="Equation" r:id="rId3" imgW="1282680" imgH="419040" progId="Equation.3">
                  <p:embed/>
                </p:oleObj>
              </mc:Choice>
              <mc:Fallback>
                <p:oleObj name="Equation" r:id="rId3" imgW="12826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888" y="2349500"/>
                        <a:ext cx="2816225" cy="919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5198734"/>
              </p:ext>
            </p:extLst>
          </p:nvPr>
        </p:nvGraphicFramePr>
        <p:xfrm>
          <a:off x="5462588" y="2349500"/>
          <a:ext cx="2843212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91" name="Equation" r:id="rId5" imgW="1295280" imgH="419040" progId="Equation.3">
                  <p:embed/>
                </p:oleObj>
              </mc:Choice>
              <mc:Fallback>
                <p:oleObj name="Equation" r:id="rId5" imgW="12952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2588" y="2349500"/>
                        <a:ext cx="2843212" cy="919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6006758"/>
              </p:ext>
            </p:extLst>
          </p:nvPr>
        </p:nvGraphicFramePr>
        <p:xfrm>
          <a:off x="270768" y="3789040"/>
          <a:ext cx="4013200" cy="150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92" name="Equation" r:id="rId7" imgW="1828800" imgH="685800" progId="Equation.3">
                  <p:embed/>
                </p:oleObj>
              </mc:Choice>
              <mc:Fallback>
                <p:oleObj name="Equation" r:id="rId7" imgW="18288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768" y="3789040"/>
                        <a:ext cx="4013200" cy="1503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5731636"/>
              </p:ext>
            </p:extLst>
          </p:nvPr>
        </p:nvGraphicFramePr>
        <p:xfrm>
          <a:off x="4773613" y="3860800"/>
          <a:ext cx="4041775" cy="150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93" name="Equation" r:id="rId9" imgW="1841400" imgH="685800" progId="Equation.3">
                  <p:embed/>
                </p:oleObj>
              </mc:Choice>
              <mc:Fallback>
                <p:oleObj name="Equation" r:id="rId9" imgW="18414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3613" y="3860800"/>
                        <a:ext cx="4041775" cy="1503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293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BIBO </a:t>
            </a:r>
            <a:r>
              <a:rPr lang="en-GB" dirty="0" err="1" smtClean="0"/>
              <a:t>vs</a:t>
            </a:r>
            <a:r>
              <a:rPr lang="en-GB" dirty="0" smtClean="0"/>
              <a:t> Transfer Function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/>
          <a:lstStyle/>
          <a:p>
            <a:pPr algn="just"/>
            <a:r>
              <a:rPr lang="en-GB" dirty="0" smtClean="0"/>
              <a:t>For example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338753"/>
              </p:ext>
            </p:extLst>
          </p:nvPr>
        </p:nvGraphicFramePr>
        <p:xfrm>
          <a:off x="1187624" y="2492896"/>
          <a:ext cx="1922463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06" name="Equation" r:id="rId3" imgW="876240" imgH="228600" progId="Equation.3">
                  <p:embed/>
                </p:oleObj>
              </mc:Choice>
              <mc:Fallback>
                <p:oleObj name="Equation" r:id="rId3" imgW="8762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2492896"/>
                        <a:ext cx="1922463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7994539"/>
              </p:ext>
            </p:extLst>
          </p:nvPr>
        </p:nvGraphicFramePr>
        <p:xfrm>
          <a:off x="5580112" y="2420888"/>
          <a:ext cx="1811337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07" name="Equation" r:id="rId5" imgW="825480" imgH="228600" progId="Equation.3">
                  <p:embed/>
                </p:oleObj>
              </mc:Choice>
              <mc:Fallback>
                <p:oleObj name="Equation" r:id="rId5" imgW="825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2420888"/>
                        <a:ext cx="1811337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9094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096224"/>
            <a:ext cx="3723592" cy="3652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9096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096225"/>
            <a:ext cx="3744416" cy="367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064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BIBO </a:t>
            </a:r>
            <a:r>
              <a:rPr lang="en-GB" dirty="0" err="1" smtClean="0"/>
              <a:t>vs</a:t>
            </a:r>
            <a:r>
              <a:rPr lang="en-GB" dirty="0" smtClean="0"/>
              <a:t> Transfer Function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/>
          <a:lstStyle/>
          <a:p>
            <a:pPr algn="just"/>
            <a:r>
              <a:rPr lang="en-GB" dirty="0" smtClean="0"/>
              <a:t>Whenever one or more than one poles are in </a:t>
            </a:r>
            <a:r>
              <a:rPr lang="en-GB" dirty="0" err="1" smtClean="0"/>
              <a:t>RHP</a:t>
            </a:r>
            <a:r>
              <a:rPr lang="en-GB" dirty="0" smtClean="0"/>
              <a:t> the solution of dynamic equations contains increasing exponential terms. </a:t>
            </a:r>
          </a:p>
          <a:p>
            <a:pPr algn="just"/>
            <a:r>
              <a:rPr lang="en-GB" dirty="0" smtClean="0"/>
              <a:t>Such as       .</a:t>
            </a:r>
          </a:p>
          <a:p>
            <a:pPr algn="just"/>
            <a:r>
              <a:rPr lang="en-GB" dirty="0" smtClean="0"/>
              <a:t>That makes the response of the system unbounded and hence the overall response of the system is unstable. 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0479366"/>
              </p:ext>
            </p:extLst>
          </p:nvPr>
        </p:nvGraphicFramePr>
        <p:xfrm>
          <a:off x="2195736" y="3212976"/>
          <a:ext cx="417512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26" name="Equation" r:id="rId3" imgW="190440" imgH="190440" progId="Equation.3">
                  <p:embed/>
                </p:oleObj>
              </mc:Choice>
              <mc:Fallback>
                <p:oleObj name="Equation" r:id="rId3" imgW="19044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3212976"/>
                        <a:ext cx="417512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715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 of </a:t>
            </a:r>
            <a:r>
              <a:rPr lang="en-GB" dirty="0" smtClean="0"/>
              <a:t>Lecture-1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download this lecture visit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http://imtiazhussainkalwar.weebly.com/</a:t>
            </a: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35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 smtClean="0"/>
              <a:t>Why Laplace Transform?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712968" cy="518457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GB" sz="3000" dirty="0" smtClean="0"/>
              <a:t>By use of Laplace transform we can convert many common functions into algebraic function of complex variable </a:t>
            </a:r>
            <a:r>
              <a:rPr lang="en-GB" sz="3000" i="1" dirty="0" smtClean="0">
                <a:solidFill>
                  <a:srgbClr val="FF0000"/>
                </a:solidFill>
              </a:rPr>
              <a:t>s</a:t>
            </a:r>
            <a:r>
              <a:rPr lang="en-GB" sz="3000" dirty="0" smtClean="0"/>
              <a:t>. </a:t>
            </a:r>
          </a:p>
          <a:p>
            <a:pPr algn="just"/>
            <a:r>
              <a:rPr lang="en-GB" sz="3000" dirty="0" smtClean="0"/>
              <a:t>For example</a:t>
            </a:r>
          </a:p>
          <a:p>
            <a:pPr algn="just"/>
            <a:endParaRPr lang="en-GB" sz="3000" dirty="0" smtClean="0"/>
          </a:p>
          <a:p>
            <a:pPr algn="just"/>
            <a:endParaRPr lang="en-GB" sz="3000" dirty="0" smtClean="0"/>
          </a:p>
          <a:p>
            <a:pPr algn="just">
              <a:buNone/>
            </a:pPr>
            <a:r>
              <a:rPr lang="en-GB" sz="3000" dirty="0" smtClean="0"/>
              <a:t>Or</a:t>
            </a:r>
          </a:p>
          <a:p>
            <a:pPr algn="just">
              <a:buNone/>
            </a:pPr>
            <a:endParaRPr lang="en-GB" sz="3000" dirty="0" smtClean="0"/>
          </a:p>
          <a:p>
            <a:pPr algn="just">
              <a:buNone/>
            </a:pPr>
            <a:endParaRPr lang="en-GB" sz="3000" dirty="0" smtClean="0"/>
          </a:p>
          <a:p>
            <a:pPr algn="just"/>
            <a:r>
              <a:rPr lang="en-GB" sz="3000" dirty="0" smtClean="0"/>
              <a:t>Where </a:t>
            </a:r>
            <a:r>
              <a:rPr lang="en-GB" sz="3000" i="1" dirty="0" smtClean="0">
                <a:solidFill>
                  <a:srgbClr val="FF0000"/>
                </a:solidFill>
              </a:rPr>
              <a:t>s</a:t>
            </a:r>
            <a:r>
              <a:rPr lang="en-GB" sz="3000" dirty="0" smtClean="0"/>
              <a:t> is a complex variable (complex frequency) and is given as</a:t>
            </a:r>
            <a:endParaRPr lang="en-GB" sz="30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796707" y="2852936"/>
          <a:ext cx="3138557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1" name="Equation" r:id="rId3" imgW="1002960" imgH="368280" progId="Equation.3">
                  <p:embed/>
                </p:oleObj>
              </mc:Choice>
              <mc:Fallback>
                <p:oleObj name="Equation" r:id="rId3" imgW="1002960" imgH="3682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6707" y="2852936"/>
                        <a:ext cx="3138557" cy="115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3495675" y="4149080"/>
          <a:ext cx="2265363" cy="111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2" name="Equation" r:id="rId5" imgW="723600" imgH="355320" progId="Equation.3">
                  <p:embed/>
                </p:oleObj>
              </mc:Choice>
              <mc:Fallback>
                <p:oleObj name="Equation" r:id="rId5" imgW="723600" imgH="3553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5675" y="4149080"/>
                        <a:ext cx="2265363" cy="1112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3" name="Object 5"/>
          <p:cNvGraphicFramePr>
            <a:graphicFrameLocks noChangeAspect="1"/>
          </p:cNvGraphicFramePr>
          <p:nvPr/>
        </p:nvGraphicFramePr>
        <p:xfrm>
          <a:off x="3886200" y="6113735"/>
          <a:ext cx="190817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3" name="Equation" r:id="rId7" imgW="609480" imgH="177480" progId="Equation.3">
                  <p:embed/>
                </p:oleObj>
              </mc:Choice>
              <mc:Fallback>
                <p:oleObj name="Equation" r:id="rId7" imgW="609480" imgH="177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6113735"/>
                        <a:ext cx="1908175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 smtClean="0"/>
              <a:t>Laplace Transform of Derivatives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712968" cy="5184576"/>
          </a:xfrm>
        </p:spPr>
        <p:txBody>
          <a:bodyPr>
            <a:normAutofit/>
          </a:bodyPr>
          <a:lstStyle/>
          <a:p>
            <a:pPr algn="just"/>
            <a:r>
              <a:rPr lang="en-GB" sz="3000" dirty="0" smtClean="0"/>
              <a:t>Not only common function can be converted into simple algebraic expressions but calculus operations can also be converted into algebraic expressions.</a:t>
            </a:r>
          </a:p>
          <a:p>
            <a:pPr algn="just"/>
            <a:r>
              <a:rPr lang="en-GB" sz="3000" dirty="0" smtClean="0"/>
              <a:t>For example</a:t>
            </a:r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2627784" y="3068960"/>
          <a:ext cx="3735388" cy="111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6" name="Equation" r:id="rId3" imgW="1193760" imgH="355320" progId="Equation.3">
                  <p:embed/>
                </p:oleObj>
              </mc:Choice>
              <mc:Fallback>
                <p:oleObj name="Equation" r:id="rId3" imgW="1193760" imgH="3553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3068960"/>
                        <a:ext cx="3735388" cy="1112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7" name="Object 4"/>
          <p:cNvGraphicFramePr>
            <a:graphicFrameLocks noChangeAspect="1"/>
          </p:cNvGraphicFramePr>
          <p:nvPr/>
        </p:nvGraphicFramePr>
        <p:xfrm>
          <a:off x="1835696" y="4941168"/>
          <a:ext cx="552450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7" name="Equation" r:id="rId5" imgW="1765080" imgH="393480" progId="Equation.3">
                  <p:embed/>
                </p:oleObj>
              </mc:Choice>
              <mc:Fallback>
                <p:oleObj name="Equation" r:id="rId5" imgW="176508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4941168"/>
                        <a:ext cx="5524500" cy="1231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 smtClean="0"/>
              <a:t>Laplace Transform of Derivatives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712968" cy="5184576"/>
          </a:xfrm>
        </p:spPr>
        <p:txBody>
          <a:bodyPr>
            <a:normAutofit/>
          </a:bodyPr>
          <a:lstStyle/>
          <a:p>
            <a:pPr algn="just"/>
            <a:r>
              <a:rPr lang="en-GB" sz="3000" dirty="0" smtClean="0"/>
              <a:t>In general</a:t>
            </a:r>
          </a:p>
          <a:p>
            <a:pPr algn="just"/>
            <a:endParaRPr lang="en-GB" sz="3000" dirty="0" smtClean="0"/>
          </a:p>
          <a:p>
            <a:pPr algn="just"/>
            <a:endParaRPr lang="en-GB" sz="3000" dirty="0" smtClean="0"/>
          </a:p>
          <a:p>
            <a:pPr algn="just"/>
            <a:endParaRPr lang="en-GB" sz="3000" dirty="0" smtClean="0"/>
          </a:p>
          <a:p>
            <a:pPr algn="just"/>
            <a:endParaRPr lang="en-GB" sz="3000" dirty="0" smtClean="0"/>
          </a:p>
          <a:p>
            <a:pPr algn="just"/>
            <a:r>
              <a:rPr lang="en-GB" sz="3000" dirty="0" smtClean="0"/>
              <a:t>Where         is the initial condition of the system.</a:t>
            </a:r>
          </a:p>
        </p:txBody>
      </p:sp>
      <p:graphicFrame>
        <p:nvGraphicFramePr>
          <p:cNvPr id="44037" name="Object 4"/>
          <p:cNvGraphicFramePr>
            <a:graphicFrameLocks noChangeAspect="1"/>
          </p:cNvGraphicFramePr>
          <p:nvPr/>
        </p:nvGraphicFramePr>
        <p:xfrm>
          <a:off x="1028700" y="2205038"/>
          <a:ext cx="7115175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9" name="Equation" r:id="rId3" imgW="2273040" imgH="393480" progId="Equation.3">
                  <p:embed/>
                </p:oleObj>
              </mc:Choice>
              <mc:Fallback>
                <p:oleObj name="Equation" r:id="rId3" imgW="227304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700" y="2205038"/>
                        <a:ext cx="7115175" cy="1231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1618004" y="3962860"/>
          <a:ext cx="673410" cy="448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0" name="Equation" r:id="rId5" imgW="266400" imgH="177480" progId="Equation.3">
                  <p:embed/>
                </p:oleObj>
              </mc:Choice>
              <mc:Fallback>
                <p:oleObj name="Equation" r:id="rId5" imgW="266400" imgH="177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8004" y="3962860"/>
                        <a:ext cx="673410" cy="4489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RC Circuit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If the capacitor is not already charged then </a:t>
            </a:r>
            <a:r>
              <a:rPr lang="en-GB" i="1" dirty="0" smtClean="0">
                <a:solidFill>
                  <a:srgbClr val="FF0000"/>
                </a:solidFill>
              </a:rPr>
              <a:t>y</a:t>
            </a:r>
            <a:r>
              <a:rPr lang="en-GB" dirty="0" smtClean="0">
                <a:solidFill>
                  <a:srgbClr val="FF0000"/>
                </a:solidFill>
              </a:rPr>
              <a:t>(0)=0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3179661" cy="2101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995936" y="1988840"/>
            <a:ext cx="48645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6700" indent="-26670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i="1" dirty="0" smtClean="0">
                <a:solidFill>
                  <a:srgbClr val="FF0000"/>
                </a:solidFill>
              </a:rPr>
              <a:t>u</a:t>
            </a:r>
            <a:r>
              <a:rPr lang="en-GB" sz="2400" dirty="0" smtClean="0"/>
              <a:t> is the input voltage applied at </a:t>
            </a:r>
            <a:r>
              <a:rPr lang="en-GB" sz="2400" dirty="0" smtClean="0">
                <a:solidFill>
                  <a:srgbClr val="FF0000"/>
                </a:solidFill>
              </a:rPr>
              <a:t>t=0</a:t>
            </a:r>
          </a:p>
          <a:p>
            <a:pPr marL="266700" indent="-26670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FF0000"/>
                </a:solidFill>
              </a:rPr>
              <a:t>y</a:t>
            </a:r>
            <a:r>
              <a:rPr lang="en-GB" sz="2400" dirty="0" smtClean="0"/>
              <a:t> is the capacitor voltage</a:t>
            </a:r>
            <a:endParaRPr lang="en-GB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Laplace Transform of Integrals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GB" sz="3000" dirty="0" smtClean="0"/>
          </a:p>
          <a:p>
            <a:pPr algn="just"/>
            <a:endParaRPr lang="en-GB" sz="3000" dirty="0" smtClean="0"/>
          </a:p>
          <a:p>
            <a:pPr algn="just"/>
            <a:endParaRPr lang="en-GB" sz="3000" dirty="0" smtClean="0"/>
          </a:p>
          <a:p>
            <a:pPr algn="just"/>
            <a:endParaRPr lang="en-GB" sz="3000" dirty="0" smtClean="0"/>
          </a:p>
        </p:txBody>
      </p:sp>
      <p:graphicFrame>
        <p:nvGraphicFramePr>
          <p:cNvPr id="44037" name="Object 4"/>
          <p:cNvGraphicFramePr>
            <a:graphicFrameLocks noChangeAspect="1"/>
          </p:cNvGraphicFramePr>
          <p:nvPr/>
        </p:nvGraphicFramePr>
        <p:xfrm>
          <a:off x="3059832" y="1916832"/>
          <a:ext cx="3060700" cy="111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6" name="Equation" r:id="rId3" imgW="977760" imgH="355320" progId="Equation.3">
                  <p:embed/>
                </p:oleObj>
              </mc:Choice>
              <mc:Fallback>
                <p:oleObj name="Equation" r:id="rId3" imgW="977760" imgH="355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1916832"/>
                        <a:ext cx="3060700" cy="1112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5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time domain integral becomes division by 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frequency domain.  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>
            <a:noAutofit/>
          </a:bodyPr>
          <a:lstStyle/>
          <a:p>
            <a:r>
              <a:rPr lang="en-GB" sz="4000" dirty="0" smtClean="0"/>
              <a:t>Calculation of the Transfer Function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GB" sz="3000" dirty="0" smtClean="0"/>
          </a:p>
          <a:p>
            <a:pPr algn="just"/>
            <a:endParaRPr lang="en-GB" sz="3000" dirty="0" smtClean="0"/>
          </a:p>
          <a:p>
            <a:pPr algn="just"/>
            <a:endParaRPr lang="en-GB" sz="3000" dirty="0" smtClean="0"/>
          </a:p>
          <a:p>
            <a:pPr algn="just"/>
            <a:endParaRPr lang="en-GB" sz="3000" dirty="0" smtClean="0"/>
          </a:p>
        </p:txBody>
      </p:sp>
      <p:graphicFrame>
        <p:nvGraphicFramePr>
          <p:cNvPr id="44037" name="Object 4"/>
          <p:cNvGraphicFramePr>
            <a:graphicFrameLocks noChangeAspect="1"/>
          </p:cNvGraphicFramePr>
          <p:nvPr/>
        </p:nvGraphicFramePr>
        <p:xfrm>
          <a:off x="2195736" y="1952487"/>
          <a:ext cx="4438749" cy="113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0" name="Equation" r:id="rId3" imgW="1536480" imgH="393480" progId="Equation.3">
                  <p:embed/>
                </p:oleObj>
              </mc:Choice>
              <mc:Fallback>
                <p:oleObj name="Equation" r:id="rId3" imgW="153648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1952487"/>
                        <a:ext cx="4438749" cy="1136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5"/>
          <p:cNvSpPr txBox="1">
            <a:spLocks/>
          </p:cNvSpPr>
          <p:nvPr/>
        </p:nvSpPr>
        <p:spPr>
          <a:xfrm>
            <a:off x="-36512" y="1124744"/>
            <a:ext cx="918051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Consider the following ODE where </a:t>
            </a:r>
            <a:r>
              <a:rPr kumimoji="0" lang="en-GB" sz="2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y(t)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input of the system and 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x(t)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</a:t>
            </a:r>
            <a:r>
              <a:rPr kumimoji="0" lang="en-GB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output.</a:t>
            </a:r>
            <a:endParaRPr kumimoji="0" lang="en-GB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800" dirty="0" smtClean="0"/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000" dirty="0" smtClean="0"/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000" dirty="0" smtClean="0"/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Taking the Laplace transform on either sides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8131" name="Object 5"/>
          <p:cNvGraphicFramePr>
            <a:graphicFrameLocks noChangeAspect="1"/>
          </p:cNvGraphicFramePr>
          <p:nvPr/>
        </p:nvGraphicFramePr>
        <p:xfrm>
          <a:off x="2271440" y="3573016"/>
          <a:ext cx="3668712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1" name="Equation" r:id="rId5" imgW="1269720" imgH="203040" progId="Equation.3">
                  <p:embed/>
                </p:oleObj>
              </mc:Choice>
              <mc:Fallback>
                <p:oleObj name="Equation" r:id="rId5" imgW="126972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1440" y="3573016"/>
                        <a:ext cx="3668712" cy="585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2" name="Object 4"/>
          <p:cNvGraphicFramePr>
            <a:graphicFrameLocks noChangeAspect="1"/>
          </p:cNvGraphicFramePr>
          <p:nvPr/>
        </p:nvGraphicFramePr>
        <p:xfrm>
          <a:off x="486792" y="5321198"/>
          <a:ext cx="8261672" cy="556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2" name="Equation" r:id="rId7" imgW="3200400" imgH="215640" progId="Equation.3">
                  <p:embed/>
                </p:oleObj>
              </mc:Choice>
              <mc:Fallback>
                <p:oleObj name="Equation" r:id="rId7" imgW="320040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792" y="5321198"/>
                        <a:ext cx="8261672" cy="5560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2130</TotalTime>
  <Words>1120</Words>
  <Application>Microsoft Office PowerPoint</Application>
  <PresentationFormat>On-screen Show (4:3)</PresentationFormat>
  <Paragraphs>256</Paragraphs>
  <Slides>35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Office Theme</vt:lpstr>
      <vt:lpstr>Equation</vt:lpstr>
      <vt:lpstr>Control Systems (CS)</vt:lpstr>
      <vt:lpstr>Transfer Function</vt:lpstr>
      <vt:lpstr>Transfer Function</vt:lpstr>
      <vt:lpstr>Why Laplace Transform?</vt:lpstr>
      <vt:lpstr>Laplace Transform of Derivatives</vt:lpstr>
      <vt:lpstr>Laplace Transform of Derivatives</vt:lpstr>
      <vt:lpstr>Example: RC Circuit</vt:lpstr>
      <vt:lpstr>Laplace Transform of Integrals</vt:lpstr>
      <vt:lpstr>Calculation of the Transfer Function</vt:lpstr>
      <vt:lpstr>Calculation of the Transfer Function</vt:lpstr>
      <vt:lpstr>Example</vt:lpstr>
      <vt:lpstr>Transfer Function</vt:lpstr>
      <vt:lpstr>Transfer Function</vt:lpstr>
      <vt:lpstr>Transfer Function</vt:lpstr>
      <vt:lpstr>Stability of Control System</vt:lpstr>
      <vt:lpstr>Stability of Control System</vt:lpstr>
      <vt:lpstr>Stability of Control System</vt:lpstr>
      <vt:lpstr>Stability of Control System</vt:lpstr>
      <vt:lpstr>Stability of Control System</vt:lpstr>
      <vt:lpstr>Relation b/w poles and zeros and frequency response of the system</vt:lpstr>
      <vt:lpstr>Relation b/w poles and zeros and frequency response of the system</vt:lpstr>
      <vt:lpstr>Relation b/w poles and zeros and frequency response of the system</vt:lpstr>
      <vt:lpstr>Example</vt:lpstr>
      <vt:lpstr>Examples</vt:lpstr>
      <vt:lpstr>Stability of Control Systems</vt:lpstr>
      <vt:lpstr>Stability of Control Systems</vt:lpstr>
      <vt:lpstr>Stability of Control Systems</vt:lpstr>
      <vt:lpstr>Examples</vt:lpstr>
      <vt:lpstr>Another definition of Stability</vt:lpstr>
      <vt:lpstr>Another definition of Stability</vt:lpstr>
      <vt:lpstr>BIBO vs Transfer Function</vt:lpstr>
      <vt:lpstr>BIBO vs Transfer Function</vt:lpstr>
      <vt:lpstr>BIBO vs Transfer Function</vt:lpstr>
      <vt:lpstr>BIBO vs Transfer Function</vt:lpstr>
      <vt:lpstr>End of Lecture-1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Arif</dc:creator>
  <cp:lastModifiedBy>DR.Imtiaz</cp:lastModifiedBy>
  <cp:revision>402</cp:revision>
  <dcterms:created xsi:type="dcterms:W3CDTF">2012-07-01T09:15:58Z</dcterms:created>
  <dcterms:modified xsi:type="dcterms:W3CDTF">2017-05-04T03:35:27Z</dcterms:modified>
</cp:coreProperties>
</file>