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552" r:id="rId2"/>
    <p:sldId id="554" r:id="rId3"/>
    <p:sldId id="572" r:id="rId4"/>
    <p:sldId id="555" r:id="rId5"/>
    <p:sldId id="556" r:id="rId6"/>
    <p:sldId id="557" r:id="rId7"/>
    <p:sldId id="558" r:id="rId8"/>
    <p:sldId id="559" r:id="rId9"/>
    <p:sldId id="561" r:id="rId10"/>
    <p:sldId id="563" r:id="rId11"/>
    <p:sldId id="565" r:id="rId12"/>
    <p:sldId id="566" r:id="rId13"/>
    <p:sldId id="562" r:id="rId14"/>
    <p:sldId id="569" r:id="rId15"/>
    <p:sldId id="570" r:id="rId16"/>
    <p:sldId id="571" r:id="rId17"/>
    <p:sldId id="567" r:id="rId18"/>
    <p:sldId id="568" r:id="rId19"/>
    <p:sldId id="573" r:id="rId20"/>
    <p:sldId id="574" r:id="rId21"/>
    <p:sldId id="575" r:id="rId22"/>
    <p:sldId id="576" r:id="rId23"/>
    <p:sldId id="577" r:id="rId24"/>
    <p:sldId id="578" r:id="rId25"/>
    <p:sldId id="579" r:id="rId26"/>
    <p:sldId id="580" r:id="rId27"/>
    <p:sldId id="581" r:id="rId28"/>
    <p:sldId id="325" r:id="rId29"/>
  </p:sldIdLst>
  <p:sldSz cx="9144000" cy="6858000" type="screen4x3"/>
  <p:notesSz cx="9309100" cy="7053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BB0788"/>
    <a:srgbClr val="FEF1E6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322" autoAdjust="0"/>
  </p:normalViewPr>
  <p:slideViewPr>
    <p:cSldViewPr>
      <p:cViewPr varScale="1">
        <p:scale>
          <a:sx n="71" d="100"/>
          <a:sy n="71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12/02/2020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5F38015-AD98-4867-8B7A-4101F60AD33A}" type="datetimeFigureOut">
              <a:rPr lang="en-GB" smtClean="0"/>
              <a:pPr/>
              <a:t>12/02/2020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8638"/>
            <a:ext cx="3525838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59B5A4E-08A9-457D-89E6-C51BF6DBF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7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37DE-43BB-4FE1-83D7-CCD88AE3FBF5}" type="datetime1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DA82-EDDE-4861-88F2-0AE27D4E6168}" type="datetime1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6C31-2C7B-4B3D-9B61-644248A33185}" type="datetime1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762000"/>
            <a:ext cx="44196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762000"/>
            <a:ext cx="44196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00380-ABA5-442D-AD5C-B898E5D59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98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762000"/>
            <a:ext cx="44196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762000"/>
            <a:ext cx="44196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886200"/>
            <a:ext cx="44196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ECAC1-4A0A-47CD-BCF5-D02E86B25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8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BBC9-F849-4037-A730-3C5688FDC370}" type="datetime1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2263-96F9-4160-9712-7E11BA676B14}" type="datetime1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BB3E-F917-42FD-8CB0-02748EAB43D3}" type="datetime1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7497-D912-4C7B-9077-561C7C70016A}" type="datetime1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AE3-1DC8-4184-9265-D1121529723E}" type="datetime1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FCE5-88D2-4ED4-99C6-A9CBBA995396}" type="datetime1">
              <a:rPr lang="en-GB" smtClean="0"/>
              <a:t>12/02/2020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88AF-A503-47BF-A400-DFC413FBF4F5}" type="datetime1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2BE4-D7D6-4725-84B9-06CDA42A8772}" type="datetime1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695F1-26DC-4008-8D2C-9C58E34FED4E}" type="datetime1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tiaz.hussain@dsu.muet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817674"/>
            <a:ext cx="5856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Associate Professor (Control Systems),</a:t>
            </a:r>
          </a:p>
          <a:p>
            <a:pPr algn="ctr"/>
            <a:r>
              <a:rPr lang="en-GB" sz="1600" dirty="0" smtClean="0"/>
              <a:t>Department of Electrical </a:t>
            </a:r>
            <a:r>
              <a:rPr lang="en-GB" sz="1600" dirty="0"/>
              <a:t>Engineering</a:t>
            </a:r>
            <a:endParaRPr lang="en-GB" sz="1600" dirty="0" smtClean="0"/>
          </a:p>
          <a:p>
            <a:pPr algn="ctr"/>
            <a:r>
              <a:rPr lang="en-GB" sz="1600" dirty="0" smtClean="0"/>
              <a:t>DHA Suffa University, Karachi, Pakistan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imtiaz.hussain@dsu.edu.pk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" y="1386751"/>
            <a:ext cx="89916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Lecture-1</a:t>
            </a:r>
          </a:p>
          <a:p>
            <a:pPr algn="ctr"/>
            <a:endParaRPr lang="en-GB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/>
            <a:r>
              <a:rPr lang="en-GB" sz="2700" dirty="0" smtClean="0"/>
              <a:t>Introduction</a:t>
            </a:r>
            <a:endParaRPr lang="en-GB" sz="2700" dirty="0"/>
          </a:p>
          <a:p>
            <a:pPr algn="ctr"/>
            <a:endParaRPr lang="en-GB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65240" y="16914"/>
            <a:ext cx="7959435" cy="11690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89397"/>
            <a:ext cx="7848600" cy="1143000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 smtClean="0"/>
              <a:t>Signals &amp; Systems (EE-2043)</a:t>
            </a:r>
            <a:endParaRPr lang="en-GB" sz="4200" dirty="0"/>
          </a:p>
        </p:txBody>
      </p:sp>
      <p:sp>
        <p:nvSpPr>
          <p:cNvPr id="9" name="TextBox 8"/>
          <p:cNvSpPr txBox="1"/>
          <p:nvPr/>
        </p:nvSpPr>
        <p:spPr>
          <a:xfrm>
            <a:off x="1611290" y="4572000"/>
            <a:ext cx="5856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Spring 2020</a:t>
            </a:r>
          </a:p>
          <a:p>
            <a:pPr algn="ctr"/>
            <a:r>
              <a:rPr lang="en-GB" sz="2400" dirty="0" smtClean="0"/>
              <a:t>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Semester  (BE-EE-4A)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50" y="0"/>
            <a:ext cx="1185950" cy="11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87C5AE7-055F-4E49-B0FA-D9455B35D701}" type="slidenum">
              <a:rPr lang="en-US">
                <a:latin typeface="Arial" panose="020B0604020202020204" pitchFamily="34" charset="0"/>
              </a:rPr>
              <a:pPr/>
              <a:t>10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Signal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8991600" cy="6096000"/>
          </a:xfrm>
        </p:spPr>
        <p:txBody>
          <a:bodyPr/>
          <a:lstStyle/>
          <a:p>
            <a:pPr lvl="1" eaLnBrk="1" hangingPunct="1"/>
            <a:r>
              <a:rPr lang="en-US" sz="2400" smtClean="0"/>
              <a:t>The image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905000" y="1905000"/>
          <a:ext cx="5486400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Bitmap Image" r:id="rId3" imgW="4315427" imgH="2390476" progId="Paint.Picture">
                  <p:embed/>
                </p:oleObj>
              </mc:Choice>
              <mc:Fallback>
                <p:oleObj name="Bitmap Image" r:id="rId3" imgW="4315427" imgH="2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-16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05000"/>
                        <a:ext cx="5486400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435DCCB-987B-40CC-9913-97E4788BA345}" type="slidenum">
              <a:rPr lang="en-US">
                <a:latin typeface="Arial" panose="020B0604020202020204" pitchFamily="34" charset="0"/>
              </a:rPr>
              <a:pPr/>
              <a:t>11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Signal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8991600" cy="6096000"/>
          </a:xfrm>
        </p:spPr>
        <p:txBody>
          <a:bodyPr/>
          <a:lstStyle/>
          <a:p>
            <a:pPr eaLnBrk="1" hangingPunct="1"/>
            <a:r>
              <a:rPr lang="en-US" sz="2600" smtClean="0"/>
              <a:t>It is the variation pattern that conveys the information, in a signal</a:t>
            </a:r>
          </a:p>
          <a:p>
            <a:pPr eaLnBrk="1" hangingPunct="1"/>
            <a:endParaRPr lang="en-US" sz="2600" smtClean="0"/>
          </a:p>
          <a:p>
            <a:pPr eaLnBrk="1" hangingPunct="1"/>
            <a:endParaRPr lang="en-US" sz="2600" smtClean="0"/>
          </a:p>
          <a:p>
            <a:pPr eaLnBrk="1" hangingPunct="1"/>
            <a:endParaRPr lang="en-US" sz="2600" smtClean="0"/>
          </a:p>
          <a:p>
            <a:pPr eaLnBrk="1" hangingPunct="1"/>
            <a:endParaRPr lang="en-US" sz="2600" smtClean="0"/>
          </a:p>
          <a:p>
            <a:pPr eaLnBrk="1" hangingPunct="1"/>
            <a:endParaRPr lang="en-US" sz="2600" smtClean="0"/>
          </a:p>
          <a:p>
            <a:pPr eaLnBrk="1" hangingPunct="1"/>
            <a:endParaRPr lang="en-US" sz="2600" smtClean="0"/>
          </a:p>
          <a:p>
            <a:pPr eaLnBrk="1" hangingPunct="1"/>
            <a:endParaRPr lang="en-US" sz="2600" smtClean="0"/>
          </a:p>
          <a:p>
            <a:pPr eaLnBrk="1" hangingPunct="1"/>
            <a:endParaRPr lang="en-US" sz="2600" smtClean="0"/>
          </a:p>
          <a:p>
            <a:pPr eaLnBrk="1" hangingPunct="1"/>
            <a:r>
              <a:rPr lang="en-US" sz="2600" smtClean="0"/>
              <a:t>Signal may exist in many </a:t>
            </a:r>
            <a:r>
              <a:rPr lang="en-US" sz="2600" smtClean="0">
                <a:solidFill>
                  <a:srgbClr val="660033"/>
                </a:solidFill>
              </a:rPr>
              <a:t>forms</a:t>
            </a:r>
            <a:r>
              <a:rPr lang="en-US" sz="2600" smtClean="0"/>
              <a:t> like acoustic, image, video, electrical, heat &amp; light signal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905000" y="1905000"/>
          <a:ext cx="5486400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Bitmap Image" r:id="rId3" imgW="4315427" imgH="2390476" progId="Paint.Picture">
                  <p:embed/>
                </p:oleObj>
              </mc:Choice>
              <mc:Fallback>
                <p:oleObj name="Bitmap Image" r:id="rId3" imgW="4315427" imgH="2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8000" contrast="98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05000"/>
                        <a:ext cx="5486400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1905000" y="1922463"/>
            <a:ext cx="0" cy="307181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1905000" y="19050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21336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>
            <a:off x="23622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>
            <a:off x="25908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28194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>
            <a:off x="30480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>
            <a:off x="32766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35052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14"/>
          <p:cNvSpPr>
            <a:spLocks noChangeShapeType="1"/>
          </p:cNvSpPr>
          <p:nvPr/>
        </p:nvSpPr>
        <p:spPr bwMode="auto">
          <a:xfrm>
            <a:off x="37338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15"/>
          <p:cNvSpPr>
            <a:spLocks noChangeShapeType="1"/>
          </p:cNvSpPr>
          <p:nvPr/>
        </p:nvSpPr>
        <p:spPr bwMode="auto">
          <a:xfrm>
            <a:off x="39624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Line 16"/>
          <p:cNvSpPr>
            <a:spLocks noChangeShapeType="1"/>
          </p:cNvSpPr>
          <p:nvPr/>
        </p:nvSpPr>
        <p:spPr bwMode="auto">
          <a:xfrm>
            <a:off x="41910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0" name="Line 17"/>
          <p:cNvSpPr>
            <a:spLocks noChangeShapeType="1"/>
          </p:cNvSpPr>
          <p:nvPr/>
        </p:nvSpPr>
        <p:spPr bwMode="auto">
          <a:xfrm>
            <a:off x="44196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Line 18"/>
          <p:cNvSpPr>
            <a:spLocks noChangeShapeType="1"/>
          </p:cNvSpPr>
          <p:nvPr/>
        </p:nvSpPr>
        <p:spPr bwMode="auto">
          <a:xfrm>
            <a:off x="46482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Line 19"/>
          <p:cNvSpPr>
            <a:spLocks noChangeShapeType="1"/>
          </p:cNvSpPr>
          <p:nvPr/>
        </p:nvSpPr>
        <p:spPr bwMode="auto">
          <a:xfrm>
            <a:off x="48768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Line 20"/>
          <p:cNvSpPr>
            <a:spLocks noChangeShapeType="1"/>
          </p:cNvSpPr>
          <p:nvPr/>
        </p:nvSpPr>
        <p:spPr bwMode="auto">
          <a:xfrm>
            <a:off x="51054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Line 21"/>
          <p:cNvSpPr>
            <a:spLocks noChangeShapeType="1"/>
          </p:cNvSpPr>
          <p:nvPr/>
        </p:nvSpPr>
        <p:spPr bwMode="auto">
          <a:xfrm>
            <a:off x="53340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Line 22"/>
          <p:cNvSpPr>
            <a:spLocks noChangeShapeType="1"/>
          </p:cNvSpPr>
          <p:nvPr/>
        </p:nvSpPr>
        <p:spPr bwMode="auto">
          <a:xfrm>
            <a:off x="55626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23"/>
          <p:cNvSpPr>
            <a:spLocks noChangeShapeType="1"/>
          </p:cNvSpPr>
          <p:nvPr/>
        </p:nvSpPr>
        <p:spPr bwMode="auto">
          <a:xfrm>
            <a:off x="57912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Line 24"/>
          <p:cNvSpPr>
            <a:spLocks noChangeShapeType="1"/>
          </p:cNvSpPr>
          <p:nvPr/>
        </p:nvSpPr>
        <p:spPr bwMode="auto">
          <a:xfrm>
            <a:off x="60198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Line 25"/>
          <p:cNvSpPr>
            <a:spLocks noChangeShapeType="1"/>
          </p:cNvSpPr>
          <p:nvPr/>
        </p:nvSpPr>
        <p:spPr bwMode="auto">
          <a:xfrm>
            <a:off x="62484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9" name="Line 26"/>
          <p:cNvSpPr>
            <a:spLocks noChangeShapeType="1"/>
          </p:cNvSpPr>
          <p:nvPr/>
        </p:nvSpPr>
        <p:spPr bwMode="auto">
          <a:xfrm>
            <a:off x="64770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0" name="Line 27"/>
          <p:cNvSpPr>
            <a:spLocks noChangeShapeType="1"/>
          </p:cNvSpPr>
          <p:nvPr/>
        </p:nvSpPr>
        <p:spPr bwMode="auto">
          <a:xfrm>
            <a:off x="67056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1" name="Line 28"/>
          <p:cNvSpPr>
            <a:spLocks noChangeShapeType="1"/>
          </p:cNvSpPr>
          <p:nvPr/>
        </p:nvSpPr>
        <p:spPr bwMode="auto">
          <a:xfrm>
            <a:off x="69342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" name="Line 29"/>
          <p:cNvSpPr>
            <a:spLocks noChangeShapeType="1"/>
          </p:cNvSpPr>
          <p:nvPr/>
        </p:nvSpPr>
        <p:spPr bwMode="auto">
          <a:xfrm>
            <a:off x="71628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Line 30"/>
          <p:cNvSpPr>
            <a:spLocks noChangeShapeType="1"/>
          </p:cNvSpPr>
          <p:nvPr/>
        </p:nvSpPr>
        <p:spPr bwMode="auto">
          <a:xfrm>
            <a:off x="73914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4" name="Line 31"/>
          <p:cNvSpPr>
            <a:spLocks noChangeShapeType="1"/>
          </p:cNvSpPr>
          <p:nvPr/>
        </p:nvSpPr>
        <p:spPr bwMode="auto">
          <a:xfrm>
            <a:off x="1905000" y="21336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5" name="Line 32"/>
          <p:cNvSpPr>
            <a:spLocks noChangeShapeType="1"/>
          </p:cNvSpPr>
          <p:nvPr/>
        </p:nvSpPr>
        <p:spPr bwMode="auto">
          <a:xfrm>
            <a:off x="1905000" y="23622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6" name="Line 33"/>
          <p:cNvSpPr>
            <a:spLocks noChangeShapeType="1"/>
          </p:cNvSpPr>
          <p:nvPr/>
        </p:nvSpPr>
        <p:spPr bwMode="auto">
          <a:xfrm>
            <a:off x="1905000" y="25908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7" name="Line 34"/>
          <p:cNvSpPr>
            <a:spLocks noChangeShapeType="1"/>
          </p:cNvSpPr>
          <p:nvPr/>
        </p:nvSpPr>
        <p:spPr bwMode="auto">
          <a:xfrm>
            <a:off x="1905000" y="28194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8" name="Line 35"/>
          <p:cNvSpPr>
            <a:spLocks noChangeShapeType="1"/>
          </p:cNvSpPr>
          <p:nvPr/>
        </p:nvSpPr>
        <p:spPr bwMode="auto">
          <a:xfrm>
            <a:off x="1905000" y="30480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9" name="Line 36"/>
          <p:cNvSpPr>
            <a:spLocks noChangeShapeType="1"/>
          </p:cNvSpPr>
          <p:nvPr/>
        </p:nvSpPr>
        <p:spPr bwMode="auto">
          <a:xfrm>
            <a:off x="1905000" y="32766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0" name="Line 37"/>
          <p:cNvSpPr>
            <a:spLocks noChangeShapeType="1"/>
          </p:cNvSpPr>
          <p:nvPr/>
        </p:nvSpPr>
        <p:spPr bwMode="auto">
          <a:xfrm>
            <a:off x="1905000" y="35052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1" name="Line 38"/>
          <p:cNvSpPr>
            <a:spLocks noChangeShapeType="1"/>
          </p:cNvSpPr>
          <p:nvPr/>
        </p:nvSpPr>
        <p:spPr bwMode="auto">
          <a:xfrm>
            <a:off x="1905000" y="37338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2" name="Line 39"/>
          <p:cNvSpPr>
            <a:spLocks noChangeShapeType="1"/>
          </p:cNvSpPr>
          <p:nvPr/>
        </p:nvSpPr>
        <p:spPr bwMode="auto">
          <a:xfrm>
            <a:off x="1905000" y="39624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" name="Line 40"/>
          <p:cNvSpPr>
            <a:spLocks noChangeShapeType="1"/>
          </p:cNvSpPr>
          <p:nvPr/>
        </p:nvSpPr>
        <p:spPr bwMode="auto">
          <a:xfrm>
            <a:off x="1905000" y="41910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" name="Line 41"/>
          <p:cNvSpPr>
            <a:spLocks noChangeShapeType="1"/>
          </p:cNvSpPr>
          <p:nvPr/>
        </p:nvSpPr>
        <p:spPr bwMode="auto">
          <a:xfrm>
            <a:off x="1905000" y="44196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5" name="Line 42"/>
          <p:cNvSpPr>
            <a:spLocks noChangeShapeType="1"/>
          </p:cNvSpPr>
          <p:nvPr/>
        </p:nvSpPr>
        <p:spPr bwMode="auto">
          <a:xfrm>
            <a:off x="1905000" y="46482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6" name="Line 43"/>
          <p:cNvSpPr>
            <a:spLocks noChangeShapeType="1"/>
          </p:cNvSpPr>
          <p:nvPr/>
        </p:nvSpPr>
        <p:spPr bwMode="auto">
          <a:xfrm>
            <a:off x="1905000" y="48768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56" name="Oval 44"/>
          <p:cNvSpPr>
            <a:spLocks noChangeArrowheads="1"/>
          </p:cNvSpPr>
          <p:nvPr/>
        </p:nvSpPr>
        <p:spPr bwMode="auto">
          <a:xfrm>
            <a:off x="4572000" y="3886200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218157" name="Oval 45"/>
          <p:cNvSpPr>
            <a:spLocks noChangeArrowheads="1"/>
          </p:cNvSpPr>
          <p:nvPr/>
        </p:nvSpPr>
        <p:spPr bwMode="auto">
          <a:xfrm>
            <a:off x="4800600" y="2971800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218158" name="Oval 46"/>
          <p:cNvSpPr>
            <a:spLocks noChangeArrowheads="1"/>
          </p:cNvSpPr>
          <p:nvPr/>
        </p:nvSpPr>
        <p:spPr bwMode="auto">
          <a:xfrm>
            <a:off x="3657600" y="4572000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218159" name="Oval 47"/>
          <p:cNvSpPr>
            <a:spLocks noChangeArrowheads="1"/>
          </p:cNvSpPr>
          <p:nvPr/>
        </p:nvSpPr>
        <p:spPr bwMode="auto">
          <a:xfrm>
            <a:off x="4572000" y="4572000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218160" name="Oval 48"/>
          <p:cNvSpPr>
            <a:spLocks noChangeArrowheads="1"/>
          </p:cNvSpPr>
          <p:nvPr/>
        </p:nvSpPr>
        <p:spPr bwMode="auto">
          <a:xfrm>
            <a:off x="6858000" y="2743200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218161" name="Oval 49"/>
          <p:cNvSpPr>
            <a:spLocks noChangeArrowheads="1"/>
          </p:cNvSpPr>
          <p:nvPr/>
        </p:nvSpPr>
        <p:spPr bwMode="auto">
          <a:xfrm>
            <a:off x="3657600" y="2743200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8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8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8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8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8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8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8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8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56" grpId="0" animBg="1"/>
      <p:bldP spid="218157" grpId="0" animBg="1"/>
      <p:bldP spid="218158" grpId="0" animBg="1"/>
      <p:bldP spid="218159" grpId="0" animBg="1"/>
      <p:bldP spid="218160" grpId="0" animBg="1"/>
      <p:bldP spid="2181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368300"/>
            <a:ext cx="8610600" cy="762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Recorded Sound as a Signal Example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264400" cy="914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ja-JP" altLang="en-US" smtClean="0"/>
              <a:t>“</a:t>
            </a:r>
            <a:r>
              <a:rPr lang="en-US" altLang="ja-JP" smtClean="0"/>
              <a:t>s</a:t>
            </a:r>
            <a:r>
              <a:rPr lang="ja-JP" altLang="en-US" smtClean="0"/>
              <a:t>”</a:t>
            </a:r>
            <a:r>
              <a:rPr lang="en-US" altLang="ja-JP" smtClean="0"/>
              <a:t>  </a:t>
            </a:r>
            <a:r>
              <a:rPr lang="ja-JP" altLang="en-US" smtClean="0"/>
              <a:t>“</a:t>
            </a:r>
            <a:r>
              <a:rPr lang="en-US" altLang="ja-JP" smtClean="0"/>
              <a:t>i</a:t>
            </a:r>
            <a:r>
              <a:rPr lang="ja-JP" altLang="en-US" smtClean="0"/>
              <a:t>”</a:t>
            </a:r>
            <a:r>
              <a:rPr lang="en-US" altLang="ja-JP" smtClean="0"/>
              <a:t> </a:t>
            </a:r>
            <a:r>
              <a:rPr lang="ja-JP" altLang="en-US" smtClean="0"/>
              <a:t>“</a:t>
            </a:r>
            <a:r>
              <a:rPr lang="en-US" altLang="ja-JP" smtClean="0"/>
              <a:t>gn</a:t>
            </a:r>
            <a:r>
              <a:rPr lang="ja-JP" altLang="en-US" smtClean="0"/>
              <a:t>”</a:t>
            </a:r>
            <a:r>
              <a:rPr lang="en-US" altLang="ja-JP" smtClean="0"/>
              <a:t> </a:t>
            </a:r>
            <a:r>
              <a:rPr lang="ja-JP" altLang="en-US" smtClean="0"/>
              <a:t>“</a:t>
            </a:r>
            <a:r>
              <a:rPr lang="en-US" altLang="ja-JP" smtClean="0"/>
              <a:t>al</a:t>
            </a:r>
            <a:r>
              <a:rPr lang="ja-JP" altLang="en-US" smtClean="0"/>
              <a:t>”</a:t>
            </a:r>
            <a:endParaRPr lang="en-US" smtClean="0"/>
          </a:p>
        </p:txBody>
      </p:sp>
      <p:pic>
        <p:nvPicPr>
          <p:cNvPr id="32771" name="Picture 8" descr="SignalPlot.jpg                                                 0014FE84MacintoshHD                    BBBEF5D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854200"/>
            <a:ext cx="5832475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M. J. Roberts - All Rights Reserved. Edited by Dr. Robert Akl</a:t>
            </a:r>
            <a:endParaRPr lang="en-US" i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13A7A58-5DBA-4C03-B621-F9C7600115B4}" type="slidenum">
              <a:rPr lang="en-US" sz="1000">
                <a:solidFill>
                  <a:srgbClr val="333399"/>
                </a:solidFill>
              </a:rPr>
              <a:pPr/>
              <a:t>12</a:t>
            </a:fld>
            <a:endParaRPr lang="en-US" sz="1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933EEE2-6B2F-4621-A7CD-41F6F0D467C0}" type="slidenum">
              <a:rPr lang="en-US">
                <a:latin typeface="Arial" panose="020B0604020202020204" pitchFamily="34" charset="0"/>
              </a:rPr>
              <a:pPr/>
              <a:t>13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Noise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482" y="978740"/>
            <a:ext cx="8996082" cy="537761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000056"/>
                </a:solidFill>
              </a:rPr>
              <a:t>Noise </a:t>
            </a:r>
            <a:r>
              <a:rPr lang="en-US" dirty="0">
                <a:solidFill>
                  <a:srgbClr val="000056"/>
                </a:solidFill>
              </a:rPr>
              <a:t>is like a signal in that it is a time-varying physical phenomenon</a:t>
            </a:r>
            <a:r>
              <a:rPr lang="en-US" dirty="0" smtClean="0">
                <a:solidFill>
                  <a:srgbClr val="000056"/>
                </a:solidFill>
              </a:rPr>
              <a:t>, but </a:t>
            </a:r>
            <a:r>
              <a:rPr lang="en-US" dirty="0">
                <a:solidFill>
                  <a:srgbClr val="000056"/>
                </a:solidFill>
              </a:rPr>
              <a:t>it usually does not carry useful information and is considered undesirable.</a:t>
            </a:r>
            <a:endParaRPr lang="en-US" dirty="0" smtClean="0">
              <a:solidFill>
                <a:srgbClr val="000056"/>
              </a:solidFill>
            </a:endParaRPr>
          </a:p>
        </p:txBody>
      </p:sp>
      <p:pic>
        <p:nvPicPr>
          <p:cNvPr id="7170" name="Picture 2" descr="Image result for noise sig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41" y="3124200"/>
            <a:ext cx="5715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20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D29A4BE-BB21-47D3-BDFB-BAA7F4685E89}" type="slidenum">
              <a:rPr lang="en-US">
                <a:latin typeface="Arial" panose="020B0604020202020204" pitchFamily="34" charset="0"/>
              </a:rPr>
              <a:pPr/>
              <a:t>14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301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System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3" y="1058863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An entity that responds to a signal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Examples</a:t>
            </a:r>
          </a:p>
          <a:p>
            <a:pPr lvl="1" eaLnBrk="1" hangingPunct="1"/>
            <a:r>
              <a:rPr lang="en-US" dirty="0" smtClean="0"/>
              <a:t>Circuit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42672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44196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45720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47244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8768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50292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51816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>
            <a:off x="53340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2"/>
          <p:cNvSpPr>
            <a:spLocks noChangeShapeType="1"/>
          </p:cNvSpPr>
          <p:nvPr/>
        </p:nvSpPr>
        <p:spPr bwMode="auto">
          <a:xfrm>
            <a:off x="54864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3"/>
          <p:cNvSpPr>
            <a:spLocks noChangeShapeType="1"/>
          </p:cNvSpPr>
          <p:nvPr/>
        </p:nvSpPr>
        <p:spPr bwMode="auto">
          <a:xfrm>
            <a:off x="56388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>
            <a:off x="57912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5"/>
          <p:cNvSpPr>
            <a:spLocks noChangeShapeType="1"/>
          </p:cNvSpPr>
          <p:nvPr/>
        </p:nvSpPr>
        <p:spPr bwMode="auto">
          <a:xfrm>
            <a:off x="41148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6"/>
          <p:cNvSpPr>
            <a:spLocks noChangeShapeType="1"/>
          </p:cNvSpPr>
          <p:nvPr/>
        </p:nvSpPr>
        <p:spPr bwMode="auto">
          <a:xfrm>
            <a:off x="39624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7"/>
          <p:cNvSpPr>
            <a:spLocks noChangeShapeType="1"/>
          </p:cNvSpPr>
          <p:nvPr/>
        </p:nvSpPr>
        <p:spPr bwMode="auto">
          <a:xfrm>
            <a:off x="38100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18"/>
          <p:cNvSpPr>
            <a:spLocks noChangeShapeType="1"/>
          </p:cNvSpPr>
          <p:nvPr/>
        </p:nvSpPr>
        <p:spPr bwMode="auto">
          <a:xfrm>
            <a:off x="36576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>
            <a:off x="35052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0"/>
          <p:cNvSpPr>
            <a:spLocks noChangeShapeType="1"/>
          </p:cNvSpPr>
          <p:nvPr/>
        </p:nvSpPr>
        <p:spPr bwMode="auto">
          <a:xfrm>
            <a:off x="3352800" y="1905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1"/>
          <p:cNvSpPr>
            <a:spLocks noChangeShapeType="1"/>
          </p:cNvSpPr>
          <p:nvPr/>
        </p:nvSpPr>
        <p:spPr bwMode="auto">
          <a:xfrm>
            <a:off x="3200400" y="20574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22"/>
          <p:cNvSpPr>
            <a:spLocks noChangeShapeType="1"/>
          </p:cNvSpPr>
          <p:nvPr/>
        </p:nvSpPr>
        <p:spPr bwMode="auto">
          <a:xfrm>
            <a:off x="3200400" y="22098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Line 23"/>
          <p:cNvSpPr>
            <a:spLocks noChangeShapeType="1"/>
          </p:cNvSpPr>
          <p:nvPr/>
        </p:nvSpPr>
        <p:spPr bwMode="auto">
          <a:xfrm>
            <a:off x="3200400" y="23622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Line 24"/>
          <p:cNvSpPr>
            <a:spLocks noChangeShapeType="1"/>
          </p:cNvSpPr>
          <p:nvPr/>
        </p:nvSpPr>
        <p:spPr bwMode="auto">
          <a:xfrm>
            <a:off x="3200400" y="25146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Line 25"/>
          <p:cNvSpPr>
            <a:spLocks noChangeShapeType="1"/>
          </p:cNvSpPr>
          <p:nvPr/>
        </p:nvSpPr>
        <p:spPr bwMode="auto">
          <a:xfrm>
            <a:off x="3200400" y="26670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Line 26"/>
          <p:cNvSpPr>
            <a:spLocks noChangeShapeType="1"/>
          </p:cNvSpPr>
          <p:nvPr/>
        </p:nvSpPr>
        <p:spPr bwMode="auto">
          <a:xfrm>
            <a:off x="3200400" y="28194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Line 27"/>
          <p:cNvSpPr>
            <a:spLocks noChangeShapeType="1"/>
          </p:cNvSpPr>
          <p:nvPr/>
        </p:nvSpPr>
        <p:spPr bwMode="auto">
          <a:xfrm>
            <a:off x="3200400" y="29718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5" name="Line 28"/>
          <p:cNvSpPr>
            <a:spLocks noChangeShapeType="1"/>
          </p:cNvSpPr>
          <p:nvPr/>
        </p:nvSpPr>
        <p:spPr bwMode="auto">
          <a:xfrm>
            <a:off x="3200400" y="31242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Line 29"/>
          <p:cNvSpPr>
            <a:spLocks noChangeShapeType="1"/>
          </p:cNvSpPr>
          <p:nvPr/>
        </p:nvSpPr>
        <p:spPr bwMode="auto">
          <a:xfrm>
            <a:off x="3200400" y="32766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Text Box 30"/>
          <p:cNvSpPr txBox="1">
            <a:spLocks noChangeArrowheads="1"/>
          </p:cNvSpPr>
          <p:nvPr/>
        </p:nvSpPr>
        <p:spPr bwMode="auto">
          <a:xfrm>
            <a:off x="3657600" y="22098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00005C"/>
                </a:solidFill>
                <a:latin typeface="Century Gothic" panose="020B0502020202020204" pitchFamily="34" charset="0"/>
              </a:rPr>
              <a:t>system</a:t>
            </a:r>
          </a:p>
        </p:txBody>
      </p:sp>
      <p:sp>
        <p:nvSpPr>
          <p:cNvPr id="19488" name="AutoShape 31"/>
          <p:cNvSpPr>
            <a:spLocks noChangeArrowheads="1"/>
          </p:cNvSpPr>
          <p:nvPr/>
        </p:nvSpPr>
        <p:spPr bwMode="auto">
          <a:xfrm>
            <a:off x="1371600" y="2286000"/>
            <a:ext cx="1905000" cy="685800"/>
          </a:xfrm>
          <a:prstGeom prst="rightArrow">
            <a:avLst>
              <a:gd name="adj1" fmla="val 50000"/>
              <a:gd name="adj2" fmla="val 69444"/>
            </a:avLst>
          </a:prstGeom>
          <a:solidFill>
            <a:srgbClr val="0000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Century Gothic" panose="020B0502020202020204" pitchFamily="34" charset="0"/>
              </a:rPr>
              <a:t>input</a:t>
            </a:r>
          </a:p>
        </p:txBody>
      </p:sp>
      <p:sp>
        <p:nvSpPr>
          <p:cNvPr id="19489" name="AutoShape 32"/>
          <p:cNvSpPr>
            <a:spLocks noChangeArrowheads="1"/>
          </p:cNvSpPr>
          <p:nvPr/>
        </p:nvSpPr>
        <p:spPr bwMode="auto">
          <a:xfrm>
            <a:off x="6019800" y="2286000"/>
            <a:ext cx="1905000" cy="685800"/>
          </a:xfrm>
          <a:prstGeom prst="rightArrow">
            <a:avLst>
              <a:gd name="adj1" fmla="val 50000"/>
              <a:gd name="adj2" fmla="val 69444"/>
            </a:avLst>
          </a:prstGeom>
          <a:solidFill>
            <a:srgbClr val="0000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Century Gothic" panose="020B0502020202020204" pitchFamily="34" charset="0"/>
              </a:rPr>
              <a:t>output</a:t>
            </a:r>
          </a:p>
        </p:txBody>
      </p:sp>
      <p:sp>
        <p:nvSpPr>
          <p:cNvPr id="19490" name="Oval 33"/>
          <p:cNvSpPr>
            <a:spLocks noChangeArrowheads="1"/>
          </p:cNvSpPr>
          <p:nvPr/>
        </p:nvSpPr>
        <p:spPr bwMode="auto">
          <a:xfrm>
            <a:off x="3071813" y="1541463"/>
            <a:ext cx="2971800" cy="2209800"/>
          </a:xfrm>
          <a:prstGeom prst="ellipse">
            <a:avLst/>
          </a:prstGeom>
          <a:noFill/>
          <a:ln w="9525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9491" name="Oval 61"/>
          <p:cNvSpPr>
            <a:spLocks noChangeArrowheads="1"/>
          </p:cNvSpPr>
          <p:nvPr/>
        </p:nvSpPr>
        <p:spPr bwMode="auto">
          <a:xfrm>
            <a:off x="3986213" y="3921125"/>
            <a:ext cx="2041525" cy="274320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9492" name="Oval 62"/>
          <p:cNvSpPr>
            <a:spLocks noChangeArrowheads="1"/>
          </p:cNvSpPr>
          <p:nvPr/>
        </p:nvSpPr>
        <p:spPr bwMode="auto">
          <a:xfrm>
            <a:off x="2760663" y="5080000"/>
            <a:ext cx="533400" cy="533400"/>
          </a:xfrm>
          <a:prstGeom prst="ellipse">
            <a:avLst/>
          </a:prstGeom>
          <a:noFill/>
          <a:ln w="317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9493" name="Line 63"/>
          <p:cNvSpPr>
            <a:spLocks noChangeShapeType="1"/>
          </p:cNvSpPr>
          <p:nvPr/>
        </p:nvSpPr>
        <p:spPr bwMode="auto">
          <a:xfrm>
            <a:off x="3021013" y="4152900"/>
            <a:ext cx="0" cy="914400"/>
          </a:xfrm>
          <a:prstGeom prst="line">
            <a:avLst/>
          </a:prstGeom>
          <a:noFill/>
          <a:ln w="317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4" name="Line 64"/>
          <p:cNvSpPr>
            <a:spLocks noChangeShapeType="1"/>
          </p:cNvSpPr>
          <p:nvPr/>
        </p:nvSpPr>
        <p:spPr bwMode="auto">
          <a:xfrm>
            <a:off x="3021013" y="5613400"/>
            <a:ext cx="12700" cy="868363"/>
          </a:xfrm>
          <a:prstGeom prst="line">
            <a:avLst/>
          </a:prstGeom>
          <a:noFill/>
          <a:ln w="317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5" name="Line 65"/>
          <p:cNvSpPr>
            <a:spLocks noChangeShapeType="1"/>
          </p:cNvSpPr>
          <p:nvPr/>
        </p:nvSpPr>
        <p:spPr bwMode="auto">
          <a:xfrm>
            <a:off x="3005138" y="4149725"/>
            <a:ext cx="685800" cy="0"/>
          </a:xfrm>
          <a:prstGeom prst="line">
            <a:avLst/>
          </a:prstGeom>
          <a:noFill/>
          <a:ln w="317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6" name="Line 66"/>
          <p:cNvSpPr>
            <a:spLocks noChangeShapeType="1"/>
          </p:cNvSpPr>
          <p:nvPr/>
        </p:nvSpPr>
        <p:spPr bwMode="auto">
          <a:xfrm>
            <a:off x="3033713" y="6467475"/>
            <a:ext cx="685800" cy="0"/>
          </a:xfrm>
          <a:prstGeom prst="line">
            <a:avLst/>
          </a:prstGeom>
          <a:noFill/>
          <a:ln w="317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7" name="Line 67"/>
          <p:cNvSpPr>
            <a:spLocks noChangeShapeType="1"/>
          </p:cNvSpPr>
          <p:nvPr/>
        </p:nvSpPr>
        <p:spPr bwMode="auto">
          <a:xfrm>
            <a:off x="3767138" y="4149725"/>
            <a:ext cx="688975" cy="0"/>
          </a:xfrm>
          <a:prstGeom prst="line">
            <a:avLst/>
          </a:prstGeom>
          <a:noFill/>
          <a:ln w="317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8" name="Line 68"/>
          <p:cNvSpPr>
            <a:spLocks noChangeShapeType="1"/>
          </p:cNvSpPr>
          <p:nvPr/>
        </p:nvSpPr>
        <p:spPr bwMode="auto">
          <a:xfrm>
            <a:off x="4484688" y="4638675"/>
            <a:ext cx="228600" cy="228600"/>
          </a:xfrm>
          <a:prstGeom prst="line">
            <a:avLst/>
          </a:prstGeom>
          <a:noFill/>
          <a:ln w="190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9" name="Line 69"/>
          <p:cNvSpPr>
            <a:spLocks noChangeShapeType="1"/>
          </p:cNvSpPr>
          <p:nvPr/>
        </p:nvSpPr>
        <p:spPr bwMode="auto">
          <a:xfrm flipH="1">
            <a:off x="4484688" y="4867275"/>
            <a:ext cx="228600" cy="228600"/>
          </a:xfrm>
          <a:prstGeom prst="line">
            <a:avLst/>
          </a:prstGeom>
          <a:noFill/>
          <a:ln w="190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0" name="Line 70"/>
          <p:cNvSpPr>
            <a:spLocks noChangeShapeType="1"/>
          </p:cNvSpPr>
          <p:nvPr/>
        </p:nvSpPr>
        <p:spPr bwMode="auto">
          <a:xfrm>
            <a:off x="4484688" y="5095875"/>
            <a:ext cx="228600" cy="228600"/>
          </a:xfrm>
          <a:prstGeom prst="line">
            <a:avLst/>
          </a:prstGeom>
          <a:noFill/>
          <a:ln w="190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1" name="Line 71"/>
          <p:cNvSpPr>
            <a:spLocks noChangeShapeType="1"/>
          </p:cNvSpPr>
          <p:nvPr/>
        </p:nvSpPr>
        <p:spPr bwMode="auto">
          <a:xfrm flipH="1">
            <a:off x="4484688" y="5324475"/>
            <a:ext cx="228600" cy="228600"/>
          </a:xfrm>
          <a:prstGeom prst="line">
            <a:avLst/>
          </a:prstGeom>
          <a:noFill/>
          <a:ln w="190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2" name="Line 72"/>
          <p:cNvSpPr>
            <a:spLocks noChangeShapeType="1"/>
          </p:cNvSpPr>
          <p:nvPr/>
        </p:nvSpPr>
        <p:spPr bwMode="auto">
          <a:xfrm>
            <a:off x="4484688" y="5553075"/>
            <a:ext cx="228600" cy="228600"/>
          </a:xfrm>
          <a:prstGeom prst="line">
            <a:avLst/>
          </a:prstGeom>
          <a:noFill/>
          <a:ln w="190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3" name="Line 73"/>
          <p:cNvSpPr>
            <a:spLocks noChangeShapeType="1"/>
          </p:cNvSpPr>
          <p:nvPr/>
        </p:nvSpPr>
        <p:spPr bwMode="auto">
          <a:xfrm flipH="1">
            <a:off x="4484688" y="5781675"/>
            <a:ext cx="228600" cy="228600"/>
          </a:xfrm>
          <a:prstGeom prst="line">
            <a:avLst/>
          </a:prstGeom>
          <a:noFill/>
          <a:ln w="190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4" name="Line 74"/>
          <p:cNvSpPr>
            <a:spLocks noChangeShapeType="1"/>
          </p:cNvSpPr>
          <p:nvPr/>
        </p:nvSpPr>
        <p:spPr bwMode="auto">
          <a:xfrm>
            <a:off x="4484688" y="4149725"/>
            <a:ext cx="0" cy="488950"/>
          </a:xfrm>
          <a:prstGeom prst="line">
            <a:avLst/>
          </a:prstGeom>
          <a:noFill/>
          <a:ln w="190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5" name="Line 75"/>
          <p:cNvSpPr>
            <a:spLocks noChangeShapeType="1"/>
          </p:cNvSpPr>
          <p:nvPr/>
        </p:nvSpPr>
        <p:spPr bwMode="auto">
          <a:xfrm>
            <a:off x="4484688" y="6010275"/>
            <a:ext cx="0" cy="457200"/>
          </a:xfrm>
          <a:prstGeom prst="line">
            <a:avLst/>
          </a:prstGeom>
          <a:noFill/>
          <a:ln w="190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6" name="Line 76"/>
          <p:cNvSpPr>
            <a:spLocks noChangeShapeType="1"/>
          </p:cNvSpPr>
          <p:nvPr/>
        </p:nvSpPr>
        <p:spPr bwMode="auto">
          <a:xfrm>
            <a:off x="5322888" y="5248275"/>
            <a:ext cx="457200" cy="0"/>
          </a:xfrm>
          <a:prstGeom prst="line">
            <a:avLst/>
          </a:prstGeom>
          <a:noFill/>
          <a:ln w="317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7" name="Line 77"/>
          <p:cNvSpPr>
            <a:spLocks noChangeShapeType="1"/>
          </p:cNvSpPr>
          <p:nvPr/>
        </p:nvSpPr>
        <p:spPr bwMode="auto">
          <a:xfrm>
            <a:off x="5322888" y="5400675"/>
            <a:ext cx="457200" cy="0"/>
          </a:xfrm>
          <a:prstGeom prst="line">
            <a:avLst/>
          </a:prstGeom>
          <a:noFill/>
          <a:ln w="317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8" name="Line 78"/>
          <p:cNvSpPr>
            <a:spLocks noChangeShapeType="1"/>
          </p:cNvSpPr>
          <p:nvPr/>
        </p:nvSpPr>
        <p:spPr bwMode="auto">
          <a:xfrm flipH="1">
            <a:off x="5535613" y="4149725"/>
            <a:ext cx="15875" cy="1098550"/>
          </a:xfrm>
          <a:prstGeom prst="line">
            <a:avLst/>
          </a:prstGeom>
          <a:noFill/>
          <a:ln w="317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9" name="Line 79"/>
          <p:cNvSpPr>
            <a:spLocks noChangeShapeType="1"/>
          </p:cNvSpPr>
          <p:nvPr/>
        </p:nvSpPr>
        <p:spPr bwMode="auto">
          <a:xfrm>
            <a:off x="5535613" y="5413375"/>
            <a:ext cx="15875" cy="1060450"/>
          </a:xfrm>
          <a:prstGeom prst="line">
            <a:avLst/>
          </a:prstGeom>
          <a:noFill/>
          <a:ln w="317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0" name="Line 80"/>
          <p:cNvSpPr>
            <a:spLocks noChangeShapeType="1"/>
          </p:cNvSpPr>
          <p:nvPr/>
        </p:nvSpPr>
        <p:spPr bwMode="auto">
          <a:xfrm>
            <a:off x="4452938" y="4149725"/>
            <a:ext cx="1066800" cy="0"/>
          </a:xfrm>
          <a:prstGeom prst="line">
            <a:avLst/>
          </a:prstGeom>
          <a:noFill/>
          <a:ln w="317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1" name="Line 81"/>
          <p:cNvSpPr>
            <a:spLocks noChangeShapeType="1"/>
          </p:cNvSpPr>
          <p:nvPr/>
        </p:nvSpPr>
        <p:spPr bwMode="auto">
          <a:xfrm>
            <a:off x="4456113" y="6467475"/>
            <a:ext cx="1066800" cy="0"/>
          </a:xfrm>
          <a:prstGeom prst="line">
            <a:avLst/>
          </a:prstGeom>
          <a:noFill/>
          <a:ln w="317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2" name="Line 82"/>
          <p:cNvSpPr>
            <a:spLocks noChangeShapeType="1"/>
          </p:cNvSpPr>
          <p:nvPr/>
        </p:nvSpPr>
        <p:spPr bwMode="auto">
          <a:xfrm>
            <a:off x="5519738" y="4149725"/>
            <a:ext cx="685800" cy="0"/>
          </a:xfrm>
          <a:prstGeom prst="line">
            <a:avLst/>
          </a:prstGeom>
          <a:noFill/>
          <a:ln w="317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3" name="Line 83"/>
          <p:cNvSpPr>
            <a:spLocks noChangeShapeType="1"/>
          </p:cNvSpPr>
          <p:nvPr/>
        </p:nvSpPr>
        <p:spPr bwMode="auto">
          <a:xfrm>
            <a:off x="3783013" y="6467475"/>
            <a:ext cx="685800" cy="0"/>
          </a:xfrm>
          <a:prstGeom prst="line">
            <a:avLst/>
          </a:prstGeom>
          <a:noFill/>
          <a:ln w="317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4" name="Line 84"/>
          <p:cNvSpPr>
            <a:spLocks noChangeShapeType="1"/>
          </p:cNvSpPr>
          <p:nvPr/>
        </p:nvSpPr>
        <p:spPr bwMode="auto">
          <a:xfrm>
            <a:off x="5519738" y="6467475"/>
            <a:ext cx="685800" cy="0"/>
          </a:xfrm>
          <a:prstGeom prst="line">
            <a:avLst/>
          </a:prstGeom>
          <a:noFill/>
          <a:ln w="31750">
            <a:solidFill>
              <a:srgbClr val="0000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5" name="Oval 85"/>
          <p:cNvSpPr>
            <a:spLocks noChangeArrowheads="1"/>
          </p:cNvSpPr>
          <p:nvPr/>
        </p:nvSpPr>
        <p:spPr bwMode="auto">
          <a:xfrm>
            <a:off x="3687763" y="4086225"/>
            <a:ext cx="136525" cy="136525"/>
          </a:xfrm>
          <a:prstGeom prst="ellipse">
            <a:avLst/>
          </a:prstGeom>
          <a:solidFill>
            <a:srgbClr val="CC99FF"/>
          </a:solidFill>
          <a:ln w="9525">
            <a:solidFill>
              <a:srgbClr val="00005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9516" name="Oval 86"/>
          <p:cNvSpPr>
            <a:spLocks noChangeArrowheads="1"/>
          </p:cNvSpPr>
          <p:nvPr/>
        </p:nvSpPr>
        <p:spPr bwMode="auto">
          <a:xfrm>
            <a:off x="3706813" y="6407150"/>
            <a:ext cx="136525" cy="136525"/>
          </a:xfrm>
          <a:prstGeom prst="ellipse">
            <a:avLst/>
          </a:prstGeom>
          <a:solidFill>
            <a:srgbClr val="CC99FF"/>
          </a:solidFill>
          <a:ln w="9525">
            <a:solidFill>
              <a:srgbClr val="00005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9517" name="Line 87"/>
          <p:cNvSpPr>
            <a:spLocks noChangeShapeType="1"/>
          </p:cNvSpPr>
          <p:nvPr/>
        </p:nvSpPr>
        <p:spPr bwMode="auto">
          <a:xfrm>
            <a:off x="3021013" y="5156200"/>
            <a:ext cx="0" cy="381000"/>
          </a:xfrm>
          <a:prstGeom prst="line">
            <a:avLst/>
          </a:prstGeom>
          <a:noFill/>
          <a:ln w="31750">
            <a:solidFill>
              <a:srgbClr val="00005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8" name="Oval 88"/>
          <p:cNvSpPr>
            <a:spLocks noChangeArrowheads="1"/>
          </p:cNvSpPr>
          <p:nvPr/>
        </p:nvSpPr>
        <p:spPr bwMode="auto">
          <a:xfrm>
            <a:off x="6208713" y="4073525"/>
            <a:ext cx="136525" cy="136525"/>
          </a:xfrm>
          <a:prstGeom prst="ellipse">
            <a:avLst/>
          </a:prstGeom>
          <a:solidFill>
            <a:srgbClr val="CC99FF"/>
          </a:solidFill>
          <a:ln w="9525">
            <a:solidFill>
              <a:srgbClr val="00005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9519" name="Oval 89"/>
          <p:cNvSpPr>
            <a:spLocks noChangeArrowheads="1"/>
          </p:cNvSpPr>
          <p:nvPr/>
        </p:nvSpPr>
        <p:spPr bwMode="auto">
          <a:xfrm>
            <a:off x="6211888" y="6394450"/>
            <a:ext cx="136525" cy="136525"/>
          </a:xfrm>
          <a:prstGeom prst="ellipse">
            <a:avLst/>
          </a:prstGeom>
          <a:solidFill>
            <a:srgbClr val="CC99FF"/>
          </a:solidFill>
          <a:ln w="9525">
            <a:solidFill>
              <a:srgbClr val="00005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F67128A-BCBD-469B-8A94-8E86416C52D2}" type="slidenum">
              <a:rPr lang="en-US">
                <a:latin typeface="Arial" panose="020B0604020202020204" pitchFamily="34" charset="0"/>
              </a:rPr>
              <a:pPr/>
              <a:t>15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03"/>
            <a:ext cx="8229600" cy="836472"/>
          </a:xfrm>
        </p:spPr>
        <p:txBody>
          <a:bodyPr/>
          <a:lstStyle/>
          <a:p>
            <a:pPr eaLnBrk="1" hangingPunct="1"/>
            <a:r>
              <a:rPr lang="en-US" dirty="0" smtClean="0"/>
              <a:t>System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839200" cy="5672138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dirty="0" smtClean="0"/>
              <a:t>The camera</a:t>
            </a:r>
          </a:p>
          <a:p>
            <a:pPr lvl="1" eaLnBrk="1" hangingPunct="1"/>
            <a:endParaRPr lang="en-US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The Speech Recognition System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sz="1600" dirty="0" smtClean="0"/>
          </a:p>
          <a:p>
            <a:pPr lvl="1"/>
            <a:r>
              <a:rPr lang="en-US" dirty="0"/>
              <a:t>The audio CD-player</a:t>
            </a:r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974662"/>
              </p:ext>
            </p:extLst>
          </p:nvPr>
        </p:nvGraphicFramePr>
        <p:xfrm>
          <a:off x="3848100" y="2743200"/>
          <a:ext cx="20574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Bitmap Image" r:id="rId3" imgW="2381582" imgH="2381582" progId="Paint.Picture">
                  <p:embed/>
                </p:oleObj>
              </mc:Choice>
              <mc:Fallback>
                <p:oleObj name="Bitmap Image" r:id="rId3" imgW="2381582" imgH="238158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2743200"/>
                        <a:ext cx="20574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Freeform 5"/>
          <p:cNvSpPr>
            <a:spLocks/>
          </p:cNvSpPr>
          <p:nvPr/>
        </p:nvSpPr>
        <p:spPr bwMode="auto">
          <a:xfrm>
            <a:off x="1600200" y="3001963"/>
            <a:ext cx="2209800" cy="1204912"/>
          </a:xfrm>
          <a:custGeom>
            <a:avLst/>
            <a:gdLst>
              <a:gd name="T0" fmla="*/ 0 w 1392"/>
              <a:gd name="T1" fmla="*/ 434 h 759"/>
              <a:gd name="T2" fmla="*/ 293 w 1392"/>
              <a:gd name="T3" fmla="*/ 434 h 759"/>
              <a:gd name="T4" fmla="*/ 513 w 1392"/>
              <a:gd name="T5" fmla="*/ 378 h 759"/>
              <a:gd name="T6" fmla="*/ 513 w 1392"/>
              <a:gd name="T7" fmla="*/ 490 h 759"/>
              <a:gd name="T8" fmla="*/ 581 w 1392"/>
              <a:gd name="T9" fmla="*/ 259 h 759"/>
              <a:gd name="T10" fmla="*/ 586 w 1392"/>
              <a:gd name="T11" fmla="*/ 490 h 759"/>
              <a:gd name="T12" fmla="*/ 702 w 1392"/>
              <a:gd name="T13" fmla="*/ 37 h 759"/>
              <a:gd name="T14" fmla="*/ 586 w 1392"/>
              <a:gd name="T15" fmla="*/ 714 h 759"/>
              <a:gd name="T16" fmla="*/ 743 w 1392"/>
              <a:gd name="T17" fmla="*/ 309 h 759"/>
              <a:gd name="T18" fmla="*/ 798 w 1392"/>
              <a:gd name="T19" fmla="*/ 512 h 759"/>
              <a:gd name="T20" fmla="*/ 920 w 1392"/>
              <a:gd name="T21" fmla="*/ 360 h 759"/>
              <a:gd name="T22" fmla="*/ 1392 w 1392"/>
              <a:gd name="T23" fmla="*/ 378 h 7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92"/>
              <a:gd name="T37" fmla="*/ 0 h 759"/>
              <a:gd name="T38" fmla="*/ 1392 w 1392"/>
              <a:gd name="T39" fmla="*/ 759 h 7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92" h="759">
                <a:moveTo>
                  <a:pt x="0" y="434"/>
                </a:moveTo>
                <a:cubicBezTo>
                  <a:pt x="104" y="439"/>
                  <a:pt x="208" y="444"/>
                  <a:pt x="293" y="434"/>
                </a:cubicBezTo>
                <a:cubicBezTo>
                  <a:pt x="379" y="425"/>
                  <a:pt x="476" y="369"/>
                  <a:pt x="513" y="378"/>
                </a:cubicBezTo>
                <a:cubicBezTo>
                  <a:pt x="549" y="388"/>
                  <a:pt x="502" y="510"/>
                  <a:pt x="513" y="490"/>
                </a:cubicBezTo>
                <a:cubicBezTo>
                  <a:pt x="524" y="470"/>
                  <a:pt x="569" y="259"/>
                  <a:pt x="581" y="259"/>
                </a:cubicBezTo>
                <a:cubicBezTo>
                  <a:pt x="593" y="259"/>
                  <a:pt x="566" y="527"/>
                  <a:pt x="586" y="490"/>
                </a:cubicBezTo>
                <a:cubicBezTo>
                  <a:pt x="606" y="453"/>
                  <a:pt x="702" y="0"/>
                  <a:pt x="702" y="37"/>
                </a:cubicBezTo>
                <a:cubicBezTo>
                  <a:pt x="702" y="74"/>
                  <a:pt x="579" y="669"/>
                  <a:pt x="586" y="714"/>
                </a:cubicBezTo>
                <a:cubicBezTo>
                  <a:pt x="593" y="759"/>
                  <a:pt x="708" y="343"/>
                  <a:pt x="743" y="309"/>
                </a:cubicBezTo>
                <a:cubicBezTo>
                  <a:pt x="778" y="275"/>
                  <a:pt x="769" y="504"/>
                  <a:pt x="798" y="512"/>
                </a:cubicBezTo>
                <a:cubicBezTo>
                  <a:pt x="827" y="520"/>
                  <a:pt x="821" y="382"/>
                  <a:pt x="920" y="360"/>
                </a:cubicBezTo>
                <a:cubicBezTo>
                  <a:pt x="1019" y="338"/>
                  <a:pt x="1294" y="374"/>
                  <a:pt x="1392" y="378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4104" name="Oval 6"/>
          <p:cNvSpPr>
            <a:spLocks noChangeArrowheads="1"/>
          </p:cNvSpPr>
          <p:nvPr/>
        </p:nvSpPr>
        <p:spPr bwMode="auto">
          <a:xfrm>
            <a:off x="3810000" y="2743200"/>
            <a:ext cx="2286000" cy="20574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6035675" y="336867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  <a:latin typeface="Century Gothic" panose="020B0502020202020204" pitchFamily="34" charset="0"/>
              </a:rPr>
              <a:t>Identified</a:t>
            </a:r>
          </a:p>
        </p:txBody>
      </p:sp>
      <p:graphicFrame>
        <p:nvGraphicFramePr>
          <p:cNvPr id="409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618791"/>
              </p:ext>
            </p:extLst>
          </p:nvPr>
        </p:nvGraphicFramePr>
        <p:xfrm>
          <a:off x="3352800" y="762000"/>
          <a:ext cx="16478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Bitmap Image" r:id="rId5" imgW="2381582" imgH="2381582" progId="Paint.Picture">
                  <p:embed/>
                </p:oleObj>
              </mc:Choice>
              <mc:Fallback>
                <p:oleObj name="Bitmap Image" r:id="rId5" imgW="2381582" imgH="238158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762000"/>
                        <a:ext cx="1647825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5322888" y="13716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>
                <a:solidFill>
                  <a:srgbClr val="0000FF"/>
                </a:solidFill>
                <a:latin typeface="Century Gothic" panose="020B0502020202020204" pitchFamily="34" charset="0"/>
              </a:rPr>
              <a:t>Image</a:t>
            </a:r>
          </a:p>
        </p:txBody>
      </p:sp>
      <p:sp>
        <p:nvSpPr>
          <p:cNvPr id="4109" name="Oval 12"/>
          <p:cNvSpPr>
            <a:spLocks noChangeArrowheads="1"/>
          </p:cNvSpPr>
          <p:nvPr/>
        </p:nvSpPr>
        <p:spPr bwMode="auto">
          <a:xfrm>
            <a:off x="3376612" y="914400"/>
            <a:ext cx="1600200" cy="13716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pic>
        <p:nvPicPr>
          <p:cNvPr id="19463" name="Picture 7" descr="Image result for audio signal of CD play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10087" r="5435" b="4150"/>
          <a:stretch/>
        </p:blipFill>
        <p:spPr bwMode="auto">
          <a:xfrm>
            <a:off x="2214282" y="5257677"/>
            <a:ext cx="2971800" cy="13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5"/>
          <p:cNvSpPr>
            <a:spLocks/>
          </p:cNvSpPr>
          <p:nvPr/>
        </p:nvSpPr>
        <p:spPr bwMode="auto">
          <a:xfrm>
            <a:off x="5199529" y="5290402"/>
            <a:ext cx="2209800" cy="1204912"/>
          </a:xfrm>
          <a:custGeom>
            <a:avLst/>
            <a:gdLst>
              <a:gd name="T0" fmla="*/ 0 w 1392"/>
              <a:gd name="T1" fmla="*/ 434 h 759"/>
              <a:gd name="T2" fmla="*/ 293 w 1392"/>
              <a:gd name="T3" fmla="*/ 434 h 759"/>
              <a:gd name="T4" fmla="*/ 513 w 1392"/>
              <a:gd name="T5" fmla="*/ 378 h 759"/>
              <a:gd name="T6" fmla="*/ 513 w 1392"/>
              <a:gd name="T7" fmla="*/ 490 h 759"/>
              <a:gd name="T8" fmla="*/ 581 w 1392"/>
              <a:gd name="T9" fmla="*/ 259 h 759"/>
              <a:gd name="T10" fmla="*/ 586 w 1392"/>
              <a:gd name="T11" fmla="*/ 490 h 759"/>
              <a:gd name="T12" fmla="*/ 702 w 1392"/>
              <a:gd name="T13" fmla="*/ 37 h 759"/>
              <a:gd name="T14" fmla="*/ 586 w 1392"/>
              <a:gd name="T15" fmla="*/ 714 h 759"/>
              <a:gd name="T16" fmla="*/ 743 w 1392"/>
              <a:gd name="T17" fmla="*/ 309 h 759"/>
              <a:gd name="T18" fmla="*/ 798 w 1392"/>
              <a:gd name="T19" fmla="*/ 512 h 759"/>
              <a:gd name="T20" fmla="*/ 920 w 1392"/>
              <a:gd name="T21" fmla="*/ 360 h 759"/>
              <a:gd name="T22" fmla="*/ 1392 w 1392"/>
              <a:gd name="T23" fmla="*/ 378 h 7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92"/>
              <a:gd name="T37" fmla="*/ 0 h 759"/>
              <a:gd name="T38" fmla="*/ 1392 w 1392"/>
              <a:gd name="T39" fmla="*/ 759 h 7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92" h="759">
                <a:moveTo>
                  <a:pt x="0" y="434"/>
                </a:moveTo>
                <a:cubicBezTo>
                  <a:pt x="104" y="439"/>
                  <a:pt x="208" y="444"/>
                  <a:pt x="293" y="434"/>
                </a:cubicBezTo>
                <a:cubicBezTo>
                  <a:pt x="379" y="425"/>
                  <a:pt x="476" y="369"/>
                  <a:pt x="513" y="378"/>
                </a:cubicBezTo>
                <a:cubicBezTo>
                  <a:pt x="549" y="388"/>
                  <a:pt x="502" y="510"/>
                  <a:pt x="513" y="490"/>
                </a:cubicBezTo>
                <a:cubicBezTo>
                  <a:pt x="524" y="470"/>
                  <a:pt x="569" y="259"/>
                  <a:pt x="581" y="259"/>
                </a:cubicBezTo>
                <a:cubicBezTo>
                  <a:pt x="593" y="259"/>
                  <a:pt x="566" y="527"/>
                  <a:pt x="586" y="490"/>
                </a:cubicBezTo>
                <a:cubicBezTo>
                  <a:pt x="606" y="453"/>
                  <a:pt x="702" y="0"/>
                  <a:pt x="702" y="37"/>
                </a:cubicBezTo>
                <a:cubicBezTo>
                  <a:pt x="702" y="74"/>
                  <a:pt x="579" y="669"/>
                  <a:pt x="586" y="714"/>
                </a:cubicBezTo>
                <a:cubicBezTo>
                  <a:pt x="593" y="759"/>
                  <a:pt x="708" y="343"/>
                  <a:pt x="743" y="309"/>
                </a:cubicBezTo>
                <a:cubicBezTo>
                  <a:pt x="778" y="275"/>
                  <a:pt x="769" y="504"/>
                  <a:pt x="798" y="512"/>
                </a:cubicBezTo>
                <a:cubicBezTo>
                  <a:pt x="827" y="520"/>
                  <a:pt x="821" y="382"/>
                  <a:pt x="920" y="360"/>
                </a:cubicBezTo>
                <a:cubicBezTo>
                  <a:pt x="1019" y="338"/>
                  <a:pt x="1294" y="374"/>
                  <a:pt x="1392" y="378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49BEDE-C9BE-4915-8B4D-DE11DD5A7676}" type="slidenum">
              <a:rPr lang="en-US">
                <a:latin typeface="Arial" panose="020B0604020202020204" pitchFamily="34" charset="0"/>
              </a:rPr>
              <a:pPr/>
              <a:t>16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34788" y="158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System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0423"/>
            <a:ext cx="9144000" cy="586105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Block Diagram representation of a system</a:t>
            </a:r>
          </a:p>
          <a:p>
            <a:pPr lvl="1" eaLnBrk="1" hangingPunct="1"/>
            <a:r>
              <a:rPr lang="en-US" dirty="0" smtClean="0"/>
              <a:t>Visual representation of a system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Shows inter-relations of many signals involved in the implementation of a complex system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Look at everything around and try to identify the signals and systems !!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352800" y="2590800"/>
            <a:ext cx="2362200" cy="1447800"/>
          </a:xfrm>
          <a:prstGeom prst="rect">
            <a:avLst/>
          </a:prstGeom>
          <a:noFill/>
          <a:ln w="317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04E"/>
                </a:solidFill>
                <a:latin typeface="Century Gothic" panose="020B0502020202020204" pitchFamily="34" charset="0"/>
              </a:rPr>
              <a:t>system</a:t>
            </a:r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1676400" y="3321050"/>
            <a:ext cx="16637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>
            <a:off x="5715000" y="3321050"/>
            <a:ext cx="16637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1771650" y="2943225"/>
            <a:ext cx="218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4E"/>
                </a:solidFill>
                <a:latin typeface="Century Gothic" panose="020B0502020202020204" pitchFamily="34" charset="0"/>
              </a:rPr>
              <a:t>Input Signal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5670550" y="294005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4E"/>
                </a:solidFill>
                <a:latin typeface="Century Gothic" panose="020B0502020202020204" pitchFamily="34" charset="0"/>
              </a:rPr>
              <a:t>Output Signal</a:t>
            </a:r>
          </a:p>
        </p:txBody>
      </p:sp>
    </p:spTree>
    <p:extLst>
      <p:ext uri="{BB962C8B-B14F-4D97-AF65-F5344CB8AC3E}">
        <p14:creationId xmlns:p14="http://schemas.microsoft.com/office/powerpoint/2010/main" val="9553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Signals and Systems Defined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80353"/>
            <a:ext cx="8915400" cy="452596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b="1" dirty="0" smtClean="0">
                <a:ea typeface="+mn-ea"/>
                <a:cs typeface="+mn-cs"/>
              </a:rPr>
              <a:t>signal</a:t>
            </a:r>
            <a:r>
              <a:rPr lang="en-US" dirty="0" smtClean="0">
                <a:ea typeface="+mn-ea"/>
                <a:cs typeface="+mn-cs"/>
              </a:rPr>
              <a:t> is any physical phenomenon which conveys information</a:t>
            </a:r>
          </a:p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Systems</a:t>
            </a:r>
            <a:r>
              <a:rPr lang="en-US" dirty="0" smtClean="0">
                <a:ea typeface="+mn-ea"/>
                <a:cs typeface="+mn-cs"/>
              </a:rPr>
              <a:t> respond to signals and produce new signals </a:t>
            </a:r>
          </a:p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Excitation</a:t>
            </a:r>
            <a:r>
              <a:rPr lang="en-US" dirty="0" smtClean="0">
                <a:ea typeface="+mn-ea"/>
                <a:cs typeface="+mn-cs"/>
              </a:rPr>
              <a:t> signals are applied at system </a:t>
            </a:r>
            <a:r>
              <a:rPr lang="en-US" b="1" dirty="0" smtClean="0">
                <a:ea typeface="+mn-ea"/>
                <a:cs typeface="+mn-cs"/>
              </a:rPr>
              <a:t>inputs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b="1" dirty="0" smtClean="0">
                <a:ea typeface="+mn-ea"/>
                <a:cs typeface="+mn-cs"/>
              </a:rPr>
              <a:t>response</a:t>
            </a:r>
            <a:r>
              <a:rPr lang="en-US" dirty="0" smtClean="0">
                <a:ea typeface="+mn-ea"/>
                <a:cs typeface="+mn-cs"/>
              </a:rPr>
              <a:t> signals are produced at system </a:t>
            </a:r>
            <a:r>
              <a:rPr lang="en-US" b="1" dirty="0" smtClean="0">
                <a:ea typeface="+mn-ea"/>
                <a:cs typeface="+mn-cs"/>
              </a:rPr>
              <a:t>outputs</a:t>
            </a:r>
          </a:p>
        </p:txBody>
      </p:sp>
      <p:pic>
        <p:nvPicPr>
          <p:cNvPr id="16387" name="Picture 14" descr="SystemBlockDiagram.jpg                                         0014FE84MacintoshHD                    BBBEF5D0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5099050"/>
            <a:ext cx="65357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14B0B3B-1340-4B84-A4D0-A97796FFC444}" type="slidenum">
              <a:rPr lang="en-US" sz="1000">
                <a:solidFill>
                  <a:srgbClr val="333399"/>
                </a:solidFill>
              </a:rPr>
              <a:pPr/>
              <a:t>17</a:t>
            </a:fld>
            <a:endParaRPr lang="en-US" sz="1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6850"/>
            <a:ext cx="7772400" cy="1219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Communication System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>
          <a:xfrm>
            <a:off x="62752" y="1416050"/>
            <a:ext cx="8928847" cy="41148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 communication system has an information signal plus </a:t>
            </a:r>
            <a:r>
              <a:rPr lang="en-US" b="1" dirty="0" smtClean="0">
                <a:ea typeface="+mn-ea"/>
                <a:cs typeface="+mn-cs"/>
              </a:rPr>
              <a:t>noise</a:t>
            </a:r>
            <a:r>
              <a:rPr lang="en-US" dirty="0" smtClean="0">
                <a:ea typeface="+mn-ea"/>
                <a:cs typeface="+mn-cs"/>
              </a:rPr>
              <a:t> signals 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This is an example of a system that consists of an interconnection of smaller systems</a:t>
            </a:r>
          </a:p>
        </p:txBody>
      </p:sp>
      <p:pic>
        <p:nvPicPr>
          <p:cNvPr id="17411" name="Picture 6" descr="CommunicationSystem.jpg                                        0014FE84MacintoshHD                    BBBEF5D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399"/>
            <a:ext cx="8229600" cy="152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10BD68D-BE0A-4DDE-B2AF-D85F5A16B103}" type="slidenum">
              <a:rPr lang="en-US" sz="1000">
                <a:solidFill>
                  <a:srgbClr val="333399"/>
                </a:solidFill>
              </a:rPr>
              <a:pPr/>
              <a:t>18</a:t>
            </a:fld>
            <a:endParaRPr lang="en-US" sz="1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9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There are several broad </a:t>
            </a:r>
            <a:r>
              <a:rPr lang="en-US" dirty="0" smtClean="0"/>
              <a:t>classifications </a:t>
            </a:r>
            <a:r>
              <a:rPr lang="en-US" dirty="0"/>
              <a:t>of signals: </a:t>
            </a:r>
            <a:r>
              <a:rPr lang="en-US" b="1" dirty="0"/>
              <a:t>continuous-time</a:t>
            </a:r>
            <a:r>
              <a:rPr lang="en-US" dirty="0"/>
              <a:t>, </a:t>
            </a:r>
            <a:r>
              <a:rPr lang="en-US" b="1" dirty="0"/>
              <a:t>discrete-time</a:t>
            </a:r>
            <a:r>
              <a:rPr lang="en-US" dirty="0" smtClean="0"/>
              <a:t>, </a:t>
            </a:r>
            <a:r>
              <a:rPr lang="en-US" b="1" dirty="0" smtClean="0"/>
              <a:t>continuous-value</a:t>
            </a:r>
            <a:r>
              <a:rPr lang="en-US" dirty="0"/>
              <a:t>, </a:t>
            </a:r>
            <a:r>
              <a:rPr lang="en-US" b="1" dirty="0"/>
              <a:t>discrete-value</a:t>
            </a:r>
            <a:r>
              <a:rPr lang="en-US" dirty="0"/>
              <a:t>, </a:t>
            </a:r>
            <a:r>
              <a:rPr lang="en-US" b="1" dirty="0"/>
              <a:t>random </a:t>
            </a:r>
            <a:r>
              <a:rPr lang="en-US" dirty="0"/>
              <a:t>and </a:t>
            </a:r>
            <a:r>
              <a:rPr lang="en-US" b="1" dirty="0"/>
              <a:t>nonrandom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All </a:t>
            </a:r>
            <a:r>
              <a:rPr lang="en-US" dirty="0"/>
              <a:t>analog </a:t>
            </a:r>
            <a:r>
              <a:rPr lang="en-US" dirty="0" smtClean="0"/>
              <a:t>signals are </a:t>
            </a:r>
            <a:r>
              <a:rPr lang="en-US" dirty="0"/>
              <a:t>continuous-time signals but not all continuous-time signals are analog signals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33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4AA8935-EE5F-4DDA-9B82-669944A4848D}" type="slidenum">
              <a:rPr lang="en-US">
                <a:latin typeface="Arial" panose="020B0604020202020204" pitchFamily="34" charset="0"/>
              </a:rPr>
              <a:pPr/>
              <a:t>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Outline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Scope</a:t>
            </a:r>
          </a:p>
          <a:p>
            <a:pPr eaLnBrk="1" hangingPunct="1"/>
            <a:r>
              <a:rPr lang="en-US" dirty="0" smtClean="0"/>
              <a:t>The course</a:t>
            </a:r>
          </a:p>
          <a:p>
            <a:pPr eaLnBrk="1" hangingPunct="1"/>
            <a:r>
              <a:rPr lang="en-US" dirty="0" smtClean="0"/>
              <a:t>Course contents</a:t>
            </a:r>
          </a:p>
          <a:p>
            <a:pPr eaLnBrk="1" hangingPunct="1"/>
            <a:r>
              <a:rPr lang="en-US" dirty="0" smtClean="0"/>
              <a:t>Recommended books</a:t>
            </a:r>
          </a:p>
          <a:p>
            <a:pPr eaLnBrk="1" hangingPunct="1"/>
            <a:r>
              <a:rPr lang="en-US" dirty="0" smtClean="0"/>
              <a:t>Course structure </a:t>
            </a:r>
          </a:p>
          <a:p>
            <a:pPr eaLnBrk="1" hangingPunct="1"/>
            <a:r>
              <a:rPr lang="en-US" dirty="0" smtClean="0"/>
              <a:t>Assessments breakdown</a:t>
            </a:r>
          </a:p>
          <a:p>
            <a:pPr eaLnBrk="1" hangingPunct="1"/>
            <a:r>
              <a:rPr lang="en-US" dirty="0" smtClean="0"/>
              <a:t>Before we start…</a:t>
            </a:r>
          </a:p>
          <a:p>
            <a:pPr eaLnBrk="1" hangingPunct="1"/>
            <a:r>
              <a:rPr lang="en-US" dirty="0" smtClean="0"/>
              <a:t>Introduction to signals and </a:t>
            </a:r>
            <a:r>
              <a:rPr lang="en-US" dirty="0" smtClean="0"/>
              <a:t>systems</a:t>
            </a:r>
          </a:p>
          <a:p>
            <a:pPr eaLnBrk="1" hangingPunct="1"/>
            <a:r>
              <a:rPr lang="en-US" dirty="0" smtClean="0"/>
              <a:t>Signal Types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6DBB51-5010-4BCF-9DF4-A2819461DFD4}" type="slidenum">
              <a:rPr lang="en-US">
                <a:latin typeface="Arial" panose="020B0604020202020204" pitchFamily="34" charset="0"/>
              </a:rPr>
              <a:pPr/>
              <a:t>20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Continuous-time signals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8991600" cy="6096000"/>
          </a:xfrm>
        </p:spPr>
        <p:txBody>
          <a:bodyPr/>
          <a:lstStyle/>
          <a:p>
            <a:pPr algn="just"/>
            <a:r>
              <a:rPr lang="en-US" sz="2600" dirty="0"/>
              <a:t>A continuous-time signal is defined at every instant of time over some time interval. </a:t>
            </a:r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dirty="0"/>
          </a:p>
          <a:p>
            <a:endParaRPr lang="en-US" sz="3600" dirty="0" smtClean="0"/>
          </a:p>
          <a:p>
            <a:pPr algn="just"/>
            <a:r>
              <a:rPr lang="en-US" sz="2600" dirty="0"/>
              <a:t>Another common name for some continuous-time signals is analog signal, in which the variation of the signal with time is analogous (proportional) to some physical phenomenon. </a:t>
            </a:r>
          </a:p>
          <a:p>
            <a:endParaRPr lang="en-US" sz="2600" dirty="0"/>
          </a:p>
        </p:txBody>
      </p:sp>
      <p:graphicFrame>
        <p:nvGraphicFramePr>
          <p:cNvPr id="7170" name="Object 12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8213725" y="2933700"/>
          <a:ext cx="2444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3" imgW="88560" imgH="152280" progId="Equation.3">
                  <p:embed/>
                </p:oleObj>
              </mc:Choice>
              <mc:Fallback>
                <p:oleObj name="Equation" r:id="rId3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3725" y="2933700"/>
                        <a:ext cx="2444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Line 4"/>
          <p:cNvSpPr>
            <a:spLocks noChangeShapeType="1"/>
          </p:cNvSpPr>
          <p:nvPr/>
        </p:nvSpPr>
        <p:spPr bwMode="auto">
          <a:xfrm>
            <a:off x="1066800" y="1676400"/>
            <a:ext cx="0" cy="2743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1066800" y="3352800"/>
            <a:ext cx="7696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6219825" y="33528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42"/>
                </a:solidFill>
                <a:latin typeface="Century Gothic" panose="020B0502020202020204" pitchFamily="34" charset="0"/>
              </a:rPr>
              <a:t>Independent variable</a:t>
            </a:r>
          </a:p>
        </p:txBody>
      </p:sp>
      <p:sp>
        <p:nvSpPr>
          <p:cNvPr id="7178" name="Freeform 7"/>
          <p:cNvSpPr>
            <a:spLocks/>
          </p:cNvSpPr>
          <p:nvPr/>
        </p:nvSpPr>
        <p:spPr bwMode="auto">
          <a:xfrm>
            <a:off x="1066800" y="1981200"/>
            <a:ext cx="5715000" cy="2286000"/>
          </a:xfrm>
          <a:custGeom>
            <a:avLst/>
            <a:gdLst>
              <a:gd name="T0" fmla="*/ 0 w 4509"/>
              <a:gd name="T1" fmla="*/ 1638 h 2734"/>
              <a:gd name="T2" fmla="*/ 463 w 4509"/>
              <a:gd name="T3" fmla="*/ 513 h 2734"/>
              <a:gd name="T4" fmla="*/ 609 w 4509"/>
              <a:gd name="T5" fmla="*/ 924 h 2734"/>
              <a:gd name="T6" fmla="*/ 838 w 4509"/>
              <a:gd name="T7" fmla="*/ 559 h 2734"/>
              <a:gd name="T8" fmla="*/ 914 w 4509"/>
              <a:gd name="T9" fmla="*/ 924 h 2734"/>
              <a:gd name="T10" fmla="*/ 1214 w 4509"/>
              <a:gd name="T11" fmla="*/ 12 h 2734"/>
              <a:gd name="T12" fmla="*/ 1450 w 4509"/>
              <a:gd name="T13" fmla="*/ 996 h 2734"/>
              <a:gd name="T14" fmla="*/ 1679 w 4509"/>
              <a:gd name="T15" fmla="*/ 850 h 2734"/>
              <a:gd name="T16" fmla="*/ 1872 w 4509"/>
              <a:gd name="T17" fmla="*/ 1638 h 2734"/>
              <a:gd name="T18" fmla="*/ 2088 w 4509"/>
              <a:gd name="T19" fmla="*/ 2707 h 2734"/>
              <a:gd name="T20" fmla="*/ 2214 w 4509"/>
              <a:gd name="T21" fmla="*/ 1799 h 2734"/>
              <a:gd name="T22" fmla="*/ 2446 w 4509"/>
              <a:gd name="T23" fmla="*/ 2307 h 2734"/>
              <a:gd name="T24" fmla="*/ 2788 w 4509"/>
              <a:gd name="T25" fmla="*/ 897 h 2734"/>
              <a:gd name="T26" fmla="*/ 3363 w 4509"/>
              <a:gd name="T27" fmla="*/ 2381 h 2734"/>
              <a:gd name="T28" fmla="*/ 3840 w 4509"/>
              <a:gd name="T29" fmla="*/ 1164 h 2734"/>
              <a:gd name="T30" fmla="*/ 3975 w 4509"/>
              <a:gd name="T31" fmla="*/ 1190 h 2734"/>
              <a:gd name="T32" fmla="*/ 4281 w 4509"/>
              <a:gd name="T33" fmla="*/ 412 h 2734"/>
              <a:gd name="T34" fmla="*/ 4509 w 4509"/>
              <a:gd name="T35" fmla="*/ 1649 h 27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509"/>
              <a:gd name="T55" fmla="*/ 0 h 2734"/>
              <a:gd name="T56" fmla="*/ 4509 w 4509"/>
              <a:gd name="T57" fmla="*/ 2734 h 273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509" h="2734">
                <a:moveTo>
                  <a:pt x="0" y="1638"/>
                </a:moveTo>
                <a:cubicBezTo>
                  <a:pt x="77" y="1452"/>
                  <a:pt x="362" y="632"/>
                  <a:pt x="463" y="513"/>
                </a:cubicBezTo>
                <a:cubicBezTo>
                  <a:pt x="564" y="394"/>
                  <a:pt x="547" y="915"/>
                  <a:pt x="609" y="924"/>
                </a:cubicBezTo>
                <a:cubicBezTo>
                  <a:pt x="672" y="931"/>
                  <a:pt x="788" y="559"/>
                  <a:pt x="838" y="559"/>
                </a:cubicBezTo>
                <a:cubicBezTo>
                  <a:pt x="890" y="559"/>
                  <a:pt x="851" y="1015"/>
                  <a:pt x="914" y="924"/>
                </a:cubicBezTo>
                <a:cubicBezTo>
                  <a:pt x="977" y="833"/>
                  <a:pt x="1125" y="0"/>
                  <a:pt x="1214" y="12"/>
                </a:cubicBezTo>
                <a:cubicBezTo>
                  <a:pt x="1303" y="24"/>
                  <a:pt x="1373" y="856"/>
                  <a:pt x="1450" y="996"/>
                </a:cubicBezTo>
                <a:cubicBezTo>
                  <a:pt x="1527" y="1136"/>
                  <a:pt x="1609" y="743"/>
                  <a:pt x="1679" y="850"/>
                </a:cubicBezTo>
                <a:cubicBezTo>
                  <a:pt x="1749" y="957"/>
                  <a:pt x="1804" y="1329"/>
                  <a:pt x="1872" y="1638"/>
                </a:cubicBezTo>
                <a:cubicBezTo>
                  <a:pt x="1940" y="1947"/>
                  <a:pt x="2031" y="2680"/>
                  <a:pt x="2088" y="2707"/>
                </a:cubicBezTo>
                <a:cubicBezTo>
                  <a:pt x="2145" y="2734"/>
                  <a:pt x="2154" y="1866"/>
                  <a:pt x="2214" y="1799"/>
                </a:cubicBezTo>
                <a:cubicBezTo>
                  <a:pt x="2274" y="1732"/>
                  <a:pt x="2350" y="2457"/>
                  <a:pt x="2446" y="2307"/>
                </a:cubicBezTo>
                <a:cubicBezTo>
                  <a:pt x="2542" y="2157"/>
                  <a:pt x="2635" y="885"/>
                  <a:pt x="2788" y="897"/>
                </a:cubicBezTo>
                <a:cubicBezTo>
                  <a:pt x="2941" y="909"/>
                  <a:pt x="3188" y="2336"/>
                  <a:pt x="3363" y="2381"/>
                </a:cubicBezTo>
                <a:cubicBezTo>
                  <a:pt x="3538" y="2426"/>
                  <a:pt x="3738" y="1362"/>
                  <a:pt x="3840" y="1164"/>
                </a:cubicBezTo>
                <a:cubicBezTo>
                  <a:pt x="3942" y="966"/>
                  <a:pt x="3902" y="1315"/>
                  <a:pt x="3975" y="1190"/>
                </a:cubicBezTo>
                <a:cubicBezTo>
                  <a:pt x="4048" y="1065"/>
                  <a:pt x="4192" y="338"/>
                  <a:pt x="4281" y="412"/>
                </a:cubicBezTo>
                <a:cubicBezTo>
                  <a:pt x="4370" y="489"/>
                  <a:pt x="4461" y="1392"/>
                  <a:pt x="4509" y="1649"/>
                </a:cubicBezTo>
              </a:path>
            </a:pathLst>
          </a:custGeom>
          <a:noFill/>
          <a:ln w="19050">
            <a:solidFill>
              <a:srgbClr val="0000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559E93D-7FD9-4801-B34A-9350F0400160}" type="slidenum">
              <a:rPr lang="en-US">
                <a:latin typeface="Arial" panose="020B0604020202020204" pitchFamily="34" charset="0"/>
              </a:rPr>
              <a:pPr/>
              <a:t>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60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Discrete-time signals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12" y="837406"/>
            <a:ext cx="8977687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value of signal exists only at discrete points in time.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8200" y="2094684"/>
            <a:ext cx="7820025" cy="2743200"/>
            <a:chOff x="838200" y="2094684"/>
            <a:chExt cx="7820025" cy="2743200"/>
          </a:xfrm>
        </p:grpSpPr>
        <p:sp>
          <p:nvSpPr>
            <p:cNvPr id="8199" name="Line 4"/>
            <p:cNvSpPr>
              <a:spLocks noChangeShapeType="1"/>
            </p:cNvSpPr>
            <p:nvPr/>
          </p:nvSpPr>
          <p:spPr bwMode="auto">
            <a:xfrm>
              <a:off x="838200" y="2094684"/>
              <a:ext cx="0" cy="2743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5"/>
            <p:cNvSpPr>
              <a:spLocks noChangeShapeType="1"/>
            </p:cNvSpPr>
            <p:nvPr/>
          </p:nvSpPr>
          <p:spPr bwMode="auto">
            <a:xfrm>
              <a:off x="838200" y="3771084"/>
              <a:ext cx="7696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Text Box 6"/>
            <p:cNvSpPr txBox="1">
              <a:spLocks noChangeArrowheads="1"/>
            </p:cNvSpPr>
            <p:nvPr/>
          </p:nvSpPr>
          <p:spPr bwMode="auto">
            <a:xfrm>
              <a:off x="5991225" y="3771084"/>
              <a:ext cx="2667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42"/>
                  </a:solidFill>
                  <a:latin typeface="Century Gothic" panose="020B0502020202020204" pitchFamily="34" charset="0"/>
                </a:rPr>
                <a:t>Independent variable</a:t>
              </a:r>
            </a:p>
          </p:txBody>
        </p:sp>
        <p:sp>
          <p:nvSpPr>
            <p:cNvPr id="8202" name="Freeform 7"/>
            <p:cNvSpPr>
              <a:spLocks/>
            </p:cNvSpPr>
            <p:nvPr/>
          </p:nvSpPr>
          <p:spPr bwMode="auto">
            <a:xfrm>
              <a:off x="838200" y="2399484"/>
              <a:ext cx="5715000" cy="2286000"/>
            </a:xfrm>
            <a:custGeom>
              <a:avLst/>
              <a:gdLst>
                <a:gd name="T0" fmla="*/ 0 w 4509"/>
                <a:gd name="T1" fmla="*/ 1638 h 2734"/>
                <a:gd name="T2" fmla="*/ 463 w 4509"/>
                <a:gd name="T3" fmla="*/ 513 h 2734"/>
                <a:gd name="T4" fmla="*/ 609 w 4509"/>
                <a:gd name="T5" fmla="*/ 924 h 2734"/>
                <a:gd name="T6" fmla="*/ 838 w 4509"/>
                <a:gd name="T7" fmla="*/ 559 h 2734"/>
                <a:gd name="T8" fmla="*/ 914 w 4509"/>
                <a:gd name="T9" fmla="*/ 924 h 2734"/>
                <a:gd name="T10" fmla="*/ 1214 w 4509"/>
                <a:gd name="T11" fmla="*/ 12 h 2734"/>
                <a:gd name="T12" fmla="*/ 1450 w 4509"/>
                <a:gd name="T13" fmla="*/ 996 h 2734"/>
                <a:gd name="T14" fmla="*/ 1679 w 4509"/>
                <a:gd name="T15" fmla="*/ 850 h 2734"/>
                <a:gd name="T16" fmla="*/ 1872 w 4509"/>
                <a:gd name="T17" fmla="*/ 1638 h 2734"/>
                <a:gd name="T18" fmla="*/ 2088 w 4509"/>
                <a:gd name="T19" fmla="*/ 2707 h 2734"/>
                <a:gd name="T20" fmla="*/ 2214 w 4509"/>
                <a:gd name="T21" fmla="*/ 1799 h 2734"/>
                <a:gd name="T22" fmla="*/ 2446 w 4509"/>
                <a:gd name="T23" fmla="*/ 2307 h 2734"/>
                <a:gd name="T24" fmla="*/ 2788 w 4509"/>
                <a:gd name="T25" fmla="*/ 897 h 2734"/>
                <a:gd name="T26" fmla="*/ 3363 w 4509"/>
                <a:gd name="T27" fmla="*/ 2381 h 2734"/>
                <a:gd name="T28" fmla="*/ 3840 w 4509"/>
                <a:gd name="T29" fmla="*/ 1164 h 2734"/>
                <a:gd name="T30" fmla="*/ 3975 w 4509"/>
                <a:gd name="T31" fmla="*/ 1190 h 2734"/>
                <a:gd name="T32" fmla="*/ 4281 w 4509"/>
                <a:gd name="T33" fmla="*/ 412 h 2734"/>
                <a:gd name="T34" fmla="*/ 4509 w 4509"/>
                <a:gd name="T35" fmla="*/ 1649 h 27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9"/>
                <a:gd name="T55" fmla="*/ 0 h 2734"/>
                <a:gd name="T56" fmla="*/ 4509 w 4509"/>
                <a:gd name="T57" fmla="*/ 2734 h 27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9" h="2734">
                  <a:moveTo>
                    <a:pt x="0" y="1638"/>
                  </a:moveTo>
                  <a:cubicBezTo>
                    <a:pt x="77" y="1452"/>
                    <a:pt x="362" y="632"/>
                    <a:pt x="463" y="513"/>
                  </a:cubicBezTo>
                  <a:cubicBezTo>
                    <a:pt x="564" y="394"/>
                    <a:pt x="547" y="915"/>
                    <a:pt x="609" y="924"/>
                  </a:cubicBezTo>
                  <a:cubicBezTo>
                    <a:pt x="672" y="931"/>
                    <a:pt x="788" y="559"/>
                    <a:pt x="838" y="559"/>
                  </a:cubicBezTo>
                  <a:cubicBezTo>
                    <a:pt x="890" y="559"/>
                    <a:pt x="851" y="1015"/>
                    <a:pt x="914" y="924"/>
                  </a:cubicBezTo>
                  <a:cubicBezTo>
                    <a:pt x="977" y="833"/>
                    <a:pt x="1125" y="0"/>
                    <a:pt x="1214" y="12"/>
                  </a:cubicBezTo>
                  <a:cubicBezTo>
                    <a:pt x="1303" y="24"/>
                    <a:pt x="1373" y="856"/>
                    <a:pt x="1450" y="996"/>
                  </a:cubicBezTo>
                  <a:cubicBezTo>
                    <a:pt x="1527" y="1136"/>
                    <a:pt x="1609" y="743"/>
                    <a:pt x="1679" y="850"/>
                  </a:cubicBezTo>
                  <a:cubicBezTo>
                    <a:pt x="1749" y="957"/>
                    <a:pt x="1804" y="1329"/>
                    <a:pt x="1872" y="1638"/>
                  </a:cubicBezTo>
                  <a:cubicBezTo>
                    <a:pt x="1940" y="1947"/>
                    <a:pt x="2031" y="2680"/>
                    <a:pt x="2088" y="2707"/>
                  </a:cubicBezTo>
                  <a:cubicBezTo>
                    <a:pt x="2145" y="2734"/>
                    <a:pt x="2154" y="1866"/>
                    <a:pt x="2214" y="1799"/>
                  </a:cubicBezTo>
                  <a:cubicBezTo>
                    <a:pt x="2274" y="1732"/>
                    <a:pt x="2350" y="2457"/>
                    <a:pt x="2446" y="2307"/>
                  </a:cubicBezTo>
                  <a:cubicBezTo>
                    <a:pt x="2542" y="2157"/>
                    <a:pt x="2635" y="885"/>
                    <a:pt x="2788" y="897"/>
                  </a:cubicBezTo>
                  <a:cubicBezTo>
                    <a:pt x="2941" y="909"/>
                    <a:pt x="3188" y="2336"/>
                    <a:pt x="3363" y="2381"/>
                  </a:cubicBezTo>
                  <a:cubicBezTo>
                    <a:pt x="3538" y="2426"/>
                    <a:pt x="3738" y="1362"/>
                    <a:pt x="3840" y="1164"/>
                  </a:cubicBezTo>
                  <a:cubicBezTo>
                    <a:pt x="3942" y="966"/>
                    <a:pt x="3902" y="1315"/>
                    <a:pt x="3975" y="1190"/>
                  </a:cubicBezTo>
                  <a:cubicBezTo>
                    <a:pt x="4048" y="1065"/>
                    <a:pt x="4192" y="338"/>
                    <a:pt x="4281" y="412"/>
                  </a:cubicBezTo>
                  <a:cubicBezTo>
                    <a:pt x="4370" y="489"/>
                    <a:pt x="4461" y="1392"/>
                    <a:pt x="4509" y="1649"/>
                  </a:cubicBezTo>
                </a:path>
              </a:pathLst>
            </a:custGeom>
            <a:noFill/>
            <a:ln w="19050">
              <a:solidFill>
                <a:srgbClr val="00004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03" name="Oval 8"/>
            <p:cNvSpPr>
              <a:spLocks noChangeArrowheads="1"/>
            </p:cNvSpPr>
            <p:nvPr/>
          </p:nvSpPr>
          <p:spPr bwMode="auto">
            <a:xfrm>
              <a:off x="1219200" y="2915422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04" name="Line 9"/>
            <p:cNvSpPr>
              <a:spLocks noChangeShapeType="1"/>
            </p:cNvSpPr>
            <p:nvPr/>
          </p:nvSpPr>
          <p:spPr bwMode="auto">
            <a:xfrm flipH="1">
              <a:off x="1295400" y="3018609"/>
              <a:ext cx="3175" cy="7620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Oval 12"/>
            <p:cNvSpPr>
              <a:spLocks noChangeArrowheads="1"/>
            </p:cNvSpPr>
            <p:nvPr/>
          </p:nvSpPr>
          <p:spPr bwMode="auto">
            <a:xfrm>
              <a:off x="1447800" y="293288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06" name="Line 13"/>
            <p:cNvSpPr>
              <a:spLocks noChangeShapeType="1"/>
            </p:cNvSpPr>
            <p:nvPr/>
          </p:nvSpPr>
          <p:spPr bwMode="auto">
            <a:xfrm flipH="1">
              <a:off x="1524000" y="3009084"/>
              <a:ext cx="3175" cy="7620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Oval 14"/>
            <p:cNvSpPr>
              <a:spLocks noChangeArrowheads="1"/>
            </p:cNvSpPr>
            <p:nvPr/>
          </p:nvSpPr>
          <p:spPr bwMode="auto">
            <a:xfrm>
              <a:off x="1676400" y="293288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08" name="Line 15"/>
            <p:cNvSpPr>
              <a:spLocks noChangeShapeType="1"/>
            </p:cNvSpPr>
            <p:nvPr/>
          </p:nvSpPr>
          <p:spPr bwMode="auto">
            <a:xfrm flipH="1">
              <a:off x="1752600" y="3009084"/>
              <a:ext cx="3175" cy="7620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Oval 16"/>
            <p:cNvSpPr>
              <a:spLocks noChangeArrowheads="1"/>
            </p:cNvSpPr>
            <p:nvPr/>
          </p:nvSpPr>
          <p:spPr bwMode="auto">
            <a:xfrm>
              <a:off x="1905000" y="300908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10" name="Line 17"/>
            <p:cNvSpPr>
              <a:spLocks noChangeShapeType="1"/>
            </p:cNvSpPr>
            <p:nvPr/>
          </p:nvSpPr>
          <p:spPr bwMode="auto">
            <a:xfrm flipH="1">
              <a:off x="1981200" y="3009084"/>
              <a:ext cx="3175" cy="7620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Oval 18"/>
            <p:cNvSpPr>
              <a:spLocks noChangeArrowheads="1"/>
            </p:cNvSpPr>
            <p:nvPr/>
          </p:nvSpPr>
          <p:spPr bwMode="auto">
            <a:xfrm>
              <a:off x="2133600" y="2569347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12" name="Line 19"/>
            <p:cNvSpPr>
              <a:spLocks noChangeShapeType="1"/>
            </p:cNvSpPr>
            <p:nvPr/>
          </p:nvSpPr>
          <p:spPr bwMode="auto">
            <a:xfrm flipH="1">
              <a:off x="2209800" y="2628084"/>
              <a:ext cx="0" cy="115252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Oval 20"/>
            <p:cNvSpPr>
              <a:spLocks noChangeArrowheads="1"/>
            </p:cNvSpPr>
            <p:nvPr/>
          </p:nvSpPr>
          <p:spPr bwMode="auto">
            <a:xfrm>
              <a:off x="2362200" y="239948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14" name="Line 21"/>
            <p:cNvSpPr>
              <a:spLocks noChangeShapeType="1"/>
            </p:cNvSpPr>
            <p:nvPr/>
          </p:nvSpPr>
          <p:spPr bwMode="auto">
            <a:xfrm flipH="1">
              <a:off x="2438400" y="2475684"/>
              <a:ext cx="0" cy="12954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Oval 22"/>
            <p:cNvSpPr>
              <a:spLocks noChangeArrowheads="1"/>
            </p:cNvSpPr>
            <p:nvPr/>
          </p:nvSpPr>
          <p:spPr bwMode="auto">
            <a:xfrm>
              <a:off x="2590800" y="3120209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16" name="Line 23"/>
            <p:cNvSpPr>
              <a:spLocks noChangeShapeType="1"/>
            </p:cNvSpPr>
            <p:nvPr/>
          </p:nvSpPr>
          <p:spPr bwMode="auto">
            <a:xfrm>
              <a:off x="2667000" y="3237684"/>
              <a:ext cx="3175" cy="5334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Oval 24"/>
            <p:cNvSpPr>
              <a:spLocks noChangeArrowheads="1"/>
            </p:cNvSpPr>
            <p:nvPr/>
          </p:nvSpPr>
          <p:spPr bwMode="auto">
            <a:xfrm>
              <a:off x="2819400" y="3037659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18" name="Line 25"/>
            <p:cNvSpPr>
              <a:spLocks noChangeShapeType="1"/>
            </p:cNvSpPr>
            <p:nvPr/>
          </p:nvSpPr>
          <p:spPr bwMode="auto">
            <a:xfrm>
              <a:off x="2895600" y="3161484"/>
              <a:ext cx="3175" cy="6096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Oval 26"/>
            <p:cNvSpPr>
              <a:spLocks noChangeArrowheads="1"/>
            </p:cNvSpPr>
            <p:nvPr/>
          </p:nvSpPr>
          <p:spPr bwMode="auto">
            <a:xfrm>
              <a:off x="3048000" y="339008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20" name="Line 27"/>
            <p:cNvSpPr>
              <a:spLocks noChangeShapeType="1"/>
            </p:cNvSpPr>
            <p:nvPr/>
          </p:nvSpPr>
          <p:spPr bwMode="auto">
            <a:xfrm>
              <a:off x="3124200" y="3466284"/>
              <a:ext cx="3175" cy="3048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29"/>
            <p:cNvSpPr>
              <a:spLocks noChangeShapeType="1"/>
            </p:cNvSpPr>
            <p:nvPr/>
          </p:nvSpPr>
          <p:spPr bwMode="auto">
            <a:xfrm>
              <a:off x="3352800" y="3771084"/>
              <a:ext cx="0" cy="5334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31"/>
            <p:cNvSpPr>
              <a:spLocks noChangeShapeType="1"/>
            </p:cNvSpPr>
            <p:nvPr/>
          </p:nvSpPr>
          <p:spPr bwMode="auto">
            <a:xfrm>
              <a:off x="3581400" y="3771084"/>
              <a:ext cx="0" cy="3048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33"/>
            <p:cNvSpPr>
              <a:spLocks noChangeShapeType="1"/>
            </p:cNvSpPr>
            <p:nvPr/>
          </p:nvSpPr>
          <p:spPr bwMode="auto">
            <a:xfrm>
              <a:off x="3810000" y="3771084"/>
              <a:ext cx="0" cy="3810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Line 35"/>
            <p:cNvSpPr>
              <a:spLocks noChangeShapeType="1"/>
            </p:cNvSpPr>
            <p:nvPr/>
          </p:nvSpPr>
          <p:spPr bwMode="auto">
            <a:xfrm>
              <a:off x="4038600" y="3771084"/>
              <a:ext cx="0" cy="3048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Oval 36"/>
            <p:cNvSpPr>
              <a:spLocks noChangeArrowheads="1"/>
            </p:cNvSpPr>
            <p:nvPr/>
          </p:nvSpPr>
          <p:spPr bwMode="auto">
            <a:xfrm>
              <a:off x="4191000" y="3144022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30" name="Line 37"/>
            <p:cNvSpPr>
              <a:spLocks noChangeShapeType="1"/>
            </p:cNvSpPr>
            <p:nvPr/>
          </p:nvSpPr>
          <p:spPr bwMode="auto">
            <a:xfrm>
              <a:off x="4267200" y="3237684"/>
              <a:ext cx="3175" cy="5334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Oval 38"/>
            <p:cNvSpPr>
              <a:spLocks noChangeArrowheads="1"/>
            </p:cNvSpPr>
            <p:nvPr/>
          </p:nvSpPr>
          <p:spPr bwMode="auto">
            <a:xfrm>
              <a:off x="4406153" y="318837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32" name="Line 39"/>
            <p:cNvSpPr>
              <a:spLocks noChangeShapeType="1"/>
            </p:cNvSpPr>
            <p:nvPr/>
          </p:nvSpPr>
          <p:spPr bwMode="auto">
            <a:xfrm>
              <a:off x="4495800" y="3237684"/>
              <a:ext cx="3175" cy="5334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Oval 40"/>
            <p:cNvSpPr>
              <a:spLocks noChangeArrowheads="1"/>
            </p:cNvSpPr>
            <p:nvPr/>
          </p:nvSpPr>
          <p:spPr bwMode="auto">
            <a:xfrm>
              <a:off x="4648200" y="3677422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35" name="Line 43"/>
            <p:cNvSpPr>
              <a:spLocks noChangeShapeType="1"/>
            </p:cNvSpPr>
            <p:nvPr/>
          </p:nvSpPr>
          <p:spPr bwMode="auto">
            <a:xfrm>
              <a:off x="4953000" y="3771084"/>
              <a:ext cx="0" cy="4572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45"/>
            <p:cNvSpPr>
              <a:spLocks noChangeShapeType="1"/>
            </p:cNvSpPr>
            <p:nvPr/>
          </p:nvSpPr>
          <p:spPr bwMode="auto">
            <a:xfrm>
              <a:off x="5181600" y="3771084"/>
              <a:ext cx="0" cy="6096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47"/>
            <p:cNvSpPr>
              <a:spLocks noChangeShapeType="1"/>
            </p:cNvSpPr>
            <p:nvPr/>
          </p:nvSpPr>
          <p:spPr bwMode="auto">
            <a:xfrm>
              <a:off x="5410200" y="3771084"/>
              <a:ext cx="0" cy="3048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Oval 48"/>
            <p:cNvSpPr>
              <a:spLocks noChangeArrowheads="1"/>
            </p:cNvSpPr>
            <p:nvPr/>
          </p:nvSpPr>
          <p:spPr bwMode="auto">
            <a:xfrm>
              <a:off x="5562600" y="339008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41" name="Line 49"/>
            <p:cNvSpPr>
              <a:spLocks noChangeShapeType="1"/>
            </p:cNvSpPr>
            <p:nvPr/>
          </p:nvSpPr>
          <p:spPr bwMode="auto">
            <a:xfrm>
              <a:off x="5638800" y="3466284"/>
              <a:ext cx="3175" cy="3048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Oval 50"/>
            <p:cNvSpPr>
              <a:spLocks noChangeArrowheads="1"/>
            </p:cNvSpPr>
            <p:nvPr/>
          </p:nvSpPr>
          <p:spPr bwMode="auto">
            <a:xfrm>
              <a:off x="5791200" y="3272609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43" name="Line 51"/>
            <p:cNvSpPr>
              <a:spLocks noChangeShapeType="1"/>
            </p:cNvSpPr>
            <p:nvPr/>
          </p:nvSpPr>
          <p:spPr bwMode="auto">
            <a:xfrm>
              <a:off x="5867400" y="3390084"/>
              <a:ext cx="3175" cy="3810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Oval 52"/>
            <p:cNvSpPr>
              <a:spLocks noChangeArrowheads="1"/>
            </p:cNvSpPr>
            <p:nvPr/>
          </p:nvSpPr>
          <p:spPr bwMode="auto">
            <a:xfrm>
              <a:off x="6019800" y="2880497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45" name="Line 53"/>
            <p:cNvSpPr>
              <a:spLocks noChangeShapeType="1"/>
            </p:cNvSpPr>
            <p:nvPr/>
          </p:nvSpPr>
          <p:spPr bwMode="auto">
            <a:xfrm>
              <a:off x="6096000" y="3009084"/>
              <a:ext cx="3175" cy="7620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Oval 54"/>
            <p:cNvSpPr>
              <a:spLocks noChangeArrowheads="1"/>
            </p:cNvSpPr>
            <p:nvPr/>
          </p:nvSpPr>
          <p:spPr bwMode="auto">
            <a:xfrm>
              <a:off x="6248400" y="279318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47" name="Line 55"/>
            <p:cNvSpPr>
              <a:spLocks noChangeShapeType="1"/>
            </p:cNvSpPr>
            <p:nvPr/>
          </p:nvSpPr>
          <p:spPr bwMode="auto">
            <a:xfrm>
              <a:off x="6324600" y="2856684"/>
              <a:ext cx="3175" cy="9144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Oval 56"/>
            <p:cNvSpPr>
              <a:spLocks noChangeArrowheads="1"/>
            </p:cNvSpPr>
            <p:nvPr/>
          </p:nvSpPr>
          <p:spPr bwMode="auto">
            <a:xfrm>
              <a:off x="6477000" y="361868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49" name="Oval 58"/>
            <p:cNvSpPr>
              <a:spLocks noChangeArrowheads="1"/>
            </p:cNvSpPr>
            <p:nvPr/>
          </p:nvSpPr>
          <p:spPr bwMode="auto">
            <a:xfrm>
              <a:off x="990600" y="3255147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250" name="Line 59"/>
            <p:cNvSpPr>
              <a:spLocks noChangeShapeType="1"/>
            </p:cNvSpPr>
            <p:nvPr/>
          </p:nvSpPr>
          <p:spPr bwMode="auto">
            <a:xfrm flipH="1">
              <a:off x="1066800" y="3296422"/>
              <a:ext cx="0" cy="48418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194" name="Object 113"/>
            <p:cNvGraphicFramePr>
              <a:graphicFrameLocks noChangeAspect="1"/>
            </p:cNvGraphicFramePr>
            <p:nvPr>
              <p:extLst/>
            </p:nvPr>
          </p:nvGraphicFramePr>
          <p:xfrm>
            <a:off x="7985125" y="3351984"/>
            <a:ext cx="244475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Equation" r:id="rId3" imgW="88560" imgH="152280" progId="Equation.3">
                    <p:embed/>
                  </p:oleObj>
                </mc:Choice>
                <mc:Fallback>
                  <p:oleObj name="Equation" r:id="rId3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5125" y="3351984"/>
                          <a:ext cx="244475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" name="Oval 36"/>
            <p:cNvSpPr>
              <a:spLocks noChangeArrowheads="1"/>
            </p:cNvSpPr>
            <p:nvPr/>
          </p:nvSpPr>
          <p:spPr bwMode="auto">
            <a:xfrm>
              <a:off x="3263153" y="4205056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12" name="Oval 36"/>
            <p:cNvSpPr>
              <a:spLocks noChangeArrowheads="1"/>
            </p:cNvSpPr>
            <p:nvPr/>
          </p:nvSpPr>
          <p:spPr bwMode="auto">
            <a:xfrm>
              <a:off x="3494181" y="404593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13" name="Oval 36"/>
            <p:cNvSpPr>
              <a:spLocks noChangeArrowheads="1"/>
            </p:cNvSpPr>
            <p:nvPr/>
          </p:nvSpPr>
          <p:spPr bwMode="auto">
            <a:xfrm>
              <a:off x="3725022" y="401467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14" name="Oval 36"/>
            <p:cNvSpPr>
              <a:spLocks noChangeArrowheads="1"/>
            </p:cNvSpPr>
            <p:nvPr/>
          </p:nvSpPr>
          <p:spPr bwMode="auto">
            <a:xfrm>
              <a:off x="3963427" y="397279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15" name="Oval 36"/>
            <p:cNvSpPr>
              <a:spLocks noChangeArrowheads="1"/>
            </p:cNvSpPr>
            <p:nvPr/>
          </p:nvSpPr>
          <p:spPr bwMode="auto">
            <a:xfrm>
              <a:off x="4873064" y="415799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16" name="Oval 36"/>
            <p:cNvSpPr>
              <a:spLocks noChangeArrowheads="1"/>
            </p:cNvSpPr>
            <p:nvPr/>
          </p:nvSpPr>
          <p:spPr bwMode="auto">
            <a:xfrm>
              <a:off x="5090458" y="4288097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17" name="Oval 36"/>
            <p:cNvSpPr>
              <a:spLocks noChangeArrowheads="1"/>
            </p:cNvSpPr>
            <p:nvPr/>
          </p:nvSpPr>
          <p:spPr bwMode="auto">
            <a:xfrm>
              <a:off x="5328863" y="4031061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04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Continuous-Time Discrete Value Signals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79611" y="1295400"/>
            <a:ext cx="859506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8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866DF0F-095C-4869-98B9-D863BE7D368C}" type="slidenum">
              <a:rPr lang="en-US">
                <a:latin typeface="Arial" panose="020B0604020202020204" pitchFamily="34" charset="0"/>
              </a:rPr>
              <a:pPr/>
              <a:t>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965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Notation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 smtClean="0"/>
              <a:t>A continuous-time signal is represented by enclosing the independent variable (time) in parentheses ()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endParaRPr lang="en-US" sz="3000" dirty="0" smtClean="0"/>
          </a:p>
          <a:p>
            <a:pPr eaLnBrk="1" hangingPunct="1"/>
            <a:endParaRPr lang="en-US" sz="3000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3000" dirty="0" smtClean="0"/>
              <a:t>A discrete-time signal is represented by enclosing the independent variable (index) in square brackets []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4114800" y="1711325"/>
          <a:ext cx="53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3" imgW="266400" imgH="215640" progId="Equation.3">
                  <p:embed/>
                </p:oleObj>
              </mc:Choice>
              <mc:Fallback>
                <p:oleObj name="Equation" r:id="rId3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11325"/>
                        <a:ext cx="533400" cy="431800"/>
                      </a:xfrm>
                      <a:prstGeom prst="rect">
                        <a:avLst/>
                      </a:prstGeom>
                      <a:solidFill>
                        <a:srgbClr val="FFE6C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Line 5"/>
          <p:cNvSpPr>
            <a:spLocks noChangeShapeType="1"/>
          </p:cNvSpPr>
          <p:nvPr/>
        </p:nvSpPr>
        <p:spPr bwMode="auto">
          <a:xfrm>
            <a:off x="4343400" y="2209800"/>
            <a:ext cx="0" cy="1447800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6"/>
          <p:cNvSpPr>
            <a:spLocks noChangeShapeType="1"/>
          </p:cNvSpPr>
          <p:nvPr/>
        </p:nvSpPr>
        <p:spPr bwMode="auto">
          <a:xfrm>
            <a:off x="1905000" y="3124200"/>
            <a:ext cx="5029200" cy="1588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Freeform 7"/>
          <p:cNvSpPr>
            <a:spLocks/>
          </p:cNvSpPr>
          <p:nvPr/>
        </p:nvSpPr>
        <p:spPr bwMode="auto">
          <a:xfrm>
            <a:off x="2362200" y="2286000"/>
            <a:ext cx="4191000" cy="1600200"/>
          </a:xfrm>
          <a:custGeom>
            <a:avLst/>
            <a:gdLst>
              <a:gd name="T0" fmla="*/ 0 w 2208"/>
              <a:gd name="T1" fmla="*/ 400 h 784"/>
              <a:gd name="T2" fmla="*/ 288 w 2208"/>
              <a:gd name="T3" fmla="*/ 160 h 784"/>
              <a:gd name="T4" fmla="*/ 432 w 2208"/>
              <a:gd name="T5" fmla="*/ 352 h 784"/>
              <a:gd name="T6" fmla="*/ 1056 w 2208"/>
              <a:gd name="T7" fmla="*/ 64 h 784"/>
              <a:gd name="T8" fmla="*/ 1632 w 2208"/>
              <a:gd name="T9" fmla="*/ 736 h 784"/>
              <a:gd name="T10" fmla="*/ 2208 w 2208"/>
              <a:gd name="T11" fmla="*/ 352 h 7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08"/>
              <a:gd name="T19" fmla="*/ 0 h 784"/>
              <a:gd name="T20" fmla="*/ 2208 w 2208"/>
              <a:gd name="T21" fmla="*/ 784 h 7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08" h="784">
                <a:moveTo>
                  <a:pt x="0" y="400"/>
                </a:moveTo>
                <a:cubicBezTo>
                  <a:pt x="108" y="284"/>
                  <a:pt x="216" y="168"/>
                  <a:pt x="288" y="160"/>
                </a:cubicBezTo>
                <a:cubicBezTo>
                  <a:pt x="360" y="152"/>
                  <a:pt x="304" y="368"/>
                  <a:pt x="432" y="352"/>
                </a:cubicBezTo>
                <a:cubicBezTo>
                  <a:pt x="560" y="336"/>
                  <a:pt x="856" y="0"/>
                  <a:pt x="1056" y="64"/>
                </a:cubicBezTo>
                <a:cubicBezTo>
                  <a:pt x="1256" y="128"/>
                  <a:pt x="1440" y="688"/>
                  <a:pt x="1632" y="736"/>
                </a:cubicBezTo>
                <a:cubicBezTo>
                  <a:pt x="1824" y="784"/>
                  <a:pt x="2112" y="416"/>
                  <a:pt x="2208" y="352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6705600" y="2667000"/>
          <a:ext cx="24923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667000"/>
                        <a:ext cx="24923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4156075" y="4768850"/>
          <a:ext cx="5334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7" imgW="279360" imgH="215640" progId="Equation.3">
                  <p:embed/>
                </p:oleObj>
              </mc:Choice>
              <mc:Fallback>
                <p:oleObj name="Equation" r:id="rId7" imgW="279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075" y="4768850"/>
                        <a:ext cx="533400" cy="412750"/>
                      </a:xfrm>
                      <a:prstGeom prst="rect">
                        <a:avLst/>
                      </a:prstGeom>
                      <a:solidFill>
                        <a:srgbClr val="FFE6C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Line 10"/>
          <p:cNvSpPr>
            <a:spLocks noChangeShapeType="1"/>
          </p:cNvSpPr>
          <p:nvPr/>
        </p:nvSpPr>
        <p:spPr bwMode="auto">
          <a:xfrm>
            <a:off x="4419600" y="5181600"/>
            <a:ext cx="0" cy="1676400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1"/>
          <p:cNvSpPr>
            <a:spLocks noChangeShapeType="1"/>
          </p:cNvSpPr>
          <p:nvPr/>
        </p:nvSpPr>
        <p:spPr bwMode="auto">
          <a:xfrm>
            <a:off x="2133600" y="6324600"/>
            <a:ext cx="5029200" cy="0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221" name="Object 12"/>
          <p:cNvGraphicFramePr>
            <a:graphicFrameLocks noChangeAspect="1"/>
          </p:cNvGraphicFramePr>
          <p:nvPr/>
        </p:nvGraphicFramePr>
        <p:xfrm>
          <a:off x="6935788" y="6296025"/>
          <a:ext cx="3571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5788" y="6296025"/>
                        <a:ext cx="3571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Oval 13"/>
          <p:cNvSpPr>
            <a:spLocks noChangeArrowheads="1"/>
          </p:cNvSpPr>
          <p:nvPr/>
        </p:nvSpPr>
        <p:spPr bwMode="auto">
          <a:xfrm>
            <a:off x="4572000" y="5646738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31" name="Line 14"/>
          <p:cNvSpPr>
            <a:spLocks noChangeShapeType="1"/>
          </p:cNvSpPr>
          <p:nvPr/>
        </p:nvSpPr>
        <p:spPr bwMode="auto">
          <a:xfrm flipH="1">
            <a:off x="4648200" y="5767388"/>
            <a:ext cx="3175" cy="557212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Oval 15"/>
          <p:cNvSpPr>
            <a:spLocks noChangeArrowheads="1"/>
          </p:cNvSpPr>
          <p:nvPr/>
        </p:nvSpPr>
        <p:spPr bwMode="auto">
          <a:xfrm>
            <a:off x="4800600" y="55626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 flipH="1">
            <a:off x="4876800" y="5683250"/>
            <a:ext cx="3175" cy="641350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Oval 17"/>
          <p:cNvSpPr>
            <a:spLocks noChangeArrowheads="1"/>
          </p:cNvSpPr>
          <p:nvPr/>
        </p:nvSpPr>
        <p:spPr bwMode="auto">
          <a:xfrm>
            <a:off x="5029200" y="5597525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35" name="Line 18"/>
          <p:cNvSpPr>
            <a:spLocks noChangeShapeType="1"/>
          </p:cNvSpPr>
          <p:nvPr/>
        </p:nvSpPr>
        <p:spPr bwMode="auto">
          <a:xfrm flipH="1">
            <a:off x="5105400" y="5683250"/>
            <a:ext cx="3175" cy="641350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Oval 19"/>
          <p:cNvSpPr>
            <a:spLocks noChangeArrowheads="1"/>
          </p:cNvSpPr>
          <p:nvPr/>
        </p:nvSpPr>
        <p:spPr bwMode="auto">
          <a:xfrm>
            <a:off x="5257800" y="5843588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37" name="Line 20"/>
          <p:cNvSpPr>
            <a:spLocks noChangeShapeType="1"/>
          </p:cNvSpPr>
          <p:nvPr/>
        </p:nvSpPr>
        <p:spPr bwMode="auto">
          <a:xfrm flipH="1">
            <a:off x="5334000" y="5943600"/>
            <a:ext cx="0" cy="381000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1"/>
          <p:cNvSpPr>
            <a:spLocks noChangeShapeType="1"/>
          </p:cNvSpPr>
          <p:nvPr/>
        </p:nvSpPr>
        <p:spPr bwMode="auto">
          <a:xfrm flipH="1">
            <a:off x="5791200" y="6324600"/>
            <a:ext cx="0" cy="304800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Oval 22"/>
          <p:cNvSpPr>
            <a:spLocks noChangeArrowheads="1"/>
          </p:cNvSpPr>
          <p:nvPr/>
        </p:nvSpPr>
        <p:spPr bwMode="auto">
          <a:xfrm>
            <a:off x="5715000" y="65532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40" name="Line 23"/>
          <p:cNvSpPr>
            <a:spLocks noChangeShapeType="1"/>
          </p:cNvSpPr>
          <p:nvPr/>
        </p:nvSpPr>
        <p:spPr bwMode="auto">
          <a:xfrm flipH="1">
            <a:off x="6019800" y="6324600"/>
            <a:ext cx="0" cy="381000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Oval 24"/>
          <p:cNvSpPr>
            <a:spLocks noChangeArrowheads="1"/>
          </p:cNvSpPr>
          <p:nvPr/>
        </p:nvSpPr>
        <p:spPr bwMode="auto">
          <a:xfrm>
            <a:off x="5943600" y="6646863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42" name="Line 25"/>
          <p:cNvSpPr>
            <a:spLocks noChangeShapeType="1"/>
          </p:cNvSpPr>
          <p:nvPr/>
        </p:nvSpPr>
        <p:spPr bwMode="auto">
          <a:xfrm flipH="1">
            <a:off x="6248400" y="6324600"/>
            <a:ext cx="0" cy="304800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Oval 26"/>
          <p:cNvSpPr>
            <a:spLocks noChangeArrowheads="1"/>
          </p:cNvSpPr>
          <p:nvPr/>
        </p:nvSpPr>
        <p:spPr bwMode="auto">
          <a:xfrm>
            <a:off x="6172200" y="65532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44" name="Line 27"/>
          <p:cNvSpPr>
            <a:spLocks noChangeShapeType="1"/>
          </p:cNvSpPr>
          <p:nvPr/>
        </p:nvSpPr>
        <p:spPr bwMode="auto">
          <a:xfrm flipH="1">
            <a:off x="6477000" y="6324600"/>
            <a:ext cx="0" cy="117475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Oval 28"/>
          <p:cNvSpPr>
            <a:spLocks noChangeArrowheads="1"/>
          </p:cNvSpPr>
          <p:nvPr/>
        </p:nvSpPr>
        <p:spPr bwMode="auto">
          <a:xfrm>
            <a:off x="6400800" y="6383338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46" name="Oval 29"/>
          <p:cNvSpPr>
            <a:spLocks noChangeArrowheads="1"/>
          </p:cNvSpPr>
          <p:nvPr/>
        </p:nvSpPr>
        <p:spPr bwMode="auto">
          <a:xfrm>
            <a:off x="5486400" y="624205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47" name="Oval 30"/>
          <p:cNvSpPr>
            <a:spLocks noChangeArrowheads="1"/>
          </p:cNvSpPr>
          <p:nvPr/>
        </p:nvSpPr>
        <p:spPr bwMode="auto">
          <a:xfrm>
            <a:off x="4343400" y="5799138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48" name="Line 31"/>
          <p:cNvSpPr>
            <a:spLocks noChangeShapeType="1"/>
          </p:cNvSpPr>
          <p:nvPr/>
        </p:nvSpPr>
        <p:spPr bwMode="auto">
          <a:xfrm flipH="1">
            <a:off x="4419600" y="5919788"/>
            <a:ext cx="3175" cy="404812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Oval 32"/>
          <p:cNvSpPr>
            <a:spLocks noChangeArrowheads="1"/>
          </p:cNvSpPr>
          <p:nvPr/>
        </p:nvSpPr>
        <p:spPr bwMode="auto">
          <a:xfrm>
            <a:off x="4114800" y="5951538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50" name="Line 33"/>
          <p:cNvSpPr>
            <a:spLocks noChangeShapeType="1"/>
          </p:cNvSpPr>
          <p:nvPr/>
        </p:nvSpPr>
        <p:spPr bwMode="auto">
          <a:xfrm flipH="1">
            <a:off x="4191000" y="6054725"/>
            <a:ext cx="3175" cy="269875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Oval 34"/>
          <p:cNvSpPr>
            <a:spLocks noChangeArrowheads="1"/>
          </p:cNvSpPr>
          <p:nvPr/>
        </p:nvSpPr>
        <p:spPr bwMode="auto">
          <a:xfrm>
            <a:off x="3886200" y="5995988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52" name="Line 35"/>
          <p:cNvSpPr>
            <a:spLocks noChangeShapeType="1"/>
          </p:cNvSpPr>
          <p:nvPr/>
        </p:nvSpPr>
        <p:spPr bwMode="auto">
          <a:xfrm flipH="1">
            <a:off x="3962400" y="6096000"/>
            <a:ext cx="0" cy="228600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Oval 36"/>
          <p:cNvSpPr>
            <a:spLocks noChangeArrowheads="1"/>
          </p:cNvSpPr>
          <p:nvPr/>
        </p:nvSpPr>
        <p:spPr bwMode="auto">
          <a:xfrm>
            <a:off x="3657600" y="5732463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54" name="Line 37"/>
          <p:cNvSpPr>
            <a:spLocks noChangeShapeType="1"/>
          </p:cNvSpPr>
          <p:nvPr/>
        </p:nvSpPr>
        <p:spPr bwMode="auto">
          <a:xfrm flipH="1">
            <a:off x="3733800" y="5818188"/>
            <a:ext cx="3175" cy="506412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5" name="Oval 38"/>
          <p:cNvSpPr>
            <a:spLocks noChangeArrowheads="1"/>
          </p:cNvSpPr>
          <p:nvPr/>
        </p:nvSpPr>
        <p:spPr bwMode="auto">
          <a:xfrm>
            <a:off x="3429000" y="5926138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56" name="Line 39"/>
          <p:cNvSpPr>
            <a:spLocks noChangeShapeType="1"/>
          </p:cNvSpPr>
          <p:nvPr/>
        </p:nvSpPr>
        <p:spPr bwMode="auto">
          <a:xfrm flipH="1">
            <a:off x="3505200" y="6011863"/>
            <a:ext cx="3175" cy="312737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" name="Oval 40"/>
          <p:cNvSpPr>
            <a:spLocks noChangeArrowheads="1"/>
          </p:cNvSpPr>
          <p:nvPr/>
        </p:nvSpPr>
        <p:spPr bwMode="auto">
          <a:xfrm>
            <a:off x="3200400" y="57912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58" name="Line 41"/>
          <p:cNvSpPr>
            <a:spLocks noChangeShapeType="1"/>
          </p:cNvSpPr>
          <p:nvPr/>
        </p:nvSpPr>
        <p:spPr bwMode="auto">
          <a:xfrm flipH="1">
            <a:off x="3276600" y="5876925"/>
            <a:ext cx="3175" cy="447675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9" name="Oval 42"/>
          <p:cNvSpPr>
            <a:spLocks noChangeArrowheads="1"/>
          </p:cNvSpPr>
          <p:nvPr/>
        </p:nvSpPr>
        <p:spPr bwMode="auto">
          <a:xfrm>
            <a:off x="2971800" y="57150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60" name="Line 43"/>
          <p:cNvSpPr>
            <a:spLocks noChangeShapeType="1"/>
          </p:cNvSpPr>
          <p:nvPr/>
        </p:nvSpPr>
        <p:spPr bwMode="auto">
          <a:xfrm flipH="1">
            <a:off x="3048000" y="5800725"/>
            <a:ext cx="3175" cy="523875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1" name="Oval 44"/>
          <p:cNvSpPr>
            <a:spLocks noChangeArrowheads="1"/>
          </p:cNvSpPr>
          <p:nvPr/>
        </p:nvSpPr>
        <p:spPr bwMode="auto">
          <a:xfrm>
            <a:off x="2743200" y="58674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62" name="Line 45"/>
          <p:cNvSpPr>
            <a:spLocks noChangeShapeType="1"/>
          </p:cNvSpPr>
          <p:nvPr/>
        </p:nvSpPr>
        <p:spPr bwMode="auto">
          <a:xfrm flipH="1">
            <a:off x="2819400" y="5953125"/>
            <a:ext cx="3175" cy="371475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3" name="Oval 46"/>
          <p:cNvSpPr>
            <a:spLocks noChangeArrowheads="1"/>
          </p:cNvSpPr>
          <p:nvPr/>
        </p:nvSpPr>
        <p:spPr bwMode="auto">
          <a:xfrm>
            <a:off x="2514600" y="60198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9264" name="Line 47"/>
          <p:cNvSpPr>
            <a:spLocks noChangeShapeType="1"/>
          </p:cNvSpPr>
          <p:nvPr/>
        </p:nvSpPr>
        <p:spPr bwMode="auto">
          <a:xfrm flipH="1">
            <a:off x="2590800" y="6105525"/>
            <a:ext cx="3175" cy="219075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13CDBBF-76EB-409A-A669-D41536F83894}" type="slidenum">
              <a:rPr lang="en-US">
                <a:latin typeface="Arial" panose="020B0604020202020204" pitchFamily="34" charset="0"/>
              </a:rPr>
              <a:pPr/>
              <a:t>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Mathematical Representation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8991600" cy="6096000"/>
          </a:xfrm>
        </p:spPr>
        <p:txBody>
          <a:bodyPr/>
          <a:lstStyle/>
          <a:p>
            <a:pPr eaLnBrk="1" hangingPunct="1"/>
            <a:r>
              <a:rPr lang="en-US" sz="2600" smtClean="0"/>
              <a:t>A signal can be represented as a function of one or more independent variables</a:t>
            </a:r>
          </a:p>
          <a:p>
            <a:pPr eaLnBrk="1" hangingPunct="1"/>
            <a:r>
              <a:rPr lang="en-US" sz="2600" smtClean="0"/>
              <a:t>Examples</a:t>
            </a:r>
          </a:p>
        </p:txBody>
      </p:sp>
      <p:graphicFrame>
        <p:nvGraphicFramePr>
          <p:cNvPr id="5122" name="Object 2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43200" y="3924300"/>
          <a:ext cx="327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3" imgW="1688760" imgH="215640" progId="Equation.3">
                  <p:embed/>
                </p:oleObj>
              </mc:Choice>
              <mc:Fallback>
                <p:oleObj name="Equation" r:id="rId3" imgW="1688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924300"/>
                        <a:ext cx="3276600" cy="4191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Line 4"/>
          <p:cNvSpPr>
            <a:spLocks noChangeShapeType="1"/>
          </p:cNvSpPr>
          <p:nvPr/>
        </p:nvSpPr>
        <p:spPr bwMode="auto">
          <a:xfrm>
            <a:off x="2590800" y="1981200"/>
            <a:ext cx="0" cy="1905000"/>
          </a:xfrm>
          <a:prstGeom prst="line">
            <a:avLst/>
          </a:prstGeom>
          <a:noFill/>
          <a:ln w="12700">
            <a:solidFill>
              <a:srgbClr val="00005C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5"/>
          <p:cNvSpPr>
            <a:spLocks noChangeShapeType="1"/>
          </p:cNvSpPr>
          <p:nvPr/>
        </p:nvSpPr>
        <p:spPr bwMode="auto">
          <a:xfrm>
            <a:off x="2590800" y="2971800"/>
            <a:ext cx="3962400" cy="0"/>
          </a:xfrm>
          <a:prstGeom prst="line">
            <a:avLst/>
          </a:prstGeom>
          <a:noFill/>
          <a:ln w="12700">
            <a:solidFill>
              <a:srgbClr val="00005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6"/>
          <p:cNvSpPr txBox="1">
            <a:spLocks noChangeArrowheads="1"/>
          </p:cNvSpPr>
          <p:nvPr/>
        </p:nvSpPr>
        <p:spPr bwMode="auto">
          <a:xfrm>
            <a:off x="6553200" y="2590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76"/>
                </a:solidFill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5130" name="Freeform 8"/>
          <p:cNvSpPr>
            <a:spLocks/>
          </p:cNvSpPr>
          <p:nvPr/>
        </p:nvSpPr>
        <p:spPr bwMode="auto">
          <a:xfrm>
            <a:off x="2590800" y="1968500"/>
            <a:ext cx="3352800" cy="2133600"/>
          </a:xfrm>
          <a:custGeom>
            <a:avLst/>
            <a:gdLst>
              <a:gd name="T0" fmla="*/ 0 w 2112"/>
              <a:gd name="T1" fmla="*/ 632 h 1344"/>
              <a:gd name="T2" fmla="*/ 576 w 2112"/>
              <a:gd name="T3" fmla="*/ 104 h 1344"/>
              <a:gd name="T4" fmla="*/ 1488 w 2112"/>
              <a:gd name="T5" fmla="*/ 1256 h 1344"/>
              <a:gd name="T6" fmla="*/ 2112 w 2112"/>
              <a:gd name="T7" fmla="*/ 632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112"/>
              <a:gd name="T13" fmla="*/ 0 h 1344"/>
              <a:gd name="T14" fmla="*/ 2112 w 2112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" h="1344">
                <a:moveTo>
                  <a:pt x="0" y="632"/>
                </a:moveTo>
                <a:cubicBezTo>
                  <a:pt x="164" y="316"/>
                  <a:pt x="328" y="0"/>
                  <a:pt x="576" y="104"/>
                </a:cubicBezTo>
                <a:cubicBezTo>
                  <a:pt x="824" y="208"/>
                  <a:pt x="1232" y="1168"/>
                  <a:pt x="1488" y="1256"/>
                </a:cubicBezTo>
                <a:cubicBezTo>
                  <a:pt x="1744" y="1344"/>
                  <a:pt x="2008" y="736"/>
                  <a:pt x="2112" y="63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68338" y="4838700"/>
            <a:ext cx="7848600" cy="1524000"/>
          </a:xfrm>
          <a:prstGeom prst="rect">
            <a:avLst/>
          </a:prstGeom>
          <a:noFill/>
          <a:ln w="9525">
            <a:solidFill>
              <a:srgbClr val="96969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1735138" y="4838700"/>
            <a:ext cx="0" cy="15240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878138" y="4838700"/>
            <a:ext cx="0" cy="15240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4021138" y="4838700"/>
            <a:ext cx="0" cy="15240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240338" y="4838700"/>
            <a:ext cx="0" cy="15240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6383338" y="4838700"/>
            <a:ext cx="0" cy="15240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7526338" y="4838700"/>
            <a:ext cx="0" cy="15240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Freeform 18"/>
          <p:cNvSpPr>
            <a:spLocks/>
          </p:cNvSpPr>
          <p:nvPr/>
        </p:nvSpPr>
        <p:spPr bwMode="auto">
          <a:xfrm>
            <a:off x="668338" y="4826000"/>
            <a:ext cx="3797300" cy="1566863"/>
          </a:xfrm>
          <a:custGeom>
            <a:avLst/>
            <a:gdLst>
              <a:gd name="T0" fmla="*/ 0 w 2392"/>
              <a:gd name="T1" fmla="*/ 488 h 987"/>
              <a:gd name="T2" fmla="*/ 294 w 2392"/>
              <a:gd name="T3" fmla="*/ 488 h 987"/>
              <a:gd name="T4" fmla="*/ 489 w 2392"/>
              <a:gd name="T5" fmla="*/ 536 h 987"/>
              <a:gd name="T6" fmla="*/ 930 w 2392"/>
              <a:gd name="T7" fmla="*/ 488 h 987"/>
              <a:gd name="T8" fmla="*/ 1174 w 2392"/>
              <a:gd name="T9" fmla="*/ 488 h 987"/>
              <a:gd name="T10" fmla="*/ 1272 w 2392"/>
              <a:gd name="T11" fmla="*/ 536 h 987"/>
              <a:gd name="T12" fmla="*/ 1370 w 2392"/>
              <a:gd name="T13" fmla="*/ 488 h 987"/>
              <a:gd name="T14" fmla="*/ 1517 w 2392"/>
              <a:gd name="T15" fmla="*/ 536 h 987"/>
              <a:gd name="T16" fmla="*/ 1614 w 2392"/>
              <a:gd name="T17" fmla="*/ 488 h 987"/>
              <a:gd name="T18" fmla="*/ 1712 w 2392"/>
              <a:gd name="T19" fmla="*/ 536 h 987"/>
              <a:gd name="T20" fmla="*/ 1908 w 2392"/>
              <a:gd name="T21" fmla="*/ 440 h 987"/>
              <a:gd name="T22" fmla="*/ 1908 w 2392"/>
              <a:gd name="T23" fmla="*/ 536 h 987"/>
              <a:gd name="T24" fmla="*/ 2104 w 2392"/>
              <a:gd name="T25" fmla="*/ 536 h 987"/>
              <a:gd name="T26" fmla="*/ 2153 w 2392"/>
              <a:gd name="T27" fmla="*/ 632 h 987"/>
              <a:gd name="T28" fmla="*/ 2250 w 2392"/>
              <a:gd name="T29" fmla="*/ 152 h 987"/>
              <a:gd name="T30" fmla="*/ 2202 w 2392"/>
              <a:gd name="T31" fmla="*/ 632 h 987"/>
              <a:gd name="T32" fmla="*/ 2240 w 2392"/>
              <a:gd name="T33" fmla="*/ 744 h 987"/>
              <a:gd name="T34" fmla="*/ 2248 w 2392"/>
              <a:gd name="T35" fmla="*/ 872 h 987"/>
              <a:gd name="T36" fmla="*/ 2348 w 2392"/>
              <a:gd name="T37" fmla="*/ 56 h 987"/>
              <a:gd name="T38" fmla="*/ 2328 w 2392"/>
              <a:gd name="T39" fmla="*/ 536 h 987"/>
              <a:gd name="T40" fmla="*/ 2360 w 2392"/>
              <a:gd name="T41" fmla="*/ 600 h 987"/>
              <a:gd name="T42" fmla="*/ 2344 w 2392"/>
              <a:gd name="T43" fmla="*/ 736 h 987"/>
              <a:gd name="T44" fmla="*/ 2392 w 2392"/>
              <a:gd name="T45" fmla="*/ 608 h 9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92"/>
              <a:gd name="T70" fmla="*/ 0 h 987"/>
              <a:gd name="T71" fmla="*/ 2392 w 2392"/>
              <a:gd name="T72" fmla="*/ 987 h 98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92" h="987">
                <a:moveTo>
                  <a:pt x="0" y="488"/>
                </a:moveTo>
                <a:cubicBezTo>
                  <a:pt x="106" y="484"/>
                  <a:pt x="212" y="480"/>
                  <a:pt x="294" y="488"/>
                </a:cubicBezTo>
                <a:cubicBezTo>
                  <a:pt x="375" y="496"/>
                  <a:pt x="383" y="536"/>
                  <a:pt x="489" y="536"/>
                </a:cubicBezTo>
                <a:cubicBezTo>
                  <a:pt x="595" y="536"/>
                  <a:pt x="815" y="496"/>
                  <a:pt x="930" y="488"/>
                </a:cubicBezTo>
                <a:cubicBezTo>
                  <a:pt x="1044" y="480"/>
                  <a:pt x="1117" y="480"/>
                  <a:pt x="1174" y="488"/>
                </a:cubicBezTo>
                <a:cubicBezTo>
                  <a:pt x="1231" y="496"/>
                  <a:pt x="1239" y="536"/>
                  <a:pt x="1272" y="536"/>
                </a:cubicBezTo>
                <a:cubicBezTo>
                  <a:pt x="1305" y="536"/>
                  <a:pt x="1329" y="488"/>
                  <a:pt x="1370" y="488"/>
                </a:cubicBezTo>
                <a:cubicBezTo>
                  <a:pt x="1411" y="488"/>
                  <a:pt x="1476" y="536"/>
                  <a:pt x="1517" y="536"/>
                </a:cubicBezTo>
                <a:cubicBezTo>
                  <a:pt x="1557" y="536"/>
                  <a:pt x="1582" y="488"/>
                  <a:pt x="1614" y="488"/>
                </a:cubicBezTo>
                <a:cubicBezTo>
                  <a:pt x="1647" y="488"/>
                  <a:pt x="1663" y="544"/>
                  <a:pt x="1712" y="536"/>
                </a:cubicBezTo>
                <a:cubicBezTo>
                  <a:pt x="1761" y="528"/>
                  <a:pt x="1875" y="440"/>
                  <a:pt x="1908" y="440"/>
                </a:cubicBezTo>
                <a:cubicBezTo>
                  <a:pt x="1941" y="440"/>
                  <a:pt x="1875" y="520"/>
                  <a:pt x="1908" y="536"/>
                </a:cubicBezTo>
                <a:cubicBezTo>
                  <a:pt x="1941" y="552"/>
                  <a:pt x="2063" y="520"/>
                  <a:pt x="2104" y="536"/>
                </a:cubicBezTo>
                <a:cubicBezTo>
                  <a:pt x="2144" y="552"/>
                  <a:pt x="2128" y="696"/>
                  <a:pt x="2153" y="632"/>
                </a:cubicBezTo>
                <a:cubicBezTo>
                  <a:pt x="2177" y="568"/>
                  <a:pt x="2242" y="152"/>
                  <a:pt x="2250" y="152"/>
                </a:cubicBezTo>
                <a:cubicBezTo>
                  <a:pt x="2259" y="152"/>
                  <a:pt x="2204" y="533"/>
                  <a:pt x="2202" y="632"/>
                </a:cubicBezTo>
                <a:cubicBezTo>
                  <a:pt x="2200" y="731"/>
                  <a:pt x="2232" y="704"/>
                  <a:pt x="2240" y="744"/>
                </a:cubicBezTo>
                <a:cubicBezTo>
                  <a:pt x="2248" y="784"/>
                  <a:pt x="2230" y="987"/>
                  <a:pt x="2248" y="872"/>
                </a:cubicBezTo>
                <a:cubicBezTo>
                  <a:pt x="2266" y="757"/>
                  <a:pt x="2335" y="112"/>
                  <a:pt x="2348" y="56"/>
                </a:cubicBezTo>
                <a:cubicBezTo>
                  <a:pt x="2361" y="0"/>
                  <a:pt x="2326" y="445"/>
                  <a:pt x="2328" y="536"/>
                </a:cubicBezTo>
                <a:cubicBezTo>
                  <a:pt x="2330" y="627"/>
                  <a:pt x="2357" y="567"/>
                  <a:pt x="2360" y="600"/>
                </a:cubicBezTo>
                <a:cubicBezTo>
                  <a:pt x="2363" y="633"/>
                  <a:pt x="2339" y="735"/>
                  <a:pt x="2344" y="736"/>
                </a:cubicBezTo>
                <a:cubicBezTo>
                  <a:pt x="2349" y="737"/>
                  <a:pt x="2382" y="635"/>
                  <a:pt x="2392" y="60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5139" name="Freeform 19"/>
          <p:cNvSpPr>
            <a:spLocks/>
          </p:cNvSpPr>
          <p:nvPr/>
        </p:nvSpPr>
        <p:spPr bwMode="auto">
          <a:xfrm>
            <a:off x="4384675" y="4787900"/>
            <a:ext cx="474663" cy="1676400"/>
          </a:xfrm>
          <a:custGeom>
            <a:avLst/>
            <a:gdLst>
              <a:gd name="T0" fmla="*/ 51 w 299"/>
              <a:gd name="T1" fmla="*/ 624 h 1056"/>
              <a:gd name="T2" fmla="*/ 11 w 299"/>
              <a:gd name="T3" fmla="*/ 896 h 1056"/>
              <a:gd name="T4" fmla="*/ 119 w 299"/>
              <a:gd name="T5" fmla="*/ 704 h 1056"/>
              <a:gd name="T6" fmla="*/ 119 w 299"/>
              <a:gd name="T7" fmla="*/ 944 h 1056"/>
              <a:gd name="T8" fmla="*/ 281 w 299"/>
              <a:gd name="T9" fmla="*/ 32 h 1056"/>
              <a:gd name="T10" fmla="*/ 227 w 299"/>
              <a:gd name="T11" fmla="*/ 752 h 1056"/>
              <a:gd name="T12" fmla="*/ 281 w 299"/>
              <a:gd name="T13" fmla="*/ 560 h 1056"/>
              <a:gd name="T14" fmla="*/ 281 w 299"/>
              <a:gd name="T15" fmla="*/ 896 h 10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9"/>
              <a:gd name="T25" fmla="*/ 0 h 1056"/>
              <a:gd name="T26" fmla="*/ 299 w 299"/>
              <a:gd name="T27" fmla="*/ 1056 h 10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9" h="1056">
                <a:moveTo>
                  <a:pt x="51" y="624"/>
                </a:moveTo>
                <a:cubicBezTo>
                  <a:pt x="44" y="671"/>
                  <a:pt x="0" y="883"/>
                  <a:pt x="11" y="896"/>
                </a:cubicBezTo>
                <a:cubicBezTo>
                  <a:pt x="22" y="909"/>
                  <a:pt x="101" y="696"/>
                  <a:pt x="119" y="704"/>
                </a:cubicBezTo>
                <a:cubicBezTo>
                  <a:pt x="137" y="712"/>
                  <a:pt x="92" y="1056"/>
                  <a:pt x="119" y="944"/>
                </a:cubicBezTo>
                <a:cubicBezTo>
                  <a:pt x="146" y="832"/>
                  <a:pt x="263" y="64"/>
                  <a:pt x="281" y="32"/>
                </a:cubicBezTo>
                <a:cubicBezTo>
                  <a:pt x="299" y="0"/>
                  <a:pt x="227" y="664"/>
                  <a:pt x="227" y="752"/>
                </a:cubicBezTo>
                <a:cubicBezTo>
                  <a:pt x="227" y="840"/>
                  <a:pt x="272" y="536"/>
                  <a:pt x="281" y="560"/>
                </a:cubicBezTo>
                <a:cubicBezTo>
                  <a:pt x="290" y="584"/>
                  <a:pt x="272" y="840"/>
                  <a:pt x="281" y="896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5140" name="Freeform 20"/>
          <p:cNvSpPr>
            <a:spLocks/>
          </p:cNvSpPr>
          <p:nvPr/>
        </p:nvSpPr>
        <p:spPr bwMode="auto">
          <a:xfrm>
            <a:off x="4824413" y="4845050"/>
            <a:ext cx="393700" cy="1631950"/>
          </a:xfrm>
          <a:custGeom>
            <a:avLst/>
            <a:gdLst>
              <a:gd name="T0" fmla="*/ 6 w 248"/>
              <a:gd name="T1" fmla="*/ 652 h 1028"/>
              <a:gd name="T2" fmla="*/ 14 w 248"/>
              <a:gd name="T3" fmla="*/ 868 h 1028"/>
              <a:gd name="T4" fmla="*/ 87 w 248"/>
              <a:gd name="T5" fmla="*/ 700 h 1028"/>
              <a:gd name="T6" fmla="*/ 78 w 248"/>
              <a:gd name="T7" fmla="*/ 916 h 1028"/>
              <a:gd name="T8" fmla="*/ 231 w 248"/>
              <a:gd name="T9" fmla="*/ 28 h 1028"/>
              <a:gd name="T10" fmla="*/ 183 w 248"/>
              <a:gd name="T11" fmla="*/ 748 h 1028"/>
              <a:gd name="T12" fmla="*/ 231 w 248"/>
              <a:gd name="T13" fmla="*/ 556 h 1028"/>
              <a:gd name="T14" fmla="*/ 231 w 248"/>
              <a:gd name="T15" fmla="*/ 892 h 10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8"/>
              <a:gd name="T25" fmla="*/ 0 h 1028"/>
              <a:gd name="T26" fmla="*/ 248 w 248"/>
              <a:gd name="T27" fmla="*/ 1028 h 10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8" h="1028">
                <a:moveTo>
                  <a:pt x="6" y="652"/>
                </a:moveTo>
                <a:cubicBezTo>
                  <a:pt x="7" y="688"/>
                  <a:pt x="0" y="860"/>
                  <a:pt x="14" y="868"/>
                </a:cubicBezTo>
                <a:cubicBezTo>
                  <a:pt x="28" y="876"/>
                  <a:pt x="76" y="692"/>
                  <a:pt x="87" y="700"/>
                </a:cubicBezTo>
                <a:cubicBezTo>
                  <a:pt x="98" y="708"/>
                  <a:pt x="54" y="1028"/>
                  <a:pt x="78" y="916"/>
                </a:cubicBezTo>
                <a:cubicBezTo>
                  <a:pt x="102" y="804"/>
                  <a:pt x="214" y="56"/>
                  <a:pt x="231" y="28"/>
                </a:cubicBezTo>
                <a:cubicBezTo>
                  <a:pt x="248" y="0"/>
                  <a:pt x="183" y="660"/>
                  <a:pt x="183" y="748"/>
                </a:cubicBezTo>
                <a:cubicBezTo>
                  <a:pt x="183" y="836"/>
                  <a:pt x="223" y="532"/>
                  <a:pt x="231" y="556"/>
                </a:cubicBezTo>
                <a:cubicBezTo>
                  <a:pt x="239" y="580"/>
                  <a:pt x="223" y="836"/>
                  <a:pt x="231" y="89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5141" name="Freeform 21"/>
          <p:cNvSpPr>
            <a:spLocks/>
          </p:cNvSpPr>
          <p:nvPr/>
        </p:nvSpPr>
        <p:spPr bwMode="auto">
          <a:xfrm>
            <a:off x="5189538" y="5048250"/>
            <a:ext cx="763587" cy="1339850"/>
          </a:xfrm>
          <a:custGeom>
            <a:avLst/>
            <a:gdLst>
              <a:gd name="T0" fmla="*/ 0 w 481"/>
              <a:gd name="T1" fmla="*/ 764 h 844"/>
              <a:gd name="T2" fmla="*/ 176 w 481"/>
              <a:gd name="T3" fmla="*/ 580 h 844"/>
              <a:gd name="T4" fmla="*/ 216 w 481"/>
              <a:gd name="T5" fmla="*/ 796 h 844"/>
              <a:gd name="T6" fmla="*/ 248 w 481"/>
              <a:gd name="T7" fmla="*/ 716 h 844"/>
              <a:gd name="T8" fmla="*/ 400 w 481"/>
              <a:gd name="T9" fmla="*/ 28 h 844"/>
              <a:gd name="T10" fmla="*/ 376 w 481"/>
              <a:gd name="T11" fmla="*/ 548 h 844"/>
              <a:gd name="T12" fmla="*/ 464 w 481"/>
              <a:gd name="T13" fmla="*/ 660 h 844"/>
              <a:gd name="T14" fmla="*/ 480 w 481"/>
              <a:gd name="T15" fmla="*/ 764 h 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1"/>
              <a:gd name="T25" fmla="*/ 0 h 844"/>
              <a:gd name="T26" fmla="*/ 481 w 481"/>
              <a:gd name="T27" fmla="*/ 844 h 8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1" h="844">
                <a:moveTo>
                  <a:pt x="0" y="764"/>
                </a:moveTo>
                <a:cubicBezTo>
                  <a:pt x="29" y="733"/>
                  <a:pt x="140" y="575"/>
                  <a:pt x="176" y="580"/>
                </a:cubicBezTo>
                <a:cubicBezTo>
                  <a:pt x="212" y="585"/>
                  <a:pt x="204" y="774"/>
                  <a:pt x="216" y="796"/>
                </a:cubicBezTo>
                <a:cubicBezTo>
                  <a:pt x="228" y="818"/>
                  <a:pt x="217" y="844"/>
                  <a:pt x="248" y="716"/>
                </a:cubicBezTo>
                <a:cubicBezTo>
                  <a:pt x="279" y="588"/>
                  <a:pt x="379" y="56"/>
                  <a:pt x="400" y="28"/>
                </a:cubicBezTo>
                <a:cubicBezTo>
                  <a:pt x="421" y="0"/>
                  <a:pt x="365" y="443"/>
                  <a:pt x="376" y="548"/>
                </a:cubicBezTo>
                <a:cubicBezTo>
                  <a:pt x="387" y="653"/>
                  <a:pt x="447" y="624"/>
                  <a:pt x="464" y="660"/>
                </a:cubicBezTo>
                <a:cubicBezTo>
                  <a:pt x="481" y="696"/>
                  <a:pt x="477" y="742"/>
                  <a:pt x="480" y="764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5142" name="Freeform 22"/>
          <p:cNvSpPr>
            <a:spLocks/>
          </p:cNvSpPr>
          <p:nvPr/>
        </p:nvSpPr>
        <p:spPr bwMode="auto">
          <a:xfrm>
            <a:off x="5943600" y="4846638"/>
            <a:ext cx="417513" cy="1617662"/>
          </a:xfrm>
          <a:custGeom>
            <a:avLst/>
            <a:gdLst>
              <a:gd name="T0" fmla="*/ 53 w 263"/>
              <a:gd name="T1" fmla="*/ 571 h 1019"/>
              <a:gd name="T2" fmla="*/ 8 w 263"/>
              <a:gd name="T3" fmla="*/ 891 h 1019"/>
              <a:gd name="T4" fmla="*/ 104 w 263"/>
              <a:gd name="T5" fmla="*/ 699 h 1019"/>
              <a:gd name="T6" fmla="*/ 109 w 263"/>
              <a:gd name="T7" fmla="*/ 907 h 1019"/>
              <a:gd name="T8" fmla="*/ 248 w 263"/>
              <a:gd name="T9" fmla="*/ 27 h 1019"/>
              <a:gd name="T10" fmla="*/ 200 w 263"/>
              <a:gd name="T11" fmla="*/ 747 h 1019"/>
              <a:gd name="T12" fmla="*/ 248 w 263"/>
              <a:gd name="T13" fmla="*/ 555 h 1019"/>
              <a:gd name="T14" fmla="*/ 248 w 263"/>
              <a:gd name="T15" fmla="*/ 891 h 10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3"/>
              <a:gd name="T25" fmla="*/ 0 h 1019"/>
              <a:gd name="T26" fmla="*/ 263 w 263"/>
              <a:gd name="T27" fmla="*/ 1019 h 10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3" h="1019">
                <a:moveTo>
                  <a:pt x="53" y="571"/>
                </a:moveTo>
                <a:cubicBezTo>
                  <a:pt x="46" y="623"/>
                  <a:pt x="0" y="870"/>
                  <a:pt x="8" y="891"/>
                </a:cubicBezTo>
                <a:cubicBezTo>
                  <a:pt x="16" y="912"/>
                  <a:pt x="87" y="696"/>
                  <a:pt x="104" y="699"/>
                </a:cubicBezTo>
                <a:cubicBezTo>
                  <a:pt x="121" y="702"/>
                  <a:pt x="85" y="1019"/>
                  <a:pt x="109" y="907"/>
                </a:cubicBezTo>
                <a:cubicBezTo>
                  <a:pt x="133" y="795"/>
                  <a:pt x="233" y="54"/>
                  <a:pt x="248" y="27"/>
                </a:cubicBezTo>
                <a:cubicBezTo>
                  <a:pt x="263" y="0"/>
                  <a:pt x="200" y="659"/>
                  <a:pt x="200" y="747"/>
                </a:cubicBezTo>
                <a:cubicBezTo>
                  <a:pt x="200" y="835"/>
                  <a:pt x="240" y="531"/>
                  <a:pt x="248" y="555"/>
                </a:cubicBezTo>
                <a:cubicBezTo>
                  <a:pt x="256" y="579"/>
                  <a:pt x="240" y="835"/>
                  <a:pt x="248" y="891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5143" name="Freeform 23"/>
          <p:cNvSpPr>
            <a:spLocks/>
          </p:cNvSpPr>
          <p:nvPr/>
        </p:nvSpPr>
        <p:spPr bwMode="auto">
          <a:xfrm>
            <a:off x="6332538" y="5316538"/>
            <a:ext cx="2171700" cy="919162"/>
          </a:xfrm>
          <a:custGeom>
            <a:avLst/>
            <a:gdLst>
              <a:gd name="T0" fmla="*/ 0 w 1368"/>
              <a:gd name="T1" fmla="*/ 579 h 579"/>
              <a:gd name="T2" fmla="*/ 176 w 1368"/>
              <a:gd name="T3" fmla="*/ 35 h 579"/>
              <a:gd name="T4" fmla="*/ 80 w 1368"/>
              <a:gd name="T5" fmla="*/ 371 h 579"/>
              <a:gd name="T6" fmla="*/ 272 w 1368"/>
              <a:gd name="T7" fmla="*/ 227 h 579"/>
              <a:gd name="T8" fmla="*/ 272 w 1368"/>
              <a:gd name="T9" fmla="*/ 419 h 579"/>
              <a:gd name="T10" fmla="*/ 416 w 1368"/>
              <a:gd name="T11" fmla="*/ 83 h 579"/>
              <a:gd name="T12" fmla="*/ 416 w 1368"/>
              <a:gd name="T13" fmla="*/ 323 h 579"/>
              <a:gd name="T14" fmla="*/ 560 w 1368"/>
              <a:gd name="T15" fmla="*/ 227 h 579"/>
              <a:gd name="T16" fmla="*/ 560 w 1368"/>
              <a:gd name="T17" fmla="*/ 323 h 579"/>
              <a:gd name="T18" fmla="*/ 704 w 1368"/>
              <a:gd name="T19" fmla="*/ 275 h 579"/>
              <a:gd name="T20" fmla="*/ 944 w 1368"/>
              <a:gd name="T21" fmla="*/ 227 h 579"/>
              <a:gd name="T22" fmla="*/ 1136 w 1368"/>
              <a:gd name="T23" fmla="*/ 275 h 579"/>
              <a:gd name="T24" fmla="*/ 1368 w 1368"/>
              <a:gd name="T25" fmla="*/ 259 h 5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68"/>
              <a:gd name="T40" fmla="*/ 0 h 579"/>
              <a:gd name="T41" fmla="*/ 1368 w 1368"/>
              <a:gd name="T42" fmla="*/ 579 h 5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68" h="579">
                <a:moveTo>
                  <a:pt x="0" y="579"/>
                </a:moveTo>
                <a:cubicBezTo>
                  <a:pt x="31" y="488"/>
                  <a:pt x="163" y="70"/>
                  <a:pt x="176" y="35"/>
                </a:cubicBezTo>
                <a:cubicBezTo>
                  <a:pt x="189" y="0"/>
                  <a:pt x="64" y="339"/>
                  <a:pt x="80" y="371"/>
                </a:cubicBezTo>
                <a:cubicBezTo>
                  <a:pt x="96" y="403"/>
                  <a:pt x="240" y="219"/>
                  <a:pt x="272" y="227"/>
                </a:cubicBezTo>
                <a:cubicBezTo>
                  <a:pt x="304" y="235"/>
                  <a:pt x="248" y="443"/>
                  <a:pt x="272" y="419"/>
                </a:cubicBezTo>
                <a:cubicBezTo>
                  <a:pt x="296" y="395"/>
                  <a:pt x="392" y="99"/>
                  <a:pt x="416" y="83"/>
                </a:cubicBezTo>
                <a:cubicBezTo>
                  <a:pt x="440" y="67"/>
                  <a:pt x="392" y="299"/>
                  <a:pt x="416" y="323"/>
                </a:cubicBezTo>
                <a:cubicBezTo>
                  <a:pt x="440" y="347"/>
                  <a:pt x="536" y="227"/>
                  <a:pt x="560" y="227"/>
                </a:cubicBezTo>
                <a:cubicBezTo>
                  <a:pt x="584" y="227"/>
                  <a:pt x="536" y="315"/>
                  <a:pt x="560" y="323"/>
                </a:cubicBezTo>
                <a:cubicBezTo>
                  <a:pt x="584" y="331"/>
                  <a:pt x="640" y="291"/>
                  <a:pt x="704" y="275"/>
                </a:cubicBezTo>
                <a:cubicBezTo>
                  <a:pt x="768" y="259"/>
                  <a:pt x="872" y="227"/>
                  <a:pt x="944" y="227"/>
                </a:cubicBezTo>
                <a:cubicBezTo>
                  <a:pt x="1016" y="227"/>
                  <a:pt x="1065" y="270"/>
                  <a:pt x="1136" y="275"/>
                </a:cubicBezTo>
                <a:cubicBezTo>
                  <a:pt x="1207" y="280"/>
                  <a:pt x="1320" y="262"/>
                  <a:pt x="1368" y="259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5123" name="Object 2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175125" y="6248400"/>
          <a:ext cx="5492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5" imgW="253800" imgH="215640" progId="Equation.3">
                  <p:embed/>
                </p:oleObj>
              </mc:Choice>
              <mc:Fallback>
                <p:oleObj name="Equation" r:id="rId5" imgW="253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6248400"/>
                        <a:ext cx="549275" cy="4651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9908911-D07E-4786-96F3-BB25B5AF12E8}" type="slidenum">
              <a:rPr lang="en-US">
                <a:latin typeface="Arial" panose="020B0604020202020204" pitchFamily="34" charset="0"/>
              </a:rPr>
              <a:pPr/>
              <a:t>25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Mathematical Representation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8991600" cy="6096000"/>
          </a:xfrm>
        </p:spPr>
        <p:txBody>
          <a:bodyPr/>
          <a:lstStyle/>
          <a:p>
            <a:pPr lvl="1" eaLnBrk="1" hangingPunct="1"/>
            <a:r>
              <a:rPr lang="en-US" sz="2400" smtClean="0"/>
              <a:t>The image is a function of two spatial variables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05000" y="1912938"/>
          <a:ext cx="5484813" cy="304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Bitmap Image" r:id="rId3" imgW="4315427" imgH="2390476" progId="Paint.Picture">
                  <p:embed/>
                </p:oleObj>
              </mc:Choice>
              <mc:Fallback>
                <p:oleObj name="Bitmap Image" r:id="rId3" imgW="4315427" imgH="2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-16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12938"/>
                        <a:ext cx="5484813" cy="304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Line 5"/>
          <p:cNvSpPr>
            <a:spLocks noChangeShapeType="1"/>
          </p:cNvSpPr>
          <p:nvPr/>
        </p:nvSpPr>
        <p:spPr bwMode="auto">
          <a:xfrm>
            <a:off x="1905000" y="1922463"/>
            <a:ext cx="0" cy="307181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6"/>
          <p:cNvSpPr>
            <a:spLocks noChangeShapeType="1"/>
          </p:cNvSpPr>
          <p:nvPr/>
        </p:nvSpPr>
        <p:spPr bwMode="auto">
          <a:xfrm>
            <a:off x="1905000" y="19050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7"/>
          <p:cNvSpPr>
            <a:spLocks noChangeShapeType="1"/>
          </p:cNvSpPr>
          <p:nvPr/>
        </p:nvSpPr>
        <p:spPr bwMode="auto">
          <a:xfrm>
            <a:off x="21336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8"/>
          <p:cNvSpPr>
            <a:spLocks noChangeShapeType="1"/>
          </p:cNvSpPr>
          <p:nvPr/>
        </p:nvSpPr>
        <p:spPr bwMode="auto">
          <a:xfrm>
            <a:off x="23622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9"/>
          <p:cNvSpPr>
            <a:spLocks noChangeShapeType="1"/>
          </p:cNvSpPr>
          <p:nvPr/>
        </p:nvSpPr>
        <p:spPr bwMode="auto">
          <a:xfrm>
            <a:off x="25908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>
            <a:off x="28194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1"/>
          <p:cNvSpPr>
            <a:spLocks noChangeShapeType="1"/>
          </p:cNvSpPr>
          <p:nvPr/>
        </p:nvSpPr>
        <p:spPr bwMode="auto">
          <a:xfrm>
            <a:off x="30480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2"/>
          <p:cNvSpPr>
            <a:spLocks noChangeShapeType="1"/>
          </p:cNvSpPr>
          <p:nvPr/>
        </p:nvSpPr>
        <p:spPr bwMode="auto">
          <a:xfrm>
            <a:off x="32766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3"/>
          <p:cNvSpPr>
            <a:spLocks noChangeShapeType="1"/>
          </p:cNvSpPr>
          <p:nvPr/>
        </p:nvSpPr>
        <p:spPr bwMode="auto">
          <a:xfrm>
            <a:off x="35052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4"/>
          <p:cNvSpPr>
            <a:spLocks noChangeShapeType="1"/>
          </p:cNvSpPr>
          <p:nvPr/>
        </p:nvSpPr>
        <p:spPr bwMode="auto">
          <a:xfrm>
            <a:off x="37338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5"/>
          <p:cNvSpPr>
            <a:spLocks noChangeShapeType="1"/>
          </p:cNvSpPr>
          <p:nvPr/>
        </p:nvSpPr>
        <p:spPr bwMode="auto">
          <a:xfrm>
            <a:off x="39624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16"/>
          <p:cNvSpPr>
            <a:spLocks noChangeShapeType="1"/>
          </p:cNvSpPr>
          <p:nvPr/>
        </p:nvSpPr>
        <p:spPr bwMode="auto">
          <a:xfrm>
            <a:off x="41910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17"/>
          <p:cNvSpPr>
            <a:spLocks noChangeShapeType="1"/>
          </p:cNvSpPr>
          <p:nvPr/>
        </p:nvSpPr>
        <p:spPr bwMode="auto">
          <a:xfrm>
            <a:off x="44196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18"/>
          <p:cNvSpPr>
            <a:spLocks noChangeShapeType="1"/>
          </p:cNvSpPr>
          <p:nvPr/>
        </p:nvSpPr>
        <p:spPr bwMode="auto">
          <a:xfrm>
            <a:off x="46482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19"/>
          <p:cNvSpPr>
            <a:spLocks noChangeShapeType="1"/>
          </p:cNvSpPr>
          <p:nvPr/>
        </p:nvSpPr>
        <p:spPr bwMode="auto">
          <a:xfrm>
            <a:off x="48768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20"/>
          <p:cNvSpPr>
            <a:spLocks noChangeShapeType="1"/>
          </p:cNvSpPr>
          <p:nvPr/>
        </p:nvSpPr>
        <p:spPr bwMode="auto">
          <a:xfrm>
            <a:off x="51054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1"/>
          <p:cNvSpPr>
            <a:spLocks noChangeShapeType="1"/>
          </p:cNvSpPr>
          <p:nvPr/>
        </p:nvSpPr>
        <p:spPr bwMode="auto">
          <a:xfrm>
            <a:off x="53340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22"/>
          <p:cNvSpPr>
            <a:spLocks noChangeShapeType="1"/>
          </p:cNvSpPr>
          <p:nvPr/>
        </p:nvSpPr>
        <p:spPr bwMode="auto">
          <a:xfrm>
            <a:off x="55626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Line 23"/>
          <p:cNvSpPr>
            <a:spLocks noChangeShapeType="1"/>
          </p:cNvSpPr>
          <p:nvPr/>
        </p:nvSpPr>
        <p:spPr bwMode="auto">
          <a:xfrm>
            <a:off x="57912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Line 24"/>
          <p:cNvSpPr>
            <a:spLocks noChangeShapeType="1"/>
          </p:cNvSpPr>
          <p:nvPr/>
        </p:nvSpPr>
        <p:spPr bwMode="auto">
          <a:xfrm>
            <a:off x="60198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Line 25"/>
          <p:cNvSpPr>
            <a:spLocks noChangeShapeType="1"/>
          </p:cNvSpPr>
          <p:nvPr/>
        </p:nvSpPr>
        <p:spPr bwMode="auto">
          <a:xfrm>
            <a:off x="62484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26"/>
          <p:cNvSpPr>
            <a:spLocks noChangeShapeType="1"/>
          </p:cNvSpPr>
          <p:nvPr/>
        </p:nvSpPr>
        <p:spPr bwMode="auto">
          <a:xfrm>
            <a:off x="64770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Line 27"/>
          <p:cNvSpPr>
            <a:spLocks noChangeShapeType="1"/>
          </p:cNvSpPr>
          <p:nvPr/>
        </p:nvSpPr>
        <p:spPr bwMode="auto">
          <a:xfrm>
            <a:off x="67056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28"/>
          <p:cNvSpPr>
            <a:spLocks noChangeShapeType="1"/>
          </p:cNvSpPr>
          <p:nvPr/>
        </p:nvSpPr>
        <p:spPr bwMode="auto">
          <a:xfrm>
            <a:off x="69342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29"/>
          <p:cNvSpPr>
            <a:spLocks noChangeShapeType="1"/>
          </p:cNvSpPr>
          <p:nvPr/>
        </p:nvSpPr>
        <p:spPr bwMode="auto">
          <a:xfrm>
            <a:off x="71628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Line 30"/>
          <p:cNvSpPr>
            <a:spLocks noChangeShapeType="1"/>
          </p:cNvSpPr>
          <p:nvPr/>
        </p:nvSpPr>
        <p:spPr bwMode="auto">
          <a:xfrm>
            <a:off x="7391400" y="1905000"/>
            <a:ext cx="0" cy="30718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Line 31"/>
          <p:cNvSpPr>
            <a:spLocks noChangeShapeType="1"/>
          </p:cNvSpPr>
          <p:nvPr/>
        </p:nvSpPr>
        <p:spPr bwMode="auto">
          <a:xfrm>
            <a:off x="1905000" y="21336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Line 32"/>
          <p:cNvSpPr>
            <a:spLocks noChangeShapeType="1"/>
          </p:cNvSpPr>
          <p:nvPr/>
        </p:nvSpPr>
        <p:spPr bwMode="auto">
          <a:xfrm>
            <a:off x="1905000" y="23622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Line 33"/>
          <p:cNvSpPr>
            <a:spLocks noChangeShapeType="1"/>
          </p:cNvSpPr>
          <p:nvPr/>
        </p:nvSpPr>
        <p:spPr bwMode="auto">
          <a:xfrm>
            <a:off x="1905000" y="25908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Line 34"/>
          <p:cNvSpPr>
            <a:spLocks noChangeShapeType="1"/>
          </p:cNvSpPr>
          <p:nvPr/>
        </p:nvSpPr>
        <p:spPr bwMode="auto">
          <a:xfrm>
            <a:off x="1905000" y="28194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Line 35"/>
          <p:cNvSpPr>
            <a:spLocks noChangeShapeType="1"/>
          </p:cNvSpPr>
          <p:nvPr/>
        </p:nvSpPr>
        <p:spPr bwMode="auto">
          <a:xfrm>
            <a:off x="1905000" y="30480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2" name="Line 36"/>
          <p:cNvSpPr>
            <a:spLocks noChangeShapeType="1"/>
          </p:cNvSpPr>
          <p:nvPr/>
        </p:nvSpPr>
        <p:spPr bwMode="auto">
          <a:xfrm>
            <a:off x="1905000" y="32766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Line 37"/>
          <p:cNvSpPr>
            <a:spLocks noChangeShapeType="1"/>
          </p:cNvSpPr>
          <p:nvPr/>
        </p:nvSpPr>
        <p:spPr bwMode="auto">
          <a:xfrm>
            <a:off x="1905000" y="35052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" name="Line 38"/>
          <p:cNvSpPr>
            <a:spLocks noChangeShapeType="1"/>
          </p:cNvSpPr>
          <p:nvPr/>
        </p:nvSpPr>
        <p:spPr bwMode="auto">
          <a:xfrm>
            <a:off x="1905000" y="37338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" name="Line 39"/>
          <p:cNvSpPr>
            <a:spLocks noChangeShapeType="1"/>
          </p:cNvSpPr>
          <p:nvPr/>
        </p:nvSpPr>
        <p:spPr bwMode="auto">
          <a:xfrm>
            <a:off x="1905000" y="39624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" name="Line 40"/>
          <p:cNvSpPr>
            <a:spLocks noChangeShapeType="1"/>
          </p:cNvSpPr>
          <p:nvPr/>
        </p:nvSpPr>
        <p:spPr bwMode="auto">
          <a:xfrm>
            <a:off x="1905000" y="41910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Line 41"/>
          <p:cNvSpPr>
            <a:spLocks noChangeShapeType="1"/>
          </p:cNvSpPr>
          <p:nvPr/>
        </p:nvSpPr>
        <p:spPr bwMode="auto">
          <a:xfrm>
            <a:off x="1905000" y="44196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8" name="Line 42"/>
          <p:cNvSpPr>
            <a:spLocks noChangeShapeType="1"/>
          </p:cNvSpPr>
          <p:nvPr/>
        </p:nvSpPr>
        <p:spPr bwMode="auto">
          <a:xfrm>
            <a:off x="1905000" y="46482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9" name="Line 43"/>
          <p:cNvSpPr>
            <a:spLocks noChangeShapeType="1"/>
          </p:cNvSpPr>
          <p:nvPr/>
        </p:nvSpPr>
        <p:spPr bwMode="auto">
          <a:xfrm>
            <a:off x="1905000" y="4876800"/>
            <a:ext cx="54943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0" name="Oval 44"/>
          <p:cNvSpPr>
            <a:spLocks noChangeArrowheads="1"/>
          </p:cNvSpPr>
          <p:nvPr/>
        </p:nvSpPr>
        <p:spPr bwMode="auto">
          <a:xfrm>
            <a:off x="4572000" y="3886200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6191" name="Oval 45"/>
          <p:cNvSpPr>
            <a:spLocks noChangeArrowheads="1"/>
          </p:cNvSpPr>
          <p:nvPr/>
        </p:nvSpPr>
        <p:spPr bwMode="auto">
          <a:xfrm>
            <a:off x="4800600" y="2971800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6192" name="Oval 46"/>
          <p:cNvSpPr>
            <a:spLocks noChangeArrowheads="1"/>
          </p:cNvSpPr>
          <p:nvPr/>
        </p:nvSpPr>
        <p:spPr bwMode="auto">
          <a:xfrm>
            <a:off x="3657600" y="4572000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6193" name="Oval 47"/>
          <p:cNvSpPr>
            <a:spLocks noChangeArrowheads="1"/>
          </p:cNvSpPr>
          <p:nvPr/>
        </p:nvSpPr>
        <p:spPr bwMode="auto">
          <a:xfrm>
            <a:off x="4572000" y="4572000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6194" name="Oval 48"/>
          <p:cNvSpPr>
            <a:spLocks noChangeArrowheads="1"/>
          </p:cNvSpPr>
          <p:nvPr/>
        </p:nvSpPr>
        <p:spPr bwMode="auto">
          <a:xfrm>
            <a:off x="6858000" y="2743200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6195" name="Oval 49"/>
          <p:cNvSpPr>
            <a:spLocks noChangeArrowheads="1"/>
          </p:cNvSpPr>
          <p:nvPr/>
        </p:nvSpPr>
        <p:spPr bwMode="auto">
          <a:xfrm>
            <a:off x="3657600" y="2743200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6147" name="Object 5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38600" y="5105400"/>
          <a:ext cx="1193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5" imgW="431640" imgH="215640" progId="Equation.3">
                  <p:embed/>
                </p:oleObj>
              </mc:Choice>
              <mc:Fallback>
                <p:oleObj name="Equation" r:id="rId5" imgW="431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05400"/>
                        <a:ext cx="1193800" cy="5969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470647" y="55563"/>
            <a:ext cx="8229600" cy="855662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Signal Types</a:t>
            </a:r>
          </a:p>
        </p:txBody>
      </p:sp>
      <p:pic>
        <p:nvPicPr>
          <p:cNvPr id="18434" name="Picture 7" descr="Signal Examples 1.jpg                                          00006CA0mjr                            B9A3C28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36" y="967031"/>
            <a:ext cx="4792663" cy="16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Signal Examples 2.jpg                                          00006CA0mjr                            B9A3C28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04" y="2880752"/>
            <a:ext cx="4809331" cy="147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Signal Examples 3.jpg                                          00006CA0mjr                            B9A3C281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04" y="4698812"/>
            <a:ext cx="4792663" cy="208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63B75D3-31E4-4204-9749-4C70B04F0560}" type="slidenum">
              <a:rPr lang="en-US" sz="1000">
                <a:solidFill>
                  <a:srgbClr val="333399"/>
                </a:solidFill>
              </a:rPr>
              <a:pPr/>
              <a:t>26</a:t>
            </a:fld>
            <a:endParaRPr lang="en-US" sz="1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443753" y="102347"/>
            <a:ext cx="8229600" cy="762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Conversions Between Signal Types</a:t>
            </a:r>
          </a:p>
        </p:txBody>
      </p:sp>
      <p:pic>
        <p:nvPicPr>
          <p:cNvPr id="19458" name="Picture 4" descr="CVCT Signal.jpg                                                00006CA0mjr                            B9A3C28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4030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CVDT Signal.jpg                                                00006CA0mjr                            B9A3C28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4030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DVDT Sig.jpg                                                   00006CA0mjr                            B9A3C281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2800"/>
            <a:ext cx="38385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DVCT Sig.jpg                                                   00006CA0mjr                            B9A3C281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0"/>
            <a:ext cx="39671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371600" y="1981200"/>
            <a:ext cx="142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b="1"/>
              <a:t>Sampling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1219200" y="3200400"/>
            <a:ext cx="163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b="1"/>
              <a:t>Quantizing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371600" y="4343400"/>
            <a:ext cx="142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b="1"/>
              <a:t>Encoding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 flipH="1">
            <a:off x="2133600" y="1600200"/>
            <a:ext cx="4572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 flipH="1">
            <a:off x="2057400" y="2895600"/>
            <a:ext cx="4572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3"/>
          <p:cNvSpPr>
            <a:spLocks noChangeShapeType="1"/>
          </p:cNvSpPr>
          <p:nvPr/>
        </p:nvSpPr>
        <p:spPr bwMode="auto">
          <a:xfrm flipH="1">
            <a:off x="2057400" y="4038600"/>
            <a:ext cx="4572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2133600" y="2438400"/>
            <a:ext cx="4572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>
            <a:off x="2133600" y="3581400"/>
            <a:ext cx="4572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6"/>
          <p:cNvSpPr>
            <a:spLocks noChangeShapeType="1"/>
          </p:cNvSpPr>
          <p:nvPr/>
        </p:nvSpPr>
        <p:spPr bwMode="auto">
          <a:xfrm>
            <a:off x="2133600" y="4800600"/>
            <a:ext cx="4572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67A7A4-6484-4326-A075-A5DE8EA561BC}" type="slidenum">
              <a:rPr lang="en-US" sz="1000">
                <a:solidFill>
                  <a:srgbClr val="333399"/>
                </a:solidFill>
              </a:rPr>
              <a:pPr/>
              <a:t>27</a:t>
            </a:fld>
            <a:endParaRPr lang="en-US" sz="1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1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Lecture-1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47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" y="715962"/>
            <a:ext cx="9112624" cy="60055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The concepts of signals and systems arise in </a:t>
            </a:r>
            <a:r>
              <a:rPr lang="en-US" dirty="0" smtClean="0"/>
              <a:t>diverse </a:t>
            </a:r>
            <a:r>
              <a:rPr lang="en-US" dirty="0"/>
              <a:t>areas </a:t>
            </a:r>
            <a:r>
              <a:rPr lang="en-US" dirty="0" smtClean="0"/>
              <a:t>of science </a:t>
            </a:r>
            <a:r>
              <a:rPr lang="en-US" dirty="0"/>
              <a:t>and </a:t>
            </a:r>
            <a:r>
              <a:rPr lang="en-US" dirty="0" smtClean="0"/>
              <a:t>technology</a:t>
            </a:r>
          </a:p>
          <a:p>
            <a:pPr lvl="1" algn="just"/>
            <a:r>
              <a:rPr lang="en-US" dirty="0" smtClean="0"/>
              <a:t>Communications</a:t>
            </a:r>
          </a:p>
          <a:p>
            <a:pPr lvl="1" algn="just"/>
            <a:r>
              <a:rPr lang="en-US" dirty="0" smtClean="0"/>
              <a:t>Aeronautics </a:t>
            </a:r>
            <a:r>
              <a:rPr lang="en-US" dirty="0"/>
              <a:t>and </a:t>
            </a:r>
            <a:r>
              <a:rPr lang="en-US" dirty="0" smtClean="0"/>
              <a:t>astronautics</a:t>
            </a:r>
          </a:p>
          <a:p>
            <a:pPr lvl="1" algn="just"/>
            <a:r>
              <a:rPr lang="en-US" dirty="0" smtClean="0"/>
              <a:t>Circuit design</a:t>
            </a:r>
          </a:p>
          <a:p>
            <a:pPr lvl="1" algn="just"/>
            <a:r>
              <a:rPr lang="en-US" dirty="0" smtClean="0"/>
              <a:t>Acoustics</a:t>
            </a:r>
          </a:p>
          <a:p>
            <a:pPr lvl="1" algn="just"/>
            <a:r>
              <a:rPr lang="en-US" dirty="0" smtClean="0"/>
              <a:t>Seismology</a:t>
            </a:r>
          </a:p>
          <a:p>
            <a:pPr lvl="1" algn="just"/>
            <a:r>
              <a:rPr lang="en-US" dirty="0" smtClean="0"/>
              <a:t>Biomedical engineering</a:t>
            </a:r>
          </a:p>
          <a:p>
            <a:pPr lvl="1" algn="just"/>
            <a:r>
              <a:rPr lang="en-US" dirty="0" smtClean="0"/>
              <a:t>Energy </a:t>
            </a:r>
            <a:r>
              <a:rPr lang="en-US" dirty="0"/>
              <a:t>generation and distribution </a:t>
            </a:r>
            <a:r>
              <a:rPr lang="en-US" dirty="0" smtClean="0"/>
              <a:t>systems</a:t>
            </a:r>
          </a:p>
          <a:p>
            <a:pPr lvl="1" algn="just"/>
            <a:r>
              <a:rPr lang="en-US" dirty="0" smtClean="0"/>
              <a:t>Chemical </a:t>
            </a:r>
            <a:r>
              <a:rPr lang="en-US" dirty="0"/>
              <a:t>process </a:t>
            </a:r>
            <a:r>
              <a:rPr lang="en-US" dirty="0" smtClean="0"/>
              <a:t>control</a:t>
            </a:r>
          </a:p>
          <a:p>
            <a:pPr lvl="1" algn="just"/>
            <a:r>
              <a:rPr lang="en-US" dirty="0" smtClean="0"/>
              <a:t>Speech </a:t>
            </a:r>
            <a:r>
              <a:rPr lang="en-US" dirty="0"/>
              <a:t>processing. </a:t>
            </a:r>
            <a:endParaRPr lang="en-US" dirty="0" smtClean="0"/>
          </a:p>
          <a:p>
            <a:pPr algn="just"/>
            <a:r>
              <a:rPr lang="en-US" dirty="0" smtClean="0"/>
              <a:t>Although </a:t>
            </a:r>
            <a:r>
              <a:rPr lang="en-US" dirty="0"/>
              <a:t>the physical nature </a:t>
            </a:r>
            <a:r>
              <a:rPr lang="en-US" dirty="0" smtClean="0"/>
              <a:t>of the </a:t>
            </a:r>
            <a:r>
              <a:rPr lang="en-US" dirty="0"/>
              <a:t>signals and systems that arise in these various disciplines may be drastically different</a:t>
            </a:r>
            <a:r>
              <a:rPr lang="en-US" dirty="0" smtClean="0"/>
              <a:t>, they </a:t>
            </a:r>
            <a:r>
              <a:rPr lang="en-US" dirty="0"/>
              <a:t>all have two very basic features in common.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10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1FB3F30-672D-4137-B5B2-917A90ADF2EC}" type="slidenum">
              <a:rPr lang="en-US">
                <a:latin typeface="Arial" panose="020B0604020202020204" pitchFamily="34" charset="0"/>
              </a:rPr>
              <a:pPr/>
              <a:t>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Course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/>
              <a:t>Core course</a:t>
            </a:r>
          </a:p>
          <a:p>
            <a:pPr eaLnBrk="1" hangingPunct="1"/>
            <a:r>
              <a:rPr lang="en-US" smtClean="0"/>
              <a:t>First course in Telecommunication Engineering</a:t>
            </a:r>
          </a:p>
          <a:p>
            <a:pPr eaLnBrk="1" hangingPunct="1"/>
            <a:r>
              <a:rPr lang="en-US" smtClean="0"/>
              <a:t>A strong foundation for advanced courses</a:t>
            </a:r>
          </a:p>
          <a:p>
            <a:pPr eaLnBrk="1" hangingPunct="1">
              <a:buFont typeface="Century Gothic" panose="020B0502020202020204" pitchFamily="34" charset="0"/>
              <a:buNone/>
            </a:pPr>
            <a:r>
              <a:rPr lang="en-US" smtClean="0"/>
              <a:t>	and research</a:t>
            </a:r>
          </a:p>
          <a:p>
            <a:pPr eaLnBrk="1" hangingPunct="1"/>
            <a:r>
              <a:rPr lang="en-US" smtClean="0"/>
              <a:t>What the course is about</a:t>
            </a:r>
          </a:p>
          <a:p>
            <a:pPr lvl="1" eaLnBrk="1" hangingPunct="1"/>
            <a:r>
              <a:rPr lang="en-US" smtClean="0"/>
              <a:t>Analysis and processing of information</a:t>
            </a:r>
          </a:p>
          <a:p>
            <a:pPr lvl="1" eaLnBrk="1" hangingPunct="1"/>
            <a:r>
              <a:rPr lang="en-US" smtClean="0"/>
              <a:t>System design for required processing</a:t>
            </a:r>
          </a:p>
          <a:p>
            <a:pPr eaLnBrk="1" hangingPunct="1"/>
            <a:r>
              <a:rPr lang="en-US" smtClean="0"/>
              <a:t>Mathematical &amp; theoretical</a:t>
            </a:r>
          </a:p>
          <a:p>
            <a:pPr lvl="1" eaLnBrk="1" hangingPunct="1"/>
            <a:r>
              <a:rPr lang="en-US" smtClean="0"/>
              <a:t>Calculus, Linear Algebra, Differential</a:t>
            </a:r>
          </a:p>
          <a:p>
            <a:pPr eaLnBrk="1" hangingPunct="1"/>
            <a:r>
              <a:rPr lang="en-US" smtClean="0"/>
              <a:t>Expectations</a:t>
            </a:r>
          </a:p>
          <a:p>
            <a:pPr eaLnBrk="1" hangingPunct="1"/>
            <a:r>
              <a:rPr lang="en-US" smtClean="0"/>
              <a:t>Extensive and tough</a:t>
            </a:r>
          </a:p>
        </p:txBody>
      </p:sp>
    </p:spTree>
    <p:extLst>
      <p:ext uri="{BB962C8B-B14F-4D97-AF65-F5344CB8AC3E}">
        <p14:creationId xmlns:p14="http://schemas.microsoft.com/office/powerpoint/2010/main" val="27580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E8D492E-040F-4D9D-BE28-C195ABEFA0D7}" type="slidenum">
              <a:rPr lang="en-US">
                <a:latin typeface="Arial" panose="020B0604020202020204" pitchFamily="34" charset="0"/>
              </a:rPr>
              <a:pPr/>
              <a:t>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contents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/>
              <a:t>Introduction to Signals and Systems</a:t>
            </a:r>
          </a:p>
          <a:p>
            <a:pPr eaLnBrk="1" hangingPunct="1"/>
            <a:r>
              <a:rPr lang="en-US" smtClean="0"/>
              <a:t>Sinusoids</a:t>
            </a:r>
          </a:p>
          <a:p>
            <a:pPr eaLnBrk="1" hangingPunct="1"/>
            <a:r>
              <a:rPr lang="en-US" smtClean="0"/>
              <a:t>Spectrum Representation</a:t>
            </a:r>
          </a:p>
          <a:p>
            <a:pPr eaLnBrk="1" hangingPunct="1"/>
            <a:r>
              <a:rPr lang="en-US" smtClean="0"/>
              <a:t>Analysis of Periodic Waveforms</a:t>
            </a:r>
          </a:p>
          <a:p>
            <a:pPr eaLnBrk="1" hangingPunct="1"/>
            <a:r>
              <a:rPr lang="en-US" smtClean="0"/>
              <a:t>Sampling and Aliasing</a:t>
            </a:r>
          </a:p>
          <a:p>
            <a:pPr eaLnBrk="1" hangingPunct="1"/>
            <a:r>
              <a:rPr lang="en-US" smtClean="0"/>
              <a:t>Filters</a:t>
            </a:r>
          </a:p>
          <a:p>
            <a:pPr eaLnBrk="1" hangingPunct="1"/>
            <a:r>
              <a:rPr lang="en-US" smtClean="0"/>
              <a:t>Convolution</a:t>
            </a:r>
          </a:p>
          <a:p>
            <a:pPr eaLnBrk="1" hangingPunct="1"/>
            <a:r>
              <a:rPr lang="en-US" smtClean="0"/>
              <a:t>Frequency response</a:t>
            </a:r>
          </a:p>
          <a:p>
            <a:pPr eaLnBrk="1" hangingPunct="1"/>
            <a:r>
              <a:rPr lang="en-US" smtClean="0"/>
              <a:t>Fourier Series and Transforms</a:t>
            </a:r>
          </a:p>
          <a:p>
            <a:pPr eaLnBrk="1" hangingPunct="1"/>
            <a:r>
              <a:rPr lang="en-US" smtClean="0"/>
              <a:t>Continuous-time &amp; Discrete-time Systems</a:t>
            </a:r>
          </a:p>
        </p:txBody>
      </p:sp>
    </p:spTree>
    <p:extLst>
      <p:ext uri="{BB962C8B-B14F-4D97-AF65-F5344CB8AC3E}">
        <p14:creationId xmlns:p14="http://schemas.microsoft.com/office/powerpoint/2010/main" val="28813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33E8EF-7155-43F4-814F-59AB10D0E684}" type="slidenum">
              <a:rPr lang="en-US">
                <a:latin typeface="Arial" panose="020B0604020202020204" pitchFamily="34" charset="0"/>
              </a:rPr>
              <a:pPr/>
              <a:t>6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Books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6096000"/>
          </a:xfrm>
        </p:spPr>
        <p:txBody>
          <a:bodyPr/>
          <a:lstStyle/>
          <a:p>
            <a:pPr eaLnBrk="1" hangingPunct="1">
              <a:buSzPct val="80000"/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			Signal Processing First 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Text book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 eaLnBrk="1" hangingPunct="1">
              <a:buFont typeface="Century Gothic" panose="020B0502020202020204" pitchFamily="34" charset="0"/>
              <a:buNone/>
            </a:pPr>
            <a:r>
              <a:rPr lang="en-US" sz="2800" dirty="0" smtClean="0"/>
              <a:t>by</a:t>
            </a:r>
          </a:p>
          <a:p>
            <a:pPr algn="ctr" eaLnBrk="1" hangingPunct="1">
              <a:buFont typeface="Century Gothic" panose="020B0502020202020204" pitchFamily="34" charset="0"/>
              <a:buNone/>
            </a:pPr>
            <a:r>
              <a:rPr lang="en-US" sz="2800" dirty="0" smtClean="0"/>
              <a:t>James H. McClellan, Ronald W. Schafer, </a:t>
            </a:r>
          </a:p>
          <a:p>
            <a:pPr algn="ctr" eaLnBrk="1" hangingPunct="1">
              <a:buFont typeface="Century Gothic" panose="020B0502020202020204" pitchFamily="34" charset="0"/>
              <a:buNone/>
            </a:pPr>
            <a:r>
              <a:rPr lang="en-US" sz="2800" dirty="0" smtClean="0"/>
              <a:t>Mark A. Yoder</a:t>
            </a:r>
          </a:p>
          <a:p>
            <a:pPr algn="ctr" eaLnBrk="1" hangingPunct="1">
              <a:buFont typeface="Century Gothic" panose="020B0502020202020204" pitchFamily="34" charset="0"/>
              <a:buNone/>
            </a:pPr>
            <a:endParaRPr lang="en-US" sz="2800" dirty="0" smtClean="0"/>
          </a:p>
          <a:p>
            <a:pPr algn="ctr" eaLnBrk="1" hangingPunct="1">
              <a:buFont typeface="Century Gothic" panose="020B0502020202020204" pitchFamily="34" charset="0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Signals &amp; Systems (Second Edition)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Reference 							book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 eaLnBrk="1" hangingPunct="1">
              <a:buFont typeface="Century Gothic" panose="020B0502020202020204" pitchFamily="34" charset="0"/>
              <a:buNone/>
            </a:pPr>
            <a:r>
              <a:rPr lang="en-US" sz="2800" dirty="0" smtClean="0"/>
              <a:t>by</a:t>
            </a:r>
          </a:p>
          <a:p>
            <a:pPr algn="ctr" eaLnBrk="1" hangingPunct="1">
              <a:buFont typeface="Century Gothic" panose="020B0502020202020204" pitchFamily="34" charset="0"/>
              <a:buNone/>
            </a:pPr>
            <a:r>
              <a:rPr lang="en-US" sz="2800" dirty="0" smtClean="0"/>
              <a:t>Alan V. Oppenheim, Alan S. </a:t>
            </a:r>
            <a:r>
              <a:rPr lang="en-US" sz="2800" dirty="0" err="1" smtClean="0"/>
              <a:t>Willsky</a:t>
            </a:r>
            <a:r>
              <a:rPr lang="en-US" sz="2800" dirty="0" smtClean="0"/>
              <a:t>,</a:t>
            </a:r>
          </a:p>
          <a:p>
            <a:pPr algn="ctr" eaLnBrk="1" hangingPunct="1">
              <a:buFont typeface="Century Gothic" panose="020B0502020202020204" pitchFamily="34" charset="0"/>
              <a:buNone/>
            </a:pPr>
            <a:r>
              <a:rPr lang="en-US" sz="2800" dirty="0" smtClean="0"/>
              <a:t>S. Hamid </a:t>
            </a:r>
            <a:r>
              <a:rPr lang="en-US" sz="2800" dirty="0" err="1" smtClean="0"/>
              <a:t>Nawab</a:t>
            </a:r>
            <a:endParaRPr lang="en-US" sz="2800" dirty="0" smtClean="0"/>
          </a:p>
          <a:p>
            <a:pPr algn="ctr" eaLnBrk="1" hangingPunct="1">
              <a:buFont typeface="Century Gothic" panose="020B0502020202020204" pitchFamily="34" charset="0"/>
              <a:buNone/>
            </a:pPr>
            <a:endParaRPr lang="en-US" sz="2800" dirty="0" smtClean="0"/>
          </a:p>
          <a:p>
            <a:pPr algn="ctr" eaLnBrk="1" hangingPunct="1">
              <a:buFont typeface="Century Gothic" panose="020B0502020202020204" pitchFamily="34" charset="0"/>
              <a:buNone/>
            </a:pPr>
            <a:endParaRPr lang="en-US" sz="2800" dirty="0" smtClean="0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990600" y="32004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A342586-ACBB-4CBA-803A-22EEDA0A705D}" type="slidenum">
              <a:rPr lang="en-US">
                <a:latin typeface="Arial" panose="020B0604020202020204" pitchFamily="34" charset="0"/>
              </a:rPr>
              <a:pPr/>
              <a:t>7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Assessments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Century Gothic" panose="020B0502020202020204" pitchFamily="34" charset="0"/>
              <a:buNone/>
            </a:pPr>
            <a:endParaRPr lang="en-US" dirty="0" smtClean="0"/>
          </a:p>
          <a:p>
            <a:pPr eaLnBrk="1" hangingPunct="1">
              <a:buFont typeface="Century Gothic" panose="020B0502020202020204" pitchFamily="34" charset="0"/>
              <a:buNone/>
            </a:pPr>
            <a:endParaRPr lang="en-US" dirty="0" smtClean="0"/>
          </a:p>
          <a:p>
            <a:pPr algn="ctr" eaLnBrk="1" hangingPunct="1">
              <a:buFont typeface="Century Gothic" panose="020B0502020202020204" pitchFamily="34" charset="0"/>
              <a:buNone/>
            </a:pPr>
            <a:r>
              <a:rPr lang="en-US" dirty="0" smtClean="0"/>
              <a:t>Quizzes		10%</a:t>
            </a:r>
          </a:p>
          <a:p>
            <a:pPr algn="ctr" eaLnBrk="1" hangingPunct="1">
              <a:buFont typeface="Century Gothic" panose="020B0502020202020204" pitchFamily="34" charset="0"/>
              <a:buNone/>
            </a:pPr>
            <a:r>
              <a:rPr lang="en-US" dirty="0" smtClean="0"/>
              <a:t>Assignments	2%</a:t>
            </a:r>
          </a:p>
          <a:p>
            <a:pPr algn="ctr" eaLnBrk="1" hangingPunct="1">
              <a:buFont typeface="Century Gothic" panose="020B0502020202020204" pitchFamily="34" charset="0"/>
              <a:buNone/>
            </a:pPr>
            <a:r>
              <a:rPr lang="en-US" dirty="0" smtClean="0"/>
              <a:t>Sessional		36%</a:t>
            </a:r>
          </a:p>
          <a:p>
            <a:pPr algn="ctr" eaLnBrk="1" hangingPunct="1">
              <a:buFont typeface="Century Gothic" panose="020B0502020202020204" pitchFamily="34" charset="0"/>
              <a:buNone/>
            </a:pPr>
            <a:r>
              <a:rPr lang="en-US" dirty="0" smtClean="0"/>
              <a:t>Matlab 		2%</a:t>
            </a:r>
          </a:p>
          <a:p>
            <a:pPr algn="ctr" eaLnBrk="1" hangingPunct="1">
              <a:buFont typeface="Century Gothic" panose="020B0502020202020204" pitchFamily="34" charset="0"/>
              <a:buNone/>
            </a:pPr>
            <a:r>
              <a:rPr lang="en-US" dirty="0" smtClean="0"/>
              <a:t>Final	Exam	50%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743200" y="1828800"/>
            <a:ext cx="3810000" cy="28194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2743200" y="2414588"/>
            <a:ext cx="3810000" cy="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2743200" y="2971800"/>
            <a:ext cx="3810000" cy="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2743200" y="3529013"/>
            <a:ext cx="3810000" cy="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2743200" y="4108450"/>
            <a:ext cx="3810000" cy="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5334000" y="1828800"/>
            <a:ext cx="0" cy="281940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933EEE2-6B2F-4621-A7CD-41F6F0D467C0}" type="slidenum">
              <a:rPr lang="en-US">
                <a:latin typeface="Arial" panose="020B0604020202020204" pitchFamily="34" charset="0"/>
              </a:rPr>
              <a:pPr/>
              <a:t>8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Signal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482" y="978740"/>
            <a:ext cx="8996082" cy="537761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000056"/>
                </a:solidFill>
              </a:rPr>
              <a:t>Any time-varying physical phenomenon that is </a:t>
            </a:r>
            <a:r>
              <a:rPr lang="en-US" dirty="0" smtClean="0">
                <a:solidFill>
                  <a:srgbClr val="000056"/>
                </a:solidFill>
              </a:rPr>
              <a:t>intended </a:t>
            </a:r>
            <a:r>
              <a:rPr lang="en-US" dirty="0">
                <a:solidFill>
                  <a:srgbClr val="000056"/>
                </a:solidFill>
              </a:rPr>
              <a:t>to convey information is </a:t>
            </a:r>
            <a:r>
              <a:rPr lang="en-US" dirty="0" smtClean="0">
                <a:solidFill>
                  <a:srgbClr val="000056"/>
                </a:solidFill>
              </a:rPr>
              <a:t>a signal</a:t>
            </a:r>
            <a:r>
              <a:rPr lang="en-US" dirty="0">
                <a:solidFill>
                  <a:srgbClr val="000056"/>
                </a:solidFill>
              </a:rPr>
              <a:t>. </a:t>
            </a:r>
            <a:endParaRPr lang="en-US" dirty="0" smtClean="0">
              <a:solidFill>
                <a:srgbClr val="000056"/>
              </a:solidFill>
            </a:endParaRPr>
          </a:p>
          <a:p>
            <a:pPr algn="just"/>
            <a:endParaRPr lang="en-US" dirty="0" smtClean="0">
              <a:solidFill>
                <a:srgbClr val="000056"/>
              </a:solidFill>
            </a:endParaRPr>
          </a:p>
          <a:p>
            <a:pPr lvl="1" algn="just"/>
            <a:r>
              <a:rPr lang="en-US" dirty="0" smtClean="0">
                <a:solidFill>
                  <a:srgbClr val="000056"/>
                </a:solidFill>
              </a:rPr>
              <a:t>Examples </a:t>
            </a:r>
            <a:r>
              <a:rPr lang="en-US" dirty="0">
                <a:solidFill>
                  <a:srgbClr val="000056"/>
                </a:solidFill>
              </a:rPr>
              <a:t>of signals are the human voice, sign language, Morse code, </a:t>
            </a:r>
            <a:r>
              <a:rPr lang="en-US" dirty="0" smtClean="0">
                <a:solidFill>
                  <a:srgbClr val="000056"/>
                </a:solidFill>
              </a:rPr>
              <a:t>traffic signals</a:t>
            </a:r>
            <a:r>
              <a:rPr lang="en-US" dirty="0">
                <a:solidFill>
                  <a:srgbClr val="000056"/>
                </a:solidFill>
              </a:rPr>
              <a:t>, voltages on telephone wires, electric </a:t>
            </a:r>
            <a:r>
              <a:rPr lang="en-US" dirty="0" smtClean="0">
                <a:solidFill>
                  <a:srgbClr val="000056"/>
                </a:solidFill>
              </a:rPr>
              <a:t>fields </a:t>
            </a:r>
            <a:r>
              <a:rPr lang="en-US" dirty="0">
                <a:solidFill>
                  <a:srgbClr val="000056"/>
                </a:solidFill>
              </a:rPr>
              <a:t>emanating from radio or </a:t>
            </a:r>
            <a:r>
              <a:rPr lang="en-US" dirty="0" smtClean="0">
                <a:solidFill>
                  <a:srgbClr val="000056"/>
                </a:solidFill>
              </a:rPr>
              <a:t>television transmitters </a:t>
            </a:r>
            <a:r>
              <a:rPr lang="en-US" dirty="0">
                <a:solidFill>
                  <a:srgbClr val="000056"/>
                </a:solidFill>
              </a:rPr>
              <a:t>and variations of light intensity in an optical </a:t>
            </a:r>
            <a:r>
              <a:rPr lang="en-US" dirty="0" smtClean="0">
                <a:solidFill>
                  <a:srgbClr val="000056"/>
                </a:solidFill>
              </a:rPr>
              <a:t>fiber </a:t>
            </a:r>
            <a:r>
              <a:rPr lang="en-US" dirty="0">
                <a:solidFill>
                  <a:srgbClr val="000056"/>
                </a:solidFill>
              </a:rPr>
              <a:t>on a telephone or </a:t>
            </a:r>
            <a:r>
              <a:rPr lang="en-US" dirty="0" smtClean="0">
                <a:solidFill>
                  <a:srgbClr val="000056"/>
                </a:solidFill>
              </a:rPr>
              <a:t>computer network</a:t>
            </a:r>
            <a:r>
              <a:rPr lang="en-US" dirty="0">
                <a:solidFill>
                  <a:srgbClr val="000056"/>
                </a:solidFill>
              </a:rPr>
              <a:t>. </a:t>
            </a:r>
            <a:endParaRPr lang="en-US" dirty="0" smtClean="0">
              <a:solidFill>
                <a:srgbClr val="0000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7DC9B9-0EEA-479F-AFD7-1F234B1E31D2}" type="slidenum">
              <a:rPr lang="en-US">
                <a:latin typeface="Arial" panose="020B0604020202020204" pitchFamily="34" charset="0"/>
              </a:rPr>
              <a:pPr/>
              <a:t>9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7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Signal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855" y="1098550"/>
            <a:ext cx="8229600" cy="4525963"/>
          </a:xfrm>
        </p:spPr>
        <p:txBody>
          <a:bodyPr/>
          <a:lstStyle/>
          <a:p>
            <a:pPr lvl="1" eaLnBrk="1" hangingPunct="1"/>
            <a:r>
              <a:rPr lang="en-US" dirty="0" smtClean="0"/>
              <a:t>The Speech Signal</a:t>
            </a:r>
          </a:p>
          <a:p>
            <a:pPr lvl="1" eaLnBrk="1" hangingPunct="1"/>
            <a:endParaRPr lang="en-US" sz="16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The ECG Signal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18437" name="Rectangle 37"/>
          <p:cNvSpPr>
            <a:spLocks noChangeArrowheads="1"/>
          </p:cNvSpPr>
          <p:nvPr/>
        </p:nvSpPr>
        <p:spPr bwMode="auto">
          <a:xfrm>
            <a:off x="668338" y="1676400"/>
            <a:ext cx="7848600" cy="1524000"/>
          </a:xfrm>
          <a:prstGeom prst="rect">
            <a:avLst/>
          </a:prstGeom>
          <a:noFill/>
          <a:ln w="9525">
            <a:solidFill>
              <a:srgbClr val="96969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8438" name="Line 38"/>
          <p:cNvSpPr>
            <a:spLocks noChangeShapeType="1"/>
          </p:cNvSpPr>
          <p:nvPr/>
        </p:nvSpPr>
        <p:spPr bwMode="auto">
          <a:xfrm>
            <a:off x="1735138" y="1676400"/>
            <a:ext cx="0" cy="15240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39"/>
          <p:cNvSpPr>
            <a:spLocks noChangeShapeType="1"/>
          </p:cNvSpPr>
          <p:nvPr/>
        </p:nvSpPr>
        <p:spPr bwMode="auto">
          <a:xfrm>
            <a:off x="2878138" y="1676400"/>
            <a:ext cx="0" cy="15240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40"/>
          <p:cNvSpPr>
            <a:spLocks noChangeShapeType="1"/>
          </p:cNvSpPr>
          <p:nvPr/>
        </p:nvSpPr>
        <p:spPr bwMode="auto">
          <a:xfrm>
            <a:off x="4021138" y="1676400"/>
            <a:ext cx="0" cy="15240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41"/>
          <p:cNvSpPr>
            <a:spLocks noChangeShapeType="1"/>
          </p:cNvSpPr>
          <p:nvPr/>
        </p:nvSpPr>
        <p:spPr bwMode="auto">
          <a:xfrm>
            <a:off x="5240338" y="1676400"/>
            <a:ext cx="0" cy="15240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42"/>
          <p:cNvSpPr>
            <a:spLocks noChangeShapeType="1"/>
          </p:cNvSpPr>
          <p:nvPr/>
        </p:nvSpPr>
        <p:spPr bwMode="auto">
          <a:xfrm>
            <a:off x="6383338" y="1676400"/>
            <a:ext cx="0" cy="15240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43"/>
          <p:cNvSpPr>
            <a:spLocks noChangeShapeType="1"/>
          </p:cNvSpPr>
          <p:nvPr/>
        </p:nvSpPr>
        <p:spPr bwMode="auto">
          <a:xfrm>
            <a:off x="7526338" y="1676400"/>
            <a:ext cx="0" cy="15240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Freeform 44"/>
          <p:cNvSpPr>
            <a:spLocks/>
          </p:cNvSpPr>
          <p:nvPr/>
        </p:nvSpPr>
        <p:spPr bwMode="auto">
          <a:xfrm>
            <a:off x="668338" y="1663700"/>
            <a:ext cx="3797300" cy="1566863"/>
          </a:xfrm>
          <a:custGeom>
            <a:avLst/>
            <a:gdLst>
              <a:gd name="T0" fmla="*/ 0 w 2392"/>
              <a:gd name="T1" fmla="*/ 488 h 987"/>
              <a:gd name="T2" fmla="*/ 294 w 2392"/>
              <a:gd name="T3" fmla="*/ 488 h 987"/>
              <a:gd name="T4" fmla="*/ 489 w 2392"/>
              <a:gd name="T5" fmla="*/ 536 h 987"/>
              <a:gd name="T6" fmla="*/ 930 w 2392"/>
              <a:gd name="T7" fmla="*/ 488 h 987"/>
              <a:gd name="T8" fmla="*/ 1174 w 2392"/>
              <a:gd name="T9" fmla="*/ 488 h 987"/>
              <a:gd name="T10" fmla="*/ 1272 w 2392"/>
              <a:gd name="T11" fmla="*/ 536 h 987"/>
              <a:gd name="T12" fmla="*/ 1370 w 2392"/>
              <a:gd name="T13" fmla="*/ 488 h 987"/>
              <a:gd name="T14" fmla="*/ 1517 w 2392"/>
              <a:gd name="T15" fmla="*/ 536 h 987"/>
              <a:gd name="T16" fmla="*/ 1614 w 2392"/>
              <a:gd name="T17" fmla="*/ 488 h 987"/>
              <a:gd name="T18" fmla="*/ 1712 w 2392"/>
              <a:gd name="T19" fmla="*/ 536 h 987"/>
              <a:gd name="T20" fmla="*/ 1908 w 2392"/>
              <a:gd name="T21" fmla="*/ 440 h 987"/>
              <a:gd name="T22" fmla="*/ 1908 w 2392"/>
              <a:gd name="T23" fmla="*/ 536 h 987"/>
              <a:gd name="T24" fmla="*/ 2104 w 2392"/>
              <a:gd name="T25" fmla="*/ 536 h 987"/>
              <a:gd name="T26" fmla="*/ 2153 w 2392"/>
              <a:gd name="T27" fmla="*/ 632 h 987"/>
              <a:gd name="T28" fmla="*/ 2250 w 2392"/>
              <a:gd name="T29" fmla="*/ 152 h 987"/>
              <a:gd name="T30" fmla="*/ 2202 w 2392"/>
              <a:gd name="T31" fmla="*/ 632 h 987"/>
              <a:gd name="T32" fmla="*/ 2240 w 2392"/>
              <a:gd name="T33" fmla="*/ 744 h 987"/>
              <a:gd name="T34" fmla="*/ 2248 w 2392"/>
              <a:gd name="T35" fmla="*/ 872 h 987"/>
              <a:gd name="T36" fmla="*/ 2348 w 2392"/>
              <a:gd name="T37" fmla="*/ 56 h 987"/>
              <a:gd name="T38" fmla="*/ 2328 w 2392"/>
              <a:gd name="T39" fmla="*/ 536 h 987"/>
              <a:gd name="T40" fmla="*/ 2360 w 2392"/>
              <a:gd name="T41" fmla="*/ 600 h 987"/>
              <a:gd name="T42" fmla="*/ 2344 w 2392"/>
              <a:gd name="T43" fmla="*/ 736 h 987"/>
              <a:gd name="T44" fmla="*/ 2392 w 2392"/>
              <a:gd name="T45" fmla="*/ 608 h 9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92"/>
              <a:gd name="T70" fmla="*/ 0 h 987"/>
              <a:gd name="T71" fmla="*/ 2392 w 2392"/>
              <a:gd name="T72" fmla="*/ 987 h 98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92" h="987">
                <a:moveTo>
                  <a:pt x="0" y="488"/>
                </a:moveTo>
                <a:cubicBezTo>
                  <a:pt x="106" y="484"/>
                  <a:pt x="212" y="480"/>
                  <a:pt x="294" y="488"/>
                </a:cubicBezTo>
                <a:cubicBezTo>
                  <a:pt x="375" y="496"/>
                  <a:pt x="383" y="536"/>
                  <a:pt x="489" y="536"/>
                </a:cubicBezTo>
                <a:cubicBezTo>
                  <a:pt x="595" y="536"/>
                  <a:pt x="815" y="496"/>
                  <a:pt x="930" y="488"/>
                </a:cubicBezTo>
                <a:cubicBezTo>
                  <a:pt x="1044" y="480"/>
                  <a:pt x="1117" y="480"/>
                  <a:pt x="1174" y="488"/>
                </a:cubicBezTo>
                <a:cubicBezTo>
                  <a:pt x="1231" y="496"/>
                  <a:pt x="1239" y="536"/>
                  <a:pt x="1272" y="536"/>
                </a:cubicBezTo>
                <a:cubicBezTo>
                  <a:pt x="1305" y="536"/>
                  <a:pt x="1329" y="488"/>
                  <a:pt x="1370" y="488"/>
                </a:cubicBezTo>
                <a:cubicBezTo>
                  <a:pt x="1411" y="488"/>
                  <a:pt x="1476" y="536"/>
                  <a:pt x="1517" y="536"/>
                </a:cubicBezTo>
                <a:cubicBezTo>
                  <a:pt x="1557" y="536"/>
                  <a:pt x="1582" y="488"/>
                  <a:pt x="1614" y="488"/>
                </a:cubicBezTo>
                <a:cubicBezTo>
                  <a:pt x="1647" y="488"/>
                  <a:pt x="1663" y="544"/>
                  <a:pt x="1712" y="536"/>
                </a:cubicBezTo>
                <a:cubicBezTo>
                  <a:pt x="1761" y="528"/>
                  <a:pt x="1875" y="440"/>
                  <a:pt x="1908" y="440"/>
                </a:cubicBezTo>
                <a:cubicBezTo>
                  <a:pt x="1941" y="440"/>
                  <a:pt x="1875" y="520"/>
                  <a:pt x="1908" y="536"/>
                </a:cubicBezTo>
                <a:cubicBezTo>
                  <a:pt x="1941" y="552"/>
                  <a:pt x="2063" y="520"/>
                  <a:pt x="2104" y="536"/>
                </a:cubicBezTo>
                <a:cubicBezTo>
                  <a:pt x="2144" y="552"/>
                  <a:pt x="2128" y="696"/>
                  <a:pt x="2153" y="632"/>
                </a:cubicBezTo>
                <a:cubicBezTo>
                  <a:pt x="2177" y="568"/>
                  <a:pt x="2242" y="152"/>
                  <a:pt x="2250" y="152"/>
                </a:cubicBezTo>
                <a:cubicBezTo>
                  <a:pt x="2259" y="152"/>
                  <a:pt x="2204" y="533"/>
                  <a:pt x="2202" y="632"/>
                </a:cubicBezTo>
                <a:cubicBezTo>
                  <a:pt x="2200" y="731"/>
                  <a:pt x="2232" y="704"/>
                  <a:pt x="2240" y="744"/>
                </a:cubicBezTo>
                <a:cubicBezTo>
                  <a:pt x="2248" y="784"/>
                  <a:pt x="2230" y="987"/>
                  <a:pt x="2248" y="872"/>
                </a:cubicBezTo>
                <a:cubicBezTo>
                  <a:pt x="2266" y="757"/>
                  <a:pt x="2335" y="112"/>
                  <a:pt x="2348" y="56"/>
                </a:cubicBezTo>
                <a:cubicBezTo>
                  <a:pt x="2361" y="0"/>
                  <a:pt x="2326" y="445"/>
                  <a:pt x="2328" y="536"/>
                </a:cubicBezTo>
                <a:cubicBezTo>
                  <a:pt x="2330" y="627"/>
                  <a:pt x="2357" y="567"/>
                  <a:pt x="2360" y="600"/>
                </a:cubicBezTo>
                <a:cubicBezTo>
                  <a:pt x="2363" y="633"/>
                  <a:pt x="2339" y="735"/>
                  <a:pt x="2344" y="736"/>
                </a:cubicBezTo>
                <a:cubicBezTo>
                  <a:pt x="2349" y="737"/>
                  <a:pt x="2382" y="635"/>
                  <a:pt x="2392" y="60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8445" name="Freeform 45"/>
          <p:cNvSpPr>
            <a:spLocks/>
          </p:cNvSpPr>
          <p:nvPr/>
        </p:nvSpPr>
        <p:spPr bwMode="auto">
          <a:xfrm>
            <a:off x="4384675" y="1625600"/>
            <a:ext cx="474663" cy="1676400"/>
          </a:xfrm>
          <a:custGeom>
            <a:avLst/>
            <a:gdLst>
              <a:gd name="T0" fmla="*/ 51 w 299"/>
              <a:gd name="T1" fmla="*/ 624 h 1056"/>
              <a:gd name="T2" fmla="*/ 11 w 299"/>
              <a:gd name="T3" fmla="*/ 896 h 1056"/>
              <a:gd name="T4" fmla="*/ 119 w 299"/>
              <a:gd name="T5" fmla="*/ 704 h 1056"/>
              <a:gd name="T6" fmla="*/ 119 w 299"/>
              <a:gd name="T7" fmla="*/ 944 h 1056"/>
              <a:gd name="T8" fmla="*/ 281 w 299"/>
              <a:gd name="T9" fmla="*/ 32 h 1056"/>
              <a:gd name="T10" fmla="*/ 227 w 299"/>
              <a:gd name="T11" fmla="*/ 752 h 1056"/>
              <a:gd name="T12" fmla="*/ 281 w 299"/>
              <a:gd name="T13" fmla="*/ 560 h 1056"/>
              <a:gd name="T14" fmla="*/ 281 w 299"/>
              <a:gd name="T15" fmla="*/ 896 h 10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9"/>
              <a:gd name="T25" fmla="*/ 0 h 1056"/>
              <a:gd name="T26" fmla="*/ 299 w 299"/>
              <a:gd name="T27" fmla="*/ 1056 h 10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9" h="1056">
                <a:moveTo>
                  <a:pt x="51" y="624"/>
                </a:moveTo>
                <a:cubicBezTo>
                  <a:pt x="44" y="671"/>
                  <a:pt x="0" y="883"/>
                  <a:pt x="11" y="896"/>
                </a:cubicBezTo>
                <a:cubicBezTo>
                  <a:pt x="22" y="909"/>
                  <a:pt x="101" y="696"/>
                  <a:pt x="119" y="704"/>
                </a:cubicBezTo>
                <a:cubicBezTo>
                  <a:pt x="137" y="712"/>
                  <a:pt x="92" y="1056"/>
                  <a:pt x="119" y="944"/>
                </a:cubicBezTo>
                <a:cubicBezTo>
                  <a:pt x="146" y="832"/>
                  <a:pt x="263" y="64"/>
                  <a:pt x="281" y="32"/>
                </a:cubicBezTo>
                <a:cubicBezTo>
                  <a:pt x="299" y="0"/>
                  <a:pt x="227" y="664"/>
                  <a:pt x="227" y="752"/>
                </a:cubicBezTo>
                <a:cubicBezTo>
                  <a:pt x="227" y="840"/>
                  <a:pt x="272" y="536"/>
                  <a:pt x="281" y="560"/>
                </a:cubicBezTo>
                <a:cubicBezTo>
                  <a:pt x="290" y="584"/>
                  <a:pt x="272" y="840"/>
                  <a:pt x="281" y="896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8446" name="Freeform 46"/>
          <p:cNvSpPr>
            <a:spLocks/>
          </p:cNvSpPr>
          <p:nvPr/>
        </p:nvSpPr>
        <p:spPr bwMode="auto">
          <a:xfrm>
            <a:off x="4824413" y="1682750"/>
            <a:ext cx="393700" cy="1631950"/>
          </a:xfrm>
          <a:custGeom>
            <a:avLst/>
            <a:gdLst>
              <a:gd name="T0" fmla="*/ 6 w 248"/>
              <a:gd name="T1" fmla="*/ 652 h 1028"/>
              <a:gd name="T2" fmla="*/ 14 w 248"/>
              <a:gd name="T3" fmla="*/ 868 h 1028"/>
              <a:gd name="T4" fmla="*/ 87 w 248"/>
              <a:gd name="T5" fmla="*/ 700 h 1028"/>
              <a:gd name="T6" fmla="*/ 78 w 248"/>
              <a:gd name="T7" fmla="*/ 916 h 1028"/>
              <a:gd name="T8" fmla="*/ 231 w 248"/>
              <a:gd name="T9" fmla="*/ 28 h 1028"/>
              <a:gd name="T10" fmla="*/ 183 w 248"/>
              <a:gd name="T11" fmla="*/ 748 h 1028"/>
              <a:gd name="T12" fmla="*/ 231 w 248"/>
              <a:gd name="T13" fmla="*/ 556 h 1028"/>
              <a:gd name="T14" fmla="*/ 231 w 248"/>
              <a:gd name="T15" fmla="*/ 892 h 10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8"/>
              <a:gd name="T25" fmla="*/ 0 h 1028"/>
              <a:gd name="T26" fmla="*/ 248 w 248"/>
              <a:gd name="T27" fmla="*/ 1028 h 10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8" h="1028">
                <a:moveTo>
                  <a:pt x="6" y="652"/>
                </a:moveTo>
                <a:cubicBezTo>
                  <a:pt x="7" y="688"/>
                  <a:pt x="0" y="860"/>
                  <a:pt x="14" y="868"/>
                </a:cubicBezTo>
                <a:cubicBezTo>
                  <a:pt x="28" y="876"/>
                  <a:pt x="76" y="692"/>
                  <a:pt x="87" y="700"/>
                </a:cubicBezTo>
                <a:cubicBezTo>
                  <a:pt x="98" y="708"/>
                  <a:pt x="54" y="1028"/>
                  <a:pt x="78" y="916"/>
                </a:cubicBezTo>
                <a:cubicBezTo>
                  <a:pt x="102" y="804"/>
                  <a:pt x="214" y="56"/>
                  <a:pt x="231" y="28"/>
                </a:cubicBezTo>
                <a:cubicBezTo>
                  <a:pt x="248" y="0"/>
                  <a:pt x="183" y="660"/>
                  <a:pt x="183" y="748"/>
                </a:cubicBezTo>
                <a:cubicBezTo>
                  <a:pt x="183" y="836"/>
                  <a:pt x="223" y="532"/>
                  <a:pt x="231" y="556"/>
                </a:cubicBezTo>
                <a:cubicBezTo>
                  <a:pt x="239" y="580"/>
                  <a:pt x="223" y="836"/>
                  <a:pt x="231" y="89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8447" name="Freeform 47"/>
          <p:cNvSpPr>
            <a:spLocks/>
          </p:cNvSpPr>
          <p:nvPr/>
        </p:nvSpPr>
        <p:spPr bwMode="auto">
          <a:xfrm>
            <a:off x="5189538" y="1885950"/>
            <a:ext cx="763587" cy="1339850"/>
          </a:xfrm>
          <a:custGeom>
            <a:avLst/>
            <a:gdLst>
              <a:gd name="T0" fmla="*/ 0 w 481"/>
              <a:gd name="T1" fmla="*/ 764 h 844"/>
              <a:gd name="T2" fmla="*/ 176 w 481"/>
              <a:gd name="T3" fmla="*/ 580 h 844"/>
              <a:gd name="T4" fmla="*/ 216 w 481"/>
              <a:gd name="T5" fmla="*/ 796 h 844"/>
              <a:gd name="T6" fmla="*/ 248 w 481"/>
              <a:gd name="T7" fmla="*/ 716 h 844"/>
              <a:gd name="T8" fmla="*/ 400 w 481"/>
              <a:gd name="T9" fmla="*/ 28 h 844"/>
              <a:gd name="T10" fmla="*/ 376 w 481"/>
              <a:gd name="T11" fmla="*/ 548 h 844"/>
              <a:gd name="T12" fmla="*/ 464 w 481"/>
              <a:gd name="T13" fmla="*/ 660 h 844"/>
              <a:gd name="T14" fmla="*/ 480 w 481"/>
              <a:gd name="T15" fmla="*/ 764 h 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1"/>
              <a:gd name="T25" fmla="*/ 0 h 844"/>
              <a:gd name="T26" fmla="*/ 481 w 481"/>
              <a:gd name="T27" fmla="*/ 844 h 8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1" h="844">
                <a:moveTo>
                  <a:pt x="0" y="764"/>
                </a:moveTo>
                <a:cubicBezTo>
                  <a:pt x="29" y="733"/>
                  <a:pt x="140" y="575"/>
                  <a:pt x="176" y="580"/>
                </a:cubicBezTo>
                <a:cubicBezTo>
                  <a:pt x="212" y="585"/>
                  <a:pt x="204" y="774"/>
                  <a:pt x="216" y="796"/>
                </a:cubicBezTo>
                <a:cubicBezTo>
                  <a:pt x="228" y="818"/>
                  <a:pt x="217" y="844"/>
                  <a:pt x="248" y="716"/>
                </a:cubicBezTo>
                <a:cubicBezTo>
                  <a:pt x="279" y="588"/>
                  <a:pt x="379" y="56"/>
                  <a:pt x="400" y="28"/>
                </a:cubicBezTo>
                <a:cubicBezTo>
                  <a:pt x="421" y="0"/>
                  <a:pt x="365" y="443"/>
                  <a:pt x="376" y="548"/>
                </a:cubicBezTo>
                <a:cubicBezTo>
                  <a:pt x="387" y="653"/>
                  <a:pt x="447" y="624"/>
                  <a:pt x="464" y="660"/>
                </a:cubicBezTo>
                <a:cubicBezTo>
                  <a:pt x="481" y="696"/>
                  <a:pt x="477" y="742"/>
                  <a:pt x="480" y="764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8448" name="Freeform 48"/>
          <p:cNvSpPr>
            <a:spLocks/>
          </p:cNvSpPr>
          <p:nvPr/>
        </p:nvSpPr>
        <p:spPr bwMode="auto">
          <a:xfrm>
            <a:off x="5943600" y="1684338"/>
            <a:ext cx="417513" cy="1617662"/>
          </a:xfrm>
          <a:custGeom>
            <a:avLst/>
            <a:gdLst>
              <a:gd name="T0" fmla="*/ 53 w 263"/>
              <a:gd name="T1" fmla="*/ 571 h 1019"/>
              <a:gd name="T2" fmla="*/ 8 w 263"/>
              <a:gd name="T3" fmla="*/ 891 h 1019"/>
              <a:gd name="T4" fmla="*/ 104 w 263"/>
              <a:gd name="T5" fmla="*/ 699 h 1019"/>
              <a:gd name="T6" fmla="*/ 109 w 263"/>
              <a:gd name="T7" fmla="*/ 907 h 1019"/>
              <a:gd name="T8" fmla="*/ 248 w 263"/>
              <a:gd name="T9" fmla="*/ 27 h 1019"/>
              <a:gd name="T10" fmla="*/ 200 w 263"/>
              <a:gd name="T11" fmla="*/ 747 h 1019"/>
              <a:gd name="T12" fmla="*/ 248 w 263"/>
              <a:gd name="T13" fmla="*/ 555 h 1019"/>
              <a:gd name="T14" fmla="*/ 248 w 263"/>
              <a:gd name="T15" fmla="*/ 891 h 10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3"/>
              <a:gd name="T25" fmla="*/ 0 h 1019"/>
              <a:gd name="T26" fmla="*/ 263 w 263"/>
              <a:gd name="T27" fmla="*/ 1019 h 10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3" h="1019">
                <a:moveTo>
                  <a:pt x="53" y="571"/>
                </a:moveTo>
                <a:cubicBezTo>
                  <a:pt x="46" y="623"/>
                  <a:pt x="0" y="870"/>
                  <a:pt x="8" y="891"/>
                </a:cubicBezTo>
                <a:cubicBezTo>
                  <a:pt x="16" y="912"/>
                  <a:pt x="87" y="696"/>
                  <a:pt x="104" y="699"/>
                </a:cubicBezTo>
                <a:cubicBezTo>
                  <a:pt x="121" y="702"/>
                  <a:pt x="85" y="1019"/>
                  <a:pt x="109" y="907"/>
                </a:cubicBezTo>
                <a:cubicBezTo>
                  <a:pt x="133" y="795"/>
                  <a:pt x="233" y="54"/>
                  <a:pt x="248" y="27"/>
                </a:cubicBezTo>
                <a:cubicBezTo>
                  <a:pt x="263" y="0"/>
                  <a:pt x="200" y="659"/>
                  <a:pt x="200" y="747"/>
                </a:cubicBezTo>
                <a:cubicBezTo>
                  <a:pt x="200" y="835"/>
                  <a:pt x="240" y="531"/>
                  <a:pt x="248" y="555"/>
                </a:cubicBezTo>
                <a:cubicBezTo>
                  <a:pt x="256" y="579"/>
                  <a:pt x="240" y="835"/>
                  <a:pt x="248" y="891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8449" name="Freeform 49"/>
          <p:cNvSpPr>
            <a:spLocks/>
          </p:cNvSpPr>
          <p:nvPr/>
        </p:nvSpPr>
        <p:spPr bwMode="auto">
          <a:xfrm>
            <a:off x="6332538" y="2154238"/>
            <a:ext cx="2171700" cy="919162"/>
          </a:xfrm>
          <a:custGeom>
            <a:avLst/>
            <a:gdLst>
              <a:gd name="T0" fmla="*/ 0 w 1368"/>
              <a:gd name="T1" fmla="*/ 579 h 579"/>
              <a:gd name="T2" fmla="*/ 176 w 1368"/>
              <a:gd name="T3" fmla="*/ 35 h 579"/>
              <a:gd name="T4" fmla="*/ 80 w 1368"/>
              <a:gd name="T5" fmla="*/ 371 h 579"/>
              <a:gd name="T6" fmla="*/ 272 w 1368"/>
              <a:gd name="T7" fmla="*/ 227 h 579"/>
              <a:gd name="T8" fmla="*/ 272 w 1368"/>
              <a:gd name="T9" fmla="*/ 419 h 579"/>
              <a:gd name="T10" fmla="*/ 416 w 1368"/>
              <a:gd name="T11" fmla="*/ 83 h 579"/>
              <a:gd name="T12" fmla="*/ 416 w 1368"/>
              <a:gd name="T13" fmla="*/ 323 h 579"/>
              <a:gd name="T14" fmla="*/ 560 w 1368"/>
              <a:gd name="T15" fmla="*/ 227 h 579"/>
              <a:gd name="T16" fmla="*/ 560 w 1368"/>
              <a:gd name="T17" fmla="*/ 323 h 579"/>
              <a:gd name="T18" fmla="*/ 704 w 1368"/>
              <a:gd name="T19" fmla="*/ 275 h 579"/>
              <a:gd name="T20" fmla="*/ 944 w 1368"/>
              <a:gd name="T21" fmla="*/ 227 h 579"/>
              <a:gd name="T22" fmla="*/ 1136 w 1368"/>
              <a:gd name="T23" fmla="*/ 275 h 579"/>
              <a:gd name="T24" fmla="*/ 1368 w 1368"/>
              <a:gd name="T25" fmla="*/ 259 h 5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68"/>
              <a:gd name="T40" fmla="*/ 0 h 579"/>
              <a:gd name="T41" fmla="*/ 1368 w 1368"/>
              <a:gd name="T42" fmla="*/ 579 h 5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68" h="579">
                <a:moveTo>
                  <a:pt x="0" y="579"/>
                </a:moveTo>
                <a:cubicBezTo>
                  <a:pt x="31" y="488"/>
                  <a:pt x="163" y="70"/>
                  <a:pt x="176" y="35"/>
                </a:cubicBezTo>
                <a:cubicBezTo>
                  <a:pt x="189" y="0"/>
                  <a:pt x="64" y="339"/>
                  <a:pt x="80" y="371"/>
                </a:cubicBezTo>
                <a:cubicBezTo>
                  <a:pt x="96" y="403"/>
                  <a:pt x="240" y="219"/>
                  <a:pt x="272" y="227"/>
                </a:cubicBezTo>
                <a:cubicBezTo>
                  <a:pt x="304" y="235"/>
                  <a:pt x="248" y="443"/>
                  <a:pt x="272" y="419"/>
                </a:cubicBezTo>
                <a:cubicBezTo>
                  <a:pt x="296" y="395"/>
                  <a:pt x="392" y="99"/>
                  <a:pt x="416" y="83"/>
                </a:cubicBezTo>
                <a:cubicBezTo>
                  <a:pt x="440" y="67"/>
                  <a:pt x="392" y="299"/>
                  <a:pt x="416" y="323"/>
                </a:cubicBezTo>
                <a:cubicBezTo>
                  <a:pt x="440" y="347"/>
                  <a:pt x="536" y="227"/>
                  <a:pt x="560" y="227"/>
                </a:cubicBezTo>
                <a:cubicBezTo>
                  <a:pt x="584" y="227"/>
                  <a:pt x="536" y="315"/>
                  <a:pt x="560" y="323"/>
                </a:cubicBezTo>
                <a:cubicBezTo>
                  <a:pt x="584" y="331"/>
                  <a:pt x="640" y="291"/>
                  <a:pt x="704" y="275"/>
                </a:cubicBezTo>
                <a:cubicBezTo>
                  <a:pt x="768" y="259"/>
                  <a:pt x="872" y="227"/>
                  <a:pt x="944" y="227"/>
                </a:cubicBezTo>
                <a:cubicBezTo>
                  <a:pt x="1016" y="227"/>
                  <a:pt x="1065" y="270"/>
                  <a:pt x="1136" y="275"/>
                </a:cubicBezTo>
                <a:cubicBezTo>
                  <a:pt x="1207" y="280"/>
                  <a:pt x="1320" y="262"/>
                  <a:pt x="1368" y="259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8450" name="Rectangle 50"/>
          <p:cNvSpPr>
            <a:spLocks noChangeArrowheads="1"/>
          </p:cNvSpPr>
          <p:nvPr/>
        </p:nvSpPr>
        <p:spPr bwMode="auto">
          <a:xfrm>
            <a:off x="728663" y="3962400"/>
            <a:ext cx="7772400" cy="2514600"/>
          </a:xfrm>
          <a:prstGeom prst="rect">
            <a:avLst/>
          </a:prstGeom>
          <a:noFill/>
          <a:ln w="9525">
            <a:solidFill>
              <a:srgbClr val="9D9D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8451" name="Line 51"/>
          <p:cNvSpPr>
            <a:spLocks noChangeShapeType="1"/>
          </p:cNvSpPr>
          <p:nvPr/>
        </p:nvSpPr>
        <p:spPr bwMode="auto">
          <a:xfrm>
            <a:off x="9572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52"/>
          <p:cNvSpPr>
            <a:spLocks noChangeShapeType="1"/>
          </p:cNvSpPr>
          <p:nvPr/>
        </p:nvSpPr>
        <p:spPr bwMode="auto">
          <a:xfrm>
            <a:off x="11858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53"/>
          <p:cNvSpPr>
            <a:spLocks noChangeShapeType="1"/>
          </p:cNvSpPr>
          <p:nvPr/>
        </p:nvSpPr>
        <p:spPr bwMode="auto">
          <a:xfrm>
            <a:off x="14144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54"/>
          <p:cNvSpPr>
            <a:spLocks noChangeShapeType="1"/>
          </p:cNvSpPr>
          <p:nvPr/>
        </p:nvSpPr>
        <p:spPr bwMode="auto">
          <a:xfrm>
            <a:off x="16430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55"/>
          <p:cNvSpPr>
            <a:spLocks noChangeShapeType="1"/>
          </p:cNvSpPr>
          <p:nvPr/>
        </p:nvSpPr>
        <p:spPr bwMode="auto">
          <a:xfrm>
            <a:off x="18716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56"/>
          <p:cNvSpPr>
            <a:spLocks noChangeShapeType="1"/>
          </p:cNvSpPr>
          <p:nvPr/>
        </p:nvSpPr>
        <p:spPr bwMode="auto">
          <a:xfrm>
            <a:off x="21002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57"/>
          <p:cNvSpPr>
            <a:spLocks noChangeShapeType="1"/>
          </p:cNvSpPr>
          <p:nvPr/>
        </p:nvSpPr>
        <p:spPr bwMode="auto">
          <a:xfrm>
            <a:off x="23288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58"/>
          <p:cNvSpPr>
            <a:spLocks noChangeShapeType="1"/>
          </p:cNvSpPr>
          <p:nvPr/>
        </p:nvSpPr>
        <p:spPr bwMode="auto">
          <a:xfrm>
            <a:off x="25574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59"/>
          <p:cNvSpPr>
            <a:spLocks noChangeShapeType="1"/>
          </p:cNvSpPr>
          <p:nvPr/>
        </p:nvSpPr>
        <p:spPr bwMode="auto">
          <a:xfrm>
            <a:off x="27860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60"/>
          <p:cNvSpPr>
            <a:spLocks noChangeShapeType="1"/>
          </p:cNvSpPr>
          <p:nvPr/>
        </p:nvSpPr>
        <p:spPr bwMode="auto">
          <a:xfrm>
            <a:off x="30146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61"/>
          <p:cNvSpPr>
            <a:spLocks noChangeShapeType="1"/>
          </p:cNvSpPr>
          <p:nvPr/>
        </p:nvSpPr>
        <p:spPr bwMode="auto">
          <a:xfrm>
            <a:off x="32432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62"/>
          <p:cNvSpPr>
            <a:spLocks noChangeShapeType="1"/>
          </p:cNvSpPr>
          <p:nvPr/>
        </p:nvSpPr>
        <p:spPr bwMode="auto">
          <a:xfrm>
            <a:off x="34718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Line 63"/>
          <p:cNvSpPr>
            <a:spLocks noChangeShapeType="1"/>
          </p:cNvSpPr>
          <p:nvPr/>
        </p:nvSpPr>
        <p:spPr bwMode="auto">
          <a:xfrm>
            <a:off x="39290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64"/>
          <p:cNvSpPr>
            <a:spLocks noChangeShapeType="1"/>
          </p:cNvSpPr>
          <p:nvPr/>
        </p:nvSpPr>
        <p:spPr bwMode="auto">
          <a:xfrm>
            <a:off x="41576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65"/>
          <p:cNvSpPr>
            <a:spLocks noChangeShapeType="1"/>
          </p:cNvSpPr>
          <p:nvPr/>
        </p:nvSpPr>
        <p:spPr bwMode="auto">
          <a:xfrm>
            <a:off x="43862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Line 66"/>
          <p:cNvSpPr>
            <a:spLocks noChangeShapeType="1"/>
          </p:cNvSpPr>
          <p:nvPr/>
        </p:nvSpPr>
        <p:spPr bwMode="auto">
          <a:xfrm>
            <a:off x="46148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Line 67"/>
          <p:cNvSpPr>
            <a:spLocks noChangeShapeType="1"/>
          </p:cNvSpPr>
          <p:nvPr/>
        </p:nvSpPr>
        <p:spPr bwMode="auto">
          <a:xfrm>
            <a:off x="48434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8" name="Line 68"/>
          <p:cNvSpPr>
            <a:spLocks noChangeShapeType="1"/>
          </p:cNvSpPr>
          <p:nvPr/>
        </p:nvSpPr>
        <p:spPr bwMode="auto">
          <a:xfrm>
            <a:off x="50720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9" name="Line 69"/>
          <p:cNvSpPr>
            <a:spLocks noChangeShapeType="1"/>
          </p:cNvSpPr>
          <p:nvPr/>
        </p:nvSpPr>
        <p:spPr bwMode="auto">
          <a:xfrm>
            <a:off x="53006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0" name="Line 70"/>
          <p:cNvSpPr>
            <a:spLocks noChangeShapeType="1"/>
          </p:cNvSpPr>
          <p:nvPr/>
        </p:nvSpPr>
        <p:spPr bwMode="auto">
          <a:xfrm>
            <a:off x="55292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1" name="Line 71"/>
          <p:cNvSpPr>
            <a:spLocks noChangeShapeType="1"/>
          </p:cNvSpPr>
          <p:nvPr/>
        </p:nvSpPr>
        <p:spPr bwMode="auto">
          <a:xfrm>
            <a:off x="57578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Line 72"/>
          <p:cNvSpPr>
            <a:spLocks noChangeShapeType="1"/>
          </p:cNvSpPr>
          <p:nvPr/>
        </p:nvSpPr>
        <p:spPr bwMode="auto">
          <a:xfrm>
            <a:off x="59864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" name="Line 73"/>
          <p:cNvSpPr>
            <a:spLocks noChangeShapeType="1"/>
          </p:cNvSpPr>
          <p:nvPr/>
        </p:nvSpPr>
        <p:spPr bwMode="auto">
          <a:xfrm>
            <a:off x="62150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Line 74"/>
          <p:cNvSpPr>
            <a:spLocks noChangeShapeType="1"/>
          </p:cNvSpPr>
          <p:nvPr/>
        </p:nvSpPr>
        <p:spPr bwMode="auto">
          <a:xfrm>
            <a:off x="64436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75"/>
          <p:cNvSpPr>
            <a:spLocks noChangeShapeType="1"/>
          </p:cNvSpPr>
          <p:nvPr/>
        </p:nvSpPr>
        <p:spPr bwMode="auto">
          <a:xfrm>
            <a:off x="66722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76"/>
          <p:cNvSpPr>
            <a:spLocks noChangeShapeType="1"/>
          </p:cNvSpPr>
          <p:nvPr/>
        </p:nvSpPr>
        <p:spPr bwMode="auto">
          <a:xfrm>
            <a:off x="69008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Line 77"/>
          <p:cNvSpPr>
            <a:spLocks noChangeShapeType="1"/>
          </p:cNvSpPr>
          <p:nvPr/>
        </p:nvSpPr>
        <p:spPr bwMode="auto">
          <a:xfrm>
            <a:off x="71294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Line 78"/>
          <p:cNvSpPr>
            <a:spLocks noChangeShapeType="1"/>
          </p:cNvSpPr>
          <p:nvPr/>
        </p:nvSpPr>
        <p:spPr bwMode="auto">
          <a:xfrm>
            <a:off x="73580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9" name="Line 79"/>
          <p:cNvSpPr>
            <a:spLocks noChangeShapeType="1"/>
          </p:cNvSpPr>
          <p:nvPr/>
        </p:nvSpPr>
        <p:spPr bwMode="auto">
          <a:xfrm>
            <a:off x="75866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Line 80"/>
          <p:cNvSpPr>
            <a:spLocks noChangeShapeType="1"/>
          </p:cNvSpPr>
          <p:nvPr/>
        </p:nvSpPr>
        <p:spPr bwMode="auto">
          <a:xfrm>
            <a:off x="78152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Line 81"/>
          <p:cNvSpPr>
            <a:spLocks noChangeShapeType="1"/>
          </p:cNvSpPr>
          <p:nvPr/>
        </p:nvSpPr>
        <p:spPr bwMode="auto">
          <a:xfrm>
            <a:off x="80438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2" name="Line 82"/>
          <p:cNvSpPr>
            <a:spLocks noChangeShapeType="1"/>
          </p:cNvSpPr>
          <p:nvPr/>
        </p:nvSpPr>
        <p:spPr bwMode="auto">
          <a:xfrm>
            <a:off x="82724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Line 83"/>
          <p:cNvSpPr>
            <a:spLocks noChangeShapeType="1"/>
          </p:cNvSpPr>
          <p:nvPr/>
        </p:nvSpPr>
        <p:spPr bwMode="auto">
          <a:xfrm>
            <a:off x="728663" y="4191000"/>
            <a:ext cx="7772400" cy="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" name="Line 84"/>
          <p:cNvSpPr>
            <a:spLocks noChangeShapeType="1"/>
          </p:cNvSpPr>
          <p:nvPr/>
        </p:nvSpPr>
        <p:spPr bwMode="auto">
          <a:xfrm>
            <a:off x="728663" y="4419600"/>
            <a:ext cx="7772400" cy="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5" name="Line 85"/>
          <p:cNvSpPr>
            <a:spLocks noChangeShapeType="1"/>
          </p:cNvSpPr>
          <p:nvPr/>
        </p:nvSpPr>
        <p:spPr bwMode="auto">
          <a:xfrm>
            <a:off x="728663" y="4648200"/>
            <a:ext cx="7772400" cy="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6" name="Line 86"/>
          <p:cNvSpPr>
            <a:spLocks noChangeShapeType="1"/>
          </p:cNvSpPr>
          <p:nvPr/>
        </p:nvSpPr>
        <p:spPr bwMode="auto">
          <a:xfrm>
            <a:off x="728663" y="4876800"/>
            <a:ext cx="7772400" cy="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7" name="Line 87"/>
          <p:cNvSpPr>
            <a:spLocks noChangeShapeType="1"/>
          </p:cNvSpPr>
          <p:nvPr/>
        </p:nvSpPr>
        <p:spPr bwMode="auto">
          <a:xfrm>
            <a:off x="728663" y="5105400"/>
            <a:ext cx="7772400" cy="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Line 88"/>
          <p:cNvSpPr>
            <a:spLocks noChangeShapeType="1"/>
          </p:cNvSpPr>
          <p:nvPr/>
        </p:nvSpPr>
        <p:spPr bwMode="auto">
          <a:xfrm>
            <a:off x="728663" y="5334000"/>
            <a:ext cx="7772400" cy="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9" name="Line 89"/>
          <p:cNvSpPr>
            <a:spLocks noChangeShapeType="1"/>
          </p:cNvSpPr>
          <p:nvPr/>
        </p:nvSpPr>
        <p:spPr bwMode="auto">
          <a:xfrm>
            <a:off x="728663" y="5562600"/>
            <a:ext cx="7772400" cy="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0" name="Line 90"/>
          <p:cNvSpPr>
            <a:spLocks noChangeShapeType="1"/>
          </p:cNvSpPr>
          <p:nvPr/>
        </p:nvSpPr>
        <p:spPr bwMode="auto">
          <a:xfrm>
            <a:off x="728663" y="5791200"/>
            <a:ext cx="7772400" cy="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1" name="Line 91"/>
          <p:cNvSpPr>
            <a:spLocks noChangeShapeType="1"/>
          </p:cNvSpPr>
          <p:nvPr/>
        </p:nvSpPr>
        <p:spPr bwMode="auto">
          <a:xfrm>
            <a:off x="728663" y="6019800"/>
            <a:ext cx="7772400" cy="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2" name="Line 92"/>
          <p:cNvSpPr>
            <a:spLocks noChangeShapeType="1"/>
          </p:cNvSpPr>
          <p:nvPr/>
        </p:nvSpPr>
        <p:spPr bwMode="auto">
          <a:xfrm>
            <a:off x="728663" y="6248400"/>
            <a:ext cx="7772400" cy="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3" name="Line 93"/>
          <p:cNvSpPr>
            <a:spLocks noChangeShapeType="1"/>
          </p:cNvSpPr>
          <p:nvPr/>
        </p:nvSpPr>
        <p:spPr bwMode="auto">
          <a:xfrm>
            <a:off x="3700463" y="3962400"/>
            <a:ext cx="0" cy="2514600"/>
          </a:xfrm>
          <a:prstGeom prst="line">
            <a:avLst/>
          </a:prstGeom>
          <a:noFill/>
          <a:ln w="9525">
            <a:solidFill>
              <a:srgbClr val="9D9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" name="Freeform 94"/>
          <p:cNvSpPr>
            <a:spLocks/>
          </p:cNvSpPr>
          <p:nvPr/>
        </p:nvSpPr>
        <p:spPr bwMode="auto">
          <a:xfrm>
            <a:off x="720725" y="4051300"/>
            <a:ext cx="1620838" cy="2005013"/>
          </a:xfrm>
          <a:custGeom>
            <a:avLst/>
            <a:gdLst>
              <a:gd name="T0" fmla="*/ 0 w 1021"/>
              <a:gd name="T1" fmla="*/ 927 h 1263"/>
              <a:gd name="T2" fmla="*/ 197 w 1021"/>
              <a:gd name="T3" fmla="*/ 1016 h 1263"/>
              <a:gd name="T4" fmla="*/ 237 w 1021"/>
              <a:gd name="T5" fmla="*/ 936 h 1263"/>
              <a:gd name="T6" fmla="*/ 277 w 1021"/>
              <a:gd name="T7" fmla="*/ 968 h 1263"/>
              <a:gd name="T8" fmla="*/ 629 w 1021"/>
              <a:gd name="T9" fmla="*/ 968 h 1263"/>
              <a:gd name="T10" fmla="*/ 725 w 1021"/>
              <a:gd name="T11" fmla="*/ 1016 h 1263"/>
              <a:gd name="T12" fmla="*/ 749 w 1021"/>
              <a:gd name="T13" fmla="*/ 16 h 1263"/>
              <a:gd name="T14" fmla="*/ 773 w 1021"/>
              <a:gd name="T15" fmla="*/ 1112 h 1263"/>
              <a:gd name="T16" fmla="*/ 821 w 1021"/>
              <a:gd name="T17" fmla="*/ 920 h 1263"/>
              <a:gd name="T18" fmla="*/ 869 w 1021"/>
              <a:gd name="T19" fmla="*/ 1016 h 1263"/>
              <a:gd name="T20" fmla="*/ 1021 w 1021"/>
              <a:gd name="T21" fmla="*/ 1040 h 12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21"/>
              <a:gd name="T34" fmla="*/ 0 h 1263"/>
              <a:gd name="T35" fmla="*/ 1021 w 1021"/>
              <a:gd name="T36" fmla="*/ 1263 h 12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21" h="1263">
                <a:moveTo>
                  <a:pt x="0" y="927"/>
                </a:moveTo>
                <a:cubicBezTo>
                  <a:pt x="31" y="942"/>
                  <a:pt x="158" y="1015"/>
                  <a:pt x="197" y="1016"/>
                </a:cubicBezTo>
                <a:cubicBezTo>
                  <a:pt x="236" y="1017"/>
                  <a:pt x="224" y="944"/>
                  <a:pt x="237" y="936"/>
                </a:cubicBezTo>
                <a:cubicBezTo>
                  <a:pt x="250" y="928"/>
                  <a:pt x="212" y="963"/>
                  <a:pt x="277" y="968"/>
                </a:cubicBezTo>
                <a:cubicBezTo>
                  <a:pt x="342" y="973"/>
                  <a:pt x="554" y="960"/>
                  <a:pt x="629" y="968"/>
                </a:cubicBezTo>
                <a:cubicBezTo>
                  <a:pt x="704" y="976"/>
                  <a:pt x="705" y="1175"/>
                  <a:pt x="725" y="1016"/>
                </a:cubicBezTo>
                <a:cubicBezTo>
                  <a:pt x="745" y="857"/>
                  <a:pt x="741" y="0"/>
                  <a:pt x="749" y="16"/>
                </a:cubicBezTo>
                <a:cubicBezTo>
                  <a:pt x="757" y="32"/>
                  <a:pt x="761" y="961"/>
                  <a:pt x="773" y="1112"/>
                </a:cubicBezTo>
                <a:cubicBezTo>
                  <a:pt x="785" y="1263"/>
                  <a:pt x="805" y="936"/>
                  <a:pt x="821" y="920"/>
                </a:cubicBezTo>
                <a:cubicBezTo>
                  <a:pt x="837" y="904"/>
                  <a:pt x="836" y="996"/>
                  <a:pt x="869" y="1016"/>
                </a:cubicBezTo>
                <a:cubicBezTo>
                  <a:pt x="902" y="1036"/>
                  <a:pt x="989" y="1035"/>
                  <a:pt x="1021" y="104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8495" name="Freeform 95"/>
          <p:cNvSpPr>
            <a:spLocks/>
          </p:cNvSpPr>
          <p:nvPr/>
        </p:nvSpPr>
        <p:spPr bwMode="auto">
          <a:xfrm>
            <a:off x="2328863" y="4095750"/>
            <a:ext cx="2146300" cy="1916113"/>
          </a:xfrm>
          <a:custGeom>
            <a:avLst/>
            <a:gdLst>
              <a:gd name="T0" fmla="*/ 0 w 1352"/>
              <a:gd name="T1" fmla="*/ 1020 h 1207"/>
              <a:gd name="T2" fmla="*/ 192 w 1352"/>
              <a:gd name="T3" fmla="*/ 988 h 1207"/>
              <a:gd name="T4" fmla="*/ 256 w 1352"/>
              <a:gd name="T5" fmla="*/ 892 h 1207"/>
              <a:gd name="T6" fmla="*/ 288 w 1352"/>
              <a:gd name="T7" fmla="*/ 988 h 1207"/>
              <a:gd name="T8" fmla="*/ 624 w 1352"/>
              <a:gd name="T9" fmla="*/ 940 h 1207"/>
              <a:gd name="T10" fmla="*/ 720 w 1352"/>
              <a:gd name="T11" fmla="*/ 988 h 1207"/>
              <a:gd name="T12" fmla="*/ 752 w 1352"/>
              <a:gd name="T13" fmla="*/ 12 h 1207"/>
              <a:gd name="T14" fmla="*/ 760 w 1352"/>
              <a:gd name="T15" fmla="*/ 1060 h 1207"/>
              <a:gd name="T16" fmla="*/ 816 w 1352"/>
              <a:gd name="T17" fmla="*/ 892 h 1207"/>
              <a:gd name="T18" fmla="*/ 864 w 1352"/>
              <a:gd name="T19" fmla="*/ 988 h 1207"/>
              <a:gd name="T20" fmla="*/ 1352 w 1352"/>
              <a:gd name="T21" fmla="*/ 964 h 12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52"/>
              <a:gd name="T34" fmla="*/ 0 h 1207"/>
              <a:gd name="T35" fmla="*/ 1352 w 1352"/>
              <a:gd name="T36" fmla="*/ 1207 h 12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52" h="1207">
                <a:moveTo>
                  <a:pt x="0" y="1020"/>
                </a:moveTo>
                <a:cubicBezTo>
                  <a:pt x="32" y="1016"/>
                  <a:pt x="149" y="1009"/>
                  <a:pt x="192" y="988"/>
                </a:cubicBezTo>
                <a:cubicBezTo>
                  <a:pt x="235" y="967"/>
                  <a:pt x="240" y="892"/>
                  <a:pt x="256" y="892"/>
                </a:cubicBezTo>
                <a:cubicBezTo>
                  <a:pt x="272" y="892"/>
                  <a:pt x="227" y="980"/>
                  <a:pt x="288" y="988"/>
                </a:cubicBezTo>
                <a:cubicBezTo>
                  <a:pt x="349" y="996"/>
                  <a:pt x="552" y="940"/>
                  <a:pt x="624" y="940"/>
                </a:cubicBezTo>
                <a:cubicBezTo>
                  <a:pt x="696" y="940"/>
                  <a:pt x="699" y="1143"/>
                  <a:pt x="720" y="988"/>
                </a:cubicBezTo>
                <a:cubicBezTo>
                  <a:pt x="741" y="833"/>
                  <a:pt x="745" y="0"/>
                  <a:pt x="752" y="12"/>
                </a:cubicBezTo>
                <a:cubicBezTo>
                  <a:pt x="759" y="24"/>
                  <a:pt x="749" y="913"/>
                  <a:pt x="760" y="1060"/>
                </a:cubicBezTo>
                <a:cubicBezTo>
                  <a:pt x="771" y="1207"/>
                  <a:pt x="799" y="904"/>
                  <a:pt x="816" y="892"/>
                </a:cubicBezTo>
                <a:cubicBezTo>
                  <a:pt x="833" y="880"/>
                  <a:pt x="775" y="976"/>
                  <a:pt x="864" y="988"/>
                </a:cubicBezTo>
                <a:cubicBezTo>
                  <a:pt x="953" y="1000"/>
                  <a:pt x="1250" y="969"/>
                  <a:pt x="1352" y="96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8496" name="Freeform 96"/>
          <p:cNvSpPr>
            <a:spLocks/>
          </p:cNvSpPr>
          <p:nvPr/>
        </p:nvSpPr>
        <p:spPr bwMode="auto">
          <a:xfrm>
            <a:off x="4462463" y="4019550"/>
            <a:ext cx="2273300" cy="1938338"/>
          </a:xfrm>
          <a:custGeom>
            <a:avLst/>
            <a:gdLst>
              <a:gd name="T0" fmla="*/ 0 w 1432"/>
              <a:gd name="T1" fmla="*/ 1020 h 1221"/>
              <a:gd name="T2" fmla="*/ 192 w 1432"/>
              <a:gd name="T3" fmla="*/ 988 h 1221"/>
              <a:gd name="T4" fmla="*/ 256 w 1432"/>
              <a:gd name="T5" fmla="*/ 860 h 1221"/>
              <a:gd name="T6" fmla="*/ 288 w 1432"/>
              <a:gd name="T7" fmla="*/ 988 h 1221"/>
              <a:gd name="T8" fmla="*/ 624 w 1432"/>
              <a:gd name="T9" fmla="*/ 940 h 1221"/>
              <a:gd name="T10" fmla="*/ 704 w 1432"/>
              <a:gd name="T11" fmla="*/ 988 h 1221"/>
              <a:gd name="T12" fmla="*/ 734 w 1432"/>
              <a:gd name="T13" fmla="*/ 14 h 1221"/>
              <a:gd name="T14" fmla="*/ 752 w 1432"/>
              <a:gd name="T15" fmla="*/ 1075 h 1221"/>
              <a:gd name="T16" fmla="*/ 816 w 1432"/>
              <a:gd name="T17" fmla="*/ 892 h 1221"/>
              <a:gd name="T18" fmla="*/ 864 w 1432"/>
              <a:gd name="T19" fmla="*/ 988 h 1221"/>
              <a:gd name="T20" fmla="*/ 1432 w 1432"/>
              <a:gd name="T21" fmla="*/ 1020 h 12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32"/>
              <a:gd name="T34" fmla="*/ 0 h 1221"/>
              <a:gd name="T35" fmla="*/ 1432 w 1432"/>
              <a:gd name="T36" fmla="*/ 1221 h 12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32" h="1221">
                <a:moveTo>
                  <a:pt x="0" y="1020"/>
                </a:moveTo>
                <a:cubicBezTo>
                  <a:pt x="32" y="1016"/>
                  <a:pt x="149" y="1015"/>
                  <a:pt x="192" y="988"/>
                </a:cubicBezTo>
                <a:cubicBezTo>
                  <a:pt x="235" y="961"/>
                  <a:pt x="240" y="860"/>
                  <a:pt x="256" y="860"/>
                </a:cubicBezTo>
                <a:cubicBezTo>
                  <a:pt x="272" y="860"/>
                  <a:pt x="227" y="975"/>
                  <a:pt x="288" y="988"/>
                </a:cubicBezTo>
                <a:cubicBezTo>
                  <a:pt x="349" y="1001"/>
                  <a:pt x="555" y="940"/>
                  <a:pt x="624" y="940"/>
                </a:cubicBezTo>
                <a:cubicBezTo>
                  <a:pt x="693" y="940"/>
                  <a:pt x="686" y="1142"/>
                  <a:pt x="704" y="988"/>
                </a:cubicBezTo>
                <a:cubicBezTo>
                  <a:pt x="722" y="834"/>
                  <a:pt x="726" y="0"/>
                  <a:pt x="734" y="14"/>
                </a:cubicBezTo>
                <a:cubicBezTo>
                  <a:pt x="742" y="28"/>
                  <a:pt x="738" y="929"/>
                  <a:pt x="752" y="1075"/>
                </a:cubicBezTo>
                <a:cubicBezTo>
                  <a:pt x="766" y="1221"/>
                  <a:pt x="797" y="907"/>
                  <a:pt x="816" y="892"/>
                </a:cubicBezTo>
                <a:cubicBezTo>
                  <a:pt x="835" y="877"/>
                  <a:pt x="761" y="967"/>
                  <a:pt x="864" y="988"/>
                </a:cubicBezTo>
                <a:cubicBezTo>
                  <a:pt x="967" y="1009"/>
                  <a:pt x="1314" y="1013"/>
                  <a:pt x="1432" y="102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8497" name="Freeform 97"/>
          <p:cNvSpPr>
            <a:spLocks/>
          </p:cNvSpPr>
          <p:nvPr/>
        </p:nvSpPr>
        <p:spPr bwMode="auto">
          <a:xfrm>
            <a:off x="6735763" y="4189413"/>
            <a:ext cx="1765300" cy="1812925"/>
          </a:xfrm>
          <a:custGeom>
            <a:avLst/>
            <a:gdLst>
              <a:gd name="T0" fmla="*/ 0 w 1112"/>
              <a:gd name="T1" fmla="*/ 905 h 1142"/>
              <a:gd name="T2" fmla="*/ 63 w 1112"/>
              <a:gd name="T3" fmla="*/ 913 h 1142"/>
              <a:gd name="T4" fmla="*/ 136 w 1112"/>
              <a:gd name="T5" fmla="*/ 857 h 1142"/>
              <a:gd name="T6" fmla="*/ 186 w 1112"/>
              <a:gd name="T7" fmla="*/ 913 h 1142"/>
              <a:gd name="T8" fmla="*/ 618 w 1112"/>
              <a:gd name="T9" fmla="*/ 865 h 1142"/>
              <a:gd name="T10" fmla="*/ 728 w 1112"/>
              <a:gd name="T11" fmla="*/ 905 h 1142"/>
              <a:gd name="T12" fmla="*/ 783 w 1112"/>
              <a:gd name="T13" fmla="*/ 17 h 1142"/>
              <a:gd name="T14" fmla="*/ 803 w 1112"/>
              <a:gd name="T15" fmla="*/ 1009 h 1142"/>
              <a:gd name="T16" fmla="*/ 865 w 1112"/>
              <a:gd name="T17" fmla="*/ 817 h 1142"/>
              <a:gd name="T18" fmla="*/ 927 w 1112"/>
              <a:gd name="T19" fmla="*/ 913 h 1142"/>
              <a:gd name="T20" fmla="*/ 1112 w 1112"/>
              <a:gd name="T21" fmla="*/ 876 h 11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12"/>
              <a:gd name="T34" fmla="*/ 0 h 1142"/>
              <a:gd name="T35" fmla="*/ 1112 w 1112"/>
              <a:gd name="T36" fmla="*/ 1142 h 11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12" h="1142">
                <a:moveTo>
                  <a:pt x="0" y="905"/>
                </a:moveTo>
                <a:cubicBezTo>
                  <a:pt x="10" y="905"/>
                  <a:pt x="40" y="921"/>
                  <a:pt x="63" y="913"/>
                </a:cubicBezTo>
                <a:cubicBezTo>
                  <a:pt x="86" y="905"/>
                  <a:pt x="116" y="857"/>
                  <a:pt x="136" y="857"/>
                </a:cubicBezTo>
                <a:cubicBezTo>
                  <a:pt x="156" y="857"/>
                  <a:pt x="106" y="912"/>
                  <a:pt x="186" y="913"/>
                </a:cubicBezTo>
                <a:cubicBezTo>
                  <a:pt x="266" y="914"/>
                  <a:pt x="528" y="866"/>
                  <a:pt x="618" y="865"/>
                </a:cubicBezTo>
                <a:cubicBezTo>
                  <a:pt x="708" y="864"/>
                  <a:pt x="700" y="1046"/>
                  <a:pt x="728" y="905"/>
                </a:cubicBezTo>
                <a:cubicBezTo>
                  <a:pt x="756" y="764"/>
                  <a:pt x="771" y="0"/>
                  <a:pt x="783" y="17"/>
                </a:cubicBezTo>
                <a:cubicBezTo>
                  <a:pt x="795" y="34"/>
                  <a:pt x="789" y="876"/>
                  <a:pt x="803" y="1009"/>
                </a:cubicBezTo>
                <a:cubicBezTo>
                  <a:pt x="817" y="1142"/>
                  <a:pt x="845" y="833"/>
                  <a:pt x="865" y="817"/>
                </a:cubicBezTo>
                <a:cubicBezTo>
                  <a:pt x="886" y="801"/>
                  <a:pt x="886" y="903"/>
                  <a:pt x="927" y="913"/>
                </a:cubicBezTo>
                <a:cubicBezTo>
                  <a:pt x="968" y="923"/>
                  <a:pt x="1074" y="884"/>
                  <a:pt x="1112" y="8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23 Time Respon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lecture_23 Time Response</Template>
  <TotalTime>2899</TotalTime>
  <Words>698</Words>
  <Application>Microsoft Office PowerPoint</Application>
  <PresentationFormat>On-screen Show (4:3)</PresentationFormat>
  <Paragraphs>216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Century Gothic</vt:lpstr>
      <vt:lpstr>Tahoma</vt:lpstr>
      <vt:lpstr>Times</vt:lpstr>
      <vt:lpstr>Wingdings</vt:lpstr>
      <vt:lpstr>lecture_23 Time Response</vt:lpstr>
      <vt:lpstr>Bitmap Image</vt:lpstr>
      <vt:lpstr>Equation</vt:lpstr>
      <vt:lpstr>Signals &amp; Systems (EE-2043)</vt:lpstr>
      <vt:lpstr>Lecture Outline</vt:lpstr>
      <vt:lpstr>Scope</vt:lpstr>
      <vt:lpstr>The Course</vt:lpstr>
      <vt:lpstr>Course contents</vt:lpstr>
      <vt:lpstr>Books</vt:lpstr>
      <vt:lpstr>Assessments</vt:lpstr>
      <vt:lpstr>Signal</vt:lpstr>
      <vt:lpstr>Signal</vt:lpstr>
      <vt:lpstr>Signal</vt:lpstr>
      <vt:lpstr>Signal</vt:lpstr>
      <vt:lpstr>Recorded Sound as a Signal Example</vt:lpstr>
      <vt:lpstr>Noise</vt:lpstr>
      <vt:lpstr>System</vt:lpstr>
      <vt:lpstr>System</vt:lpstr>
      <vt:lpstr>System</vt:lpstr>
      <vt:lpstr>Signals and Systems Defined</vt:lpstr>
      <vt:lpstr>Communication System</vt:lpstr>
      <vt:lpstr>Signal Types</vt:lpstr>
      <vt:lpstr>Continuous-time signals</vt:lpstr>
      <vt:lpstr>Discrete-time signals</vt:lpstr>
      <vt:lpstr>Continuous-Time Discrete Value Signals</vt:lpstr>
      <vt:lpstr>Notation</vt:lpstr>
      <vt:lpstr>Mathematical Representation</vt:lpstr>
      <vt:lpstr>Mathematical Representation</vt:lpstr>
      <vt:lpstr>Signal Types</vt:lpstr>
      <vt:lpstr>Conversions Between Signal Types</vt:lpstr>
      <vt:lpstr>End of Lecture-1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Control Systems (MCS)</dc:title>
  <dc:creator>DR. Imtiaz</dc:creator>
  <cp:lastModifiedBy>Dr. Imtiaz</cp:lastModifiedBy>
  <cp:revision>196</cp:revision>
  <cp:lastPrinted>2019-01-14T10:46:30Z</cp:lastPrinted>
  <dcterms:created xsi:type="dcterms:W3CDTF">2014-10-10T03:10:34Z</dcterms:created>
  <dcterms:modified xsi:type="dcterms:W3CDTF">2020-02-12T07:42:18Z</dcterms:modified>
</cp:coreProperties>
</file>