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78" r:id="rId3"/>
    <p:sldId id="300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7" r:id="rId20"/>
    <p:sldId id="294" r:id="rId21"/>
    <p:sldId id="295" r:id="rId22"/>
    <p:sldId id="296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312" r:id="rId35"/>
    <p:sldId id="313" r:id="rId36"/>
    <p:sldId id="314" r:id="rId37"/>
    <p:sldId id="315" r:id="rId38"/>
    <p:sldId id="316" r:id="rId39"/>
    <p:sldId id="317" r:id="rId40"/>
    <p:sldId id="318" r:id="rId41"/>
    <p:sldId id="319" r:id="rId42"/>
    <p:sldId id="320" r:id="rId43"/>
    <p:sldId id="321" r:id="rId44"/>
    <p:sldId id="322" r:id="rId45"/>
    <p:sldId id="299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B1FE8-5E65-477A-BE01-8384EB056CCB}" type="datetimeFigureOut">
              <a:rPr lang="en-GB" smtClean="0"/>
              <a:t>01/06/2013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20569-4616-4F17-BB23-B9AECC7DB7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106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768CB-8AA6-4AA6-918C-7F055EB5DC33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9C0FA40-865A-4C32-83B3-201659510BA6}" type="slidenum">
              <a:rPr lang="en-US"/>
              <a:pPr eaLnBrk="1" hangingPunct="1"/>
              <a:t>24</a:t>
            </a:fld>
            <a:endParaRPr lang="en-US"/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51517A-C61B-4627-9FB5-1FA2A396C4C1}" type="slidenum">
              <a:rPr lang="en-US"/>
              <a:pPr eaLnBrk="1" hangingPunct="1"/>
              <a:t>25</a:t>
            </a:fld>
            <a:endParaRPr lang="en-US"/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C14363D-F592-4AE4-A69B-5CFD06DA80EB}" type="slidenum">
              <a:rPr lang="en-US"/>
              <a:pPr eaLnBrk="1" hangingPunct="1"/>
              <a:t>26</a:t>
            </a:fld>
            <a:endParaRPr lang="en-US"/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ADB475D-81B5-4A17-AD4D-2590C2F5AD46}" type="slidenum">
              <a:rPr lang="en-US"/>
              <a:pPr eaLnBrk="1" hangingPunct="1"/>
              <a:t>27</a:t>
            </a:fld>
            <a:endParaRPr lang="en-US"/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EE8BBD-AFF2-43BD-9C68-A5FC62D84D1D}" type="slidenum">
              <a:rPr lang="en-US"/>
              <a:pPr eaLnBrk="1" hangingPunct="1"/>
              <a:t>28</a:t>
            </a:fld>
            <a:endParaRPr lang="en-US"/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860BB6-36F5-4ACF-A446-125A8D595476}" type="slidenum">
              <a:rPr lang="en-US"/>
              <a:pPr eaLnBrk="1" hangingPunct="1"/>
              <a:t>29</a:t>
            </a:fld>
            <a:endParaRPr lang="en-US"/>
          </a:p>
        </p:txBody>
      </p:sp>
      <p:sp>
        <p:nvSpPr>
          <p:cNvPr id="716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F817A86-F753-4FB2-B90D-9389F8758B99}" type="slidenum">
              <a:rPr lang="en-US"/>
              <a:pPr eaLnBrk="1" hangingPunct="1"/>
              <a:t>30</a:t>
            </a:fld>
            <a:endParaRPr lang="en-US"/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C431900-F741-43F6-A8AC-BFD696BEE5FC}" type="slidenum">
              <a:rPr lang="en-US"/>
              <a:pPr eaLnBrk="1" hangingPunct="1"/>
              <a:t>31</a:t>
            </a:fld>
            <a:endParaRPr lang="en-US"/>
          </a:p>
        </p:txBody>
      </p:sp>
      <p:sp>
        <p:nvSpPr>
          <p:cNvPr id="737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9124D1-64BB-44D1-B95B-54FF0EA5198E}" type="slidenum">
              <a:rPr lang="en-US"/>
              <a:pPr eaLnBrk="1" hangingPunct="1"/>
              <a:t>32</a:t>
            </a:fld>
            <a:endParaRPr lang="en-US"/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650CE8-C06E-4FEC-AE77-49B9C4C8C933}" type="slidenum">
              <a:rPr lang="en-US"/>
              <a:pPr eaLnBrk="1" hangingPunct="1"/>
              <a:t>33</a:t>
            </a:fld>
            <a:endParaRPr lang="en-US"/>
          </a:p>
        </p:txBody>
      </p:sp>
      <p:sp>
        <p:nvSpPr>
          <p:cNvPr id="757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AB05C66-3867-43C1-AD77-14CCEC19C0C8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A1E1A9-821C-4E1C-977D-B7C7F5FE8831}" type="slidenum">
              <a:rPr lang="en-US"/>
              <a:pPr eaLnBrk="1" hangingPunct="1"/>
              <a:t>34</a:t>
            </a:fld>
            <a:endParaRPr lang="en-US"/>
          </a:p>
        </p:txBody>
      </p:sp>
      <p:sp>
        <p:nvSpPr>
          <p:cNvPr id="768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5A4038-96E2-4F6C-825E-EFEDBF5BB9E3}" type="slidenum">
              <a:rPr lang="en-US"/>
              <a:pPr eaLnBrk="1" hangingPunct="1"/>
              <a:t>35</a:t>
            </a:fld>
            <a:endParaRPr lang="en-US"/>
          </a:p>
        </p:txBody>
      </p:sp>
      <p:sp>
        <p:nvSpPr>
          <p:cNvPr id="778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E0A070-0B87-41DC-85D4-382F55744EC6}" type="slidenum">
              <a:rPr lang="en-US"/>
              <a:pPr eaLnBrk="1" hangingPunct="1"/>
              <a:t>36</a:t>
            </a:fld>
            <a:endParaRPr lang="en-US"/>
          </a:p>
        </p:txBody>
      </p:sp>
      <p:sp>
        <p:nvSpPr>
          <p:cNvPr id="788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942F593-0795-4D5C-8959-C736B134F2F0}" type="slidenum">
              <a:rPr lang="en-US"/>
              <a:pPr eaLnBrk="1" hangingPunct="1"/>
              <a:t>37</a:t>
            </a:fld>
            <a:endParaRPr lang="en-US"/>
          </a:p>
        </p:txBody>
      </p:sp>
      <p:sp>
        <p:nvSpPr>
          <p:cNvPr id="798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6EDE6A-575A-488B-90F8-C331B870C39E}" type="slidenum">
              <a:rPr lang="en-US"/>
              <a:pPr eaLnBrk="1" hangingPunct="1"/>
              <a:t>38</a:t>
            </a:fld>
            <a:endParaRPr lang="en-US"/>
          </a:p>
        </p:txBody>
      </p:sp>
      <p:sp>
        <p:nvSpPr>
          <p:cNvPr id="808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6FD34A2-06AE-4FB6-B71F-3C859D3BD3DC}" type="slidenum">
              <a:rPr lang="en-US"/>
              <a:pPr eaLnBrk="1" hangingPunct="1"/>
              <a:t>39</a:t>
            </a:fld>
            <a:endParaRPr lang="en-US"/>
          </a:p>
        </p:txBody>
      </p:sp>
      <p:sp>
        <p:nvSpPr>
          <p:cNvPr id="819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307B72D-3B12-4D2E-BAEC-A9177B6D35B9}" type="slidenum">
              <a:rPr lang="en-US"/>
              <a:pPr eaLnBrk="1" hangingPunct="1"/>
              <a:t>40</a:t>
            </a:fld>
            <a:endParaRPr lang="en-US"/>
          </a:p>
        </p:txBody>
      </p:sp>
      <p:sp>
        <p:nvSpPr>
          <p:cNvPr id="829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76001E0-4E72-4158-A06A-084A56E2BBAB}" type="slidenum">
              <a:rPr lang="en-US"/>
              <a:pPr eaLnBrk="1" hangingPunct="1"/>
              <a:t>41</a:t>
            </a:fld>
            <a:endParaRPr lang="en-US"/>
          </a:p>
        </p:txBody>
      </p:sp>
      <p:sp>
        <p:nvSpPr>
          <p:cNvPr id="839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E59E98-C881-4E38-A9A3-A7A96D579033}" type="slidenum">
              <a:rPr lang="en-US"/>
              <a:pPr eaLnBrk="1" hangingPunct="1"/>
              <a:t>42</a:t>
            </a:fld>
            <a:endParaRPr lang="en-US"/>
          </a:p>
        </p:txBody>
      </p:sp>
      <p:sp>
        <p:nvSpPr>
          <p:cNvPr id="849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7FC597-6AE6-4E7E-AF49-B8857DBEEB8D}" type="slidenum">
              <a:rPr lang="en-US"/>
              <a:pPr eaLnBrk="1" hangingPunct="1"/>
              <a:t>43</a:t>
            </a:fld>
            <a:endParaRPr lang="en-US"/>
          </a:p>
        </p:txBody>
      </p:sp>
      <p:sp>
        <p:nvSpPr>
          <p:cNvPr id="860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5A68F50-20B1-4B83-A611-8DDCEA6ED716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7216A17-10E2-4EA3-8970-5836C6851F4F}" type="slidenum">
              <a:rPr lang="en-US"/>
              <a:pPr eaLnBrk="1" hangingPunct="1"/>
              <a:t>44</a:t>
            </a:fld>
            <a:endParaRPr lang="en-US"/>
          </a:p>
        </p:txBody>
      </p:sp>
      <p:sp>
        <p:nvSpPr>
          <p:cNvPr id="870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23BBCCE-66EA-45BA-A46D-1E99B0293CDD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1588"/>
          </a:xfrm>
          <a:noFill/>
          <a:ln/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sz="2000" smtClean="0">
              <a:latin typeface="Arial" charset="0"/>
              <a:cs typeface="Arial" charset="0"/>
            </a:endParaRP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defRPr/>
            </a:pPr>
            <a:fld id="{96A6529F-2121-4EE5-BCD3-F1C70CED5858}" type="slidenum">
              <a:rPr lang="en-US">
                <a:solidFill>
                  <a:srgbClr val="000000"/>
                </a:solidFill>
                <a:latin typeface="+mn-lt" charset="0"/>
              </a:rPr>
              <a:pPr hangingPunct="1">
                <a:lnSpc>
                  <a:spcPct val="100000"/>
                </a:lnSpc>
                <a:defRPr/>
              </a:pPr>
              <a:t>8</a:t>
            </a:fld>
            <a:endParaRPr lang="en-US">
              <a:solidFill>
                <a:srgbClr val="000000"/>
              </a:solidFill>
              <a:latin typeface="+mn-lt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BAF9FEC-846F-447E-A680-800410A39D6D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F08AD8C-F2F3-4E2F-98B3-7BA23BC7BC78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defRPr/>
            </a:pPr>
            <a:fld id="{82C5A92B-AAAE-463E-A201-9EEA6B25FD36}" type="slidenum">
              <a:rPr lang="en-US">
                <a:solidFill>
                  <a:srgbClr val="000000"/>
                </a:solidFill>
                <a:latin typeface="+mn-lt" charset="0"/>
              </a:rPr>
              <a:pPr hangingPunct="1">
                <a:lnSpc>
                  <a:spcPct val="100000"/>
                </a:lnSpc>
                <a:defRPr/>
              </a:pPr>
              <a:t>18</a:t>
            </a:fld>
            <a:endParaRPr lang="en-US">
              <a:solidFill>
                <a:srgbClr val="000000"/>
              </a:solidFill>
              <a:latin typeface="+mn-lt" charset="0"/>
            </a:endParaRPr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1588"/>
          </a:xfrm>
          <a:noFill/>
          <a:ln/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sz="2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FBC31CF-B14E-40EA-B371-F8A3E247D21C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AC2380A-2772-4686-8B8A-B9068C3C5840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defRPr/>
            </a:pPr>
            <a:fld id="{20C77DF7-795C-4A48-A92F-6BB38B920308}" type="slidenum">
              <a:rPr lang="en-US">
                <a:solidFill>
                  <a:srgbClr val="000000"/>
                </a:solidFill>
                <a:latin typeface="+mn-lt" charset="0"/>
              </a:rPr>
              <a:pPr hangingPunct="1">
                <a:lnSpc>
                  <a:spcPct val="100000"/>
                </a:lnSpc>
                <a:defRPr/>
              </a:pPr>
              <a:t>21</a:t>
            </a:fld>
            <a:endParaRPr lang="en-US">
              <a:solidFill>
                <a:srgbClr val="000000"/>
              </a:solidFill>
              <a:latin typeface="+mn-lt" charset="0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1588"/>
          </a:xfrm>
          <a:noFill/>
          <a:ln/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sz="20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EA5C2CF-1B75-4722-9029-2CA367BD2F2B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defRPr/>
            </a:pPr>
            <a:fld id="{B5AC9690-F651-4184-988D-8A1C79E0C95C}" type="slidenum">
              <a:rPr lang="en-US">
                <a:solidFill>
                  <a:srgbClr val="000000"/>
                </a:solidFill>
                <a:latin typeface="+mn-lt" charset="0"/>
              </a:rPr>
              <a:pPr hangingPunct="1">
                <a:lnSpc>
                  <a:spcPct val="100000"/>
                </a:lnSpc>
                <a:defRPr/>
              </a:pPr>
              <a:t>22</a:t>
            </a:fld>
            <a:endParaRPr lang="en-US">
              <a:solidFill>
                <a:srgbClr val="000000"/>
              </a:solidFill>
              <a:latin typeface="+mn-lt" charset="0"/>
            </a:endParaRPr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1588"/>
          </a:xfrm>
          <a:noFill/>
          <a:ln/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sz="2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" y="6248400"/>
            <a:ext cx="5562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Invitation to Computer Science, Java Version, Third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D367F-7A12-484A-B5C1-569A6F7666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8194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57200" y="6248400"/>
            <a:ext cx="5562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Invitation to Computer Science, Java Version, Third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B9538-85E5-472E-8DB6-6B5B322ABE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2479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imtiazhussainkalwar.weebly.com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2000250"/>
          </a:xfrm>
        </p:spPr>
        <p:txBody>
          <a:bodyPr>
            <a:noAutofit/>
          </a:bodyPr>
          <a:lstStyle/>
          <a:p>
            <a:r>
              <a:rPr lang="en-GB" sz="5000" dirty="0" smtClean="0"/>
              <a:t>Modelling &amp; Simulation of Semiconductor Devices</a:t>
            </a:r>
            <a:endParaRPr lang="en-GB" sz="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7086600" cy="1752600"/>
          </a:xfrm>
        </p:spPr>
        <p:txBody>
          <a:bodyPr/>
          <a:lstStyle/>
          <a:p>
            <a:r>
              <a:rPr lang="en-GB" dirty="0" smtClean="0"/>
              <a:t>Lecture 1 &amp; 2</a:t>
            </a:r>
          </a:p>
          <a:p>
            <a:r>
              <a:rPr lang="en-GB" dirty="0" smtClean="0"/>
              <a:t>Introduction to Modelling &amp; Simulation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b="1" dirty="0" smtClean="0"/>
              <a:t>Classification of Mathematical Models</a:t>
            </a: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457200" y="1173757"/>
            <a:ext cx="8229600" cy="5135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342900" indent="-341313" hangingPunct="1">
              <a:lnSpc>
                <a:spcPct val="15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dirty="0">
                <a:solidFill>
                  <a:srgbClr val="000000"/>
                </a:solidFill>
                <a:latin typeface="Calibri" charset="0"/>
              </a:rPr>
              <a:t>Linear vs. Non-linear</a:t>
            </a:r>
          </a:p>
          <a:p>
            <a:pPr marL="342900" indent="-341313" hangingPunct="1">
              <a:lnSpc>
                <a:spcPct val="15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dirty="0">
                <a:solidFill>
                  <a:srgbClr val="000000"/>
                </a:solidFill>
                <a:latin typeface="Calibri" charset="0"/>
              </a:rPr>
              <a:t>Deterministic vs. </a:t>
            </a:r>
            <a:r>
              <a:rPr lang="en-US" sz="3200" dirty="0" smtClean="0">
                <a:solidFill>
                  <a:srgbClr val="000000"/>
                </a:solidFill>
                <a:latin typeface="Calibri" charset="0"/>
              </a:rPr>
              <a:t>Probabilistic </a:t>
            </a:r>
            <a:r>
              <a:rPr lang="en-US" sz="3200" dirty="0">
                <a:solidFill>
                  <a:srgbClr val="000000"/>
                </a:solidFill>
                <a:latin typeface="Calibri" charset="0"/>
              </a:rPr>
              <a:t>(Stochastic)</a:t>
            </a:r>
          </a:p>
          <a:p>
            <a:pPr marL="342900" indent="-341313" hangingPunct="1">
              <a:lnSpc>
                <a:spcPct val="15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dirty="0">
                <a:solidFill>
                  <a:srgbClr val="000000"/>
                </a:solidFill>
                <a:latin typeface="Calibri" charset="0"/>
              </a:rPr>
              <a:t>Static vs. Dynamic</a:t>
            </a:r>
          </a:p>
          <a:p>
            <a:pPr marL="342900" indent="-341313" hangingPunct="1">
              <a:lnSpc>
                <a:spcPct val="15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dirty="0">
                <a:solidFill>
                  <a:srgbClr val="000000"/>
                </a:solidFill>
                <a:latin typeface="Calibri" charset="0"/>
              </a:rPr>
              <a:t>Discrete vs. Continuous</a:t>
            </a:r>
          </a:p>
          <a:p>
            <a:pPr marL="342900" indent="-341313" hangingPunct="1">
              <a:lnSpc>
                <a:spcPct val="15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dirty="0" smtClean="0">
                <a:solidFill>
                  <a:srgbClr val="000000"/>
                </a:solidFill>
                <a:latin typeface="Calibri" charset="0"/>
              </a:rPr>
              <a:t>White </a:t>
            </a:r>
            <a:r>
              <a:rPr lang="en-US" sz="3200" dirty="0">
                <a:solidFill>
                  <a:srgbClr val="000000"/>
                </a:solidFill>
                <a:latin typeface="Calibri" charset="0"/>
              </a:rPr>
              <a:t>box, black box and gray box</a:t>
            </a: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32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2820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Black Box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dirty="0" smtClean="0"/>
              <a:t>When only input and output are known.</a:t>
            </a:r>
          </a:p>
          <a:p>
            <a:pPr algn="just"/>
            <a:r>
              <a:rPr lang="en-GB" dirty="0" smtClean="0"/>
              <a:t>Internal dynamics are either too complex or unknown.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Easy to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11</a:t>
            </a:fld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>
            <a:off x="1771459" y="3717032"/>
            <a:ext cx="5608853" cy="1080120"/>
            <a:chOff x="1475656" y="3717032"/>
            <a:chExt cx="5608853" cy="1080120"/>
          </a:xfrm>
        </p:grpSpPr>
        <p:grpSp>
          <p:nvGrpSpPr>
            <p:cNvPr id="8" name="Group 7"/>
            <p:cNvGrpSpPr/>
            <p:nvPr/>
          </p:nvGrpSpPr>
          <p:grpSpPr>
            <a:xfrm>
              <a:off x="2195736" y="3717032"/>
              <a:ext cx="3974508" cy="1080120"/>
              <a:chOff x="2195736" y="3861048"/>
              <a:chExt cx="3974508" cy="108012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3347864" y="3861048"/>
                <a:ext cx="1656184" cy="1080120"/>
              </a:xfrm>
              <a:prstGeom prst="rect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Right Arrow 5"/>
              <p:cNvSpPr/>
              <p:nvPr/>
            </p:nvSpPr>
            <p:spPr>
              <a:xfrm>
                <a:off x="2195736" y="4293096"/>
                <a:ext cx="1152128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Right Arrow 6"/>
              <p:cNvSpPr/>
              <p:nvPr/>
            </p:nvSpPr>
            <p:spPr>
              <a:xfrm>
                <a:off x="5018116" y="4293096"/>
                <a:ext cx="1152128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1475656" y="4077072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Input</a:t>
              </a:r>
              <a:endParaRPr lang="en-GB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228184" y="4077072"/>
              <a:ext cx="856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Output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78511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GB" dirty="0" smtClean="0"/>
              <a:t>Black Box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4525963"/>
          </a:xfrm>
        </p:spPr>
        <p:txBody>
          <a:bodyPr/>
          <a:lstStyle/>
          <a:p>
            <a:pPr algn="just"/>
            <a:r>
              <a:rPr lang="en-GB" dirty="0" smtClean="0"/>
              <a:t>Consider the example of a heat radiating system.</a:t>
            </a: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14" name="Picture 13" descr="room-radiators-261x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420888"/>
            <a:ext cx="3528392" cy="4055623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3347864" y="3311376"/>
            <a:ext cx="5688632" cy="2493888"/>
            <a:chOff x="3347864" y="3311376"/>
            <a:chExt cx="5688632" cy="2493888"/>
          </a:xfrm>
        </p:grpSpPr>
        <p:pic>
          <p:nvPicPr>
            <p:cNvPr id="13" name="Picture 12" descr="trv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79553" y="3311376"/>
              <a:ext cx="3256943" cy="2493888"/>
            </a:xfrm>
            <a:prstGeom prst="rect">
              <a:avLst/>
            </a:prstGeom>
          </p:spPr>
        </p:pic>
        <p:sp>
          <p:nvSpPr>
            <p:cNvPr id="15" name="Freeform 14"/>
            <p:cNvSpPr/>
            <p:nvPr/>
          </p:nvSpPr>
          <p:spPr>
            <a:xfrm>
              <a:off x="4272134" y="4890655"/>
              <a:ext cx="1468582" cy="429490"/>
            </a:xfrm>
            <a:custGeom>
              <a:avLst/>
              <a:gdLst>
                <a:gd name="connsiteX0" fmla="*/ 0 w 1468582"/>
                <a:gd name="connsiteY0" fmla="*/ 429490 h 429490"/>
                <a:gd name="connsiteX1" fmla="*/ 900545 w 1468582"/>
                <a:gd name="connsiteY1" fmla="*/ 332509 h 429490"/>
                <a:gd name="connsiteX2" fmla="*/ 1468582 w 1468582"/>
                <a:gd name="connsiteY2" fmla="*/ 0 h 42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8582" h="429490">
                  <a:moveTo>
                    <a:pt x="0" y="429490"/>
                  </a:moveTo>
                  <a:cubicBezTo>
                    <a:pt x="327890" y="416790"/>
                    <a:pt x="655781" y="404091"/>
                    <a:pt x="900545" y="332509"/>
                  </a:cubicBezTo>
                  <a:cubicBezTo>
                    <a:pt x="1145309" y="260927"/>
                    <a:pt x="1306945" y="130463"/>
                    <a:pt x="1468582" y="0"/>
                  </a:cubicBezTo>
                </a:path>
              </a:pathLst>
            </a:cu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3347864" y="4797152"/>
              <a:ext cx="936104" cy="93610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876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GB" dirty="0" smtClean="0"/>
              <a:t>Black Box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4525963"/>
          </a:xfrm>
        </p:spPr>
        <p:txBody>
          <a:bodyPr/>
          <a:lstStyle/>
          <a:p>
            <a:pPr algn="just"/>
            <a:r>
              <a:rPr lang="en-GB" dirty="0" smtClean="0"/>
              <a:t>Consider the example of a heat radiating system.</a:t>
            </a: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13</a:t>
            </a:fld>
            <a:endParaRPr lang="en-GB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23528" y="2276872"/>
          <a:ext cx="2952328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1800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/>
                        <a:t>Valve</a:t>
                      </a:r>
                      <a:r>
                        <a:rPr lang="en-GB" sz="2200" baseline="0" dirty="0" smtClean="0"/>
                        <a:t> Position</a:t>
                      </a:r>
                      <a:endParaRPr lang="en-GB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/>
                        <a:t>Room Temperature (</a:t>
                      </a:r>
                      <a:r>
                        <a:rPr lang="en-GB" sz="2200" baseline="30000" smtClean="0"/>
                        <a:t>o</a:t>
                      </a:r>
                      <a:r>
                        <a:rPr lang="en-GB" sz="2200" smtClean="0"/>
                        <a:t>C</a:t>
                      </a:r>
                      <a:r>
                        <a:rPr lang="en-GB" sz="2200" dirty="0" smtClean="0"/>
                        <a:t>)</a:t>
                      </a:r>
                      <a:endParaRPr lang="en-GB" sz="2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/>
                        <a:t>0</a:t>
                      </a:r>
                      <a:endParaRPr lang="en-GB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/>
                        <a:t>0</a:t>
                      </a:r>
                      <a:endParaRPr lang="en-GB" sz="2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/>
                        <a:t>2</a:t>
                      </a:r>
                      <a:endParaRPr lang="en-GB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/>
                        <a:t>3</a:t>
                      </a:r>
                      <a:endParaRPr lang="en-GB" sz="2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/>
                        <a:t>4</a:t>
                      </a:r>
                      <a:endParaRPr lang="en-GB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/>
                        <a:t>6</a:t>
                      </a:r>
                      <a:endParaRPr lang="en-GB" sz="2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/>
                        <a:t>6</a:t>
                      </a:r>
                      <a:endParaRPr lang="en-GB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/>
                        <a:t>12</a:t>
                      </a:r>
                      <a:endParaRPr lang="en-GB" sz="2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/>
                        <a:t>8</a:t>
                      </a:r>
                      <a:endParaRPr lang="en-GB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/>
                        <a:t>20</a:t>
                      </a:r>
                      <a:endParaRPr lang="en-GB" sz="2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/>
                        <a:t>10</a:t>
                      </a:r>
                      <a:endParaRPr lang="en-GB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/>
                        <a:t>33</a:t>
                      </a:r>
                      <a:endParaRPr lang="en-GB" sz="22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46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204864"/>
            <a:ext cx="5040560" cy="3860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8" name="Group 17"/>
          <p:cNvGrpSpPr/>
          <p:nvPr/>
        </p:nvGrpSpPr>
        <p:grpSpPr>
          <a:xfrm>
            <a:off x="3433727" y="2116268"/>
            <a:ext cx="5364354" cy="4068357"/>
            <a:chOff x="3586132" y="2116268"/>
            <a:chExt cx="5364354" cy="4068357"/>
          </a:xfrm>
        </p:grpSpPr>
        <p:sp>
          <p:nvSpPr>
            <p:cNvPr id="17" name="Rectangle 16"/>
            <p:cNvSpPr/>
            <p:nvPr/>
          </p:nvSpPr>
          <p:spPr>
            <a:xfrm>
              <a:off x="3586132" y="2116268"/>
              <a:ext cx="5256584" cy="39604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643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79912" y="2276872"/>
              <a:ext cx="5170574" cy="3907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14841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Grey Box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dirty="0" smtClean="0"/>
              <a:t>When input and output and some information about the internal dynamics of the system is known.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Easier than white box Modelling.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14</a:t>
            </a:fld>
            <a:endParaRPr lang="en-GB"/>
          </a:p>
        </p:txBody>
      </p:sp>
      <p:grpSp>
        <p:nvGrpSpPr>
          <p:cNvPr id="8" name="Group 10"/>
          <p:cNvGrpSpPr/>
          <p:nvPr/>
        </p:nvGrpSpPr>
        <p:grpSpPr>
          <a:xfrm>
            <a:off x="2563547" y="3573016"/>
            <a:ext cx="4107270" cy="1080120"/>
            <a:chOff x="2123728" y="3717032"/>
            <a:chExt cx="4107270" cy="1080120"/>
          </a:xfrm>
        </p:grpSpPr>
        <p:grpSp>
          <p:nvGrpSpPr>
            <p:cNvPr id="11" name="Group 7"/>
            <p:cNvGrpSpPr/>
            <p:nvPr/>
          </p:nvGrpSpPr>
          <p:grpSpPr>
            <a:xfrm>
              <a:off x="2195736" y="3717032"/>
              <a:ext cx="3974508" cy="1080120"/>
              <a:chOff x="2195736" y="3861048"/>
              <a:chExt cx="3974508" cy="108012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3347864" y="3861048"/>
                <a:ext cx="1656184" cy="108012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Right Arrow 5"/>
              <p:cNvSpPr/>
              <p:nvPr/>
            </p:nvSpPr>
            <p:spPr>
              <a:xfrm>
                <a:off x="2195736" y="4293096"/>
                <a:ext cx="1152128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Right Arrow 6"/>
              <p:cNvSpPr/>
              <p:nvPr/>
            </p:nvSpPr>
            <p:spPr>
              <a:xfrm>
                <a:off x="5018116" y="4293096"/>
                <a:ext cx="1152128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2123728" y="3717032"/>
              <a:ext cx="5245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 dirty="0" smtClean="0"/>
                <a:t>u(t)</a:t>
              </a:r>
              <a:endParaRPr lang="en-GB" i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24128" y="3717032"/>
              <a:ext cx="506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 dirty="0" smtClean="0"/>
                <a:t>y(t)</a:t>
              </a:r>
              <a:endParaRPr lang="en-GB" i="1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211960" y="3933056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y[u(t), t]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5541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White Box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dirty="0" smtClean="0"/>
              <a:t>When input and output and internal dynamics of the system is known.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algn="just"/>
            <a:r>
              <a:rPr lang="en-GB" dirty="0" smtClean="0"/>
              <a:t>One should know have complete knowledge of the system to derive a white box model.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15</a:t>
            </a:fld>
            <a:endParaRPr lang="en-GB"/>
          </a:p>
        </p:txBody>
      </p:sp>
      <p:grpSp>
        <p:nvGrpSpPr>
          <p:cNvPr id="14" name="Group 13"/>
          <p:cNvGrpSpPr/>
          <p:nvPr/>
        </p:nvGrpSpPr>
        <p:grpSpPr>
          <a:xfrm>
            <a:off x="1115616" y="3356992"/>
            <a:ext cx="6950252" cy="1080120"/>
            <a:chOff x="1115616" y="3501008"/>
            <a:chExt cx="6950252" cy="1080120"/>
          </a:xfrm>
        </p:grpSpPr>
        <p:grpSp>
          <p:nvGrpSpPr>
            <p:cNvPr id="8" name="Group 10"/>
            <p:cNvGrpSpPr/>
            <p:nvPr/>
          </p:nvGrpSpPr>
          <p:grpSpPr>
            <a:xfrm>
              <a:off x="1115616" y="3501008"/>
              <a:ext cx="6950252" cy="1080120"/>
              <a:chOff x="1599159" y="3717032"/>
              <a:chExt cx="5138709" cy="1080120"/>
            </a:xfrm>
          </p:grpSpPr>
          <p:grpSp>
            <p:nvGrpSpPr>
              <p:cNvPr id="11" name="Group 7"/>
              <p:cNvGrpSpPr/>
              <p:nvPr/>
            </p:nvGrpSpPr>
            <p:grpSpPr>
              <a:xfrm>
                <a:off x="2195736" y="3717032"/>
                <a:ext cx="3974508" cy="1080120"/>
                <a:chOff x="2195736" y="3861048"/>
                <a:chExt cx="3974508" cy="1080120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3347864" y="3861048"/>
                  <a:ext cx="1656184" cy="1080120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" name="Right Arrow 5"/>
                <p:cNvSpPr/>
                <p:nvPr/>
              </p:nvSpPr>
              <p:spPr>
                <a:xfrm>
                  <a:off x="2195736" y="4293096"/>
                  <a:ext cx="1152128" cy="216024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" name="Right Arrow 6"/>
                <p:cNvSpPr/>
                <p:nvPr/>
              </p:nvSpPr>
              <p:spPr>
                <a:xfrm>
                  <a:off x="5018116" y="4293096"/>
                  <a:ext cx="1152128" cy="216024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9" name="TextBox 8"/>
              <p:cNvSpPr txBox="1"/>
              <p:nvPr/>
            </p:nvSpPr>
            <p:spPr>
              <a:xfrm>
                <a:off x="1599159" y="4077072"/>
                <a:ext cx="5245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i="1" dirty="0" smtClean="0"/>
                  <a:t>u(t)</a:t>
                </a:r>
                <a:endParaRPr lang="en-GB" i="1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230998" y="4077072"/>
                <a:ext cx="5068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i="1" dirty="0" smtClean="0"/>
                  <a:t>y(t)</a:t>
                </a:r>
                <a:endParaRPr lang="en-GB" i="1" dirty="0"/>
              </a:p>
            </p:txBody>
          </p:sp>
        </p:grpSp>
        <p:graphicFrame>
          <p:nvGraphicFramePr>
            <p:cNvPr id="13" name="Object 12"/>
            <p:cNvGraphicFramePr>
              <a:graphicFrameLocks noChangeAspect="1"/>
            </p:cNvGraphicFramePr>
            <p:nvPr/>
          </p:nvGraphicFramePr>
          <p:xfrm>
            <a:off x="3553303" y="3717032"/>
            <a:ext cx="2109851" cy="6288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880" name="Equation" r:id="rId3" imgW="1320480" imgH="393480" progId="Equation.3">
                    <p:embed/>
                  </p:oleObj>
                </mc:Choice>
                <mc:Fallback>
                  <p:oleObj name="Equation" r:id="rId3" imgW="13204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3303" y="3717032"/>
                          <a:ext cx="2109851" cy="6288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91430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Mathematical </a:t>
            </a:r>
            <a:r>
              <a:rPr lang="en-US" sz="3600" dirty="0" smtClean="0"/>
              <a:t>Modelling </a:t>
            </a:r>
            <a:r>
              <a:rPr lang="en-US" sz="3600" dirty="0"/>
              <a:t>Basics</a:t>
            </a: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395536" y="1628800"/>
            <a:ext cx="838842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200" dirty="0"/>
              <a:t>Mathematical model of a real world system is derived using a combination of </a:t>
            </a:r>
            <a:r>
              <a:rPr lang="en-US" sz="2200" i="1" dirty="0">
                <a:solidFill>
                  <a:srgbClr val="C00000"/>
                </a:solidFill>
              </a:rPr>
              <a:t>physical</a:t>
            </a:r>
            <a:r>
              <a:rPr lang="en-US" sz="2200" dirty="0">
                <a:solidFill>
                  <a:srgbClr val="C00000"/>
                </a:solidFill>
              </a:rPr>
              <a:t> </a:t>
            </a:r>
            <a:r>
              <a:rPr lang="en-US" sz="2200" dirty="0" smtClean="0">
                <a:solidFill>
                  <a:srgbClr val="C00000"/>
                </a:solidFill>
              </a:rPr>
              <a:t>laws </a:t>
            </a:r>
            <a:r>
              <a:rPr lang="en-US" sz="2200" dirty="0"/>
              <a:t>and/or </a:t>
            </a:r>
            <a:r>
              <a:rPr lang="en-US" sz="2200" i="1" dirty="0">
                <a:solidFill>
                  <a:srgbClr val="C00000"/>
                </a:solidFill>
              </a:rPr>
              <a:t>experimental</a:t>
            </a:r>
            <a:r>
              <a:rPr lang="en-US" sz="2200" dirty="0"/>
              <a:t> means</a:t>
            </a:r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683568" y="3003550"/>
            <a:ext cx="7959725" cy="2665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spcBef>
                <a:spcPct val="30000"/>
              </a:spcBef>
              <a:buFontTx/>
              <a:buChar char="•"/>
            </a:pPr>
            <a:r>
              <a:rPr lang="en-US" sz="2200" dirty="0"/>
              <a:t>Physical laws are used to determine the model structure (linear or nonlinear) and order.</a:t>
            </a:r>
          </a:p>
          <a:p>
            <a:pPr marL="342900" indent="-342900" algn="just">
              <a:spcBef>
                <a:spcPct val="30000"/>
              </a:spcBef>
              <a:buFontTx/>
              <a:buChar char="•"/>
            </a:pPr>
            <a:r>
              <a:rPr lang="en-US" sz="2200" dirty="0"/>
              <a:t>The parameters of the model are often estimated and/or validated experimentally.</a:t>
            </a:r>
          </a:p>
          <a:p>
            <a:pPr marL="342900" indent="-342900" algn="just">
              <a:spcBef>
                <a:spcPct val="30000"/>
              </a:spcBef>
              <a:buFontTx/>
              <a:buChar char="•"/>
            </a:pPr>
            <a:r>
              <a:rPr lang="en-US" sz="2200" dirty="0"/>
              <a:t>Mathematical model of a dynamic system can often be expressed as a system of differential (difference in the case of discrete-time systems) equations</a:t>
            </a:r>
          </a:p>
        </p:txBody>
      </p:sp>
    </p:spTree>
    <p:extLst>
      <p:ext uri="{BB962C8B-B14F-4D97-AF65-F5344CB8AC3E}">
        <p14:creationId xmlns:p14="http://schemas.microsoft.com/office/powerpoint/2010/main" val="263062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276225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3600"/>
              <a:t>Different Types of Lumped-Parameter Models</a:t>
            </a:r>
          </a:p>
        </p:txBody>
      </p:sp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4536132" y="2771636"/>
            <a:ext cx="460786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/>
              <a:t>Input-output differential </a:t>
            </a:r>
            <a:r>
              <a:rPr lang="en-US" sz="2200" dirty="0" smtClean="0"/>
              <a:t>equation</a:t>
            </a:r>
            <a:endParaRPr lang="en-US" sz="2200" dirty="0"/>
          </a:p>
        </p:txBody>
      </p:sp>
      <p:sp>
        <p:nvSpPr>
          <p:cNvPr id="88073" name="Rectangle 9"/>
          <p:cNvSpPr>
            <a:spLocks noChangeArrowheads="1"/>
          </p:cNvSpPr>
          <p:nvPr/>
        </p:nvSpPr>
        <p:spPr bwMode="auto">
          <a:xfrm>
            <a:off x="4499992" y="3638550"/>
            <a:ext cx="336996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200" dirty="0"/>
              <a:t>State </a:t>
            </a:r>
            <a:r>
              <a:rPr lang="en-US" sz="2200" dirty="0" smtClean="0"/>
              <a:t>equations</a:t>
            </a:r>
            <a:endParaRPr lang="en-US" sz="2200" dirty="0"/>
          </a:p>
        </p:txBody>
      </p:sp>
      <p:sp>
        <p:nvSpPr>
          <p:cNvPr id="88074" name="Rectangle 10"/>
          <p:cNvSpPr>
            <a:spLocks noChangeArrowheads="1"/>
          </p:cNvSpPr>
          <p:nvPr/>
        </p:nvSpPr>
        <p:spPr bwMode="auto">
          <a:xfrm>
            <a:off x="4371975" y="4848225"/>
            <a:ext cx="212500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 dirty="0"/>
              <a:t>Transfer function</a:t>
            </a:r>
          </a:p>
        </p:txBody>
      </p:sp>
      <p:sp>
        <p:nvSpPr>
          <p:cNvPr id="88075" name="Text Box 11"/>
          <p:cNvSpPr txBox="1">
            <a:spLocks noChangeArrowheads="1"/>
          </p:cNvSpPr>
          <p:nvPr/>
        </p:nvSpPr>
        <p:spPr bwMode="auto">
          <a:xfrm>
            <a:off x="1476375" y="2733675"/>
            <a:ext cx="22764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/>
              <a:t>Nonlinear</a:t>
            </a:r>
          </a:p>
        </p:txBody>
      </p:sp>
      <p:sp>
        <p:nvSpPr>
          <p:cNvPr id="88076" name="Text Box 12"/>
          <p:cNvSpPr txBox="1">
            <a:spLocks noChangeArrowheads="1"/>
          </p:cNvSpPr>
          <p:nvPr/>
        </p:nvSpPr>
        <p:spPr bwMode="auto">
          <a:xfrm>
            <a:off x="1514475" y="3609975"/>
            <a:ext cx="1447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Linear</a:t>
            </a:r>
          </a:p>
        </p:txBody>
      </p:sp>
      <p:sp>
        <p:nvSpPr>
          <p:cNvPr id="88077" name="Text Box 13"/>
          <p:cNvSpPr txBox="1">
            <a:spLocks noChangeArrowheads="1"/>
          </p:cNvSpPr>
          <p:nvPr/>
        </p:nvSpPr>
        <p:spPr bwMode="auto">
          <a:xfrm>
            <a:off x="1485900" y="4638675"/>
            <a:ext cx="23336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/>
              <a:t>Linear Time Invariant</a:t>
            </a:r>
          </a:p>
        </p:txBody>
      </p:sp>
      <p:sp>
        <p:nvSpPr>
          <p:cNvPr id="88078" name="Line 14"/>
          <p:cNvSpPr>
            <a:spLocks noChangeShapeType="1"/>
          </p:cNvSpPr>
          <p:nvPr/>
        </p:nvSpPr>
        <p:spPr bwMode="auto">
          <a:xfrm flipV="1">
            <a:off x="2990850" y="2981325"/>
            <a:ext cx="1304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8079" name="Line 15"/>
          <p:cNvSpPr>
            <a:spLocks noChangeShapeType="1"/>
          </p:cNvSpPr>
          <p:nvPr/>
        </p:nvSpPr>
        <p:spPr bwMode="auto">
          <a:xfrm>
            <a:off x="2867025" y="3028950"/>
            <a:ext cx="1457325" cy="923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8080" name="Line 16"/>
          <p:cNvSpPr>
            <a:spLocks noChangeShapeType="1"/>
          </p:cNvSpPr>
          <p:nvPr/>
        </p:nvSpPr>
        <p:spPr bwMode="auto">
          <a:xfrm flipV="1">
            <a:off x="2628900" y="3086100"/>
            <a:ext cx="1552575" cy="819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8081" name="Line 17"/>
          <p:cNvSpPr>
            <a:spLocks noChangeShapeType="1"/>
          </p:cNvSpPr>
          <p:nvPr/>
        </p:nvSpPr>
        <p:spPr bwMode="auto">
          <a:xfrm flipV="1">
            <a:off x="2676525" y="3962400"/>
            <a:ext cx="1581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8082" name="Line 18"/>
          <p:cNvSpPr>
            <a:spLocks noChangeShapeType="1"/>
          </p:cNvSpPr>
          <p:nvPr/>
        </p:nvSpPr>
        <p:spPr bwMode="auto">
          <a:xfrm>
            <a:off x="3209925" y="5095875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8083" name="Text Box 19"/>
          <p:cNvSpPr txBox="1">
            <a:spLocks noChangeArrowheads="1"/>
          </p:cNvSpPr>
          <p:nvPr/>
        </p:nvSpPr>
        <p:spPr bwMode="auto">
          <a:xfrm>
            <a:off x="1304925" y="1981200"/>
            <a:ext cx="23431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sng" dirty="0"/>
              <a:t>System Type</a:t>
            </a:r>
            <a:endParaRPr lang="en-US" sz="2200" dirty="0"/>
          </a:p>
        </p:txBody>
      </p:sp>
      <p:sp>
        <p:nvSpPr>
          <p:cNvPr id="88084" name="Text Box 20"/>
          <p:cNvSpPr txBox="1">
            <a:spLocks noChangeArrowheads="1"/>
          </p:cNvSpPr>
          <p:nvPr/>
        </p:nvSpPr>
        <p:spPr bwMode="auto">
          <a:xfrm>
            <a:off x="4800600" y="2028825"/>
            <a:ext cx="19335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sng" dirty="0"/>
              <a:t>Model Type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5673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600" b="1" smtClean="0">
                <a:solidFill>
                  <a:srgbClr val="0000FF"/>
                </a:solidFill>
              </a:rPr>
              <a:t>Approach to dynamic systems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28600" y="1628800"/>
            <a:ext cx="86868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801688" lvl="2" indent="-350838" algn="just" hangingPunct="1">
              <a:lnSpc>
                <a:spcPct val="90000"/>
              </a:lnSpc>
              <a:spcBef>
                <a:spcPts val="488"/>
              </a:spcBef>
              <a:spcAft>
                <a:spcPts val="1425"/>
              </a:spcAft>
              <a:buSzPct val="7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Define 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the system and its components.</a:t>
            </a:r>
          </a:p>
          <a:p>
            <a:pPr marL="801688" lvl="2" indent="-350838" algn="just" hangingPunct="1">
              <a:lnSpc>
                <a:spcPct val="90000"/>
              </a:lnSpc>
              <a:spcBef>
                <a:spcPts val="488"/>
              </a:spcBef>
              <a:spcAft>
                <a:spcPts val="1425"/>
              </a:spcAft>
              <a:buSzPct val="7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Formulate 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the mathematical model and list 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the necessary  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assumptions.</a:t>
            </a:r>
          </a:p>
          <a:p>
            <a:pPr marL="801688" lvl="2" indent="-350838" algn="just" hangingPunct="1">
              <a:lnSpc>
                <a:spcPct val="90000"/>
              </a:lnSpc>
              <a:spcBef>
                <a:spcPts val="488"/>
              </a:spcBef>
              <a:spcAft>
                <a:spcPts val="1425"/>
              </a:spcAft>
              <a:buSzPct val="7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Write 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the differential equations describing 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the model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.</a:t>
            </a:r>
          </a:p>
          <a:p>
            <a:pPr marL="801688" lvl="2" indent="-350838" algn="just" hangingPunct="1">
              <a:lnSpc>
                <a:spcPct val="90000"/>
              </a:lnSpc>
              <a:spcBef>
                <a:spcPts val="488"/>
              </a:spcBef>
              <a:spcAft>
                <a:spcPts val="1425"/>
              </a:spcAft>
              <a:buSzPct val="7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Solve 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the equations for the desired output 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 variables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.</a:t>
            </a:r>
          </a:p>
          <a:p>
            <a:pPr marL="801688" lvl="2" indent="-350838" algn="just" hangingPunct="1">
              <a:lnSpc>
                <a:spcPct val="90000"/>
              </a:lnSpc>
              <a:spcBef>
                <a:spcPts val="488"/>
              </a:spcBef>
              <a:spcAft>
                <a:spcPts val="1425"/>
              </a:spcAft>
              <a:buSzPct val="7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Examine 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the solutions and the assumptions.</a:t>
            </a:r>
          </a:p>
          <a:p>
            <a:pPr marL="801688" lvl="2" indent="-350838" algn="just" hangingPunct="1">
              <a:lnSpc>
                <a:spcPct val="90000"/>
              </a:lnSpc>
              <a:spcBef>
                <a:spcPts val="488"/>
              </a:spcBef>
              <a:spcAft>
                <a:spcPts val="1425"/>
              </a:spcAft>
              <a:buSzPct val="7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If 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necessary, reanalyze or redesign the  system.</a:t>
            </a:r>
          </a:p>
          <a:p>
            <a:pPr algn="just" hangingPunct="1">
              <a:lnSpc>
                <a:spcPct val="90000"/>
              </a:lnSpc>
              <a:spcBef>
                <a:spcPts val="638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400" b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9233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16515DA-8BE2-499F-A237-14A339F29CE1}" type="slidenum">
              <a:rPr lang="en-US"/>
              <a:pPr/>
              <a:t>19</a:t>
            </a:fld>
            <a:endParaRPr lang="en-US"/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982663"/>
            <a:ext cx="3749675" cy="410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5043488" y="2387600"/>
            <a:ext cx="19272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latin typeface="Times New Roman" pitchFamily="18" charset="0"/>
              </a:rPr>
              <a:t>F</a:t>
            </a:r>
            <a:r>
              <a:rPr lang="en-US" sz="2800" baseline="-25000">
                <a:latin typeface="Times New Roman" pitchFamily="18" charset="0"/>
              </a:rPr>
              <a:t>Spring</a:t>
            </a:r>
            <a:r>
              <a:rPr lang="en-US" sz="2800">
                <a:latin typeface="Times New Roman" pitchFamily="18" charset="0"/>
              </a:rPr>
              <a:t> = -</a:t>
            </a:r>
            <a:r>
              <a:rPr lang="en-US" sz="2800" i="1">
                <a:latin typeface="Times New Roman" pitchFamily="18" charset="0"/>
              </a:rPr>
              <a:t>k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en-US" sz="2800" i="1">
                <a:latin typeface="Times New Roman" pitchFamily="18" charset="0"/>
              </a:rPr>
              <a:t>x</a:t>
            </a: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1555750" y="5181600"/>
            <a:ext cx="1639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Hooke’s Law</a:t>
            </a:r>
          </a:p>
        </p:txBody>
      </p:sp>
      <p:sp>
        <p:nvSpPr>
          <p:cNvPr id="15366" name="Line 7"/>
          <p:cNvSpPr>
            <a:spLocks noChangeShapeType="1"/>
          </p:cNvSpPr>
          <p:nvPr/>
        </p:nvSpPr>
        <p:spPr bwMode="auto">
          <a:xfrm>
            <a:off x="6072188" y="3043238"/>
            <a:ext cx="0" cy="4699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7" name="Text Box 8"/>
          <p:cNvSpPr txBox="1">
            <a:spLocks noChangeArrowheads="1"/>
          </p:cNvSpPr>
          <p:nvPr/>
        </p:nvSpPr>
        <p:spPr bwMode="auto">
          <a:xfrm>
            <a:off x="5137150" y="3487738"/>
            <a:ext cx="18478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i="1">
                <a:latin typeface="Times New Roman" pitchFamily="18" charset="0"/>
              </a:rPr>
              <a:t>x</a:t>
            </a:r>
            <a:r>
              <a:rPr lang="en-US" sz="2800">
                <a:latin typeface="Times New Roman" pitchFamily="18" charset="0"/>
              </a:rPr>
              <a:t>= -F</a:t>
            </a:r>
            <a:r>
              <a:rPr lang="en-US" sz="2800" baseline="-25000">
                <a:latin typeface="Times New Roman" pitchFamily="18" charset="0"/>
              </a:rPr>
              <a:t>Spring</a:t>
            </a:r>
            <a:r>
              <a:rPr lang="en-US" sz="2800">
                <a:latin typeface="Times New Roman" pitchFamily="18" charset="0"/>
              </a:rPr>
              <a:t>/</a:t>
            </a:r>
            <a:r>
              <a:rPr lang="en-US" sz="2800" i="1">
                <a:latin typeface="Times New Roman" pitchFamily="18" charset="0"/>
              </a:rPr>
              <a:t>k</a:t>
            </a:r>
          </a:p>
        </p:txBody>
      </p:sp>
      <p:sp>
        <p:nvSpPr>
          <p:cNvPr id="15368" name="Text Box 9"/>
          <p:cNvSpPr txBox="1">
            <a:spLocks noChangeArrowheads="1"/>
          </p:cNvSpPr>
          <p:nvPr/>
        </p:nvSpPr>
        <p:spPr bwMode="auto">
          <a:xfrm>
            <a:off x="4816475" y="33528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5369" name="Text Box 11"/>
          <p:cNvSpPr txBox="1">
            <a:spLocks noChangeArrowheads="1"/>
          </p:cNvSpPr>
          <p:nvPr/>
        </p:nvSpPr>
        <p:spPr bwMode="auto">
          <a:xfrm>
            <a:off x="5227638" y="1754188"/>
            <a:ext cx="157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3333FF"/>
                </a:solidFill>
                <a:latin typeface="Times New Roman" pitchFamily="18" charset="0"/>
              </a:rPr>
              <a:t>spring constant</a:t>
            </a:r>
          </a:p>
        </p:txBody>
      </p:sp>
      <p:sp>
        <p:nvSpPr>
          <p:cNvPr id="15370" name="Line 12"/>
          <p:cNvSpPr>
            <a:spLocks noChangeShapeType="1"/>
          </p:cNvSpPr>
          <p:nvPr/>
        </p:nvSpPr>
        <p:spPr bwMode="auto">
          <a:xfrm>
            <a:off x="6062663" y="2122488"/>
            <a:ext cx="430212" cy="371475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1" name="Text Box 13"/>
          <p:cNvSpPr txBox="1">
            <a:spLocks noChangeArrowheads="1"/>
          </p:cNvSpPr>
          <p:nvPr/>
        </p:nvSpPr>
        <p:spPr bwMode="auto">
          <a:xfrm>
            <a:off x="6775450" y="1652588"/>
            <a:ext cx="19208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3333FF"/>
                </a:solidFill>
                <a:latin typeface="Times New Roman" pitchFamily="18" charset="0"/>
              </a:rPr>
              <a:t>The amount spring is stretched</a:t>
            </a:r>
          </a:p>
        </p:txBody>
      </p:sp>
      <p:sp>
        <p:nvSpPr>
          <p:cNvPr id="15372" name="Line 14"/>
          <p:cNvSpPr>
            <a:spLocks noChangeShapeType="1"/>
          </p:cNvSpPr>
          <p:nvPr/>
        </p:nvSpPr>
        <p:spPr bwMode="auto">
          <a:xfrm flipH="1">
            <a:off x="6910388" y="2281238"/>
            <a:ext cx="790575" cy="371475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3" name="Line 15"/>
          <p:cNvSpPr>
            <a:spLocks noChangeShapeType="1"/>
          </p:cNvSpPr>
          <p:nvPr/>
        </p:nvSpPr>
        <p:spPr bwMode="auto">
          <a:xfrm flipV="1">
            <a:off x="2166938" y="2032000"/>
            <a:ext cx="0" cy="8016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4" name="Text Box 16"/>
          <p:cNvSpPr txBox="1">
            <a:spLocks noChangeArrowheads="1"/>
          </p:cNvSpPr>
          <p:nvPr/>
        </p:nvSpPr>
        <p:spPr bwMode="auto">
          <a:xfrm>
            <a:off x="1804988" y="1563688"/>
            <a:ext cx="922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0000"/>
                </a:solidFill>
              </a:rPr>
              <a:t>F</a:t>
            </a:r>
            <a:r>
              <a:rPr lang="en-US" sz="2400" baseline="-25000">
                <a:solidFill>
                  <a:srgbClr val="FF0000"/>
                </a:solidFill>
              </a:rPr>
              <a:t>spring</a:t>
            </a:r>
          </a:p>
        </p:txBody>
      </p:sp>
      <p:sp>
        <p:nvSpPr>
          <p:cNvPr id="15375" name="Line 17"/>
          <p:cNvSpPr>
            <a:spLocks noChangeShapeType="1"/>
          </p:cNvSpPr>
          <p:nvPr/>
        </p:nvSpPr>
        <p:spPr bwMode="auto">
          <a:xfrm flipV="1">
            <a:off x="3249613" y="2562225"/>
            <a:ext cx="0" cy="8016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6" name="Text Box 18"/>
          <p:cNvSpPr txBox="1">
            <a:spLocks noChangeArrowheads="1"/>
          </p:cNvSpPr>
          <p:nvPr/>
        </p:nvSpPr>
        <p:spPr bwMode="auto">
          <a:xfrm>
            <a:off x="2841625" y="2116138"/>
            <a:ext cx="922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0000"/>
                </a:solidFill>
              </a:rPr>
              <a:t>F</a:t>
            </a:r>
            <a:r>
              <a:rPr lang="en-US" sz="2400" baseline="-25000">
                <a:solidFill>
                  <a:srgbClr val="FF0000"/>
                </a:solidFill>
              </a:rPr>
              <a:t>spring</a:t>
            </a:r>
          </a:p>
        </p:txBody>
      </p:sp>
    </p:spTree>
    <p:extLst>
      <p:ext uri="{BB962C8B-B14F-4D97-AF65-F5344CB8AC3E}">
        <p14:creationId xmlns:p14="http://schemas.microsoft.com/office/powerpoint/2010/main" val="337269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Systems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80975" y="1293813"/>
            <a:ext cx="8229600" cy="4965700"/>
          </a:xfrm>
        </p:spPr>
        <p:txBody>
          <a:bodyPr/>
          <a:lstStyle/>
          <a:p>
            <a:r>
              <a:rPr lang="en-US" dirty="0" smtClean="0"/>
              <a:t>What is System?</a:t>
            </a:r>
          </a:p>
          <a:p>
            <a:pPr marL="919163" lvl="1" indent="-520700" algn="just"/>
            <a:r>
              <a:rPr lang="en-US" dirty="0" smtClean="0"/>
              <a:t>Components</a:t>
            </a:r>
          </a:p>
          <a:p>
            <a:pPr marL="919163" lvl="1" indent="-520700" algn="just"/>
            <a:r>
              <a:rPr lang="en-US" dirty="0" smtClean="0"/>
              <a:t>relationship </a:t>
            </a:r>
          </a:p>
          <a:p>
            <a:pPr marL="919163" lvl="1" indent="-520700" algn="just"/>
            <a:r>
              <a:rPr lang="en-US" dirty="0" smtClean="0"/>
              <a:t>objective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36DB2D-97C5-42E8-A695-8B902810982D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1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b="1" smtClean="0">
                <a:solidFill>
                  <a:srgbClr val="FF0000"/>
                </a:solidFill>
              </a:rPr>
              <a:t>Simulation</a:t>
            </a: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57200" y="1066800"/>
            <a:ext cx="8229600" cy="5059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342900" indent="-341313" algn="just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>
                <a:solidFill>
                  <a:srgbClr val="000000"/>
                </a:solidFill>
                <a:latin typeface="Calibri" charset="0"/>
              </a:rPr>
              <a:t>Computer simulation is the discipline of designing a model of an actual or theoretical physical system, executing the model on a digital computer, and analyzing the execution output. </a:t>
            </a:r>
          </a:p>
          <a:p>
            <a:pPr marL="342900" indent="-341313" algn="just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>
                <a:solidFill>
                  <a:srgbClr val="000000"/>
                </a:solidFill>
                <a:latin typeface="Calibri" charset="0"/>
              </a:rPr>
              <a:t>Simulation embodies the principle of ``learning by doing'' --- to learn about the system we must first build a model of some sort and then operate the model. </a:t>
            </a:r>
          </a:p>
          <a:p>
            <a:pPr marL="342900" indent="-341313" algn="just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3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6125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4000" dirty="0" smtClean="0">
                <a:solidFill>
                  <a:srgbClr val="003300"/>
                </a:solidFill>
              </a:rPr>
              <a:t>Advantages to Simulation</a:t>
            </a: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04800" y="1163638"/>
            <a:ext cx="8458200" cy="4401932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92160" tIns="46080" rIns="92160" bIns="46080">
            <a:spAutoFit/>
          </a:bodyPr>
          <a:lstStyle/>
          <a:p>
            <a:pPr marL="450850" indent="-450850" algn="just">
              <a:lnSpc>
                <a:spcPct val="100000"/>
              </a:lnSpc>
              <a:buSzPct val="45000"/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6" charset="0"/>
              </a:rPr>
              <a:t>Can </a:t>
            </a:r>
            <a:r>
              <a:rPr lang="en-US" sz="2800" dirty="0">
                <a:solidFill>
                  <a:srgbClr val="000000"/>
                </a:solidFill>
                <a:latin typeface="Times New Roman" pitchFamily="16" charset="0"/>
              </a:rPr>
              <a:t>be used to study existing systems without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6" charset="0"/>
              </a:rPr>
              <a:t>disrupting </a:t>
            </a:r>
            <a:r>
              <a:rPr lang="en-US" sz="2800" dirty="0">
                <a:solidFill>
                  <a:srgbClr val="000000"/>
                </a:solidFill>
                <a:latin typeface="Times New Roman" pitchFamily="16" charset="0"/>
              </a:rPr>
              <a:t>the ongoing operations.</a:t>
            </a:r>
          </a:p>
          <a:p>
            <a:pPr marL="450850" indent="-450850" algn="just">
              <a:lnSpc>
                <a:spcPct val="100000"/>
              </a:lnSpc>
              <a:buClrTx/>
              <a:buSzTx/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800" dirty="0">
              <a:solidFill>
                <a:srgbClr val="000000"/>
              </a:solidFill>
              <a:latin typeface="Times New Roman" pitchFamily="16" charset="0"/>
            </a:endParaRPr>
          </a:p>
          <a:p>
            <a:pPr marL="450850" indent="-450850" algn="just">
              <a:lnSpc>
                <a:spcPct val="100000"/>
              </a:lnSpc>
              <a:buSzPct val="45000"/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6" charset="0"/>
              </a:rPr>
              <a:t>Proposed </a:t>
            </a:r>
            <a:r>
              <a:rPr lang="en-US" sz="2800" dirty="0">
                <a:solidFill>
                  <a:srgbClr val="000000"/>
                </a:solidFill>
                <a:latin typeface="Times New Roman" pitchFamily="16" charset="0"/>
              </a:rPr>
              <a:t>systems can be “tested” before committing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6" charset="0"/>
              </a:rPr>
              <a:t>resources</a:t>
            </a:r>
            <a:r>
              <a:rPr lang="en-US" sz="2800" dirty="0">
                <a:solidFill>
                  <a:srgbClr val="000000"/>
                </a:solidFill>
                <a:latin typeface="Times New Roman" pitchFamily="16" charset="0"/>
              </a:rPr>
              <a:t>.</a:t>
            </a:r>
          </a:p>
          <a:p>
            <a:pPr marL="450850" indent="-450850" algn="just">
              <a:lnSpc>
                <a:spcPct val="100000"/>
              </a:lnSpc>
              <a:buClrTx/>
              <a:buSzTx/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800" dirty="0">
              <a:solidFill>
                <a:srgbClr val="000000"/>
              </a:solidFill>
              <a:latin typeface="Times New Roman" pitchFamily="16" charset="0"/>
            </a:endParaRPr>
          </a:p>
          <a:p>
            <a:pPr marL="450850" indent="-450850" algn="just">
              <a:lnSpc>
                <a:spcPct val="100000"/>
              </a:lnSpc>
              <a:buSzPct val="45000"/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6" charset="0"/>
              </a:rPr>
              <a:t>Allows </a:t>
            </a:r>
            <a:r>
              <a:rPr lang="en-US" sz="2800" dirty="0">
                <a:solidFill>
                  <a:srgbClr val="000000"/>
                </a:solidFill>
                <a:latin typeface="Times New Roman" pitchFamily="16" charset="0"/>
              </a:rPr>
              <a:t>us to control time.</a:t>
            </a:r>
          </a:p>
          <a:p>
            <a:pPr marL="450850" indent="-450850" algn="just">
              <a:lnSpc>
                <a:spcPct val="100000"/>
              </a:lnSpc>
              <a:buClrTx/>
              <a:buSzTx/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800" dirty="0">
              <a:solidFill>
                <a:srgbClr val="000000"/>
              </a:solidFill>
              <a:latin typeface="Times New Roman" pitchFamily="16" charset="0"/>
            </a:endParaRPr>
          </a:p>
          <a:p>
            <a:pPr marL="450850" indent="-450850" algn="just">
              <a:lnSpc>
                <a:spcPct val="100000"/>
              </a:lnSpc>
              <a:buSzPct val="45000"/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6" charset="0"/>
              </a:rPr>
              <a:t>Allows </a:t>
            </a:r>
            <a:r>
              <a:rPr lang="en-US" sz="2800" dirty="0">
                <a:solidFill>
                  <a:srgbClr val="000000"/>
                </a:solidFill>
                <a:latin typeface="Times New Roman" pitchFamily="16" charset="0"/>
              </a:rPr>
              <a:t>us to gain insight into which variables are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6" charset="0"/>
              </a:rPr>
              <a:t>most     </a:t>
            </a:r>
            <a:r>
              <a:rPr lang="en-US" sz="2800" dirty="0">
                <a:solidFill>
                  <a:srgbClr val="000000"/>
                </a:solidFill>
                <a:latin typeface="Times New Roman" pitchFamily="16" charset="0"/>
              </a:rPr>
              <a:t>important to system performance.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971092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940966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000" dirty="0" smtClean="0"/>
              <a:t>      </a:t>
            </a:r>
            <a:r>
              <a:rPr lang="en-US" sz="4000" dirty="0" smtClean="0">
                <a:solidFill>
                  <a:srgbClr val="003300"/>
                </a:solidFill>
              </a:rPr>
              <a:t>Disadvantages to Simulation</a:t>
            </a: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95536" y="1219200"/>
            <a:ext cx="8291264" cy="4832819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wrap="square" lIns="92160" tIns="46080" rIns="92160" bIns="46080">
            <a:spAutoFit/>
          </a:bodyPr>
          <a:lstStyle/>
          <a:p>
            <a:pPr marL="365125" indent="-365125" algn="just">
              <a:lnSpc>
                <a:spcPct val="100000"/>
              </a:lnSpc>
              <a:buSzPct val="45000"/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6" charset="0"/>
              </a:rPr>
              <a:t>Model </a:t>
            </a:r>
            <a:r>
              <a:rPr lang="en-US" sz="2800" dirty="0">
                <a:solidFill>
                  <a:srgbClr val="000000"/>
                </a:solidFill>
                <a:latin typeface="Times New Roman" pitchFamily="16" charset="0"/>
              </a:rPr>
              <a:t>building is an art as well as a science.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6" charset="0"/>
              </a:rPr>
              <a:t>The quality </a:t>
            </a:r>
            <a:r>
              <a:rPr lang="en-US" sz="2800" dirty="0">
                <a:solidFill>
                  <a:srgbClr val="000000"/>
                </a:solidFill>
                <a:latin typeface="Times New Roman" pitchFamily="16" charset="0"/>
              </a:rPr>
              <a:t>of the analysis depends on the quality of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6" charset="0"/>
              </a:rPr>
              <a:t>the </a:t>
            </a:r>
            <a:r>
              <a:rPr lang="en-US" sz="2800" dirty="0">
                <a:solidFill>
                  <a:srgbClr val="000000"/>
                </a:solidFill>
                <a:latin typeface="Times New Roman" pitchFamily="16" charset="0"/>
              </a:rPr>
              <a:t>model and the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6" charset="0"/>
              </a:rPr>
              <a:t>skill </a:t>
            </a:r>
            <a:r>
              <a:rPr lang="en-US" sz="2800" dirty="0">
                <a:solidFill>
                  <a:srgbClr val="000000"/>
                </a:solidFill>
                <a:latin typeface="Times New Roman" pitchFamily="16" charset="0"/>
              </a:rPr>
              <a:t>of the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6" charset="0"/>
              </a:rPr>
              <a:t>modeler.</a:t>
            </a:r>
          </a:p>
          <a:p>
            <a:pPr marL="365125" indent="-365125" algn="just">
              <a:lnSpc>
                <a:spcPct val="100000"/>
              </a:lnSpc>
              <a:buSzPct val="45000"/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800" dirty="0">
              <a:solidFill>
                <a:srgbClr val="000000"/>
              </a:solidFill>
              <a:latin typeface="Times New Roman" pitchFamily="16" charset="0"/>
            </a:endParaRPr>
          </a:p>
          <a:p>
            <a:pPr marL="365125" indent="-365125" algn="just">
              <a:lnSpc>
                <a:spcPct val="100000"/>
              </a:lnSpc>
              <a:buSzPct val="45000"/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itchFamily="16" charset="0"/>
              </a:rPr>
              <a:t>Simulation results are sometimes hard to interpret.</a:t>
            </a:r>
          </a:p>
          <a:p>
            <a:pPr marL="365125" indent="-365125" algn="just">
              <a:lnSpc>
                <a:spcPct val="100000"/>
              </a:lnSpc>
              <a:buClrTx/>
              <a:buSzTx/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800" dirty="0">
              <a:solidFill>
                <a:srgbClr val="000000"/>
              </a:solidFill>
              <a:latin typeface="Times New Roman" pitchFamily="16" charset="0"/>
            </a:endParaRPr>
          </a:p>
          <a:p>
            <a:pPr marL="365125" indent="-365125" algn="just">
              <a:lnSpc>
                <a:spcPct val="100000"/>
              </a:lnSpc>
              <a:buSzPct val="45000"/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6" charset="0"/>
              </a:rPr>
              <a:t>Simulation </a:t>
            </a:r>
            <a:r>
              <a:rPr lang="en-US" sz="2800" dirty="0">
                <a:solidFill>
                  <a:srgbClr val="000000"/>
                </a:solidFill>
                <a:latin typeface="Times New Roman" pitchFamily="16" charset="0"/>
              </a:rPr>
              <a:t>analysis can be time consuming and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6" charset="0"/>
              </a:rPr>
              <a:t>expensive</a:t>
            </a:r>
            <a:r>
              <a:rPr lang="en-US" sz="2800" dirty="0">
                <a:solidFill>
                  <a:srgbClr val="000000"/>
                </a:solidFill>
                <a:latin typeface="Times New Roman" pitchFamily="16" charset="0"/>
              </a:rPr>
              <a:t>. </a:t>
            </a:r>
            <a:endParaRPr lang="en-US" sz="2800" dirty="0" smtClean="0">
              <a:solidFill>
                <a:srgbClr val="000000"/>
              </a:solidFill>
              <a:latin typeface="Times New Roman" pitchFamily="16" charset="0"/>
            </a:endParaRPr>
          </a:p>
          <a:p>
            <a:pPr marL="365125" indent="-365125" algn="just">
              <a:lnSpc>
                <a:spcPct val="100000"/>
              </a:lnSpc>
              <a:buSzPct val="45000"/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800" dirty="0" smtClean="0">
              <a:solidFill>
                <a:srgbClr val="000000"/>
              </a:solidFill>
              <a:latin typeface="Times New Roman" pitchFamily="16" charset="0"/>
            </a:endParaRPr>
          </a:p>
          <a:p>
            <a:pPr marL="365125" indent="-365125" algn="just">
              <a:lnSpc>
                <a:spcPct val="100000"/>
              </a:lnSpc>
              <a:buSzPct val="45000"/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6" charset="0"/>
              </a:rPr>
              <a:t>Should </a:t>
            </a:r>
            <a:r>
              <a:rPr lang="en-US" sz="2800" dirty="0">
                <a:solidFill>
                  <a:srgbClr val="000000"/>
                </a:solidFill>
                <a:latin typeface="Times New Roman" pitchFamily="16" charset="0"/>
              </a:rPr>
              <a:t>not be used when an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6" charset="0"/>
              </a:rPr>
              <a:t>analytical </a:t>
            </a:r>
            <a:r>
              <a:rPr lang="en-US" sz="2800" dirty="0">
                <a:solidFill>
                  <a:srgbClr val="000000"/>
                </a:solidFill>
                <a:latin typeface="Times New Roman" pitchFamily="16" charset="0"/>
              </a:rPr>
              <a:t>method would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6" charset="0"/>
              </a:rPr>
              <a:t>provide </a:t>
            </a:r>
            <a:r>
              <a:rPr lang="en-US" sz="2800" dirty="0">
                <a:solidFill>
                  <a:srgbClr val="000000"/>
                </a:solidFill>
                <a:latin typeface="Times New Roman" pitchFamily="16" charset="0"/>
              </a:rPr>
              <a:t>for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6" charset="0"/>
              </a:rPr>
              <a:t>quicker results</a:t>
            </a:r>
            <a:r>
              <a:rPr lang="en-US" sz="2800" dirty="0">
                <a:solidFill>
                  <a:srgbClr val="000000"/>
                </a:solidFill>
                <a:latin typeface="Times New Roman" pitchFamily="16" charset="0"/>
              </a:rPr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815480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Model Development: A case study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125" cy="1066800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LECTURE – II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4750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4"/>
          <p:cNvSpPr>
            <a:spLocks noGrp="1"/>
          </p:cNvSpPr>
          <p:nvPr>
            <p:ph type="sldNum" sz="quarter" idx="10"/>
          </p:nvPr>
        </p:nvSpPr>
        <p:spPr bwMode="auto">
          <a:xfrm rot="16200000">
            <a:off x="7587456" y="4048919"/>
            <a:ext cx="2366963" cy="36512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7CAFD75-735B-43CF-88DB-29D39F2332CE}" type="slidenum">
              <a:rPr lang="en-US" altLang="en-US" sz="1200">
                <a:solidFill>
                  <a:schemeClr val="bg2"/>
                </a:solidFill>
              </a:rPr>
              <a:pPr algn="r" eaLnBrk="1" hangingPunct="1"/>
              <a:t>24</a:t>
            </a:fld>
            <a:endParaRPr lang="en-US" altLang="en-US" sz="1200">
              <a:solidFill>
                <a:schemeClr val="bg2"/>
              </a:solidFill>
            </a:endParaRPr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An Example of Model Building (continued)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7966075" cy="4073525"/>
          </a:xfrm>
        </p:spPr>
        <p:txBody>
          <a:bodyPr>
            <a:normAutofit lnSpcReduction="10000"/>
          </a:bodyPr>
          <a:lstStyle/>
          <a:p>
            <a:pPr>
              <a:spcBef>
                <a:spcPct val="80000"/>
              </a:spcBef>
            </a:pPr>
            <a:r>
              <a:rPr lang="en-US" sz="2800" smtClean="0"/>
              <a:t>Problem</a:t>
            </a:r>
          </a:p>
          <a:p>
            <a:pPr lvl="1">
              <a:spcBef>
                <a:spcPct val="80000"/>
              </a:spcBef>
            </a:pPr>
            <a:r>
              <a:rPr lang="en-US" smtClean="0"/>
              <a:t>You are the owner of a new take-out restaurant, McBurgers, currently under construction</a:t>
            </a:r>
          </a:p>
          <a:p>
            <a:pPr lvl="1">
              <a:spcBef>
                <a:spcPct val="80000"/>
              </a:spcBef>
            </a:pPr>
            <a:r>
              <a:rPr lang="en-US" smtClean="0"/>
              <a:t>You want to determine the proper number of checkout stations needed</a:t>
            </a:r>
          </a:p>
          <a:p>
            <a:pPr lvl="1">
              <a:spcBef>
                <a:spcPct val="80000"/>
              </a:spcBef>
            </a:pPr>
            <a:r>
              <a:rPr lang="en-US" smtClean="0"/>
              <a:t>You decide to build a model of McBurgers to determine the optimal number of servers</a:t>
            </a:r>
          </a:p>
        </p:txBody>
      </p:sp>
    </p:spTree>
    <p:extLst>
      <p:ext uri="{BB962C8B-B14F-4D97-AF65-F5344CB8AC3E}">
        <p14:creationId xmlns:p14="http://schemas.microsoft.com/office/powerpoint/2010/main" val="29282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76A89A-4709-4EAD-8780-08D218A5FDA0}" type="slidenum">
              <a:rPr lang="en-US" altLang="en-US" smtClean="0"/>
              <a:pPr/>
              <a:t>25</a:t>
            </a:fld>
            <a:endParaRPr lang="en-US" altLang="en-US" smtClean="0"/>
          </a:p>
        </p:txBody>
      </p:sp>
      <p:sp>
        <p:nvSpPr>
          <p:cNvPr id="29699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181600"/>
            <a:ext cx="8229600" cy="949325"/>
          </a:xfrm>
        </p:spPr>
        <p:txBody>
          <a:bodyPr>
            <a:normAutofit fontScale="92500" lnSpcReduction="20000"/>
          </a:bodyPr>
          <a:lstStyle/>
          <a:p>
            <a:pPr algn="ctr">
              <a:buFont typeface="Wingdings" pitchFamily="2" charset="2"/>
              <a:buNone/>
            </a:pPr>
            <a:r>
              <a:rPr lang="en-US" smtClean="0"/>
              <a:t>Figure 12.3</a:t>
            </a:r>
          </a:p>
          <a:p>
            <a:pPr algn="ctr">
              <a:buFont typeface="Wingdings" pitchFamily="2" charset="2"/>
              <a:buNone/>
            </a:pPr>
            <a:r>
              <a:rPr lang="en-US" smtClean="0"/>
              <a:t>System to Be Modeled</a:t>
            </a:r>
          </a:p>
        </p:txBody>
      </p:sp>
      <p:pic>
        <p:nvPicPr>
          <p:cNvPr id="29700" name="Picture 7" descr="SchGerst_f12[1]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533400"/>
            <a:ext cx="6934200" cy="4572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58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4"/>
          <p:cNvSpPr>
            <a:spLocks noGrp="1"/>
          </p:cNvSpPr>
          <p:nvPr>
            <p:ph type="sldNum" sz="quarter" idx="10"/>
          </p:nvPr>
        </p:nvSpPr>
        <p:spPr bwMode="auto">
          <a:xfrm rot="16200000">
            <a:off x="7587456" y="4048919"/>
            <a:ext cx="2366963" cy="36512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DE51937-2F85-4DBD-A4B9-7F5E8041A9F5}" type="slidenum">
              <a:rPr lang="en-US" altLang="en-US" sz="1200">
                <a:solidFill>
                  <a:schemeClr val="bg2"/>
                </a:solidFill>
              </a:rPr>
              <a:pPr algn="r" eaLnBrk="1" hangingPunct="1"/>
              <a:t>26</a:t>
            </a:fld>
            <a:endParaRPr lang="en-US" altLang="en-US" sz="1200">
              <a:solidFill>
                <a:schemeClr val="bg2"/>
              </a:solidFill>
            </a:endParaRP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An Example of Model Building (continued)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073525"/>
          </a:xfrm>
        </p:spPr>
        <p:txBody>
          <a:bodyPr/>
          <a:lstStyle/>
          <a:p>
            <a:r>
              <a:rPr lang="en-US" sz="2800" smtClean="0"/>
              <a:t>First: Identify the events that can change the system</a:t>
            </a:r>
          </a:p>
          <a:p>
            <a:pPr lvl="1"/>
            <a:r>
              <a:rPr lang="en-US" smtClean="0"/>
              <a:t>A new customer arriving</a:t>
            </a:r>
          </a:p>
          <a:p>
            <a:pPr lvl="1"/>
            <a:r>
              <a:rPr lang="en-US" smtClean="0"/>
              <a:t>An existing customer departing after receiving food and paying</a:t>
            </a:r>
          </a:p>
          <a:p>
            <a:r>
              <a:rPr lang="en-US" sz="2800" smtClean="0"/>
              <a:t>Next: Develop an algorithm for each event</a:t>
            </a:r>
          </a:p>
          <a:p>
            <a:pPr lvl="1"/>
            <a:r>
              <a:rPr lang="en-US" smtClean="0"/>
              <a:t>Should describe exactly what happens to the system when this event occurs</a:t>
            </a:r>
          </a:p>
        </p:txBody>
      </p:sp>
    </p:spTree>
    <p:extLst>
      <p:ext uri="{BB962C8B-B14F-4D97-AF65-F5344CB8AC3E}">
        <p14:creationId xmlns:p14="http://schemas.microsoft.com/office/powerpoint/2010/main" val="310033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257800"/>
            <a:ext cx="8229600" cy="873125"/>
          </a:xfrm>
        </p:spPr>
        <p:txBody>
          <a:bodyPr>
            <a:normAutofit fontScale="85000" lnSpcReduction="20000"/>
          </a:bodyPr>
          <a:lstStyle/>
          <a:p>
            <a:pPr algn="ctr">
              <a:buFont typeface="Wingdings" pitchFamily="2" charset="2"/>
              <a:buNone/>
            </a:pPr>
            <a:r>
              <a:rPr lang="en-US" smtClean="0"/>
              <a:t>Figure 12.4</a:t>
            </a:r>
          </a:p>
          <a:p>
            <a:pPr algn="ctr">
              <a:buFont typeface="Wingdings" pitchFamily="2" charset="2"/>
              <a:buNone/>
            </a:pPr>
            <a:r>
              <a:rPr lang="en-US" smtClean="0"/>
              <a:t>Algorithm for New Customer Arrival</a:t>
            </a:r>
          </a:p>
        </p:txBody>
      </p:sp>
      <p:pic>
        <p:nvPicPr>
          <p:cNvPr id="31747" name="Picture 7" descr="F12_04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381000"/>
            <a:ext cx="7581900" cy="46021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48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A6B2D29-C10C-4526-86ED-EE4A728446B3}" type="slidenum">
              <a:rPr lang="en-US" altLang="en-US" smtClean="0"/>
              <a:pPr/>
              <a:t>27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232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An Example of Model Building (continued)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7978775" cy="4073525"/>
          </a:xfrm>
        </p:spPr>
        <p:txBody>
          <a:bodyPr/>
          <a:lstStyle/>
          <a:p>
            <a:pPr>
              <a:spcBef>
                <a:spcPct val="200000"/>
              </a:spcBef>
            </a:pPr>
            <a:r>
              <a:rPr lang="en-US" sz="2800" smtClean="0"/>
              <a:t>The algorithm for the new customer arrival event uses a statistical distribution (Figure 12.5) to determine the time required to service the customer</a:t>
            </a:r>
          </a:p>
          <a:p>
            <a:pPr>
              <a:spcBef>
                <a:spcPct val="200000"/>
              </a:spcBef>
            </a:pPr>
            <a:r>
              <a:rPr lang="en-US" sz="2800" smtClean="0"/>
              <a:t>Can model the statistical distribution of customer service time using the algorithm in Figure 12.6</a:t>
            </a:r>
          </a:p>
        </p:txBody>
      </p:sp>
      <p:sp>
        <p:nvSpPr>
          <p:cNvPr id="32772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EF5A8C-D844-44D0-991C-253A2D204866}" type="slidenum">
              <a:rPr lang="en-US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39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105400"/>
            <a:ext cx="8229600" cy="1025525"/>
          </a:xfrm>
        </p:spPr>
        <p:txBody>
          <a:bodyPr>
            <a:normAutofit fontScale="92500" lnSpcReduction="10000"/>
          </a:bodyPr>
          <a:lstStyle/>
          <a:p>
            <a:pPr algn="ctr">
              <a:buFont typeface="Wingdings" pitchFamily="2" charset="2"/>
              <a:buNone/>
            </a:pPr>
            <a:r>
              <a:rPr lang="en-US" smtClean="0"/>
              <a:t>Figure 12.5</a:t>
            </a:r>
          </a:p>
          <a:p>
            <a:pPr algn="ctr">
              <a:buFont typeface="Wingdings" pitchFamily="2" charset="2"/>
              <a:buNone/>
            </a:pPr>
            <a:r>
              <a:rPr lang="en-US" smtClean="0"/>
              <a:t>Statistical Distribution of Customer Service Time</a:t>
            </a:r>
          </a:p>
        </p:txBody>
      </p:sp>
      <p:pic>
        <p:nvPicPr>
          <p:cNvPr id="33795" name="Picture 7" descr="SchnGerst_f12[1]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838200"/>
            <a:ext cx="5638800" cy="37369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6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1D9F78-8AA9-40CF-87F6-0F2A0896CC44}" type="slidenum">
              <a:rPr lang="en-US" altLang="en-US" smtClean="0"/>
              <a:pPr/>
              <a:t>29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8792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Systems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80975" y="1293813"/>
            <a:ext cx="8229600" cy="4965700"/>
          </a:xfrm>
        </p:spPr>
        <p:txBody>
          <a:bodyPr/>
          <a:lstStyle/>
          <a:p>
            <a:r>
              <a:rPr lang="en-US" dirty="0" smtClean="0"/>
              <a:t>What is System</a:t>
            </a:r>
          </a:p>
          <a:p>
            <a:pPr lvl="1" algn="just"/>
            <a:r>
              <a:rPr lang="en-US" dirty="0" smtClean="0"/>
              <a:t>A system is a set of </a:t>
            </a:r>
            <a:r>
              <a:rPr lang="en-US" u="sng" dirty="0" smtClean="0"/>
              <a:t>components </a:t>
            </a:r>
            <a:r>
              <a:rPr lang="en-US" dirty="0" smtClean="0"/>
              <a:t>which are </a:t>
            </a:r>
            <a:r>
              <a:rPr lang="en-US" u="sng" dirty="0" smtClean="0"/>
              <a:t>related</a:t>
            </a:r>
            <a:r>
              <a:rPr lang="en-US" dirty="0" smtClean="0"/>
              <a:t> by some form of interaction and which act together to achieve some </a:t>
            </a:r>
            <a:r>
              <a:rPr lang="en-US" u="sng" dirty="0" smtClean="0"/>
              <a:t>objective or purpose</a:t>
            </a:r>
          </a:p>
          <a:p>
            <a:pPr lvl="2" algn="just"/>
            <a:r>
              <a:rPr lang="en-US" dirty="0" smtClean="0"/>
              <a:t>Components are the individual parts or elements that collectively make up the system</a:t>
            </a:r>
          </a:p>
          <a:p>
            <a:pPr lvl="2" algn="just"/>
            <a:r>
              <a:rPr lang="en-US" dirty="0" smtClean="0"/>
              <a:t>Relationships are the cause-effect dependencies between components</a:t>
            </a:r>
          </a:p>
          <a:p>
            <a:pPr lvl="2" algn="just"/>
            <a:r>
              <a:rPr lang="en-US" dirty="0" smtClean="0"/>
              <a:t>Objective is the desired state or outcome which the system is attempting to achieve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36DB2D-97C5-42E8-A695-8B902810982D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76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4953000"/>
            <a:ext cx="8229600" cy="1177925"/>
          </a:xfrm>
        </p:spPr>
        <p:txBody>
          <a:bodyPr>
            <a:normAutofit fontScale="85000" lnSpcReduction="20000"/>
          </a:bodyPr>
          <a:lstStyle/>
          <a:p>
            <a:pPr algn="ctr">
              <a:buFont typeface="Wingdings" pitchFamily="2" charset="2"/>
              <a:buNone/>
            </a:pPr>
            <a:r>
              <a:rPr lang="en-US" smtClean="0"/>
              <a:t>Figure 12.6</a:t>
            </a:r>
          </a:p>
          <a:p>
            <a:pPr algn="ctr">
              <a:buFont typeface="Wingdings" pitchFamily="2" charset="2"/>
              <a:buNone/>
            </a:pPr>
            <a:r>
              <a:rPr lang="en-US" smtClean="0"/>
              <a:t>Algorithm for Generating Random Numbers That Follow the Distribution Given in Figure 12.5</a:t>
            </a:r>
          </a:p>
        </p:txBody>
      </p:sp>
      <p:pic>
        <p:nvPicPr>
          <p:cNvPr id="34819" name="Picture 7" descr="F12_06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609600"/>
            <a:ext cx="7696200" cy="41941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20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4A0EE4-DF4F-4AB7-B383-8C8B09F5C98F}" type="slidenum">
              <a:rPr lang="en-US" altLang="en-US" smtClean="0"/>
              <a:pPr/>
              <a:t>30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1806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262107E-2966-4D55-8F7C-03F643582DB5}" type="slidenum">
              <a:rPr lang="en-US" altLang="en-US" smtClean="0"/>
              <a:pPr/>
              <a:t>31</a:t>
            </a:fld>
            <a:endParaRPr lang="en-US" altLang="en-US" smtClean="0"/>
          </a:p>
        </p:txBody>
      </p:sp>
      <p:sp>
        <p:nvSpPr>
          <p:cNvPr id="35843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260975"/>
            <a:ext cx="8229600" cy="869950"/>
          </a:xfrm>
        </p:spPr>
        <p:txBody>
          <a:bodyPr>
            <a:normAutofit fontScale="85000" lnSpcReduction="20000"/>
          </a:bodyPr>
          <a:lstStyle/>
          <a:p>
            <a:pPr algn="ctr">
              <a:buFont typeface="Wingdings" pitchFamily="2" charset="2"/>
              <a:buNone/>
            </a:pPr>
            <a:r>
              <a:rPr lang="en-US" smtClean="0"/>
              <a:t>Figure 12.7</a:t>
            </a:r>
          </a:p>
          <a:p>
            <a:pPr algn="ctr">
              <a:buFont typeface="Wingdings" pitchFamily="2" charset="2"/>
              <a:buNone/>
            </a:pPr>
            <a:r>
              <a:rPr lang="en-US" smtClean="0"/>
              <a:t>Algorithm for Customer Departure Event</a:t>
            </a:r>
          </a:p>
        </p:txBody>
      </p:sp>
      <p:pic>
        <p:nvPicPr>
          <p:cNvPr id="35844" name="Picture 8" descr="F12_07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457200"/>
            <a:ext cx="8001000" cy="48006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502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An Example of Model Building (continued)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073525"/>
          </a:xfrm>
        </p:spPr>
        <p:txBody>
          <a:bodyPr/>
          <a:lstStyle/>
          <a:p>
            <a:pPr>
              <a:spcBef>
                <a:spcPct val="200000"/>
              </a:spcBef>
            </a:pPr>
            <a:r>
              <a:rPr lang="en-US" sz="2800" smtClean="0"/>
              <a:t>Must initialize parameters to the model</a:t>
            </a:r>
          </a:p>
          <a:p>
            <a:pPr>
              <a:spcBef>
                <a:spcPct val="200000"/>
              </a:spcBef>
            </a:pPr>
            <a:r>
              <a:rPr lang="en-US" sz="2800" smtClean="0"/>
              <a:t>Model must collect data that accurately measures performance of the McBurgers restaurant</a:t>
            </a:r>
          </a:p>
        </p:txBody>
      </p:sp>
      <p:sp>
        <p:nvSpPr>
          <p:cNvPr id="36868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F8FF5D5-2B4E-4437-A1F5-BB68079381F8}" type="slidenum">
              <a:rPr lang="en-US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40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An Example of Model Building (continued)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073525"/>
          </a:xfrm>
        </p:spPr>
        <p:txBody>
          <a:bodyPr/>
          <a:lstStyle/>
          <a:p>
            <a:pPr>
              <a:spcBef>
                <a:spcPct val="150000"/>
              </a:spcBef>
            </a:pPr>
            <a:r>
              <a:rPr lang="en-US" sz="2800" smtClean="0"/>
              <a:t>When simulation is ready, the computer will</a:t>
            </a:r>
          </a:p>
          <a:p>
            <a:pPr lvl="1">
              <a:spcBef>
                <a:spcPct val="150000"/>
              </a:spcBef>
            </a:pPr>
            <a:r>
              <a:rPr lang="en-US" smtClean="0"/>
              <a:t>Run the simulation</a:t>
            </a:r>
          </a:p>
          <a:p>
            <a:pPr lvl="1">
              <a:spcBef>
                <a:spcPct val="150000"/>
              </a:spcBef>
            </a:pPr>
            <a:r>
              <a:rPr lang="en-US" smtClean="0"/>
              <a:t>Process all </a:t>
            </a:r>
            <a:r>
              <a:rPr lang="en-US" i="1" smtClean="0"/>
              <a:t>M </a:t>
            </a:r>
            <a:r>
              <a:rPr lang="en-US" smtClean="0"/>
              <a:t>customers</a:t>
            </a:r>
          </a:p>
          <a:p>
            <a:pPr lvl="1">
              <a:spcBef>
                <a:spcPct val="150000"/>
              </a:spcBef>
            </a:pPr>
            <a:r>
              <a:rPr lang="en-US" smtClean="0"/>
              <a:t>Print out the results</a:t>
            </a:r>
          </a:p>
        </p:txBody>
      </p:sp>
      <p:sp>
        <p:nvSpPr>
          <p:cNvPr id="37892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10336C-DBF3-43A2-A06C-EE43707F1B08}" type="slidenum">
              <a:rPr lang="en-US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08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5257800"/>
            <a:ext cx="8229600" cy="838200"/>
          </a:xfrm>
        </p:spPr>
        <p:txBody>
          <a:bodyPr>
            <a:normAutofit fontScale="85000" lnSpcReduction="20000"/>
          </a:bodyPr>
          <a:lstStyle/>
          <a:p>
            <a:pPr algn="ctr">
              <a:buFont typeface="Wingdings" pitchFamily="2" charset="2"/>
              <a:buNone/>
            </a:pPr>
            <a:r>
              <a:rPr lang="en-US" smtClean="0"/>
              <a:t>Figure 12.8</a:t>
            </a:r>
          </a:p>
          <a:p>
            <a:pPr algn="ctr">
              <a:buFont typeface="Wingdings" pitchFamily="2" charset="2"/>
              <a:buNone/>
            </a:pPr>
            <a:r>
              <a:rPr lang="en-US" smtClean="0"/>
              <a:t>The Main Algorithm of Our Simulation Model</a:t>
            </a:r>
          </a:p>
        </p:txBody>
      </p:sp>
      <p:pic>
        <p:nvPicPr>
          <p:cNvPr id="38915" name="Picture 8" descr="F12_08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381000"/>
            <a:ext cx="7837488" cy="47244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16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6711E31-5727-434B-98A0-7D1ADF5F9460}" type="slidenum">
              <a:rPr lang="en-US" altLang="en-US" smtClean="0"/>
              <a:pPr/>
              <a:t>34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7220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Running the Model and Visualizing Results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149725"/>
          </a:xfrm>
        </p:spPr>
        <p:txBody>
          <a:bodyPr/>
          <a:lstStyle/>
          <a:p>
            <a:pPr>
              <a:spcBef>
                <a:spcPct val="100000"/>
              </a:spcBef>
            </a:pPr>
            <a:r>
              <a:rPr lang="en-US" sz="2800" smtClean="0"/>
              <a:t>Scientific visualization</a:t>
            </a:r>
          </a:p>
          <a:p>
            <a:pPr lvl="1">
              <a:spcBef>
                <a:spcPct val="100000"/>
              </a:spcBef>
            </a:pPr>
            <a:r>
              <a:rPr lang="en-US" smtClean="0"/>
              <a:t>Visualizing data in a way that highlights its important characteristics and simplifies its interpretation</a:t>
            </a:r>
          </a:p>
          <a:p>
            <a:pPr lvl="1">
              <a:spcBef>
                <a:spcPct val="100000"/>
              </a:spcBef>
            </a:pPr>
            <a:r>
              <a:rPr lang="en-US" smtClean="0"/>
              <a:t>An important part of computational modeling</a:t>
            </a:r>
          </a:p>
          <a:p>
            <a:pPr lvl="1">
              <a:spcBef>
                <a:spcPct val="100000"/>
              </a:spcBef>
            </a:pPr>
            <a:r>
              <a:rPr lang="en-US" smtClean="0"/>
              <a:t>Different from computer graphics</a:t>
            </a:r>
          </a:p>
        </p:txBody>
      </p:sp>
      <p:sp>
        <p:nvSpPr>
          <p:cNvPr id="39940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B64079-BCA9-45D5-BFA1-CB7E3EF4D51F}" type="slidenum">
              <a:rPr lang="en-US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9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382000" cy="13255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Running the Model and Visualizing Results (continued)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7978775" cy="4149725"/>
          </a:xfrm>
        </p:spPr>
        <p:txBody>
          <a:bodyPr/>
          <a:lstStyle/>
          <a:p>
            <a:pPr>
              <a:spcBef>
                <a:spcPct val="200000"/>
              </a:spcBef>
            </a:pPr>
            <a:r>
              <a:rPr lang="en-US" sz="2800" smtClean="0"/>
              <a:t>Scientific visualization is concerned with</a:t>
            </a:r>
          </a:p>
          <a:p>
            <a:pPr lvl="1">
              <a:spcBef>
                <a:spcPct val="200000"/>
              </a:spcBef>
            </a:pPr>
            <a:r>
              <a:rPr lang="en-US" smtClean="0"/>
              <a:t>Data extraction: Determine which data values are important to display and which are not</a:t>
            </a:r>
          </a:p>
          <a:p>
            <a:pPr lvl="1">
              <a:spcBef>
                <a:spcPct val="200000"/>
              </a:spcBef>
            </a:pPr>
            <a:r>
              <a:rPr lang="en-US" smtClean="0"/>
              <a:t>Data manipulation: Convert the data to other forms or to different units to enhance display</a:t>
            </a:r>
          </a:p>
        </p:txBody>
      </p:sp>
      <p:sp>
        <p:nvSpPr>
          <p:cNvPr id="40964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19B5B1D-DE7E-46DB-84F7-692C1BEA0630}" type="slidenum">
              <a:rPr lang="en-US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9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149725"/>
          </a:xfrm>
        </p:spPr>
        <p:txBody>
          <a:bodyPr/>
          <a:lstStyle/>
          <a:p>
            <a:pPr>
              <a:spcBef>
                <a:spcPct val="100000"/>
              </a:spcBef>
            </a:pPr>
            <a:r>
              <a:rPr lang="en-US" sz="2800" smtClean="0"/>
              <a:t>Output of a computer model can be represented visually using</a:t>
            </a:r>
          </a:p>
          <a:p>
            <a:pPr lvl="1">
              <a:spcBef>
                <a:spcPct val="100000"/>
              </a:spcBef>
            </a:pPr>
            <a:r>
              <a:rPr lang="en-US" smtClean="0"/>
              <a:t>A two-dimensional graph</a:t>
            </a:r>
          </a:p>
          <a:p>
            <a:pPr lvl="1">
              <a:spcBef>
                <a:spcPct val="100000"/>
              </a:spcBef>
            </a:pPr>
            <a:r>
              <a:rPr lang="en-US" smtClean="0"/>
              <a:t>A three-dimensional image</a:t>
            </a:r>
          </a:p>
          <a:p>
            <a:pPr>
              <a:spcBef>
                <a:spcPct val="100000"/>
              </a:spcBef>
            </a:pPr>
            <a:r>
              <a:rPr lang="en-US" sz="2800" smtClean="0"/>
              <a:t>Visual representation of data helps identify important features of the model’s output</a:t>
            </a:r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382000" cy="13255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Running the Model and Visualizing Results (continued)</a:t>
            </a:r>
          </a:p>
        </p:txBody>
      </p:sp>
      <p:sp>
        <p:nvSpPr>
          <p:cNvPr id="41988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DFBD4AB-9DE2-4103-905B-75442D7C52E3}" type="slidenum">
              <a:rPr lang="en-US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72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257800"/>
            <a:ext cx="8229600" cy="109696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mtClean="0"/>
              <a:t>Figure 12.9</a:t>
            </a:r>
          </a:p>
          <a:p>
            <a:pPr algn="ctr">
              <a:buFont typeface="Wingdings" pitchFamily="2" charset="2"/>
              <a:buNone/>
            </a:pPr>
            <a:r>
              <a:rPr lang="en-US" smtClean="0"/>
              <a:t>Using a Two-Dimensional Graph to Display Output</a:t>
            </a:r>
          </a:p>
        </p:txBody>
      </p:sp>
      <p:pic>
        <p:nvPicPr>
          <p:cNvPr id="43011" name="Picture 7" descr="SchGerst_f12[1]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381000"/>
            <a:ext cx="6781800" cy="49418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012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C51296-B879-4571-80A0-D5F1881FB16C}" type="slidenum">
              <a:rPr lang="en-US" altLang="en-US" smtClean="0"/>
              <a:pPr/>
              <a:t>38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5132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5257800"/>
            <a:ext cx="8167688" cy="8731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mtClean="0"/>
              <a:t>Figure 12.10: Using a Two-Dimensional Graph to Display and Compare Two Data Values</a:t>
            </a:r>
          </a:p>
        </p:txBody>
      </p:sp>
      <p:pic>
        <p:nvPicPr>
          <p:cNvPr id="44035" name="Picture 6" descr="SchGerst_f12[1]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381000"/>
            <a:ext cx="7467600" cy="48212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036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7D95CC-BD9A-48C7-85FC-E63269CC34C6}" type="slidenum">
              <a:rPr lang="en-US" altLang="en-US" smtClean="0"/>
              <a:pPr/>
              <a:t>39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3998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Types of Systems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1313" algn="just"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b="1" dirty="0" smtClean="0">
                <a:solidFill>
                  <a:srgbClr val="0070C0"/>
                </a:solidFill>
                <a:latin typeface="Calibri" charset="0"/>
              </a:rPr>
              <a:t>Static System: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If a system does not change with time, it is called a static system.</a:t>
            </a:r>
          </a:p>
          <a:p>
            <a:pPr indent="-341313" algn="just"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b="1" dirty="0" smtClean="0">
                <a:solidFill>
                  <a:srgbClr val="0070C0"/>
                </a:solidFill>
                <a:latin typeface="Calibri" charset="0"/>
              </a:rPr>
              <a:t>Dynamic System: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If a system changes with time, it is called a dynamic system. </a:t>
            </a:r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0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260975"/>
            <a:ext cx="8229600" cy="86995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mtClean="0"/>
              <a:t>Figure 12.11</a:t>
            </a:r>
          </a:p>
          <a:p>
            <a:pPr algn="ctr">
              <a:buFont typeface="Wingdings" pitchFamily="2" charset="2"/>
              <a:buNone/>
            </a:pPr>
            <a:r>
              <a:rPr lang="en-US" smtClean="0"/>
              <a:t>Three-Dimensional Image of a Region of the Earth’s Surface</a:t>
            </a:r>
          </a:p>
        </p:txBody>
      </p:sp>
      <p:pic>
        <p:nvPicPr>
          <p:cNvPr id="45059" name="Picture 7" descr="SchnGerst_Fig12-11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381000"/>
            <a:ext cx="7889875" cy="46482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060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8D6AAC-0359-4484-952F-D7DA3663BD01}" type="slidenum">
              <a:rPr lang="en-US" altLang="en-US" smtClean="0"/>
              <a:pPr/>
              <a:t>40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986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257800"/>
            <a:ext cx="8229600" cy="8731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mtClean="0"/>
              <a:t>Figure 12.12</a:t>
            </a:r>
          </a:p>
          <a:p>
            <a:pPr algn="ctr">
              <a:buFont typeface="Wingdings" pitchFamily="2" charset="2"/>
              <a:buNone/>
            </a:pPr>
            <a:r>
              <a:rPr lang="en-US" smtClean="0"/>
              <a:t>Three-Dimensional Model of a Methyl Nitrite Molecule</a:t>
            </a:r>
          </a:p>
        </p:txBody>
      </p:sp>
      <p:pic>
        <p:nvPicPr>
          <p:cNvPr id="46083" name="Picture 7" descr="SchnGerst_Fig12-12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838200"/>
            <a:ext cx="6629400" cy="43434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084" name="Slide Number Placeholder 1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7689056" y="5612607"/>
            <a:ext cx="2160587" cy="457200"/>
          </a:xfrm>
          <a:prstGeom prst="bracketPair">
            <a:avLst>
              <a:gd name="adj" fmla="val 0"/>
            </a:avLst>
          </a:prstGeom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9AA7F5F-B77F-4AB0-B490-98B0D529599E}" type="slidenum">
              <a:rPr lang="en-US" altLang="en-US" smtClean="0"/>
              <a:pPr/>
              <a:t>41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4617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257800"/>
            <a:ext cx="8229600" cy="8731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mtClean="0"/>
              <a:t>Figure 12.13</a:t>
            </a:r>
          </a:p>
          <a:p>
            <a:pPr algn="ctr">
              <a:buFont typeface="Wingdings" pitchFamily="2" charset="2"/>
              <a:buNone/>
            </a:pPr>
            <a:r>
              <a:rPr lang="en-US" smtClean="0"/>
              <a:t>Visualization of Gas Dispersion</a:t>
            </a:r>
          </a:p>
        </p:txBody>
      </p:sp>
      <p:pic>
        <p:nvPicPr>
          <p:cNvPr id="47107" name="Picture 7" descr="SchnGerst_Fig12-13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609600"/>
            <a:ext cx="7315200" cy="43434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108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731576-8E60-4DAE-AD48-706988335A54}" type="slidenum">
              <a:rPr lang="en-US" altLang="en-US" smtClean="0"/>
              <a:pPr/>
              <a:t>42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9613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4"/>
          <p:cNvSpPr>
            <a:spLocks noGrp="1"/>
          </p:cNvSpPr>
          <p:nvPr>
            <p:ph type="sldNum" sz="quarter" idx="10"/>
          </p:nvPr>
        </p:nvSpPr>
        <p:spPr bwMode="auto">
          <a:xfrm rot="16200000">
            <a:off x="7587456" y="4048919"/>
            <a:ext cx="2366963" cy="36512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8488015-DFA5-4894-8AB6-B5964FED31A0}" type="slidenum">
              <a:rPr lang="en-US" altLang="en-US" sz="1200">
                <a:solidFill>
                  <a:schemeClr val="bg2"/>
                </a:solidFill>
              </a:rPr>
              <a:pPr algn="r" eaLnBrk="1" hangingPunct="1"/>
              <a:t>43</a:t>
            </a:fld>
            <a:endParaRPr lang="en-US" altLang="en-US" sz="1200">
              <a:solidFill>
                <a:schemeClr val="bg2"/>
              </a:solidFill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149725"/>
          </a:xfrm>
        </p:spPr>
        <p:txBody>
          <a:bodyPr/>
          <a:lstStyle/>
          <a:p>
            <a:pPr>
              <a:spcBef>
                <a:spcPct val="100000"/>
              </a:spcBef>
            </a:pPr>
            <a:r>
              <a:rPr lang="en-US" sz="2800" smtClean="0"/>
              <a:t>Image animation</a:t>
            </a:r>
          </a:p>
          <a:p>
            <a:pPr lvl="1">
              <a:spcBef>
                <a:spcPct val="100000"/>
              </a:spcBef>
            </a:pPr>
            <a:r>
              <a:rPr lang="en-US" smtClean="0"/>
              <a:t>One of the most powerful and useful forms of visualization</a:t>
            </a:r>
          </a:p>
          <a:p>
            <a:pPr lvl="1">
              <a:spcBef>
                <a:spcPct val="100000"/>
              </a:spcBef>
            </a:pPr>
            <a:r>
              <a:rPr lang="en-US" smtClean="0"/>
              <a:t>Shows how model’s output changes over time</a:t>
            </a:r>
          </a:p>
          <a:p>
            <a:pPr lvl="1">
              <a:spcBef>
                <a:spcPct val="100000"/>
              </a:spcBef>
            </a:pPr>
            <a:r>
              <a:rPr lang="en-US" smtClean="0"/>
              <a:t>Created using many images, each showing system state at a slightly later point in time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382000" cy="13255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Running the Model and Visualizing Results (continued)</a:t>
            </a:r>
          </a:p>
        </p:txBody>
      </p:sp>
    </p:spTree>
    <p:extLst>
      <p:ext uri="{BB962C8B-B14F-4D97-AF65-F5344CB8AC3E}">
        <p14:creationId xmlns:p14="http://schemas.microsoft.com/office/powerpoint/2010/main" val="75791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3185DF-C8E9-43DF-99B4-C209B8AE36AC}" type="slidenum">
              <a:rPr lang="en-US" altLang="en-US" smtClean="0"/>
              <a:pPr/>
              <a:t>44</a:t>
            </a:fld>
            <a:endParaRPr lang="en-US" altLang="en-US" smtClean="0"/>
          </a:p>
        </p:txBody>
      </p:sp>
      <p:sp>
        <p:nvSpPr>
          <p:cNvPr id="49155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381000" y="5105400"/>
            <a:ext cx="8229600" cy="104457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mtClean="0"/>
              <a:t>Figure 12.14</a:t>
            </a:r>
          </a:p>
          <a:p>
            <a:pPr algn="ctr">
              <a:buFont typeface="Wingdings" pitchFamily="2" charset="2"/>
              <a:buNone/>
            </a:pPr>
            <a:r>
              <a:rPr lang="en-US" smtClean="0"/>
              <a:t>Use of Animation to Model Ozone Layers in the Atmosphere</a:t>
            </a:r>
          </a:p>
        </p:txBody>
      </p:sp>
      <p:pic>
        <p:nvPicPr>
          <p:cNvPr id="49156" name="Picture 10" descr="SchnGerst_Fig12-14a"/>
          <p:cNvPicPr>
            <a:picLocks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219200"/>
            <a:ext cx="4191000" cy="31273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157" name="Picture 11" descr="SchnGerst_Fig12-14b"/>
          <p:cNvPicPr>
            <a:picLocks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1219200"/>
            <a:ext cx="4038600" cy="31273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692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End of Lectures 1-2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 download this lecture visit</a:t>
            </a: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http://imtiazhussainkalwar.weebly.com/</a:t>
            </a:r>
            <a:endParaRPr lang="en-GB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94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en-US" sz="3600" dirty="0"/>
              <a:t>Dynamic Systems</a:t>
            </a:r>
            <a:endParaRPr lang="en-US" sz="3600" dirty="0">
              <a:sym typeface="Symbol" pitchFamily="18" charset="2"/>
            </a:endParaRP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467544" y="1168876"/>
            <a:ext cx="8280920" cy="1224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3525" indent="-263525" algn="just">
              <a:buFont typeface="Arial" pitchFamily="34" charset="0"/>
              <a:buChar char="•"/>
            </a:pPr>
            <a:r>
              <a:rPr lang="en-US" sz="2200" dirty="0"/>
              <a:t>A system is said to be dynamic  if its  current output  may depend on  the past history as well as the present values of the input variables. </a:t>
            </a:r>
            <a:endParaRPr lang="en-US" sz="2200" dirty="0" smtClean="0"/>
          </a:p>
          <a:p>
            <a:pPr marL="263525" indent="-26352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/>
              <a:t>Mathematically</a:t>
            </a:r>
            <a:r>
              <a:rPr lang="en-US" sz="2200" dirty="0"/>
              <a:t>,</a:t>
            </a:r>
          </a:p>
        </p:txBody>
      </p:sp>
      <p:graphicFrame>
        <p:nvGraphicFramePr>
          <p:cNvPr id="176128" name="Object 0"/>
          <p:cNvGraphicFramePr>
            <a:graphicFrameLocks noChangeAspect="1"/>
          </p:cNvGraphicFramePr>
          <p:nvPr/>
        </p:nvGraphicFramePr>
        <p:xfrm>
          <a:off x="3203848" y="2708920"/>
          <a:ext cx="3390139" cy="945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2" name="Equation" r:id="rId3" imgW="1244520" imgH="393480" progId="Equation.3">
                  <p:embed/>
                </p:oleObj>
              </mc:Choice>
              <mc:Fallback>
                <p:oleObj name="Equation" r:id="rId3" imgW="12445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2708920"/>
                        <a:ext cx="3390139" cy="9456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611560" y="3789040"/>
            <a:ext cx="77724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200" b="1" u="sng" dirty="0"/>
              <a:t>Example</a:t>
            </a:r>
            <a:r>
              <a:rPr lang="en-US" sz="2200" dirty="0"/>
              <a:t>: A moving mass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6228184" y="4077072"/>
            <a:ext cx="2181225" cy="1571625"/>
            <a:chOff x="4092" y="2688"/>
            <a:chExt cx="1374" cy="990"/>
          </a:xfrm>
        </p:grpSpPr>
        <p:sp>
          <p:nvSpPr>
            <p:cNvPr id="60424" name="Rectangle 8"/>
            <p:cNvSpPr>
              <a:spLocks noChangeArrowheads="1"/>
            </p:cNvSpPr>
            <p:nvPr/>
          </p:nvSpPr>
          <p:spPr bwMode="auto">
            <a:xfrm>
              <a:off x="4518" y="3054"/>
              <a:ext cx="756" cy="52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0426" name="Oval 10"/>
            <p:cNvSpPr>
              <a:spLocks noChangeArrowheads="1"/>
            </p:cNvSpPr>
            <p:nvPr/>
          </p:nvSpPr>
          <p:spPr bwMode="auto">
            <a:xfrm>
              <a:off x="4620" y="3588"/>
              <a:ext cx="84" cy="8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0427" name="Oval 11"/>
            <p:cNvSpPr>
              <a:spLocks noChangeArrowheads="1"/>
            </p:cNvSpPr>
            <p:nvPr/>
          </p:nvSpPr>
          <p:spPr bwMode="auto">
            <a:xfrm>
              <a:off x="5130" y="3588"/>
              <a:ext cx="84" cy="8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0428" name="Line 12"/>
            <p:cNvSpPr>
              <a:spLocks noChangeShapeType="1"/>
            </p:cNvSpPr>
            <p:nvPr/>
          </p:nvSpPr>
          <p:spPr bwMode="auto">
            <a:xfrm>
              <a:off x="4272" y="3678"/>
              <a:ext cx="119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0429" name="Text Box 13"/>
            <p:cNvSpPr txBox="1">
              <a:spLocks noChangeArrowheads="1"/>
            </p:cNvSpPr>
            <p:nvPr/>
          </p:nvSpPr>
          <p:spPr bwMode="auto">
            <a:xfrm>
              <a:off x="4704" y="3162"/>
              <a:ext cx="4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M</a:t>
              </a:r>
            </a:p>
          </p:txBody>
        </p:sp>
        <p:sp>
          <p:nvSpPr>
            <p:cNvPr id="60431" name="Freeform 15"/>
            <p:cNvSpPr>
              <a:spLocks/>
            </p:cNvSpPr>
            <p:nvPr/>
          </p:nvSpPr>
          <p:spPr bwMode="auto">
            <a:xfrm>
              <a:off x="4806" y="2868"/>
              <a:ext cx="282" cy="180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0" y="6"/>
                </a:cxn>
                <a:cxn ang="0">
                  <a:pos x="174" y="0"/>
                </a:cxn>
              </a:cxnLst>
              <a:rect l="0" t="0" r="r" b="b"/>
              <a:pathLst>
                <a:path w="174" h="156">
                  <a:moveTo>
                    <a:pt x="0" y="156"/>
                  </a:moveTo>
                  <a:lnTo>
                    <a:pt x="0" y="6"/>
                  </a:lnTo>
                  <a:lnTo>
                    <a:pt x="174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0432" name="Text Box 16"/>
            <p:cNvSpPr txBox="1">
              <a:spLocks noChangeArrowheads="1"/>
            </p:cNvSpPr>
            <p:nvPr/>
          </p:nvSpPr>
          <p:spPr bwMode="auto">
            <a:xfrm>
              <a:off x="5136" y="2688"/>
              <a:ext cx="27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y</a:t>
              </a:r>
            </a:p>
          </p:txBody>
        </p:sp>
        <p:sp>
          <p:nvSpPr>
            <p:cNvPr id="60433" name="Line 17"/>
            <p:cNvSpPr>
              <a:spLocks noChangeShapeType="1"/>
            </p:cNvSpPr>
            <p:nvPr/>
          </p:nvSpPr>
          <p:spPr bwMode="auto">
            <a:xfrm>
              <a:off x="4146" y="3324"/>
              <a:ext cx="360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0434" name="Text Box 18"/>
            <p:cNvSpPr txBox="1">
              <a:spLocks noChangeArrowheads="1"/>
            </p:cNvSpPr>
            <p:nvPr/>
          </p:nvSpPr>
          <p:spPr bwMode="auto">
            <a:xfrm>
              <a:off x="4092" y="2922"/>
              <a:ext cx="25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accent2"/>
                  </a:solidFill>
                </a:rPr>
                <a:t>u</a:t>
              </a:r>
            </a:p>
          </p:txBody>
        </p:sp>
      </p:grpSp>
      <p:sp>
        <p:nvSpPr>
          <p:cNvPr id="60435" name="Text Box 19"/>
          <p:cNvSpPr txBox="1">
            <a:spLocks noChangeArrowheads="1"/>
          </p:cNvSpPr>
          <p:nvPr/>
        </p:nvSpPr>
        <p:spPr bwMode="auto">
          <a:xfrm>
            <a:off x="752475" y="4914900"/>
            <a:ext cx="526732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sng" dirty="0"/>
              <a:t>Model</a:t>
            </a:r>
            <a:r>
              <a:rPr lang="en-US" sz="2200" dirty="0"/>
              <a:t>: Force=Mass x Acceleration</a:t>
            </a:r>
          </a:p>
        </p:txBody>
      </p:sp>
      <p:graphicFrame>
        <p:nvGraphicFramePr>
          <p:cNvPr id="176129" name="Object 1"/>
          <p:cNvGraphicFramePr>
            <a:graphicFrameLocks noChangeAspect="1"/>
          </p:cNvGraphicFramePr>
          <p:nvPr/>
        </p:nvGraphicFramePr>
        <p:xfrm>
          <a:off x="2725738" y="5592763"/>
          <a:ext cx="1567072" cy="500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3" name="Equation" r:id="rId5" imgW="419040" imgH="177480" progId="Equation.3">
                  <p:embed/>
                </p:oleObj>
              </mc:Choice>
              <mc:Fallback>
                <p:oleObj name="Equation" r:id="rId5" imgW="4190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5738" y="5592763"/>
                        <a:ext cx="1567072" cy="5005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786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4624"/>
            <a:ext cx="8229600" cy="639762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b="1" dirty="0" smtClean="0">
                <a:solidFill>
                  <a:srgbClr val="C00000"/>
                </a:solidFill>
              </a:rPr>
              <a:t>Ways to Study a System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13315" name="Oval 2"/>
          <p:cNvSpPr>
            <a:spLocks noChangeArrowheads="1"/>
          </p:cNvSpPr>
          <p:nvPr/>
        </p:nvSpPr>
        <p:spPr bwMode="auto">
          <a:xfrm>
            <a:off x="2699792" y="1012200"/>
            <a:ext cx="1868764" cy="579933"/>
          </a:xfrm>
          <a:prstGeom prst="ellipse">
            <a:avLst/>
          </a:prstGeom>
          <a:gradFill rotWithShape="0">
            <a:gsLst>
              <a:gs pos="0">
                <a:srgbClr val="A4C1FF"/>
              </a:gs>
              <a:gs pos="100000">
                <a:srgbClr val="E5EFFF"/>
              </a:gs>
            </a:gsLst>
            <a:lin ang="16200000" scaled="1"/>
          </a:gradFill>
          <a:ln w="9360">
            <a:solidFill>
              <a:srgbClr val="4A7EBB"/>
            </a:solidFill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en-US" sz="2000" b="1" dirty="0">
                <a:solidFill>
                  <a:srgbClr val="000000"/>
                </a:solidFill>
                <a:latin typeface="Calibri" charset="0"/>
              </a:rPr>
              <a:t>System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3743876" y="1863857"/>
            <a:ext cx="3204388" cy="608567"/>
            <a:chOff x="3743876" y="1863857"/>
            <a:chExt cx="3204388" cy="608567"/>
          </a:xfrm>
        </p:grpSpPr>
        <p:sp>
          <p:nvSpPr>
            <p:cNvPr id="13316" name="Rectangle 4"/>
            <p:cNvSpPr>
              <a:spLocks noChangeArrowheads="1"/>
            </p:cNvSpPr>
            <p:nvPr/>
          </p:nvSpPr>
          <p:spPr bwMode="auto">
            <a:xfrm>
              <a:off x="4974574" y="1863857"/>
              <a:ext cx="1973690" cy="608567"/>
            </a:xfrm>
            <a:prstGeom prst="rect">
              <a:avLst/>
            </a:prstGeom>
            <a:gradFill rotWithShape="0">
              <a:gsLst>
                <a:gs pos="0">
                  <a:srgbClr val="A4C1FF"/>
                </a:gs>
                <a:gs pos="100000">
                  <a:srgbClr val="E5EFFF"/>
                </a:gs>
              </a:gsLst>
              <a:lin ang="16200000" scaled="1"/>
            </a:gradFill>
            <a:ln w="9360">
              <a:solidFill>
                <a:srgbClr val="4A7EBB"/>
              </a:solidFill>
              <a:round/>
              <a:headEnd/>
              <a:tailEnd/>
            </a:ln>
          </p:spPr>
          <p:txBody>
            <a:bodyPr lIns="90000" tIns="45000" rIns="90000" bIns="45000" anchor="ctr"/>
            <a:lstStyle/>
            <a:p>
              <a:pPr algn="ctr"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sz="1500">
                  <a:solidFill>
                    <a:srgbClr val="000000"/>
                  </a:solidFill>
                  <a:latin typeface="Calibri" charset="0"/>
                </a:rPr>
                <a:t>Experiment with a model of the System</a:t>
              </a:r>
            </a:p>
          </p:txBody>
        </p:sp>
        <p:cxnSp>
          <p:nvCxnSpPr>
            <p:cNvPr id="13322" name="AutoShape 10"/>
            <p:cNvCxnSpPr>
              <a:cxnSpLocks noChangeShapeType="1"/>
            </p:cNvCxnSpPr>
            <p:nvPr/>
          </p:nvCxnSpPr>
          <p:spPr bwMode="auto">
            <a:xfrm>
              <a:off x="3743876" y="1943676"/>
              <a:ext cx="1224000" cy="218945"/>
            </a:xfrm>
            <a:prstGeom prst="bentConnector3">
              <a:avLst>
                <a:gd name="adj1" fmla="val 50000"/>
              </a:avLst>
            </a:prstGeom>
            <a:noFill/>
            <a:ln w="9360">
              <a:solidFill>
                <a:srgbClr val="4A7EBB"/>
              </a:solidFill>
              <a:round/>
              <a:headEnd/>
              <a:tailEnd type="triangle" w="med" len="med"/>
            </a:ln>
          </p:spPr>
        </p:cxnSp>
      </p:grp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6519814" y="6605087"/>
            <a:ext cx="1782688" cy="20828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1500"/>
          </a:p>
        </p:txBody>
      </p:sp>
      <p:grpSp>
        <p:nvGrpSpPr>
          <p:cNvPr id="30" name="Group 29"/>
          <p:cNvGrpSpPr/>
          <p:nvPr/>
        </p:nvGrpSpPr>
        <p:grpSpPr>
          <a:xfrm>
            <a:off x="250182" y="1592133"/>
            <a:ext cx="3492664" cy="894359"/>
            <a:chOff x="250182" y="1592133"/>
            <a:chExt cx="3492664" cy="894359"/>
          </a:xfrm>
        </p:grpSpPr>
        <p:sp>
          <p:nvSpPr>
            <p:cNvPr id="2" name="Rectangle 3"/>
            <p:cNvSpPr>
              <a:spLocks noChangeArrowheads="1"/>
            </p:cNvSpPr>
            <p:nvPr/>
          </p:nvSpPr>
          <p:spPr bwMode="auto">
            <a:xfrm>
              <a:off x="250182" y="1877925"/>
              <a:ext cx="1973690" cy="608567"/>
            </a:xfrm>
            <a:prstGeom prst="rect">
              <a:avLst/>
            </a:prstGeom>
            <a:gradFill rotWithShape="0">
              <a:gsLst>
                <a:gs pos="0">
                  <a:srgbClr val="A4C1FF"/>
                </a:gs>
                <a:gs pos="100000">
                  <a:srgbClr val="E5EFFF"/>
                </a:gs>
              </a:gsLst>
              <a:lin ang="16200000" scaled="1"/>
            </a:gradFill>
            <a:ln w="9360">
              <a:solidFill>
                <a:srgbClr val="4A7EBB"/>
              </a:solidFill>
              <a:round/>
              <a:headEnd/>
              <a:tailEnd/>
            </a:ln>
          </p:spPr>
          <p:txBody>
            <a:bodyPr lIns="90000" tIns="45000" rIns="90000" bIns="45000" anchor="ctr"/>
            <a:lstStyle/>
            <a:p>
              <a:pPr algn="ctr"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sz="1500" dirty="0">
                  <a:solidFill>
                    <a:srgbClr val="000000"/>
                  </a:solidFill>
                  <a:latin typeface="Calibri" charset="0"/>
                </a:rPr>
                <a:t>Experiment with actual System</a:t>
              </a:r>
            </a:p>
          </p:txBody>
        </p:sp>
        <p:cxnSp>
          <p:nvCxnSpPr>
            <p:cNvPr id="13321" name="AutoShape 9"/>
            <p:cNvCxnSpPr>
              <a:cxnSpLocks noChangeShapeType="1"/>
            </p:cNvCxnSpPr>
            <p:nvPr/>
          </p:nvCxnSpPr>
          <p:spPr bwMode="auto">
            <a:xfrm rot="10800000" flipV="1">
              <a:off x="2209804" y="1935865"/>
              <a:ext cx="1533042" cy="226756"/>
            </a:xfrm>
            <a:prstGeom prst="bentConnector3">
              <a:avLst>
                <a:gd name="adj1" fmla="val 50000"/>
              </a:avLst>
            </a:prstGeom>
            <a:noFill/>
            <a:ln w="9360">
              <a:solidFill>
                <a:srgbClr val="4A7EBB"/>
              </a:solidFill>
              <a:round/>
              <a:headEnd/>
              <a:tailEnd type="triangle" w="med" len="med"/>
            </a:ln>
          </p:spPr>
        </p:cxnSp>
        <p:cxnSp>
          <p:nvCxnSpPr>
            <p:cNvPr id="36" name="Straight Arrow Connector 35"/>
            <p:cNvCxnSpPr>
              <a:stCxn id="13315" idx="4"/>
            </p:cNvCxnSpPr>
            <p:nvPr/>
          </p:nvCxnSpPr>
          <p:spPr>
            <a:xfrm>
              <a:off x="3634174" y="1592133"/>
              <a:ext cx="0" cy="360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3230646" y="2494525"/>
            <a:ext cx="5517818" cy="692919"/>
            <a:chOff x="3230646" y="2494525"/>
            <a:chExt cx="5517818" cy="692919"/>
          </a:xfrm>
        </p:grpSpPr>
        <p:sp>
          <p:nvSpPr>
            <p:cNvPr id="13317" name="Rectangle 5"/>
            <p:cNvSpPr>
              <a:spLocks noChangeArrowheads="1"/>
            </p:cNvSpPr>
            <p:nvPr/>
          </p:nvSpPr>
          <p:spPr bwMode="auto">
            <a:xfrm>
              <a:off x="3230646" y="2752753"/>
              <a:ext cx="1973690" cy="434691"/>
            </a:xfrm>
            <a:prstGeom prst="rect">
              <a:avLst/>
            </a:prstGeom>
            <a:gradFill rotWithShape="0">
              <a:gsLst>
                <a:gs pos="0">
                  <a:srgbClr val="A4C1FF"/>
                </a:gs>
                <a:gs pos="100000">
                  <a:srgbClr val="E5EFFF"/>
                </a:gs>
              </a:gsLst>
              <a:lin ang="16200000" scaled="1"/>
            </a:gradFill>
            <a:ln w="9360">
              <a:solidFill>
                <a:srgbClr val="4A7EBB"/>
              </a:solidFill>
              <a:round/>
              <a:headEnd/>
              <a:tailEnd/>
            </a:ln>
          </p:spPr>
          <p:txBody>
            <a:bodyPr lIns="90000" tIns="45000" rIns="90000" bIns="45000" anchor="ctr"/>
            <a:lstStyle/>
            <a:p>
              <a:pPr algn="ctr"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sz="1500" dirty="0">
                  <a:solidFill>
                    <a:srgbClr val="000000"/>
                  </a:solidFill>
                  <a:latin typeface="Calibri" charset="0"/>
                </a:rPr>
                <a:t>Physical Model</a:t>
              </a:r>
            </a:p>
          </p:txBody>
        </p:sp>
        <p:sp>
          <p:nvSpPr>
            <p:cNvPr id="13318" name="Rectangle 6"/>
            <p:cNvSpPr>
              <a:spLocks noChangeArrowheads="1"/>
            </p:cNvSpPr>
            <p:nvPr/>
          </p:nvSpPr>
          <p:spPr bwMode="auto">
            <a:xfrm>
              <a:off x="6774774" y="2696481"/>
              <a:ext cx="1973690" cy="434691"/>
            </a:xfrm>
            <a:prstGeom prst="rect">
              <a:avLst/>
            </a:prstGeom>
            <a:gradFill rotWithShape="0">
              <a:gsLst>
                <a:gs pos="0">
                  <a:srgbClr val="A4C1FF"/>
                </a:gs>
                <a:gs pos="100000">
                  <a:srgbClr val="E5EFFF"/>
                </a:gs>
              </a:gsLst>
              <a:lin ang="16200000" scaled="1"/>
            </a:gradFill>
            <a:ln w="9360">
              <a:solidFill>
                <a:srgbClr val="4A7EBB"/>
              </a:solidFill>
              <a:round/>
              <a:headEnd/>
              <a:tailEnd/>
            </a:ln>
          </p:spPr>
          <p:txBody>
            <a:bodyPr lIns="90000" tIns="45000" rIns="90000" bIns="45000" anchor="ctr"/>
            <a:lstStyle/>
            <a:p>
              <a:pPr algn="ctr"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sz="1500" dirty="0">
                  <a:solidFill>
                    <a:srgbClr val="000000"/>
                  </a:solidFill>
                  <a:latin typeface="Calibri" charset="0"/>
                </a:rPr>
                <a:t>Mathematical Model</a:t>
              </a: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5184160" y="2494525"/>
              <a:ext cx="1595123" cy="461852"/>
              <a:chOff x="5041482" y="2104720"/>
              <a:chExt cx="1595123" cy="461852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5041482" y="2350572"/>
                <a:ext cx="1595123" cy="216000"/>
                <a:chOff x="5271574" y="2364640"/>
                <a:chExt cx="1595123" cy="216000"/>
              </a:xfrm>
            </p:grpSpPr>
            <p:cxnSp>
              <p:nvCxnSpPr>
                <p:cNvPr id="13323" name="AutoShape 11"/>
                <p:cNvCxnSpPr>
                  <a:cxnSpLocks noChangeShapeType="1"/>
                </p:cNvCxnSpPr>
                <p:nvPr/>
              </p:nvCxnSpPr>
              <p:spPr bwMode="auto">
                <a:xfrm>
                  <a:off x="5911686" y="2369620"/>
                  <a:ext cx="955011" cy="173876"/>
                </a:xfrm>
                <a:prstGeom prst="bentConnector3">
                  <a:avLst>
                    <a:gd name="adj1" fmla="val 50000"/>
                  </a:avLst>
                </a:prstGeom>
                <a:noFill/>
                <a:ln w="9360">
                  <a:solidFill>
                    <a:srgbClr val="4A7EBB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13324" name="AutoShape 12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5271574" y="2364640"/>
                  <a:ext cx="828000" cy="2160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9360">
                  <a:solidFill>
                    <a:srgbClr val="4A7EBB"/>
                  </a:solidFill>
                  <a:round/>
                  <a:headEnd/>
                  <a:tailEnd type="triangle" w="med" len="med"/>
                </a:ln>
              </p:spPr>
            </p:cxnSp>
          </p:grpSp>
          <p:cxnSp>
            <p:nvCxnSpPr>
              <p:cNvPr id="37" name="Straight Arrow Connector 36"/>
              <p:cNvCxnSpPr/>
              <p:nvPr/>
            </p:nvCxnSpPr>
            <p:spPr>
              <a:xfrm>
                <a:off x="5813210" y="2104720"/>
                <a:ext cx="0" cy="2419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" name="Group 32"/>
          <p:cNvGrpSpPr/>
          <p:nvPr/>
        </p:nvGrpSpPr>
        <p:grpSpPr>
          <a:xfrm>
            <a:off x="4988642" y="3142597"/>
            <a:ext cx="3569542" cy="1268177"/>
            <a:chOff x="4988642" y="3142597"/>
            <a:chExt cx="3569542" cy="1268177"/>
          </a:xfrm>
        </p:grpSpPr>
        <p:sp>
          <p:nvSpPr>
            <p:cNvPr id="13319" name="Rectangle 7"/>
            <p:cNvSpPr>
              <a:spLocks noChangeArrowheads="1"/>
            </p:cNvSpPr>
            <p:nvPr/>
          </p:nvSpPr>
          <p:spPr bwMode="auto">
            <a:xfrm>
              <a:off x="4988642" y="3360289"/>
              <a:ext cx="1901682" cy="464551"/>
            </a:xfrm>
            <a:prstGeom prst="rect">
              <a:avLst/>
            </a:prstGeom>
            <a:gradFill rotWithShape="0">
              <a:gsLst>
                <a:gs pos="0">
                  <a:srgbClr val="A4C1FF"/>
                </a:gs>
                <a:gs pos="100000">
                  <a:srgbClr val="E5EFFF"/>
                </a:gs>
              </a:gsLst>
              <a:lin ang="16200000" scaled="1"/>
            </a:gradFill>
            <a:ln w="9360">
              <a:solidFill>
                <a:srgbClr val="4A7EBB"/>
              </a:solidFill>
              <a:round/>
              <a:headEnd/>
              <a:tailEnd/>
            </a:ln>
          </p:spPr>
          <p:txBody>
            <a:bodyPr lIns="90000" tIns="45000" rIns="90000" bIns="45000" anchor="ctr"/>
            <a:lstStyle/>
            <a:p>
              <a:pPr algn="ctr"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sz="1500">
                  <a:solidFill>
                    <a:srgbClr val="000000"/>
                  </a:solidFill>
                  <a:latin typeface="Calibri" charset="0"/>
                </a:rPr>
                <a:t>Analytical Solution </a:t>
              </a:r>
            </a:p>
          </p:txBody>
        </p:sp>
        <p:sp>
          <p:nvSpPr>
            <p:cNvPr id="13320" name="Rectangle 8"/>
            <p:cNvSpPr>
              <a:spLocks noChangeArrowheads="1"/>
            </p:cNvSpPr>
            <p:nvPr/>
          </p:nvSpPr>
          <p:spPr bwMode="auto">
            <a:xfrm>
              <a:off x="6872526" y="4033161"/>
              <a:ext cx="1685658" cy="377613"/>
            </a:xfrm>
            <a:prstGeom prst="rect">
              <a:avLst/>
            </a:prstGeom>
            <a:gradFill rotWithShape="0">
              <a:gsLst>
                <a:gs pos="0">
                  <a:srgbClr val="A4C1FF"/>
                </a:gs>
                <a:gs pos="100000">
                  <a:srgbClr val="E5EFFF"/>
                </a:gs>
              </a:gsLst>
              <a:lin ang="16200000" scaled="1"/>
            </a:gradFill>
            <a:ln w="9360">
              <a:solidFill>
                <a:srgbClr val="4A7EBB"/>
              </a:solidFill>
              <a:round/>
              <a:headEnd/>
              <a:tailEnd/>
            </a:ln>
          </p:spPr>
          <p:txBody>
            <a:bodyPr lIns="90000" tIns="45000" rIns="90000" bIns="45000" anchor="ctr"/>
            <a:lstStyle/>
            <a:p>
              <a:pPr algn="ctr"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sz="1500">
                  <a:solidFill>
                    <a:srgbClr val="000000"/>
                  </a:solidFill>
                  <a:latin typeface="Calibri" charset="0"/>
                </a:rPr>
                <a:t>Simulation</a:t>
              </a:r>
            </a:p>
          </p:txBody>
        </p:sp>
        <p:cxnSp>
          <p:nvCxnSpPr>
            <p:cNvPr id="53" name="AutoShape 12"/>
            <p:cNvCxnSpPr>
              <a:cxnSpLocks noChangeShapeType="1"/>
            </p:cNvCxnSpPr>
            <p:nvPr/>
          </p:nvCxnSpPr>
          <p:spPr bwMode="auto">
            <a:xfrm rot="10800000" flipV="1">
              <a:off x="6885650" y="3402517"/>
              <a:ext cx="828000" cy="216000"/>
            </a:xfrm>
            <a:prstGeom prst="bentConnector3">
              <a:avLst>
                <a:gd name="adj1" fmla="val 50000"/>
              </a:avLst>
            </a:prstGeom>
            <a:noFill/>
            <a:ln w="9360">
              <a:solidFill>
                <a:srgbClr val="4A7EBB"/>
              </a:solidFill>
              <a:round/>
              <a:headEnd/>
              <a:tailEnd type="triangle" w="med" len="med"/>
            </a:ln>
          </p:spPr>
        </p:cxnSp>
        <p:cxnSp>
          <p:nvCxnSpPr>
            <p:cNvPr id="51" name="Straight Arrow Connector 50"/>
            <p:cNvCxnSpPr/>
            <p:nvPr/>
          </p:nvCxnSpPr>
          <p:spPr>
            <a:xfrm>
              <a:off x="7713650" y="3142597"/>
              <a:ext cx="0" cy="864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1272362" y="4394869"/>
            <a:ext cx="7432230" cy="1224136"/>
            <a:chOff x="1272362" y="4394869"/>
            <a:chExt cx="7432230" cy="1224136"/>
          </a:xfrm>
        </p:grpSpPr>
        <p:sp>
          <p:nvSpPr>
            <p:cNvPr id="13328" name="Rectangle 16"/>
            <p:cNvSpPr>
              <a:spLocks noChangeArrowheads="1"/>
            </p:cNvSpPr>
            <p:nvPr/>
          </p:nvSpPr>
          <p:spPr bwMode="auto">
            <a:xfrm>
              <a:off x="1272362" y="5271252"/>
              <a:ext cx="1973690" cy="347753"/>
            </a:xfrm>
            <a:prstGeom prst="rect">
              <a:avLst/>
            </a:prstGeom>
            <a:gradFill rotWithShape="0">
              <a:gsLst>
                <a:gs pos="0">
                  <a:srgbClr val="A4C1FF"/>
                </a:gs>
                <a:gs pos="100000">
                  <a:srgbClr val="E5EFFF"/>
                </a:gs>
              </a:gsLst>
              <a:lin ang="16200000" scaled="1"/>
            </a:gradFill>
            <a:ln w="9360">
              <a:solidFill>
                <a:srgbClr val="4A7EBB"/>
              </a:solidFill>
              <a:round/>
              <a:headEnd/>
              <a:tailEnd/>
            </a:ln>
          </p:spPr>
          <p:txBody>
            <a:bodyPr lIns="90000" tIns="45000" rIns="90000" bIns="45000" anchor="ctr"/>
            <a:lstStyle/>
            <a:p>
              <a:pPr algn="ctr"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sz="1500">
                  <a:solidFill>
                    <a:srgbClr val="000000"/>
                  </a:solidFill>
                  <a:latin typeface="Calibri" charset="0"/>
                </a:rPr>
                <a:t>Frequency Domain</a:t>
              </a:r>
            </a:p>
          </p:txBody>
        </p:sp>
        <p:sp>
          <p:nvSpPr>
            <p:cNvPr id="13329" name="Rectangle 17"/>
            <p:cNvSpPr>
              <a:spLocks noChangeArrowheads="1"/>
            </p:cNvSpPr>
            <p:nvPr/>
          </p:nvSpPr>
          <p:spPr bwMode="auto">
            <a:xfrm>
              <a:off x="4109140" y="5258965"/>
              <a:ext cx="1973690" cy="347753"/>
            </a:xfrm>
            <a:prstGeom prst="rect">
              <a:avLst/>
            </a:prstGeom>
            <a:gradFill rotWithShape="0">
              <a:gsLst>
                <a:gs pos="0">
                  <a:srgbClr val="A4C1FF"/>
                </a:gs>
                <a:gs pos="100000">
                  <a:srgbClr val="E5EFFF"/>
                </a:gs>
              </a:gsLst>
              <a:lin ang="16200000" scaled="1"/>
            </a:gradFill>
            <a:ln w="9360">
              <a:solidFill>
                <a:srgbClr val="4A7EBB"/>
              </a:solidFill>
              <a:round/>
              <a:headEnd/>
              <a:tailEnd/>
            </a:ln>
          </p:spPr>
          <p:txBody>
            <a:bodyPr lIns="90000" tIns="45000" rIns="90000" bIns="45000" anchor="ctr"/>
            <a:lstStyle/>
            <a:p>
              <a:pPr algn="ctr"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sz="1500">
                  <a:solidFill>
                    <a:srgbClr val="000000"/>
                  </a:solidFill>
                  <a:latin typeface="Calibri" charset="0"/>
                </a:rPr>
                <a:t>Time Domain</a:t>
              </a:r>
            </a:p>
          </p:txBody>
        </p:sp>
        <p:sp>
          <p:nvSpPr>
            <p:cNvPr id="13330" name="Rectangle 18"/>
            <p:cNvSpPr>
              <a:spLocks noChangeArrowheads="1"/>
            </p:cNvSpPr>
            <p:nvPr/>
          </p:nvSpPr>
          <p:spPr bwMode="auto">
            <a:xfrm>
              <a:off x="6730902" y="5258965"/>
              <a:ext cx="1973690" cy="347753"/>
            </a:xfrm>
            <a:prstGeom prst="rect">
              <a:avLst/>
            </a:prstGeom>
            <a:gradFill rotWithShape="0">
              <a:gsLst>
                <a:gs pos="0">
                  <a:srgbClr val="A4C1FF"/>
                </a:gs>
                <a:gs pos="100000">
                  <a:srgbClr val="E5EFFF"/>
                </a:gs>
              </a:gsLst>
              <a:lin ang="16200000" scaled="1"/>
            </a:gradFill>
            <a:ln w="9360">
              <a:solidFill>
                <a:srgbClr val="4A7EBB"/>
              </a:solidFill>
              <a:round/>
              <a:headEnd/>
              <a:tailEnd/>
            </a:ln>
          </p:spPr>
          <p:txBody>
            <a:bodyPr lIns="90000" tIns="45000" rIns="90000" bIns="45000" anchor="ctr"/>
            <a:lstStyle/>
            <a:p>
              <a:pPr algn="ctr"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sz="1500">
                  <a:solidFill>
                    <a:srgbClr val="000000"/>
                  </a:solidFill>
                  <a:latin typeface="Calibri" charset="0"/>
                </a:rPr>
                <a:t>Hybrid Domain</a:t>
              </a: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>
              <a:off x="7737346" y="4394869"/>
              <a:ext cx="0" cy="864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2266406" y="4754909"/>
              <a:ext cx="547260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>
              <a:off x="2266406" y="4754909"/>
              <a:ext cx="0" cy="50405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5074718" y="4754909"/>
              <a:ext cx="0" cy="50405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69319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b="1" dirty="0" smtClean="0"/>
              <a:t>Model</a:t>
            </a: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57200" y="990600"/>
            <a:ext cx="8229600" cy="5135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342900" indent="-341313" algn="just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2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model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is a simplified representation or abstraction of reality. </a:t>
            </a:r>
          </a:p>
          <a:p>
            <a:pPr marL="342900" indent="-341313" algn="just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Reality is generally too complex to copy 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exactly. </a:t>
            </a:r>
            <a:endParaRPr lang="en-US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1313" algn="just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Much of the complexity is actually 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irrelevant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in problem solving.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7515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7402"/>
            <a:ext cx="8229600" cy="639762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b="1" dirty="0" smtClean="0"/>
              <a:t>Types of Models</a:t>
            </a: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3810856" y="1539530"/>
            <a:ext cx="1524000" cy="60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en-US" sz="3200" b="1" dirty="0">
                <a:solidFill>
                  <a:srgbClr val="000000"/>
                </a:solidFill>
                <a:latin typeface="Calibri" charset="0"/>
              </a:rPr>
              <a:t>Model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77988" y="3339730"/>
            <a:ext cx="1524000" cy="60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en-US" sz="2600" dirty="0">
                <a:solidFill>
                  <a:srgbClr val="000000"/>
                </a:solidFill>
                <a:latin typeface="Calibri" charset="0"/>
              </a:rPr>
              <a:t>Physical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390068" y="3336394"/>
            <a:ext cx="2366444" cy="60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600" dirty="0">
                <a:solidFill>
                  <a:srgbClr val="000000"/>
                </a:solidFill>
                <a:latin typeface="Calibri" charset="0"/>
              </a:rPr>
              <a:t>Mathematical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7178064" y="3350066"/>
            <a:ext cx="1874168" cy="60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en-US" sz="2600" dirty="0">
                <a:solidFill>
                  <a:srgbClr val="000000"/>
                </a:solidFill>
                <a:latin typeface="Calibri" charset="0"/>
              </a:rPr>
              <a:t>Computer</a:t>
            </a: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8</a:t>
            </a:fld>
            <a:endParaRPr lang="en-GB"/>
          </a:p>
        </p:txBody>
      </p:sp>
      <p:grpSp>
        <p:nvGrpSpPr>
          <p:cNvPr id="40" name="Group 39"/>
          <p:cNvGrpSpPr/>
          <p:nvPr/>
        </p:nvGrpSpPr>
        <p:grpSpPr>
          <a:xfrm>
            <a:off x="1029540" y="2146600"/>
            <a:ext cx="7070851" cy="1193130"/>
            <a:chOff x="1741024" y="1515791"/>
            <a:chExt cx="5818664" cy="617809"/>
          </a:xfrm>
        </p:grpSpPr>
        <p:cxnSp>
          <p:nvCxnSpPr>
            <p:cNvPr id="15378" name="AutoShape 18"/>
            <p:cNvCxnSpPr>
              <a:cxnSpLocks noChangeShapeType="1"/>
            </p:cNvCxnSpPr>
            <p:nvPr/>
          </p:nvCxnSpPr>
          <p:spPr bwMode="auto">
            <a:xfrm>
              <a:off x="4648200" y="1515791"/>
              <a:ext cx="0" cy="615153"/>
            </a:xfrm>
            <a:prstGeom prst="bentConnector3">
              <a:avLst>
                <a:gd name="adj1" fmla="val 50000"/>
              </a:avLst>
            </a:prstGeom>
            <a:noFill/>
            <a:ln w="9360">
              <a:solidFill>
                <a:srgbClr val="4A7EBB"/>
              </a:solidFill>
              <a:round/>
              <a:headEnd/>
              <a:tailEnd type="triangle" w="med" len="med"/>
            </a:ln>
          </p:spPr>
        </p:cxnSp>
        <p:cxnSp>
          <p:nvCxnSpPr>
            <p:cNvPr id="36" name="Straight Connector 35"/>
            <p:cNvCxnSpPr/>
            <p:nvPr/>
          </p:nvCxnSpPr>
          <p:spPr>
            <a:xfrm flipH="1">
              <a:off x="1763688" y="1700808"/>
              <a:ext cx="579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H="1">
              <a:off x="1741024" y="1700808"/>
              <a:ext cx="0" cy="43279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H="1">
              <a:off x="7557056" y="1700808"/>
              <a:ext cx="0" cy="43279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91768" y="3972066"/>
            <a:ext cx="8873696" cy="1113118"/>
            <a:chOff x="91768" y="3972066"/>
            <a:chExt cx="8873696" cy="1113118"/>
          </a:xfrm>
        </p:grpSpPr>
        <p:sp>
          <p:nvSpPr>
            <p:cNvPr id="15367" name="Rectangle 7"/>
            <p:cNvSpPr>
              <a:spLocks noChangeArrowheads="1"/>
            </p:cNvSpPr>
            <p:nvPr/>
          </p:nvSpPr>
          <p:spPr bwMode="auto">
            <a:xfrm>
              <a:off x="91768" y="4618294"/>
              <a:ext cx="1008112" cy="42888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0000" tIns="45000" rIns="90000" bIns="45000" anchor="ctr"/>
            <a:lstStyle/>
            <a:p>
              <a:pPr algn="ctr" hangingPunct="1">
                <a:lnSpc>
                  <a:spcPct val="100000"/>
                </a:lnSpc>
                <a:tabLst>
                  <a:tab pos="723900" algn="l"/>
                </a:tabLst>
              </a:pPr>
              <a:r>
                <a:rPr lang="en-US" sz="2200" dirty="0" smtClean="0">
                  <a:solidFill>
                    <a:srgbClr val="000000"/>
                  </a:solidFill>
                  <a:latin typeface="Calibri" charset="0"/>
                </a:rPr>
                <a:t>Static</a:t>
              </a:r>
              <a:endParaRPr lang="en-US" sz="2200" dirty="0">
                <a:solidFill>
                  <a:srgbClr val="000000"/>
                </a:solidFill>
                <a:latin typeface="Calibri" charset="0"/>
              </a:endParaRPr>
            </a:p>
          </p:txBody>
        </p:sp>
        <p:sp>
          <p:nvSpPr>
            <p:cNvPr id="15368" name="Rectangle 8"/>
            <p:cNvSpPr>
              <a:spLocks noChangeArrowheads="1"/>
            </p:cNvSpPr>
            <p:nvPr/>
          </p:nvSpPr>
          <p:spPr bwMode="auto">
            <a:xfrm>
              <a:off x="1464924" y="4618294"/>
              <a:ext cx="1224136" cy="44295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0000" tIns="45000" rIns="90000" bIns="45000" anchor="ctr"/>
            <a:lstStyle/>
            <a:p>
              <a:pPr algn="ctr" hangingPunct="1">
                <a:lnSpc>
                  <a:spcPct val="100000"/>
                </a:lnSpc>
                <a:tabLst>
                  <a:tab pos="723900" algn="l"/>
                  <a:tab pos="1447800" algn="l"/>
                </a:tabLst>
              </a:pPr>
              <a:r>
                <a:rPr lang="en-US" sz="2200" dirty="0">
                  <a:solidFill>
                    <a:srgbClr val="000000"/>
                  </a:solidFill>
                  <a:latin typeface="Calibri" charset="0"/>
                </a:rPr>
                <a:t>Dynamic</a:t>
              </a:r>
            </a:p>
          </p:txBody>
        </p:sp>
        <p:cxnSp>
          <p:nvCxnSpPr>
            <p:cNvPr id="42" name="AutoShape 18"/>
            <p:cNvCxnSpPr>
              <a:cxnSpLocks noChangeShapeType="1"/>
            </p:cNvCxnSpPr>
            <p:nvPr/>
          </p:nvCxnSpPr>
          <p:spPr bwMode="auto">
            <a:xfrm>
              <a:off x="1366309" y="3972066"/>
              <a:ext cx="577" cy="288000"/>
            </a:xfrm>
            <a:prstGeom prst="bentConnector3">
              <a:avLst>
                <a:gd name="adj1" fmla="val 50000"/>
              </a:avLst>
            </a:prstGeom>
            <a:noFill/>
            <a:ln w="9360">
              <a:solidFill>
                <a:srgbClr val="4A7EBB"/>
              </a:solidFill>
              <a:round/>
              <a:headEnd type="none" w="med" len="med"/>
              <a:tailEnd type="none" w="med" len="med"/>
            </a:ln>
          </p:spPr>
        </p:cxnSp>
        <p:cxnSp>
          <p:nvCxnSpPr>
            <p:cNvPr id="43" name="Straight Connector 42"/>
            <p:cNvCxnSpPr/>
            <p:nvPr/>
          </p:nvCxnSpPr>
          <p:spPr>
            <a:xfrm flipH="1">
              <a:off x="599852" y="4251900"/>
              <a:ext cx="147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H="1">
              <a:off x="595824" y="4237832"/>
              <a:ext cx="0" cy="396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H="1">
              <a:off x="2078378" y="4237832"/>
              <a:ext cx="0" cy="396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7"/>
            <p:cNvSpPr>
              <a:spLocks noChangeArrowheads="1"/>
            </p:cNvSpPr>
            <p:nvPr/>
          </p:nvSpPr>
          <p:spPr bwMode="auto">
            <a:xfrm>
              <a:off x="6368172" y="4642228"/>
              <a:ext cx="1008112" cy="42888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0000" tIns="45000" rIns="90000" bIns="45000" anchor="ctr"/>
            <a:lstStyle/>
            <a:p>
              <a:pPr algn="ctr" hangingPunct="1">
                <a:lnSpc>
                  <a:spcPct val="100000"/>
                </a:lnSpc>
                <a:tabLst>
                  <a:tab pos="723900" algn="l"/>
                </a:tabLst>
              </a:pPr>
              <a:r>
                <a:rPr lang="en-US" sz="2200" dirty="0" smtClean="0">
                  <a:solidFill>
                    <a:srgbClr val="000000"/>
                  </a:solidFill>
                  <a:latin typeface="Calibri" charset="0"/>
                </a:rPr>
                <a:t>Static</a:t>
              </a:r>
              <a:endParaRPr lang="en-US" sz="2200" dirty="0">
                <a:solidFill>
                  <a:srgbClr val="000000"/>
                </a:solidFill>
                <a:latin typeface="Calibri" charset="0"/>
              </a:endParaRPr>
            </a:p>
          </p:txBody>
        </p:sp>
        <p:sp>
          <p:nvSpPr>
            <p:cNvPr id="63" name="Rectangle 8"/>
            <p:cNvSpPr>
              <a:spLocks noChangeArrowheads="1"/>
            </p:cNvSpPr>
            <p:nvPr/>
          </p:nvSpPr>
          <p:spPr bwMode="auto">
            <a:xfrm>
              <a:off x="7741328" y="4642228"/>
              <a:ext cx="1224136" cy="44295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0000" tIns="45000" rIns="90000" bIns="45000" anchor="ctr"/>
            <a:lstStyle/>
            <a:p>
              <a:pPr algn="ctr" hangingPunct="1">
                <a:lnSpc>
                  <a:spcPct val="100000"/>
                </a:lnSpc>
                <a:tabLst>
                  <a:tab pos="723900" algn="l"/>
                  <a:tab pos="1447800" algn="l"/>
                </a:tabLst>
              </a:pPr>
              <a:r>
                <a:rPr lang="en-US" sz="2200" dirty="0">
                  <a:solidFill>
                    <a:srgbClr val="000000"/>
                  </a:solidFill>
                  <a:latin typeface="Calibri" charset="0"/>
                </a:rPr>
                <a:t>Dynamic</a:t>
              </a:r>
            </a:p>
          </p:txBody>
        </p:sp>
        <p:cxnSp>
          <p:nvCxnSpPr>
            <p:cNvPr id="64" name="AutoShape 18"/>
            <p:cNvCxnSpPr>
              <a:cxnSpLocks noChangeShapeType="1"/>
            </p:cNvCxnSpPr>
            <p:nvPr/>
          </p:nvCxnSpPr>
          <p:spPr bwMode="auto">
            <a:xfrm>
              <a:off x="7642713" y="3996000"/>
              <a:ext cx="577" cy="288000"/>
            </a:xfrm>
            <a:prstGeom prst="bentConnector3">
              <a:avLst>
                <a:gd name="adj1" fmla="val 50000"/>
              </a:avLst>
            </a:prstGeom>
            <a:noFill/>
            <a:ln w="9360">
              <a:solidFill>
                <a:srgbClr val="4A7EBB"/>
              </a:solidFill>
              <a:round/>
              <a:headEnd type="none" w="med" len="med"/>
              <a:tailEnd type="none" w="med" len="med"/>
            </a:ln>
          </p:spPr>
        </p:cxnSp>
        <p:cxnSp>
          <p:nvCxnSpPr>
            <p:cNvPr id="65" name="Straight Connector 64"/>
            <p:cNvCxnSpPr/>
            <p:nvPr/>
          </p:nvCxnSpPr>
          <p:spPr>
            <a:xfrm flipH="1">
              <a:off x="6876256" y="4275834"/>
              <a:ext cx="147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flipH="1">
              <a:off x="6872228" y="4261766"/>
              <a:ext cx="0" cy="396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H="1">
              <a:off x="8354782" y="4261766"/>
              <a:ext cx="0" cy="396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ctangle 7"/>
            <p:cNvSpPr>
              <a:spLocks noChangeArrowheads="1"/>
            </p:cNvSpPr>
            <p:nvPr/>
          </p:nvSpPr>
          <p:spPr bwMode="auto">
            <a:xfrm>
              <a:off x="3271828" y="4642228"/>
              <a:ext cx="1008112" cy="42888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0000" tIns="45000" rIns="90000" bIns="45000" anchor="ctr"/>
            <a:lstStyle/>
            <a:p>
              <a:pPr algn="ctr" hangingPunct="1">
                <a:lnSpc>
                  <a:spcPct val="100000"/>
                </a:lnSpc>
                <a:tabLst>
                  <a:tab pos="723900" algn="l"/>
                </a:tabLst>
              </a:pPr>
              <a:r>
                <a:rPr lang="en-US" sz="2200" dirty="0" smtClean="0">
                  <a:solidFill>
                    <a:srgbClr val="000000"/>
                  </a:solidFill>
                  <a:latin typeface="Calibri" charset="0"/>
                </a:rPr>
                <a:t>Static</a:t>
              </a:r>
              <a:endParaRPr lang="en-US" sz="2200" dirty="0">
                <a:solidFill>
                  <a:srgbClr val="000000"/>
                </a:solidFill>
                <a:latin typeface="Calibri" charset="0"/>
              </a:endParaRPr>
            </a:p>
          </p:txBody>
        </p:sp>
        <p:sp>
          <p:nvSpPr>
            <p:cNvPr id="69" name="Rectangle 8"/>
            <p:cNvSpPr>
              <a:spLocks noChangeArrowheads="1"/>
            </p:cNvSpPr>
            <p:nvPr/>
          </p:nvSpPr>
          <p:spPr bwMode="auto">
            <a:xfrm>
              <a:off x="4644984" y="4642228"/>
              <a:ext cx="1224136" cy="44295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0000" tIns="45000" rIns="90000" bIns="45000" anchor="ctr"/>
            <a:lstStyle/>
            <a:p>
              <a:pPr algn="ctr" hangingPunct="1">
                <a:lnSpc>
                  <a:spcPct val="100000"/>
                </a:lnSpc>
                <a:tabLst>
                  <a:tab pos="723900" algn="l"/>
                  <a:tab pos="1447800" algn="l"/>
                </a:tabLst>
              </a:pPr>
              <a:r>
                <a:rPr lang="en-US" sz="2200" dirty="0">
                  <a:solidFill>
                    <a:srgbClr val="000000"/>
                  </a:solidFill>
                  <a:latin typeface="Calibri" charset="0"/>
                </a:rPr>
                <a:t>Dynamic</a:t>
              </a:r>
            </a:p>
          </p:txBody>
        </p:sp>
        <p:cxnSp>
          <p:nvCxnSpPr>
            <p:cNvPr id="70" name="AutoShape 18"/>
            <p:cNvCxnSpPr>
              <a:cxnSpLocks noChangeShapeType="1"/>
            </p:cNvCxnSpPr>
            <p:nvPr/>
          </p:nvCxnSpPr>
          <p:spPr bwMode="auto">
            <a:xfrm>
              <a:off x="4546369" y="3996000"/>
              <a:ext cx="577" cy="288000"/>
            </a:xfrm>
            <a:prstGeom prst="bentConnector3">
              <a:avLst>
                <a:gd name="adj1" fmla="val 50000"/>
              </a:avLst>
            </a:prstGeom>
            <a:noFill/>
            <a:ln w="9360">
              <a:solidFill>
                <a:srgbClr val="4A7EBB"/>
              </a:solidFill>
              <a:round/>
              <a:headEnd type="none" w="med" len="med"/>
              <a:tailEnd type="none" w="med" len="med"/>
            </a:ln>
          </p:spPr>
        </p:cxnSp>
        <p:cxnSp>
          <p:nvCxnSpPr>
            <p:cNvPr id="71" name="Straight Connector 70"/>
            <p:cNvCxnSpPr/>
            <p:nvPr/>
          </p:nvCxnSpPr>
          <p:spPr>
            <a:xfrm flipH="1">
              <a:off x="3779912" y="4275834"/>
              <a:ext cx="147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flipH="1">
              <a:off x="3775884" y="4261766"/>
              <a:ext cx="0" cy="396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flipH="1">
              <a:off x="5258438" y="4261766"/>
              <a:ext cx="0" cy="396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654048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What is Mathematical Model?</a:t>
            </a:r>
          </a:p>
        </p:txBody>
      </p:sp>
      <p:sp>
        <p:nvSpPr>
          <p:cNvPr id="79879" name="Rectangle 2055"/>
          <p:cNvSpPr>
            <a:spLocks noChangeArrowheads="1"/>
          </p:cNvSpPr>
          <p:nvPr/>
        </p:nvSpPr>
        <p:spPr bwMode="auto">
          <a:xfrm>
            <a:off x="539552" y="1556792"/>
            <a:ext cx="78359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2200" dirty="0"/>
              <a:t>A set of mathematical equations (e.g., differential </a:t>
            </a:r>
            <a:r>
              <a:rPr lang="en-US" sz="2200" dirty="0" err="1"/>
              <a:t>eqs</a:t>
            </a:r>
            <a:r>
              <a:rPr lang="en-US" sz="2200" dirty="0"/>
              <a:t>.) that describes the input-output behavior of a system.</a:t>
            </a:r>
          </a:p>
        </p:txBody>
      </p:sp>
      <p:sp>
        <p:nvSpPr>
          <p:cNvPr id="79880" name="Text Box 2056"/>
          <p:cNvSpPr txBox="1">
            <a:spLocks noChangeArrowheads="1"/>
          </p:cNvSpPr>
          <p:nvPr/>
        </p:nvSpPr>
        <p:spPr bwMode="auto">
          <a:xfrm>
            <a:off x="1057275" y="3003550"/>
            <a:ext cx="427672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/>
              <a:t>What is a model  used for?</a:t>
            </a:r>
          </a:p>
        </p:txBody>
      </p:sp>
      <p:sp>
        <p:nvSpPr>
          <p:cNvPr id="79882" name="Text Box 2058"/>
          <p:cNvSpPr txBox="1">
            <a:spLocks noChangeArrowheads="1"/>
          </p:cNvSpPr>
          <p:nvPr/>
        </p:nvSpPr>
        <p:spPr bwMode="auto">
          <a:xfrm>
            <a:off x="1114425" y="3581400"/>
            <a:ext cx="600075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2000" dirty="0"/>
              <a:t>Simulation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2000" dirty="0"/>
              <a:t>Prediction/Forecasting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2000" dirty="0"/>
              <a:t>Prognostics/Diagnostics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2000" dirty="0"/>
              <a:t>Design/Performance Evaluation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2000" dirty="0"/>
              <a:t>Control System Design</a:t>
            </a:r>
          </a:p>
        </p:txBody>
      </p:sp>
    </p:spTree>
    <p:extLst>
      <p:ext uri="{BB962C8B-B14F-4D97-AF65-F5344CB8AC3E}">
        <p14:creationId xmlns:p14="http://schemas.microsoft.com/office/powerpoint/2010/main" val="420330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9" grpId="0" autoUpdateAnimBg="0"/>
      <p:bldP spid="79880" grpId="0" autoUpdateAnimBg="0"/>
      <p:bldP spid="79882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1370</Words>
  <Application>Microsoft Office PowerPoint</Application>
  <PresentationFormat>On-screen Show (4:3)</PresentationFormat>
  <Paragraphs>299</Paragraphs>
  <Slides>45</Slides>
  <Notes>30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Office Theme</vt:lpstr>
      <vt:lpstr>Equation</vt:lpstr>
      <vt:lpstr>Modelling &amp; Simulation of Semiconductor Devices</vt:lpstr>
      <vt:lpstr>Systems</vt:lpstr>
      <vt:lpstr>Systems</vt:lpstr>
      <vt:lpstr>Types of Systems</vt:lpstr>
      <vt:lpstr>Dynamic Systems</vt:lpstr>
      <vt:lpstr>Ways to Study a System</vt:lpstr>
      <vt:lpstr>Model</vt:lpstr>
      <vt:lpstr>Types of Models</vt:lpstr>
      <vt:lpstr>What is Mathematical Model?</vt:lpstr>
      <vt:lpstr>Classification of Mathematical Models</vt:lpstr>
      <vt:lpstr>Black Box Model</vt:lpstr>
      <vt:lpstr>Black Box Model</vt:lpstr>
      <vt:lpstr>Black Box Model</vt:lpstr>
      <vt:lpstr>Grey Box Model</vt:lpstr>
      <vt:lpstr>White Box Model</vt:lpstr>
      <vt:lpstr>Mathematical Modelling Basics</vt:lpstr>
      <vt:lpstr>Different Types of Lumped-Parameter Models</vt:lpstr>
      <vt:lpstr>Approach to dynamic systems</vt:lpstr>
      <vt:lpstr>PowerPoint Presentation</vt:lpstr>
      <vt:lpstr>Simulation</vt:lpstr>
      <vt:lpstr>Advantages to Simulation</vt:lpstr>
      <vt:lpstr>      Disadvantages to Simulation</vt:lpstr>
      <vt:lpstr>Model Development: A case study </vt:lpstr>
      <vt:lpstr>An Example of Model Building (continued)</vt:lpstr>
      <vt:lpstr>PowerPoint Presentation</vt:lpstr>
      <vt:lpstr>An Example of Model Building (continued)</vt:lpstr>
      <vt:lpstr>PowerPoint Presentation</vt:lpstr>
      <vt:lpstr>An Example of Model Building (continued)</vt:lpstr>
      <vt:lpstr>PowerPoint Presentation</vt:lpstr>
      <vt:lpstr>PowerPoint Presentation</vt:lpstr>
      <vt:lpstr>PowerPoint Presentation</vt:lpstr>
      <vt:lpstr>An Example of Model Building (continued)</vt:lpstr>
      <vt:lpstr>An Example of Model Building (continued)</vt:lpstr>
      <vt:lpstr>PowerPoint Presentation</vt:lpstr>
      <vt:lpstr>Running the Model and Visualizing Results</vt:lpstr>
      <vt:lpstr>Running the Model and Visualizing Results (continued)</vt:lpstr>
      <vt:lpstr>Running the Model and Visualizing Results (continued)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Running the Model and Visualizing Results (continued)</vt:lpstr>
      <vt:lpstr>PowerPoint Presentation</vt:lpstr>
      <vt:lpstr>End of Lectures 1-2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Instrumentation  &amp;  Power Electronics</dc:title>
  <dc:creator>Imtiaz</dc:creator>
  <cp:lastModifiedBy>SGH202PZR0</cp:lastModifiedBy>
  <cp:revision>79</cp:revision>
  <dcterms:created xsi:type="dcterms:W3CDTF">2006-08-16T00:00:00Z</dcterms:created>
  <dcterms:modified xsi:type="dcterms:W3CDTF">2013-06-01T08:06:36Z</dcterms:modified>
</cp:coreProperties>
</file>