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200FE-9271-493C-911B-A1FE6FD4BC3C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C4C6D-5E63-4B94-8806-BEA2A7726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4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C4C6D-5E63-4B94-8806-BEA2A77268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7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2013" y="2209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400" dirty="0" smtClean="0"/>
              <a:t>Modeling &amp; Simulation of Mechanical Systems in MATLAB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/>
              <a:t>Dr.</a:t>
            </a:r>
            <a:r>
              <a:rPr lang="en-GB" dirty="0"/>
              <a:t> Imtiaz Hussain</a:t>
            </a:r>
          </a:p>
          <a:p>
            <a:r>
              <a:rPr lang="en-GB" sz="2800" dirty="0"/>
              <a:t>email: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800" dirty="0"/>
              <a:t>URL :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http://imtiazhussainkalwar.weebly.com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371600" y="381000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Advanced Control </a:t>
            </a:r>
            <a:r>
              <a:rPr lang="en-US" sz="4400" b="1" dirty="0"/>
              <a:t>Systems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98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873216"/>
          </a:xfrm>
        </p:spPr>
        <p:txBody>
          <a:bodyPr/>
          <a:lstStyle/>
          <a:p>
            <a:r>
              <a:rPr lang="en-US" dirty="0" smtClean="0"/>
              <a:t>Simscape Model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2" r="20377" b="2214"/>
          <a:stretch/>
        </p:blipFill>
        <p:spPr bwMode="auto">
          <a:xfrm>
            <a:off x="381000" y="949416"/>
            <a:ext cx="8305800" cy="588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56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873216"/>
          </a:xfrm>
        </p:spPr>
        <p:txBody>
          <a:bodyPr/>
          <a:lstStyle/>
          <a:p>
            <a:r>
              <a:rPr lang="en-US" dirty="0" smtClean="0"/>
              <a:t>Simscape Model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" t="7143" r="143" b="11310"/>
          <a:stretch/>
        </p:blipFill>
        <p:spPr bwMode="auto">
          <a:xfrm>
            <a:off x="228600" y="1828800"/>
            <a:ext cx="8801553" cy="4104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9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Exercise-1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8682" y="994534"/>
            <a:ext cx="8229600" cy="45259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Create Simscape model of the following system. 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12</a:t>
            </a:fld>
            <a:endParaRPr lang="en-GB"/>
          </a:p>
        </p:txBody>
      </p:sp>
      <p:grpSp>
        <p:nvGrpSpPr>
          <p:cNvPr id="148483" name="Group 3274"/>
          <p:cNvGrpSpPr>
            <a:grpSpLocks/>
          </p:cNvGrpSpPr>
          <p:nvPr/>
        </p:nvGrpSpPr>
        <p:grpSpPr bwMode="auto">
          <a:xfrm>
            <a:off x="1632031" y="2960347"/>
            <a:ext cx="5760640" cy="2720717"/>
            <a:chOff x="2472" y="8301"/>
            <a:chExt cx="7702" cy="3559"/>
          </a:xfrm>
        </p:grpSpPr>
        <p:sp>
          <p:nvSpPr>
            <p:cNvPr id="3275" name="Text Box 284"/>
            <p:cNvSpPr txBox="1">
              <a:spLocks noChangeArrowheads="1"/>
            </p:cNvSpPr>
            <p:nvPr/>
          </p:nvSpPr>
          <p:spPr bwMode="auto">
            <a:xfrm>
              <a:off x="5453" y="9417"/>
              <a:ext cx="1450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Car Body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6" name="AutoShape 285"/>
            <p:cNvSpPr>
              <a:spLocks noChangeArrowheads="1"/>
            </p:cNvSpPr>
            <p:nvPr/>
          </p:nvSpPr>
          <p:spPr bwMode="auto">
            <a:xfrm>
              <a:off x="2935" y="8687"/>
              <a:ext cx="587" cy="543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63500" cmpd="thickTh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200"/>
            </a:p>
          </p:txBody>
        </p:sp>
        <p:sp>
          <p:nvSpPr>
            <p:cNvPr id="3277" name="AutoShape 286"/>
            <p:cNvSpPr>
              <a:spLocks noChangeArrowheads="1"/>
            </p:cNvSpPr>
            <p:nvPr/>
          </p:nvSpPr>
          <p:spPr bwMode="auto">
            <a:xfrm>
              <a:off x="4465" y="8687"/>
              <a:ext cx="587" cy="543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63500" cmpd="thickTh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200"/>
            </a:p>
          </p:txBody>
        </p:sp>
        <p:sp>
          <p:nvSpPr>
            <p:cNvPr id="3278" name="AutoShape 287"/>
            <p:cNvSpPr>
              <a:spLocks noChangeArrowheads="1"/>
            </p:cNvSpPr>
            <p:nvPr/>
          </p:nvSpPr>
          <p:spPr bwMode="auto">
            <a:xfrm>
              <a:off x="6071" y="8687"/>
              <a:ext cx="587" cy="543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63500" cmpd="thickTh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200"/>
            </a:p>
          </p:txBody>
        </p:sp>
        <p:sp>
          <p:nvSpPr>
            <p:cNvPr id="3279" name="AutoShape 288"/>
            <p:cNvSpPr>
              <a:spLocks noChangeArrowheads="1"/>
            </p:cNvSpPr>
            <p:nvPr/>
          </p:nvSpPr>
          <p:spPr bwMode="auto">
            <a:xfrm>
              <a:off x="7639" y="8677"/>
              <a:ext cx="587" cy="543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63500" cmpd="thickTh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200"/>
            </a:p>
          </p:txBody>
        </p:sp>
        <p:sp>
          <p:nvSpPr>
            <p:cNvPr id="3280" name="AutoShape 289"/>
            <p:cNvSpPr>
              <a:spLocks noChangeArrowheads="1"/>
            </p:cNvSpPr>
            <p:nvPr/>
          </p:nvSpPr>
          <p:spPr bwMode="auto">
            <a:xfrm>
              <a:off x="9154" y="8687"/>
              <a:ext cx="586" cy="543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63500" cmpd="thickTh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200"/>
            </a:p>
          </p:txBody>
        </p:sp>
        <p:sp>
          <p:nvSpPr>
            <p:cNvPr id="3281" name="Text Box 290"/>
            <p:cNvSpPr txBox="1">
              <a:spLocks noChangeArrowheads="1"/>
            </p:cNvSpPr>
            <p:nvPr/>
          </p:nvSpPr>
          <p:spPr bwMode="auto">
            <a:xfrm>
              <a:off x="8818" y="9705"/>
              <a:ext cx="98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Bogie-2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2" name="Text Box 291"/>
            <p:cNvSpPr txBox="1">
              <a:spLocks noChangeArrowheads="1"/>
            </p:cNvSpPr>
            <p:nvPr/>
          </p:nvSpPr>
          <p:spPr bwMode="auto">
            <a:xfrm>
              <a:off x="6595" y="10497"/>
              <a:ext cx="1149" cy="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Bogie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Frame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283" name="AutoShape 292"/>
            <p:cNvCxnSpPr>
              <a:cxnSpLocks noChangeShapeType="1"/>
            </p:cNvCxnSpPr>
            <p:nvPr/>
          </p:nvCxnSpPr>
          <p:spPr bwMode="auto">
            <a:xfrm flipH="1">
              <a:off x="2472" y="8301"/>
              <a:ext cx="7702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4" name="AutoShape 293"/>
            <p:cNvCxnSpPr>
              <a:cxnSpLocks noChangeShapeType="1"/>
            </p:cNvCxnSpPr>
            <p:nvPr/>
          </p:nvCxnSpPr>
          <p:spPr bwMode="auto">
            <a:xfrm>
              <a:off x="2472" y="8301"/>
              <a:ext cx="0" cy="17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5" name="AutoShape 294"/>
            <p:cNvCxnSpPr>
              <a:cxnSpLocks noChangeShapeType="1"/>
            </p:cNvCxnSpPr>
            <p:nvPr/>
          </p:nvCxnSpPr>
          <p:spPr bwMode="auto">
            <a:xfrm>
              <a:off x="10174" y="8301"/>
              <a:ext cx="0" cy="17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6" name="AutoShape 295"/>
            <p:cNvCxnSpPr>
              <a:cxnSpLocks noChangeShapeType="1"/>
            </p:cNvCxnSpPr>
            <p:nvPr/>
          </p:nvCxnSpPr>
          <p:spPr bwMode="auto">
            <a:xfrm>
              <a:off x="2472" y="10001"/>
              <a:ext cx="18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7" name="AutoShape 296"/>
            <p:cNvCxnSpPr>
              <a:cxnSpLocks noChangeShapeType="1"/>
            </p:cNvCxnSpPr>
            <p:nvPr/>
          </p:nvCxnSpPr>
          <p:spPr bwMode="auto">
            <a:xfrm>
              <a:off x="9988" y="10001"/>
              <a:ext cx="18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8" name="AutoShape 297"/>
            <p:cNvCxnSpPr>
              <a:cxnSpLocks noChangeShapeType="1"/>
            </p:cNvCxnSpPr>
            <p:nvPr/>
          </p:nvCxnSpPr>
          <p:spPr bwMode="auto">
            <a:xfrm flipV="1">
              <a:off x="2658" y="9594"/>
              <a:ext cx="214" cy="40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9" name="AutoShape 298"/>
            <p:cNvCxnSpPr>
              <a:cxnSpLocks noChangeShapeType="1"/>
            </p:cNvCxnSpPr>
            <p:nvPr/>
          </p:nvCxnSpPr>
          <p:spPr bwMode="auto">
            <a:xfrm>
              <a:off x="2872" y="9594"/>
              <a:ext cx="2207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90" name="AutoShape 299"/>
            <p:cNvCxnSpPr>
              <a:cxnSpLocks noChangeShapeType="1"/>
            </p:cNvCxnSpPr>
            <p:nvPr/>
          </p:nvCxnSpPr>
          <p:spPr bwMode="auto">
            <a:xfrm>
              <a:off x="5321" y="10001"/>
              <a:ext cx="1638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91" name="AutoShape 300"/>
            <p:cNvCxnSpPr>
              <a:cxnSpLocks noChangeShapeType="1"/>
            </p:cNvCxnSpPr>
            <p:nvPr/>
          </p:nvCxnSpPr>
          <p:spPr bwMode="auto">
            <a:xfrm>
              <a:off x="5081" y="9594"/>
              <a:ext cx="240" cy="41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92" name="AutoShape 301"/>
            <p:cNvCxnSpPr>
              <a:cxnSpLocks noChangeShapeType="1"/>
            </p:cNvCxnSpPr>
            <p:nvPr/>
          </p:nvCxnSpPr>
          <p:spPr bwMode="auto">
            <a:xfrm flipV="1">
              <a:off x="6959" y="9594"/>
              <a:ext cx="462" cy="40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93" name="AutoShape 302"/>
            <p:cNvCxnSpPr>
              <a:cxnSpLocks noChangeShapeType="1"/>
            </p:cNvCxnSpPr>
            <p:nvPr/>
          </p:nvCxnSpPr>
          <p:spPr bwMode="auto">
            <a:xfrm>
              <a:off x="7421" y="9594"/>
              <a:ext cx="220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94" name="AutoShape 303"/>
            <p:cNvCxnSpPr>
              <a:cxnSpLocks noChangeShapeType="1"/>
            </p:cNvCxnSpPr>
            <p:nvPr/>
          </p:nvCxnSpPr>
          <p:spPr bwMode="auto">
            <a:xfrm>
              <a:off x="9631" y="9584"/>
              <a:ext cx="357" cy="41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295" name="Oval 304"/>
            <p:cNvSpPr>
              <a:spLocks noChangeArrowheads="1"/>
            </p:cNvSpPr>
            <p:nvPr/>
          </p:nvSpPr>
          <p:spPr bwMode="auto">
            <a:xfrm>
              <a:off x="2751" y="11087"/>
              <a:ext cx="507" cy="550"/>
            </a:xfrm>
            <a:prstGeom prst="ellipse">
              <a:avLst/>
            </a:prstGeom>
            <a:solidFill>
              <a:srgbClr val="D8D8D8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200"/>
            </a:p>
          </p:txBody>
        </p:sp>
        <p:sp>
          <p:nvSpPr>
            <p:cNvPr id="3296" name="Oval 305"/>
            <p:cNvSpPr>
              <a:spLocks noChangeArrowheads="1"/>
            </p:cNvSpPr>
            <p:nvPr/>
          </p:nvSpPr>
          <p:spPr bwMode="auto">
            <a:xfrm>
              <a:off x="4629" y="11108"/>
              <a:ext cx="507" cy="550"/>
            </a:xfrm>
            <a:prstGeom prst="ellipse">
              <a:avLst/>
            </a:prstGeom>
            <a:solidFill>
              <a:srgbClr val="D8D8D8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200"/>
            </a:p>
          </p:txBody>
        </p:sp>
        <p:grpSp>
          <p:nvGrpSpPr>
            <p:cNvPr id="3297" name="Group 306"/>
            <p:cNvGrpSpPr>
              <a:grpSpLocks/>
            </p:cNvGrpSpPr>
            <p:nvPr/>
          </p:nvGrpSpPr>
          <p:grpSpPr bwMode="auto">
            <a:xfrm>
              <a:off x="3572" y="9594"/>
              <a:ext cx="700" cy="957"/>
              <a:chOff x="6082" y="10434"/>
              <a:chExt cx="700" cy="957"/>
            </a:xfrm>
          </p:grpSpPr>
          <p:grpSp>
            <p:nvGrpSpPr>
              <p:cNvPr id="3298" name="Group 307"/>
              <p:cNvGrpSpPr>
                <a:grpSpLocks/>
              </p:cNvGrpSpPr>
              <p:nvPr/>
            </p:nvGrpSpPr>
            <p:grpSpPr bwMode="auto">
              <a:xfrm>
                <a:off x="6082" y="10659"/>
                <a:ext cx="76" cy="503"/>
                <a:chOff x="3733" y="9983"/>
                <a:chExt cx="76" cy="503"/>
              </a:xfrm>
            </p:grpSpPr>
            <p:cxnSp>
              <p:nvCxnSpPr>
                <p:cNvPr id="3299" name="AutoShape 308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719" y="10040"/>
                  <a:ext cx="113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3300" name="Group 309"/>
                <p:cNvGrpSpPr>
                  <a:grpSpLocks/>
                </p:cNvGrpSpPr>
                <p:nvPr/>
              </p:nvGrpSpPr>
              <p:grpSpPr bwMode="auto">
                <a:xfrm rot="16200000" flipH="1">
                  <a:off x="3608" y="10199"/>
                  <a:ext cx="325" cy="76"/>
                  <a:chOff x="1278" y="5517"/>
                  <a:chExt cx="1044" cy="344"/>
                </a:xfrm>
              </p:grpSpPr>
              <p:cxnSp>
                <p:nvCxnSpPr>
                  <p:cNvPr id="3301" name="AutoShape 310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420" y="5527"/>
                    <a:ext cx="61" cy="213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02" name="AutoShape 3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81" y="552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03" name="AutoShape 31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602" y="552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04" name="AutoShape 3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691" y="551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05" name="AutoShape 31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812" y="551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06" name="AutoShape 3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04" y="552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07" name="AutoShape 31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025" y="552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08" name="AutoShape 317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118" y="5549"/>
                    <a:ext cx="57" cy="22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09" name="AutoShape 318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278" y="5740"/>
                    <a:ext cx="142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10" name="AutoShape 319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80" y="5776"/>
                    <a:ext cx="142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3311" name="AutoShape 320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729" y="10430"/>
                  <a:ext cx="113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3312" name="AutoShape 321"/>
              <p:cNvCxnSpPr>
                <a:cxnSpLocks noChangeShapeType="1"/>
              </p:cNvCxnSpPr>
              <p:nvPr/>
            </p:nvCxnSpPr>
            <p:spPr bwMode="auto">
              <a:xfrm>
                <a:off x="6552" y="10779"/>
                <a:ext cx="230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13" name="AutoShape 322"/>
              <p:cNvCxnSpPr>
                <a:cxnSpLocks noChangeShapeType="1"/>
              </p:cNvCxnSpPr>
              <p:nvPr/>
            </p:nvCxnSpPr>
            <p:spPr bwMode="auto">
              <a:xfrm>
                <a:off x="6552" y="10779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14" name="AutoShape 323"/>
              <p:cNvCxnSpPr>
                <a:cxnSpLocks noChangeShapeType="1"/>
              </p:cNvCxnSpPr>
              <p:nvPr/>
            </p:nvCxnSpPr>
            <p:spPr bwMode="auto">
              <a:xfrm>
                <a:off x="6782" y="10779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15" name="AutoShape 324"/>
              <p:cNvCxnSpPr>
                <a:cxnSpLocks noChangeShapeType="1"/>
              </p:cNvCxnSpPr>
              <p:nvPr/>
            </p:nvCxnSpPr>
            <p:spPr bwMode="auto">
              <a:xfrm>
                <a:off x="6687" y="10929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16" name="AutoShape 325"/>
              <p:cNvCxnSpPr>
                <a:cxnSpLocks noChangeShapeType="1"/>
              </p:cNvCxnSpPr>
              <p:nvPr/>
            </p:nvCxnSpPr>
            <p:spPr bwMode="auto">
              <a:xfrm>
                <a:off x="6542" y="10919"/>
                <a:ext cx="230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17" name="AutoShape 326"/>
              <p:cNvCxnSpPr>
                <a:cxnSpLocks noChangeShapeType="1"/>
              </p:cNvCxnSpPr>
              <p:nvPr/>
            </p:nvCxnSpPr>
            <p:spPr bwMode="auto">
              <a:xfrm>
                <a:off x="6667" y="10669"/>
                <a:ext cx="0" cy="113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18" name="AutoShape 327"/>
              <p:cNvCxnSpPr>
                <a:cxnSpLocks noChangeShapeType="1"/>
              </p:cNvCxnSpPr>
              <p:nvPr/>
            </p:nvCxnSpPr>
            <p:spPr bwMode="auto">
              <a:xfrm>
                <a:off x="6112" y="10659"/>
                <a:ext cx="56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19" name="AutoShape 328"/>
              <p:cNvCxnSpPr>
                <a:cxnSpLocks noChangeShapeType="1"/>
              </p:cNvCxnSpPr>
              <p:nvPr/>
            </p:nvCxnSpPr>
            <p:spPr bwMode="auto">
              <a:xfrm>
                <a:off x="6130" y="11162"/>
                <a:ext cx="56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20" name="AutoShape 329"/>
              <p:cNvCxnSpPr>
                <a:cxnSpLocks noChangeShapeType="1"/>
              </p:cNvCxnSpPr>
              <p:nvPr/>
            </p:nvCxnSpPr>
            <p:spPr bwMode="auto">
              <a:xfrm>
                <a:off x="6408" y="11164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21" name="AutoShape 330"/>
              <p:cNvCxnSpPr>
                <a:cxnSpLocks noChangeShapeType="1"/>
              </p:cNvCxnSpPr>
              <p:nvPr/>
            </p:nvCxnSpPr>
            <p:spPr bwMode="auto">
              <a:xfrm>
                <a:off x="6418" y="10434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3322" name="Text Box 331"/>
            <p:cNvSpPr txBox="1">
              <a:spLocks noChangeArrowheads="1"/>
            </p:cNvSpPr>
            <p:nvPr/>
          </p:nvSpPr>
          <p:spPr bwMode="auto">
            <a:xfrm>
              <a:off x="2636" y="9836"/>
              <a:ext cx="1009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Bogie-1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3" name="Text Box 332"/>
            <p:cNvSpPr txBox="1">
              <a:spLocks noChangeArrowheads="1"/>
            </p:cNvSpPr>
            <p:nvPr/>
          </p:nvSpPr>
          <p:spPr bwMode="auto">
            <a:xfrm>
              <a:off x="3437" y="11263"/>
              <a:ext cx="1450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Wheelsets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24" name="Group 333"/>
            <p:cNvGrpSpPr>
              <a:grpSpLocks/>
            </p:cNvGrpSpPr>
            <p:nvPr/>
          </p:nvGrpSpPr>
          <p:grpSpPr bwMode="auto">
            <a:xfrm>
              <a:off x="2873" y="10298"/>
              <a:ext cx="2208" cy="412"/>
              <a:chOff x="2873" y="10518"/>
              <a:chExt cx="2208" cy="412"/>
            </a:xfrm>
          </p:grpSpPr>
          <p:cxnSp>
            <p:nvCxnSpPr>
              <p:cNvPr id="3325" name="AutoShape 334"/>
              <p:cNvCxnSpPr>
                <a:cxnSpLocks noChangeShapeType="1"/>
              </p:cNvCxnSpPr>
              <p:nvPr/>
            </p:nvCxnSpPr>
            <p:spPr bwMode="auto">
              <a:xfrm>
                <a:off x="4709" y="10659"/>
                <a:ext cx="372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26" name="AutoShape 335"/>
              <p:cNvCxnSpPr>
                <a:cxnSpLocks noChangeShapeType="1"/>
              </p:cNvCxnSpPr>
              <p:nvPr/>
            </p:nvCxnSpPr>
            <p:spPr bwMode="auto">
              <a:xfrm flipH="1" flipV="1">
                <a:off x="3259" y="10522"/>
                <a:ext cx="216" cy="262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27" name="AutoShape 336"/>
              <p:cNvCxnSpPr>
                <a:cxnSpLocks noChangeShapeType="1"/>
              </p:cNvCxnSpPr>
              <p:nvPr/>
            </p:nvCxnSpPr>
            <p:spPr bwMode="auto">
              <a:xfrm>
                <a:off x="3469" y="10782"/>
                <a:ext cx="928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28" name="AutoShape 337"/>
              <p:cNvCxnSpPr>
                <a:cxnSpLocks noChangeShapeType="1"/>
              </p:cNvCxnSpPr>
              <p:nvPr/>
            </p:nvCxnSpPr>
            <p:spPr bwMode="auto">
              <a:xfrm>
                <a:off x="3460" y="10930"/>
                <a:ext cx="93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29" name="AutoShape 338"/>
              <p:cNvCxnSpPr>
                <a:cxnSpLocks noChangeShapeType="1"/>
              </p:cNvCxnSpPr>
              <p:nvPr/>
            </p:nvCxnSpPr>
            <p:spPr bwMode="auto">
              <a:xfrm flipH="1" flipV="1">
                <a:off x="3198" y="10662"/>
                <a:ext cx="268" cy="268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30" name="AutoShape 339"/>
              <p:cNvCxnSpPr>
                <a:cxnSpLocks noChangeShapeType="1"/>
              </p:cNvCxnSpPr>
              <p:nvPr/>
            </p:nvCxnSpPr>
            <p:spPr bwMode="auto">
              <a:xfrm flipH="1">
                <a:off x="2873" y="10518"/>
                <a:ext cx="392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31" name="AutoShape 340"/>
              <p:cNvCxnSpPr>
                <a:cxnSpLocks noChangeShapeType="1"/>
              </p:cNvCxnSpPr>
              <p:nvPr/>
            </p:nvCxnSpPr>
            <p:spPr bwMode="auto">
              <a:xfrm flipH="1">
                <a:off x="2873" y="10664"/>
                <a:ext cx="324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32" name="AutoShape 341"/>
              <p:cNvCxnSpPr>
                <a:cxnSpLocks noChangeShapeType="1"/>
              </p:cNvCxnSpPr>
              <p:nvPr/>
            </p:nvCxnSpPr>
            <p:spPr bwMode="auto">
              <a:xfrm flipV="1">
                <a:off x="4388" y="10528"/>
                <a:ext cx="282" cy="254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33" name="AutoShape 342"/>
              <p:cNvCxnSpPr>
                <a:cxnSpLocks noChangeShapeType="1"/>
              </p:cNvCxnSpPr>
              <p:nvPr/>
            </p:nvCxnSpPr>
            <p:spPr bwMode="auto">
              <a:xfrm flipV="1">
                <a:off x="4388" y="10659"/>
                <a:ext cx="321" cy="271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34" name="AutoShape 343"/>
              <p:cNvCxnSpPr>
                <a:cxnSpLocks noChangeShapeType="1"/>
              </p:cNvCxnSpPr>
              <p:nvPr/>
            </p:nvCxnSpPr>
            <p:spPr bwMode="auto">
              <a:xfrm>
                <a:off x="4670" y="10528"/>
                <a:ext cx="409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35" name="AutoShape 344"/>
              <p:cNvCxnSpPr>
                <a:cxnSpLocks noChangeShapeType="1"/>
              </p:cNvCxnSpPr>
              <p:nvPr/>
            </p:nvCxnSpPr>
            <p:spPr bwMode="auto">
              <a:xfrm>
                <a:off x="2873" y="10518"/>
                <a:ext cx="0" cy="148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36" name="AutoShape 345"/>
              <p:cNvCxnSpPr>
                <a:cxnSpLocks noChangeShapeType="1"/>
              </p:cNvCxnSpPr>
              <p:nvPr/>
            </p:nvCxnSpPr>
            <p:spPr bwMode="auto">
              <a:xfrm>
                <a:off x="5081" y="10528"/>
                <a:ext cx="0" cy="131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337" name="Group 346"/>
            <p:cNvGrpSpPr>
              <a:grpSpLocks/>
            </p:cNvGrpSpPr>
            <p:nvPr/>
          </p:nvGrpSpPr>
          <p:grpSpPr bwMode="auto">
            <a:xfrm>
              <a:off x="2800" y="10446"/>
              <a:ext cx="465" cy="641"/>
              <a:chOff x="6082" y="10434"/>
              <a:chExt cx="700" cy="957"/>
            </a:xfrm>
          </p:grpSpPr>
          <p:grpSp>
            <p:nvGrpSpPr>
              <p:cNvPr id="3338" name="Group 347"/>
              <p:cNvGrpSpPr>
                <a:grpSpLocks/>
              </p:cNvGrpSpPr>
              <p:nvPr/>
            </p:nvGrpSpPr>
            <p:grpSpPr bwMode="auto">
              <a:xfrm>
                <a:off x="6082" y="10659"/>
                <a:ext cx="76" cy="503"/>
                <a:chOff x="3733" y="9983"/>
                <a:chExt cx="76" cy="503"/>
              </a:xfrm>
            </p:grpSpPr>
            <p:cxnSp>
              <p:nvCxnSpPr>
                <p:cNvPr id="3339" name="AutoShape 348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719" y="10040"/>
                  <a:ext cx="113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3340" name="Group 349"/>
                <p:cNvGrpSpPr>
                  <a:grpSpLocks/>
                </p:cNvGrpSpPr>
                <p:nvPr/>
              </p:nvGrpSpPr>
              <p:grpSpPr bwMode="auto">
                <a:xfrm rot="16200000" flipH="1">
                  <a:off x="3608" y="10199"/>
                  <a:ext cx="325" cy="76"/>
                  <a:chOff x="1278" y="5517"/>
                  <a:chExt cx="1044" cy="344"/>
                </a:xfrm>
              </p:grpSpPr>
              <p:cxnSp>
                <p:nvCxnSpPr>
                  <p:cNvPr id="3341" name="AutoShape 350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420" y="5527"/>
                    <a:ext cx="61" cy="213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42" name="AutoShape 35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81" y="552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43" name="AutoShape 35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602" y="552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44" name="AutoShape 35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691" y="551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45" name="AutoShape 35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812" y="551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46" name="AutoShape 35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04" y="552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47" name="AutoShape 35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025" y="552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48" name="AutoShape 357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118" y="5549"/>
                    <a:ext cx="57" cy="22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49" name="AutoShape 358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278" y="5740"/>
                    <a:ext cx="142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50" name="AutoShape 359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80" y="5776"/>
                    <a:ext cx="142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3351" name="AutoShape 360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729" y="10430"/>
                  <a:ext cx="113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3352" name="AutoShape 361"/>
              <p:cNvCxnSpPr>
                <a:cxnSpLocks noChangeShapeType="1"/>
              </p:cNvCxnSpPr>
              <p:nvPr/>
            </p:nvCxnSpPr>
            <p:spPr bwMode="auto">
              <a:xfrm>
                <a:off x="6552" y="10779"/>
                <a:ext cx="230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53" name="AutoShape 362"/>
              <p:cNvCxnSpPr>
                <a:cxnSpLocks noChangeShapeType="1"/>
              </p:cNvCxnSpPr>
              <p:nvPr/>
            </p:nvCxnSpPr>
            <p:spPr bwMode="auto">
              <a:xfrm>
                <a:off x="6552" y="10779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54" name="AutoShape 363"/>
              <p:cNvCxnSpPr>
                <a:cxnSpLocks noChangeShapeType="1"/>
              </p:cNvCxnSpPr>
              <p:nvPr/>
            </p:nvCxnSpPr>
            <p:spPr bwMode="auto">
              <a:xfrm>
                <a:off x="6782" y="10779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55" name="AutoShape 364"/>
              <p:cNvCxnSpPr>
                <a:cxnSpLocks noChangeShapeType="1"/>
              </p:cNvCxnSpPr>
              <p:nvPr/>
            </p:nvCxnSpPr>
            <p:spPr bwMode="auto">
              <a:xfrm>
                <a:off x="6687" y="10929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56" name="AutoShape 365"/>
              <p:cNvCxnSpPr>
                <a:cxnSpLocks noChangeShapeType="1"/>
              </p:cNvCxnSpPr>
              <p:nvPr/>
            </p:nvCxnSpPr>
            <p:spPr bwMode="auto">
              <a:xfrm>
                <a:off x="6542" y="10919"/>
                <a:ext cx="230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57" name="AutoShape 366"/>
              <p:cNvCxnSpPr>
                <a:cxnSpLocks noChangeShapeType="1"/>
              </p:cNvCxnSpPr>
              <p:nvPr/>
            </p:nvCxnSpPr>
            <p:spPr bwMode="auto">
              <a:xfrm>
                <a:off x="6667" y="10669"/>
                <a:ext cx="0" cy="113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58" name="AutoShape 367"/>
              <p:cNvCxnSpPr>
                <a:cxnSpLocks noChangeShapeType="1"/>
              </p:cNvCxnSpPr>
              <p:nvPr/>
            </p:nvCxnSpPr>
            <p:spPr bwMode="auto">
              <a:xfrm>
                <a:off x="6112" y="10659"/>
                <a:ext cx="56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59" name="AutoShape 368"/>
              <p:cNvCxnSpPr>
                <a:cxnSpLocks noChangeShapeType="1"/>
              </p:cNvCxnSpPr>
              <p:nvPr/>
            </p:nvCxnSpPr>
            <p:spPr bwMode="auto">
              <a:xfrm>
                <a:off x="6130" y="11162"/>
                <a:ext cx="56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60" name="AutoShape 369"/>
              <p:cNvCxnSpPr>
                <a:cxnSpLocks noChangeShapeType="1"/>
              </p:cNvCxnSpPr>
              <p:nvPr/>
            </p:nvCxnSpPr>
            <p:spPr bwMode="auto">
              <a:xfrm>
                <a:off x="6408" y="11164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61" name="AutoShape 370"/>
              <p:cNvCxnSpPr>
                <a:cxnSpLocks noChangeShapeType="1"/>
              </p:cNvCxnSpPr>
              <p:nvPr/>
            </p:nvCxnSpPr>
            <p:spPr bwMode="auto">
              <a:xfrm>
                <a:off x="6418" y="10434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362" name="Group 371"/>
            <p:cNvGrpSpPr>
              <a:grpSpLocks/>
            </p:cNvGrpSpPr>
            <p:nvPr/>
          </p:nvGrpSpPr>
          <p:grpSpPr bwMode="auto">
            <a:xfrm>
              <a:off x="4670" y="10457"/>
              <a:ext cx="465" cy="641"/>
              <a:chOff x="6082" y="10434"/>
              <a:chExt cx="700" cy="957"/>
            </a:xfrm>
          </p:grpSpPr>
          <p:grpSp>
            <p:nvGrpSpPr>
              <p:cNvPr id="3363" name="Group 372"/>
              <p:cNvGrpSpPr>
                <a:grpSpLocks/>
              </p:cNvGrpSpPr>
              <p:nvPr/>
            </p:nvGrpSpPr>
            <p:grpSpPr bwMode="auto">
              <a:xfrm>
                <a:off x="6082" y="10659"/>
                <a:ext cx="76" cy="503"/>
                <a:chOff x="3733" y="9983"/>
                <a:chExt cx="76" cy="503"/>
              </a:xfrm>
            </p:grpSpPr>
            <p:cxnSp>
              <p:nvCxnSpPr>
                <p:cNvPr id="3364" name="AutoShape 373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719" y="10040"/>
                  <a:ext cx="113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3365" name="Group 374"/>
                <p:cNvGrpSpPr>
                  <a:grpSpLocks/>
                </p:cNvGrpSpPr>
                <p:nvPr/>
              </p:nvGrpSpPr>
              <p:grpSpPr bwMode="auto">
                <a:xfrm rot="16200000" flipH="1">
                  <a:off x="3608" y="10199"/>
                  <a:ext cx="325" cy="76"/>
                  <a:chOff x="1278" y="5517"/>
                  <a:chExt cx="1044" cy="344"/>
                </a:xfrm>
              </p:grpSpPr>
              <p:cxnSp>
                <p:nvCxnSpPr>
                  <p:cNvPr id="3366" name="AutoShape 37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420" y="5527"/>
                    <a:ext cx="61" cy="213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67" name="AutoShape 37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81" y="552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68" name="AutoShape 37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602" y="552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69" name="AutoShape 37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691" y="551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70" name="AutoShape 37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812" y="551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71" name="AutoShape 38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04" y="552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72" name="AutoShape 38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025" y="552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73" name="AutoShape 382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118" y="5549"/>
                    <a:ext cx="57" cy="22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74" name="AutoShape 38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278" y="5740"/>
                    <a:ext cx="142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75" name="AutoShape 38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80" y="5776"/>
                    <a:ext cx="142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3376" name="AutoShape 385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729" y="10430"/>
                  <a:ext cx="113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3377" name="AutoShape 386"/>
              <p:cNvCxnSpPr>
                <a:cxnSpLocks noChangeShapeType="1"/>
              </p:cNvCxnSpPr>
              <p:nvPr/>
            </p:nvCxnSpPr>
            <p:spPr bwMode="auto">
              <a:xfrm>
                <a:off x="6552" y="10779"/>
                <a:ext cx="230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78" name="AutoShape 387"/>
              <p:cNvCxnSpPr>
                <a:cxnSpLocks noChangeShapeType="1"/>
              </p:cNvCxnSpPr>
              <p:nvPr/>
            </p:nvCxnSpPr>
            <p:spPr bwMode="auto">
              <a:xfrm>
                <a:off x="6552" y="10779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79" name="AutoShape 388"/>
              <p:cNvCxnSpPr>
                <a:cxnSpLocks noChangeShapeType="1"/>
              </p:cNvCxnSpPr>
              <p:nvPr/>
            </p:nvCxnSpPr>
            <p:spPr bwMode="auto">
              <a:xfrm>
                <a:off x="6782" y="10779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80" name="AutoShape 389"/>
              <p:cNvCxnSpPr>
                <a:cxnSpLocks noChangeShapeType="1"/>
              </p:cNvCxnSpPr>
              <p:nvPr/>
            </p:nvCxnSpPr>
            <p:spPr bwMode="auto">
              <a:xfrm>
                <a:off x="6687" y="10929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81" name="AutoShape 390"/>
              <p:cNvCxnSpPr>
                <a:cxnSpLocks noChangeShapeType="1"/>
              </p:cNvCxnSpPr>
              <p:nvPr/>
            </p:nvCxnSpPr>
            <p:spPr bwMode="auto">
              <a:xfrm>
                <a:off x="6542" y="10919"/>
                <a:ext cx="230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82" name="AutoShape 391"/>
              <p:cNvCxnSpPr>
                <a:cxnSpLocks noChangeShapeType="1"/>
              </p:cNvCxnSpPr>
              <p:nvPr/>
            </p:nvCxnSpPr>
            <p:spPr bwMode="auto">
              <a:xfrm>
                <a:off x="6667" y="10669"/>
                <a:ext cx="0" cy="113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83" name="AutoShape 392"/>
              <p:cNvCxnSpPr>
                <a:cxnSpLocks noChangeShapeType="1"/>
              </p:cNvCxnSpPr>
              <p:nvPr/>
            </p:nvCxnSpPr>
            <p:spPr bwMode="auto">
              <a:xfrm>
                <a:off x="6112" y="10659"/>
                <a:ext cx="56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84" name="AutoShape 393"/>
              <p:cNvCxnSpPr>
                <a:cxnSpLocks noChangeShapeType="1"/>
              </p:cNvCxnSpPr>
              <p:nvPr/>
            </p:nvCxnSpPr>
            <p:spPr bwMode="auto">
              <a:xfrm>
                <a:off x="6130" y="11162"/>
                <a:ext cx="56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85" name="AutoShape 394"/>
              <p:cNvCxnSpPr>
                <a:cxnSpLocks noChangeShapeType="1"/>
              </p:cNvCxnSpPr>
              <p:nvPr/>
            </p:nvCxnSpPr>
            <p:spPr bwMode="auto">
              <a:xfrm>
                <a:off x="6408" y="11164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86" name="AutoShape 395"/>
              <p:cNvCxnSpPr>
                <a:cxnSpLocks noChangeShapeType="1"/>
              </p:cNvCxnSpPr>
              <p:nvPr/>
            </p:nvCxnSpPr>
            <p:spPr bwMode="auto">
              <a:xfrm>
                <a:off x="6418" y="10434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3387" name="Oval 396"/>
            <p:cNvSpPr>
              <a:spLocks noChangeArrowheads="1"/>
            </p:cNvSpPr>
            <p:nvPr/>
          </p:nvSpPr>
          <p:spPr bwMode="auto">
            <a:xfrm>
              <a:off x="7297" y="11088"/>
              <a:ext cx="507" cy="550"/>
            </a:xfrm>
            <a:prstGeom prst="ellipse">
              <a:avLst/>
            </a:prstGeom>
            <a:solidFill>
              <a:srgbClr val="D8D8D8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200"/>
            </a:p>
          </p:txBody>
        </p:sp>
        <p:sp>
          <p:nvSpPr>
            <p:cNvPr id="3388" name="Oval 397"/>
            <p:cNvSpPr>
              <a:spLocks noChangeArrowheads="1"/>
            </p:cNvSpPr>
            <p:nvPr/>
          </p:nvSpPr>
          <p:spPr bwMode="auto">
            <a:xfrm>
              <a:off x="9175" y="11109"/>
              <a:ext cx="507" cy="550"/>
            </a:xfrm>
            <a:prstGeom prst="ellipse">
              <a:avLst/>
            </a:prstGeom>
            <a:solidFill>
              <a:srgbClr val="D8D8D8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200"/>
            </a:p>
          </p:txBody>
        </p:sp>
        <p:grpSp>
          <p:nvGrpSpPr>
            <p:cNvPr id="3389" name="Group 398"/>
            <p:cNvGrpSpPr>
              <a:grpSpLocks/>
            </p:cNvGrpSpPr>
            <p:nvPr/>
          </p:nvGrpSpPr>
          <p:grpSpPr bwMode="auto">
            <a:xfrm>
              <a:off x="8118" y="9595"/>
              <a:ext cx="700" cy="957"/>
              <a:chOff x="6082" y="10434"/>
              <a:chExt cx="700" cy="957"/>
            </a:xfrm>
          </p:grpSpPr>
          <p:grpSp>
            <p:nvGrpSpPr>
              <p:cNvPr id="3390" name="Group 399"/>
              <p:cNvGrpSpPr>
                <a:grpSpLocks/>
              </p:cNvGrpSpPr>
              <p:nvPr/>
            </p:nvGrpSpPr>
            <p:grpSpPr bwMode="auto">
              <a:xfrm>
                <a:off x="6082" y="10659"/>
                <a:ext cx="76" cy="503"/>
                <a:chOff x="3733" y="9983"/>
                <a:chExt cx="76" cy="503"/>
              </a:xfrm>
            </p:grpSpPr>
            <p:cxnSp>
              <p:nvCxnSpPr>
                <p:cNvPr id="3391" name="AutoShape 400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719" y="10040"/>
                  <a:ext cx="113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3392" name="Group 401"/>
                <p:cNvGrpSpPr>
                  <a:grpSpLocks/>
                </p:cNvGrpSpPr>
                <p:nvPr/>
              </p:nvGrpSpPr>
              <p:grpSpPr bwMode="auto">
                <a:xfrm rot="16200000" flipH="1">
                  <a:off x="3608" y="10199"/>
                  <a:ext cx="325" cy="76"/>
                  <a:chOff x="1278" y="5517"/>
                  <a:chExt cx="1044" cy="344"/>
                </a:xfrm>
              </p:grpSpPr>
              <p:cxnSp>
                <p:nvCxnSpPr>
                  <p:cNvPr id="3393" name="AutoShape 40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420" y="5527"/>
                    <a:ext cx="61" cy="213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94" name="AutoShape 40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81" y="552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95" name="AutoShape 40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602" y="552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96" name="AutoShape 40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691" y="551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97" name="AutoShape 40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812" y="551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98" name="AutoShape 40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04" y="552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99" name="AutoShape 40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025" y="552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00" name="AutoShape 409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118" y="5549"/>
                    <a:ext cx="57" cy="22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01" name="AutoShape 41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278" y="5740"/>
                    <a:ext cx="142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02" name="AutoShape 411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80" y="5776"/>
                    <a:ext cx="142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3403" name="AutoShape 412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729" y="10430"/>
                  <a:ext cx="113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3404" name="AutoShape 413"/>
              <p:cNvCxnSpPr>
                <a:cxnSpLocks noChangeShapeType="1"/>
              </p:cNvCxnSpPr>
              <p:nvPr/>
            </p:nvCxnSpPr>
            <p:spPr bwMode="auto">
              <a:xfrm>
                <a:off x="6552" y="10779"/>
                <a:ext cx="230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05" name="AutoShape 414"/>
              <p:cNvCxnSpPr>
                <a:cxnSpLocks noChangeShapeType="1"/>
              </p:cNvCxnSpPr>
              <p:nvPr/>
            </p:nvCxnSpPr>
            <p:spPr bwMode="auto">
              <a:xfrm>
                <a:off x="6552" y="10779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06" name="AutoShape 415"/>
              <p:cNvCxnSpPr>
                <a:cxnSpLocks noChangeShapeType="1"/>
              </p:cNvCxnSpPr>
              <p:nvPr/>
            </p:nvCxnSpPr>
            <p:spPr bwMode="auto">
              <a:xfrm>
                <a:off x="6782" y="10779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07" name="AutoShape 416"/>
              <p:cNvCxnSpPr>
                <a:cxnSpLocks noChangeShapeType="1"/>
              </p:cNvCxnSpPr>
              <p:nvPr/>
            </p:nvCxnSpPr>
            <p:spPr bwMode="auto">
              <a:xfrm>
                <a:off x="6687" y="10929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08" name="AutoShape 417"/>
              <p:cNvCxnSpPr>
                <a:cxnSpLocks noChangeShapeType="1"/>
              </p:cNvCxnSpPr>
              <p:nvPr/>
            </p:nvCxnSpPr>
            <p:spPr bwMode="auto">
              <a:xfrm>
                <a:off x="6542" y="10919"/>
                <a:ext cx="230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09" name="AutoShape 418"/>
              <p:cNvCxnSpPr>
                <a:cxnSpLocks noChangeShapeType="1"/>
              </p:cNvCxnSpPr>
              <p:nvPr/>
            </p:nvCxnSpPr>
            <p:spPr bwMode="auto">
              <a:xfrm>
                <a:off x="6667" y="10669"/>
                <a:ext cx="0" cy="113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10" name="AutoShape 419"/>
              <p:cNvCxnSpPr>
                <a:cxnSpLocks noChangeShapeType="1"/>
              </p:cNvCxnSpPr>
              <p:nvPr/>
            </p:nvCxnSpPr>
            <p:spPr bwMode="auto">
              <a:xfrm>
                <a:off x="6112" y="10659"/>
                <a:ext cx="56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11" name="AutoShape 420"/>
              <p:cNvCxnSpPr>
                <a:cxnSpLocks noChangeShapeType="1"/>
              </p:cNvCxnSpPr>
              <p:nvPr/>
            </p:nvCxnSpPr>
            <p:spPr bwMode="auto">
              <a:xfrm>
                <a:off x="6130" y="11162"/>
                <a:ext cx="56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12" name="AutoShape 421"/>
              <p:cNvCxnSpPr>
                <a:cxnSpLocks noChangeShapeType="1"/>
              </p:cNvCxnSpPr>
              <p:nvPr/>
            </p:nvCxnSpPr>
            <p:spPr bwMode="auto">
              <a:xfrm>
                <a:off x="6408" y="11164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13" name="AutoShape 422"/>
              <p:cNvCxnSpPr>
                <a:cxnSpLocks noChangeShapeType="1"/>
              </p:cNvCxnSpPr>
              <p:nvPr/>
            </p:nvCxnSpPr>
            <p:spPr bwMode="auto">
              <a:xfrm>
                <a:off x="6418" y="10434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414" name="Group 423"/>
            <p:cNvGrpSpPr>
              <a:grpSpLocks/>
            </p:cNvGrpSpPr>
            <p:nvPr/>
          </p:nvGrpSpPr>
          <p:grpSpPr bwMode="auto">
            <a:xfrm>
              <a:off x="7419" y="10299"/>
              <a:ext cx="2208" cy="412"/>
              <a:chOff x="2873" y="10518"/>
              <a:chExt cx="2208" cy="412"/>
            </a:xfrm>
          </p:grpSpPr>
          <p:cxnSp>
            <p:nvCxnSpPr>
              <p:cNvPr id="3415" name="AutoShape 424"/>
              <p:cNvCxnSpPr>
                <a:cxnSpLocks noChangeShapeType="1"/>
              </p:cNvCxnSpPr>
              <p:nvPr/>
            </p:nvCxnSpPr>
            <p:spPr bwMode="auto">
              <a:xfrm>
                <a:off x="4709" y="10659"/>
                <a:ext cx="372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16" name="AutoShape 425"/>
              <p:cNvCxnSpPr>
                <a:cxnSpLocks noChangeShapeType="1"/>
              </p:cNvCxnSpPr>
              <p:nvPr/>
            </p:nvCxnSpPr>
            <p:spPr bwMode="auto">
              <a:xfrm flipH="1" flipV="1">
                <a:off x="3259" y="10522"/>
                <a:ext cx="216" cy="262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17" name="AutoShape 426"/>
              <p:cNvCxnSpPr>
                <a:cxnSpLocks noChangeShapeType="1"/>
              </p:cNvCxnSpPr>
              <p:nvPr/>
            </p:nvCxnSpPr>
            <p:spPr bwMode="auto">
              <a:xfrm>
                <a:off x="3469" y="10782"/>
                <a:ext cx="928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18" name="AutoShape 427"/>
              <p:cNvCxnSpPr>
                <a:cxnSpLocks noChangeShapeType="1"/>
              </p:cNvCxnSpPr>
              <p:nvPr/>
            </p:nvCxnSpPr>
            <p:spPr bwMode="auto">
              <a:xfrm>
                <a:off x="3460" y="10930"/>
                <a:ext cx="93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19" name="AutoShape 428"/>
              <p:cNvCxnSpPr>
                <a:cxnSpLocks noChangeShapeType="1"/>
              </p:cNvCxnSpPr>
              <p:nvPr/>
            </p:nvCxnSpPr>
            <p:spPr bwMode="auto">
              <a:xfrm flipH="1" flipV="1">
                <a:off x="3198" y="10662"/>
                <a:ext cx="268" cy="268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20" name="AutoShape 429"/>
              <p:cNvCxnSpPr>
                <a:cxnSpLocks noChangeShapeType="1"/>
              </p:cNvCxnSpPr>
              <p:nvPr/>
            </p:nvCxnSpPr>
            <p:spPr bwMode="auto">
              <a:xfrm flipH="1">
                <a:off x="2873" y="10518"/>
                <a:ext cx="392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21" name="AutoShape 430"/>
              <p:cNvCxnSpPr>
                <a:cxnSpLocks noChangeShapeType="1"/>
              </p:cNvCxnSpPr>
              <p:nvPr/>
            </p:nvCxnSpPr>
            <p:spPr bwMode="auto">
              <a:xfrm flipH="1">
                <a:off x="2873" y="10664"/>
                <a:ext cx="324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22" name="AutoShape 431"/>
              <p:cNvCxnSpPr>
                <a:cxnSpLocks noChangeShapeType="1"/>
              </p:cNvCxnSpPr>
              <p:nvPr/>
            </p:nvCxnSpPr>
            <p:spPr bwMode="auto">
              <a:xfrm flipV="1">
                <a:off x="4388" y="10528"/>
                <a:ext cx="282" cy="254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23" name="AutoShape 432"/>
              <p:cNvCxnSpPr>
                <a:cxnSpLocks noChangeShapeType="1"/>
              </p:cNvCxnSpPr>
              <p:nvPr/>
            </p:nvCxnSpPr>
            <p:spPr bwMode="auto">
              <a:xfrm flipV="1">
                <a:off x="4388" y="10659"/>
                <a:ext cx="321" cy="271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24" name="AutoShape 433"/>
              <p:cNvCxnSpPr>
                <a:cxnSpLocks noChangeShapeType="1"/>
              </p:cNvCxnSpPr>
              <p:nvPr/>
            </p:nvCxnSpPr>
            <p:spPr bwMode="auto">
              <a:xfrm>
                <a:off x="4670" y="10528"/>
                <a:ext cx="409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25" name="AutoShape 434"/>
              <p:cNvCxnSpPr>
                <a:cxnSpLocks noChangeShapeType="1"/>
              </p:cNvCxnSpPr>
              <p:nvPr/>
            </p:nvCxnSpPr>
            <p:spPr bwMode="auto">
              <a:xfrm>
                <a:off x="2873" y="10518"/>
                <a:ext cx="0" cy="148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26" name="AutoShape 435"/>
              <p:cNvCxnSpPr>
                <a:cxnSpLocks noChangeShapeType="1"/>
              </p:cNvCxnSpPr>
              <p:nvPr/>
            </p:nvCxnSpPr>
            <p:spPr bwMode="auto">
              <a:xfrm>
                <a:off x="5081" y="10528"/>
                <a:ext cx="0" cy="131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427" name="Group 436"/>
            <p:cNvGrpSpPr>
              <a:grpSpLocks/>
            </p:cNvGrpSpPr>
            <p:nvPr/>
          </p:nvGrpSpPr>
          <p:grpSpPr bwMode="auto">
            <a:xfrm>
              <a:off x="7346" y="10447"/>
              <a:ext cx="465" cy="641"/>
              <a:chOff x="6082" y="10434"/>
              <a:chExt cx="700" cy="957"/>
            </a:xfrm>
          </p:grpSpPr>
          <p:grpSp>
            <p:nvGrpSpPr>
              <p:cNvPr id="3428" name="Group 437"/>
              <p:cNvGrpSpPr>
                <a:grpSpLocks/>
              </p:cNvGrpSpPr>
              <p:nvPr/>
            </p:nvGrpSpPr>
            <p:grpSpPr bwMode="auto">
              <a:xfrm>
                <a:off x="6082" y="10659"/>
                <a:ext cx="76" cy="503"/>
                <a:chOff x="3733" y="9983"/>
                <a:chExt cx="76" cy="503"/>
              </a:xfrm>
            </p:grpSpPr>
            <p:cxnSp>
              <p:nvCxnSpPr>
                <p:cNvPr id="3429" name="AutoShape 438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719" y="10040"/>
                  <a:ext cx="113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3430" name="Group 439"/>
                <p:cNvGrpSpPr>
                  <a:grpSpLocks/>
                </p:cNvGrpSpPr>
                <p:nvPr/>
              </p:nvGrpSpPr>
              <p:grpSpPr bwMode="auto">
                <a:xfrm rot="16200000" flipH="1">
                  <a:off x="3608" y="10199"/>
                  <a:ext cx="325" cy="76"/>
                  <a:chOff x="1278" y="5517"/>
                  <a:chExt cx="1044" cy="344"/>
                </a:xfrm>
              </p:grpSpPr>
              <p:cxnSp>
                <p:nvCxnSpPr>
                  <p:cNvPr id="3431" name="AutoShape 440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420" y="5527"/>
                    <a:ext cx="61" cy="213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32" name="AutoShape 44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81" y="552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33" name="AutoShape 44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602" y="552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34" name="AutoShape 44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691" y="551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35" name="AutoShape 44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812" y="551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36" name="AutoShape 44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04" y="552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37" name="AutoShape 44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025" y="552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38" name="AutoShape 447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118" y="5549"/>
                    <a:ext cx="57" cy="22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39" name="AutoShape 448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278" y="5740"/>
                    <a:ext cx="142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40" name="AutoShape 449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80" y="5776"/>
                    <a:ext cx="142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3441" name="AutoShape 450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729" y="10430"/>
                  <a:ext cx="113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3442" name="AutoShape 451"/>
              <p:cNvCxnSpPr>
                <a:cxnSpLocks noChangeShapeType="1"/>
              </p:cNvCxnSpPr>
              <p:nvPr/>
            </p:nvCxnSpPr>
            <p:spPr bwMode="auto">
              <a:xfrm>
                <a:off x="6552" y="10779"/>
                <a:ext cx="230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43" name="AutoShape 452"/>
              <p:cNvCxnSpPr>
                <a:cxnSpLocks noChangeShapeType="1"/>
              </p:cNvCxnSpPr>
              <p:nvPr/>
            </p:nvCxnSpPr>
            <p:spPr bwMode="auto">
              <a:xfrm>
                <a:off x="6552" y="10779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44" name="AutoShape 453"/>
              <p:cNvCxnSpPr>
                <a:cxnSpLocks noChangeShapeType="1"/>
              </p:cNvCxnSpPr>
              <p:nvPr/>
            </p:nvCxnSpPr>
            <p:spPr bwMode="auto">
              <a:xfrm>
                <a:off x="6782" y="10779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45" name="AutoShape 454"/>
              <p:cNvCxnSpPr>
                <a:cxnSpLocks noChangeShapeType="1"/>
              </p:cNvCxnSpPr>
              <p:nvPr/>
            </p:nvCxnSpPr>
            <p:spPr bwMode="auto">
              <a:xfrm>
                <a:off x="6687" y="10929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46" name="AutoShape 455"/>
              <p:cNvCxnSpPr>
                <a:cxnSpLocks noChangeShapeType="1"/>
              </p:cNvCxnSpPr>
              <p:nvPr/>
            </p:nvCxnSpPr>
            <p:spPr bwMode="auto">
              <a:xfrm>
                <a:off x="6542" y="10919"/>
                <a:ext cx="230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47" name="AutoShape 456"/>
              <p:cNvCxnSpPr>
                <a:cxnSpLocks noChangeShapeType="1"/>
              </p:cNvCxnSpPr>
              <p:nvPr/>
            </p:nvCxnSpPr>
            <p:spPr bwMode="auto">
              <a:xfrm>
                <a:off x="6667" y="10669"/>
                <a:ext cx="0" cy="113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48" name="AutoShape 457"/>
              <p:cNvCxnSpPr>
                <a:cxnSpLocks noChangeShapeType="1"/>
              </p:cNvCxnSpPr>
              <p:nvPr/>
            </p:nvCxnSpPr>
            <p:spPr bwMode="auto">
              <a:xfrm>
                <a:off x="6112" y="10659"/>
                <a:ext cx="56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49" name="AutoShape 458"/>
              <p:cNvCxnSpPr>
                <a:cxnSpLocks noChangeShapeType="1"/>
              </p:cNvCxnSpPr>
              <p:nvPr/>
            </p:nvCxnSpPr>
            <p:spPr bwMode="auto">
              <a:xfrm>
                <a:off x="6130" y="11162"/>
                <a:ext cx="56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50" name="AutoShape 459"/>
              <p:cNvCxnSpPr>
                <a:cxnSpLocks noChangeShapeType="1"/>
              </p:cNvCxnSpPr>
              <p:nvPr/>
            </p:nvCxnSpPr>
            <p:spPr bwMode="auto">
              <a:xfrm>
                <a:off x="6408" y="11164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51" name="AutoShape 460"/>
              <p:cNvCxnSpPr>
                <a:cxnSpLocks noChangeShapeType="1"/>
              </p:cNvCxnSpPr>
              <p:nvPr/>
            </p:nvCxnSpPr>
            <p:spPr bwMode="auto">
              <a:xfrm>
                <a:off x="6418" y="10434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452" name="Group 461"/>
            <p:cNvGrpSpPr>
              <a:grpSpLocks/>
            </p:cNvGrpSpPr>
            <p:nvPr/>
          </p:nvGrpSpPr>
          <p:grpSpPr bwMode="auto">
            <a:xfrm>
              <a:off x="9216" y="10458"/>
              <a:ext cx="465" cy="641"/>
              <a:chOff x="6082" y="10434"/>
              <a:chExt cx="700" cy="957"/>
            </a:xfrm>
          </p:grpSpPr>
          <p:grpSp>
            <p:nvGrpSpPr>
              <p:cNvPr id="3453" name="Group 462"/>
              <p:cNvGrpSpPr>
                <a:grpSpLocks/>
              </p:cNvGrpSpPr>
              <p:nvPr/>
            </p:nvGrpSpPr>
            <p:grpSpPr bwMode="auto">
              <a:xfrm>
                <a:off x="6082" y="10659"/>
                <a:ext cx="76" cy="503"/>
                <a:chOff x="3733" y="9983"/>
                <a:chExt cx="76" cy="503"/>
              </a:xfrm>
            </p:grpSpPr>
            <p:cxnSp>
              <p:nvCxnSpPr>
                <p:cNvPr id="3454" name="AutoShape 463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719" y="10040"/>
                  <a:ext cx="113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3455" name="Group 464"/>
                <p:cNvGrpSpPr>
                  <a:grpSpLocks/>
                </p:cNvGrpSpPr>
                <p:nvPr/>
              </p:nvGrpSpPr>
              <p:grpSpPr bwMode="auto">
                <a:xfrm rot="16200000" flipH="1">
                  <a:off x="3608" y="10199"/>
                  <a:ext cx="325" cy="76"/>
                  <a:chOff x="1278" y="5517"/>
                  <a:chExt cx="1044" cy="344"/>
                </a:xfrm>
              </p:grpSpPr>
              <p:cxnSp>
                <p:nvCxnSpPr>
                  <p:cNvPr id="3456" name="AutoShape 46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420" y="5527"/>
                    <a:ext cx="61" cy="213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57" name="AutoShape 46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81" y="552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58" name="AutoShape 46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602" y="552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59" name="AutoShape 46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691" y="551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60" name="AutoShape 46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812" y="551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61" name="AutoShape 47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04" y="5527"/>
                    <a:ext cx="121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62" name="AutoShape 47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025" y="5527"/>
                    <a:ext cx="92" cy="3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63" name="AutoShape 472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118" y="5549"/>
                    <a:ext cx="57" cy="22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64" name="AutoShape 47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278" y="5740"/>
                    <a:ext cx="142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465" name="AutoShape 47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80" y="5776"/>
                    <a:ext cx="142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3466" name="AutoShape 475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729" y="10430"/>
                  <a:ext cx="113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3467" name="AutoShape 476"/>
              <p:cNvCxnSpPr>
                <a:cxnSpLocks noChangeShapeType="1"/>
              </p:cNvCxnSpPr>
              <p:nvPr/>
            </p:nvCxnSpPr>
            <p:spPr bwMode="auto">
              <a:xfrm>
                <a:off x="6552" y="10779"/>
                <a:ext cx="230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68" name="AutoShape 477"/>
              <p:cNvCxnSpPr>
                <a:cxnSpLocks noChangeShapeType="1"/>
              </p:cNvCxnSpPr>
              <p:nvPr/>
            </p:nvCxnSpPr>
            <p:spPr bwMode="auto">
              <a:xfrm>
                <a:off x="6552" y="10779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69" name="AutoShape 478"/>
              <p:cNvCxnSpPr>
                <a:cxnSpLocks noChangeShapeType="1"/>
              </p:cNvCxnSpPr>
              <p:nvPr/>
            </p:nvCxnSpPr>
            <p:spPr bwMode="auto">
              <a:xfrm>
                <a:off x="6782" y="10779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70" name="AutoShape 479"/>
              <p:cNvCxnSpPr>
                <a:cxnSpLocks noChangeShapeType="1"/>
              </p:cNvCxnSpPr>
              <p:nvPr/>
            </p:nvCxnSpPr>
            <p:spPr bwMode="auto">
              <a:xfrm>
                <a:off x="6687" y="10929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71" name="AutoShape 480"/>
              <p:cNvCxnSpPr>
                <a:cxnSpLocks noChangeShapeType="1"/>
              </p:cNvCxnSpPr>
              <p:nvPr/>
            </p:nvCxnSpPr>
            <p:spPr bwMode="auto">
              <a:xfrm>
                <a:off x="6542" y="10919"/>
                <a:ext cx="230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72" name="AutoShape 481"/>
              <p:cNvCxnSpPr>
                <a:cxnSpLocks noChangeShapeType="1"/>
              </p:cNvCxnSpPr>
              <p:nvPr/>
            </p:nvCxnSpPr>
            <p:spPr bwMode="auto">
              <a:xfrm>
                <a:off x="6667" y="10669"/>
                <a:ext cx="0" cy="113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73" name="AutoShape 482"/>
              <p:cNvCxnSpPr>
                <a:cxnSpLocks noChangeShapeType="1"/>
              </p:cNvCxnSpPr>
              <p:nvPr/>
            </p:nvCxnSpPr>
            <p:spPr bwMode="auto">
              <a:xfrm>
                <a:off x="6112" y="10659"/>
                <a:ext cx="56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74" name="AutoShape 483"/>
              <p:cNvCxnSpPr>
                <a:cxnSpLocks noChangeShapeType="1"/>
              </p:cNvCxnSpPr>
              <p:nvPr/>
            </p:nvCxnSpPr>
            <p:spPr bwMode="auto">
              <a:xfrm>
                <a:off x="6130" y="11162"/>
                <a:ext cx="56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75" name="AutoShape 484"/>
              <p:cNvCxnSpPr>
                <a:cxnSpLocks noChangeShapeType="1"/>
              </p:cNvCxnSpPr>
              <p:nvPr/>
            </p:nvCxnSpPr>
            <p:spPr bwMode="auto">
              <a:xfrm>
                <a:off x="6408" y="11164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476" name="AutoShape 485"/>
              <p:cNvCxnSpPr>
                <a:cxnSpLocks noChangeShapeType="1"/>
              </p:cNvCxnSpPr>
              <p:nvPr/>
            </p:nvCxnSpPr>
            <p:spPr bwMode="auto">
              <a:xfrm>
                <a:off x="6418" y="10434"/>
                <a:ext cx="0" cy="22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3477" name="AutoShape 486"/>
            <p:cNvCxnSpPr>
              <a:cxnSpLocks noChangeShapeType="1"/>
            </p:cNvCxnSpPr>
            <p:nvPr/>
          </p:nvCxnSpPr>
          <p:spPr bwMode="auto">
            <a:xfrm flipV="1">
              <a:off x="7026" y="10355"/>
              <a:ext cx="325" cy="2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478" name="AutoShape 487"/>
            <p:cNvCxnSpPr>
              <a:cxnSpLocks noChangeShapeType="1"/>
            </p:cNvCxnSpPr>
            <p:nvPr/>
          </p:nvCxnSpPr>
          <p:spPr bwMode="auto">
            <a:xfrm flipH="1" flipV="1">
              <a:off x="5281" y="10832"/>
              <a:ext cx="245" cy="2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479" name="Text Box 488"/>
            <p:cNvSpPr txBox="1">
              <a:spLocks noChangeArrowheads="1"/>
            </p:cNvSpPr>
            <p:nvPr/>
          </p:nvSpPr>
          <p:spPr bwMode="auto">
            <a:xfrm>
              <a:off x="5281" y="11088"/>
              <a:ext cx="1314" cy="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Primary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Suspension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480" name="AutoShape 489"/>
            <p:cNvCxnSpPr>
              <a:cxnSpLocks noChangeShapeType="1"/>
            </p:cNvCxnSpPr>
            <p:nvPr/>
          </p:nvCxnSpPr>
          <p:spPr bwMode="auto">
            <a:xfrm flipH="1" flipV="1">
              <a:off x="4487" y="10040"/>
              <a:ext cx="710" cy="1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481" name="Text Box 490"/>
            <p:cNvSpPr txBox="1">
              <a:spLocks noChangeArrowheads="1"/>
            </p:cNvSpPr>
            <p:nvPr/>
          </p:nvSpPr>
          <p:spPr bwMode="auto">
            <a:xfrm>
              <a:off x="5121" y="9967"/>
              <a:ext cx="1314" cy="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Secondary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Suspension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14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pPr algn="just"/>
            <a:r>
              <a:rPr lang="en-US" dirty="0"/>
              <a:t>In this example, </a:t>
            </a:r>
            <a:r>
              <a:rPr lang="en-US" dirty="0" smtClean="0"/>
              <a:t>we </a:t>
            </a:r>
            <a:r>
              <a:rPr lang="en-US" dirty="0"/>
              <a:t>are going to model a simple mechanical system and observe its behavior under various conditions</a:t>
            </a:r>
          </a:p>
        </p:txBody>
      </p:sp>
      <p:pic>
        <p:nvPicPr>
          <p:cNvPr id="1026" name="Picture 2" descr="http://www.mathworks.com/help/physmod/simscape/ug/mdl_simple_mech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3352800"/>
            <a:ext cx="191315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Function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Equation of the systems is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Transfer function is obtained as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0" y="2683546"/>
                <a:ext cx="3071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𝑘𝑥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acc>
                        <m:accPr>
                          <m:chr m:val="̇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683546"/>
                <a:ext cx="3071546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526" r="-357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6706727" y="2510135"/>
            <a:ext cx="2251194" cy="3200400"/>
            <a:chOff x="6895240" y="2510135"/>
            <a:chExt cx="2251194" cy="3200400"/>
          </a:xfrm>
        </p:grpSpPr>
        <p:pic>
          <p:nvPicPr>
            <p:cNvPr id="5" name="Picture 2" descr="http://www.mathworks.com/help/physmod/simscape/ug/mdl_simple_mech0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3920" y="2510135"/>
              <a:ext cx="1913153" cy="32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 flipH="1">
              <a:off x="7223920" y="3177385"/>
              <a:ext cx="3198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223920" y="3177385"/>
              <a:ext cx="0" cy="4040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6895240" y="3616036"/>
                  <a:ext cx="6573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5240" y="3616036"/>
                  <a:ext cx="657359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197" r="-1203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7096051" y="4572000"/>
                  <a:ext cx="37862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6051" y="4572000"/>
                  <a:ext cx="378629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22581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8769408" y="4756666"/>
                  <a:ext cx="37702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9408" y="4756666"/>
                  <a:ext cx="377026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197" r="-22951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08364" y="4326003"/>
                <a:ext cx="3055388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𝐹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364" y="4326003"/>
                <a:ext cx="3055388" cy="861326"/>
              </a:xfrm>
              <a:prstGeom prst="rect">
                <a:avLst/>
              </a:prstGeom>
              <a:blipFill rotWithShape="1">
                <a:blip r:embed="rId7"/>
                <a:stretch>
                  <a:fillRect r="-3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90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Transfer Function Model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4" r="8757"/>
          <a:stretch/>
        </p:blipFill>
        <p:spPr bwMode="auto">
          <a:xfrm>
            <a:off x="269834" y="2526276"/>
            <a:ext cx="8846457" cy="4331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9834" y="1197712"/>
                <a:ext cx="1773562" cy="1342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𝐾𝑔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=100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=1000 </m:t>
                      </m:r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</a:rPr>
                        <m:t>/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34" y="1197712"/>
                <a:ext cx="1773562" cy="1342419"/>
              </a:xfrm>
              <a:prstGeom prst="rect">
                <a:avLst/>
              </a:prstGeom>
              <a:blipFill rotWithShape="1">
                <a:blip r:embed="rId3"/>
                <a:stretch>
                  <a:fillRect t="-2715" r="-446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39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Transfer Function Model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" t="9921" b="8928"/>
          <a:stretch/>
        </p:blipFill>
        <p:spPr bwMode="auto">
          <a:xfrm>
            <a:off x="-1" y="1752600"/>
            <a:ext cx="9138329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7600" y="1981200"/>
            <a:ext cx="125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Input Force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84492" y="3493849"/>
            <a:ext cx="1835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Displacement x(t)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8209" y="4800600"/>
            <a:ext cx="129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Velocity v(t)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Equation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Equation of the systems is </a:t>
            </a:r>
          </a:p>
          <a:p>
            <a:endParaRPr lang="en-US" dirty="0"/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66800" y="3879502"/>
                <a:ext cx="3071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𝑘𝑥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acc>
                        <m:accPr>
                          <m:chr m:val="̇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879502"/>
                <a:ext cx="3071546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526" r="-357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6706727" y="2510135"/>
            <a:ext cx="2251194" cy="3200400"/>
            <a:chOff x="6895240" y="2510135"/>
            <a:chExt cx="2251194" cy="3200400"/>
          </a:xfrm>
        </p:grpSpPr>
        <p:pic>
          <p:nvPicPr>
            <p:cNvPr id="5" name="Picture 2" descr="http://www.mathworks.com/help/physmod/simscape/ug/mdl_simple_mech0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3920" y="2510135"/>
              <a:ext cx="1913153" cy="32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 flipH="1">
              <a:off x="7223920" y="3177385"/>
              <a:ext cx="3198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223920" y="3177385"/>
              <a:ext cx="0" cy="4040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6895240" y="3616036"/>
                  <a:ext cx="6573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5240" y="3616036"/>
                  <a:ext cx="657359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197" r="-1203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7096051" y="4572000"/>
                  <a:ext cx="37862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6051" y="4572000"/>
                  <a:ext cx="378629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22581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8769408" y="4756666"/>
                  <a:ext cx="37702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9408" y="4756666"/>
                  <a:ext cx="377026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197" r="-22951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566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Equation Model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1113"/>
            <a:ext cx="9166233" cy="392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3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Equation Model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 b="8929"/>
          <a:stretch/>
        </p:blipFill>
        <p:spPr bwMode="auto">
          <a:xfrm>
            <a:off x="19050" y="1752600"/>
            <a:ext cx="9124950" cy="424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9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954" y="46038"/>
            <a:ext cx="8229600" cy="944562"/>
          </a:xfrm>
        </p:spPr>
        <p:txBody>
          <a:bodyPr/>
          <a:lstStyle/>
          <a:p>
            <a:r>
              <a:rPr lang="en-US" dirty="0" smtClean="0"/>
              <a:t>Simscape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353054"/>
            <a:ext cx="6400800" cy="4895346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Recommended Version Matlab 2014</a:t>
            </a:r>
          </a:p>
          <a:p>
            <a:pPr algn="just"/>
            <a:r>
              <a:rPr lang="en-US" sz="2800" dirty="0" smtClean="0"/>
              <a:t>To </a:t>
            </a:r>
            <a:r>
              <a:rPr lang="en-US" sz="2800" dirty="0"/>
              <a:t>create an equivalent Simscape </a:t>
            </a:r>
            <a:r>
              <a:rPr lang="en-US" sz="2800" dirty="0" smtClean="0"/>
              <a:t>model, </a:t>
            </a:r>
            <a:r>
              <a:rPr lang="en-US" sz="2800" dirty="0"/>
              <a:t>follow these steps: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/>
              <a:t>Open the Simscape &gt; Foundation Library &gt; Mechanical &gt; Translational Elements library.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/>
              <a:t>Drag the Mass, Translational Spring, Translational Damper, and two Mechanical Translational Reference blocks into the model window.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66386" y="2020301"/>
            <a:ext cx="2251194" cy="3200400"/>
            <a:chOff x="6895240" y="2510135"/>
            <a:chExt cx="2251194" cy="3200400"/>
          </a:xfrm>
        </p:grpSpPr>
        <p:pic>
          <p:nvPicPr>
            <p:cNvPr id="5" name="Picture 2" descr="http://www.mathworks.com/help/physmod/simscape/ug/mdl_simple_mech0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3920" y="2510135"/>
              <a:ext cx="1913153" cy="32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 flipH="1">
              <a:off x="7223920" y="3177385"/>
              <a:ext cx="3198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223920" y="3177385"/>
              <a:ext cx="0" cy="4040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6895240" y="3616036"/>
                  <a:ext cx="6573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5240" y="3616036"/>
                  <a:ext cx="657359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333" r="-12037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7096051" y="4572000"/>
                  <a:ext cx="37862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6051" y="4572000"/>
                  <a:ext cx="378629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333" r="-22581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8769408" y="4756666"/>
                  <a:ext cx="37702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9408" y="4756666"/>
                  <a:ext cx="377026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20968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9288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253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Modeling &amp; Simulation of Mechanical Systems in MATLAB</vt:lpstr>
      <vt:lpstr>Example-1</vt:lpstr>
      <vt:lpstr>Transfer Function Model</vt:lpstr>
      <vt:lpstr>Transfer Function Model</vt:lpstr>
      <vt:lpstr>Transfer Function Model</vt:lpstr>
      <vt:lpstr>Differential Equation Model</vt:lpstr>
      <vt:lpstr>Differential Equation Model</vt:lpstr>
      <vt:lpstr>Differential Equation Model</vt:lpstr>
      <vt:lpstr>Simscape Model</vt:lpstr>
      <vt:lpstr>Simscape Model</vt:lpstr>
      <vt:lpstr>Simscape Model</vt:lpstr>
      <vt:lpstr>Exercise-1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Modeleing &amp; Simulation of Mechanical Systems in MATLAB</dc:title>
  <dc:creator>Administrator</dc:creator>
  <cp:lastModifiedBy>Administrator</cp:lastModifiedBy>
  <cp:revision>46</cp:revision>
  <dcterms:created xsi:type="dcterms:W3CDTF">2006-08-16T00:00:00Z</dcterms:created>
  <dcterms:modified xsi:type="dcterms:W3CDTF">2014-08-26T09:03:07Z</dcterms:modified>
</cp:coreProperties>
</file>