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29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32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43317-8A94-4C4F-BF42-A3EB3310D867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1F32-9F65-45BB-B97F-AA62E329A7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3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microsoft.com/office/2007/relationships/hdphoto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3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338317"/>
            <a:ext cx="53285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</a:t>
            </a:r>
            <a:r>
              <a:rPr lang="en-GB" sz="1600" dirty="0" smtClean="0"/>
              <a:t>Professor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66713" y="2482034"/>
            <a:ext cx="53403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0000"/>
                </a:solidFill>
              </a:rPr>
              <a:t>Lab-4:</a:t>
            </a:r>
            <a:r>
              <a:rPr lang="en-GB" sz="2800" dirty="0" smtClean="0"/>
              <a:t> </a:t>
            </a:r>
            <a:r>
              <a:rPr lang="en-GB" sz="2800" dirty="0"/>
              <a:t>Formation of Error </a:t>
            </a:r>
            <a:r>
              <a:rPr lang="en-GB" sz="2800" dirty="0" smtClean="0"/>
              <a:t>Channel</a:t>
            </a:r>
            <a:endParaRPr lang="en-GB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65253" y="2818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(Pr)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52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Error Channel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115616" y="2060848"/>
            <a:ext cx="6912000" cy="2110685"/>
            <a:chOff x="1075008" y="2655919"/>
            <a:chExt cx="6912000" cy="2110685"/>
          </a:xfrm>
        </p:grpSpPr>
        <p:sp>
          <p:nvSpPr>
            <p:cNvPr id="5" name="Rectangle 4"/>
            <p:cNvSpPr/>
            <p:nvPr/>
          </p:nvSpPr>
          <p:spPr>
            <a:xfrm>
              <a:off x="5368039" y="2655919"/>
              <a:ext cx="1371600" cy="990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Plant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9639" y="2655919"/>
              <a:ext cx="1371600" cy="990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Controller</a:t>
              </a:r>
              <a:endParaRPr lang="en-US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216129" y="3151219"/>
              <a:ext cx="73152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301239" y="3128359"/>
              <a:ext cx="10668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6739639" y="3136673"/>
              <a:ext cx="10668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30584" y="3165073"/>
              <a:ext cx="45719" cy="15544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10439" y="2953791"/>
              <a:ext cx="50569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161799" y="3177542"/>
              <a:ext cx="54864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 flipH="1" flipV="1">
              <a:off x="1935574" y="3410991"/>
              <a:ext cx="91440" cy="13307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54081" y="2754923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43451" y="2759027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0810" y="275902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60709" y="3277187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Minus 17"/>
            <p:cNvSpPr/>
            <p:nvPr/>
          </p:nvSpPr>
          <p:spPr>
            <a:xfrm>
              <a:off x="1075008" y="4690404"/>
              <a:ext cx="6912000" cy="762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03848" y="5301208"/>
          <a:ext cx="21859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533160" imgH="139680" progId="Equation.3">
                  <p:embed/>
                </p:oleObj>
              </mc:Choice>
              <mc:Fallback>
                <p:oleObj name="Equation" r:id="rId3" imgW="53316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301208"/>
                        <a:ext cx="21859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971600" y="1025236"/>
            <a:ext cx="1993273" cy="2403764"/>
            <a:chOff x="971600" y="1025236"/>
            <a:chExt cx="1993273" cy="2403764"/>
          </a:xfrm>
        </p:grpSpPr>
        <p:sp>
          <p:nvSpPr>
            <p:cNvPr id="19" name="Oval 18"/>
            <p:cNvSpPr/>
            <p:nvPr/>
          </p:nvSpPr>
          <p:spPr>
            <a:xfrm>
              <a:off x="971600" y="1628800"/>
              <a:ext cx="1800200" cy="1800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47455" y="1025236"/>
              <a:ext cx="817418" cy="554182"/>
            </a:xfrm>
            <a:custGeom>
              <a:avLst/>
              <a:gdLst>
                <a:gd name="connsiteX0" fmla="*/ 0 w 817418"/>
                <a:gd name="connsiteY0" fmla="*/ 554182 h 554182"/>
                <a:gd name="connsiteX1" fmla="*/ 817418 w 817418"/>
                <a:gd name="connsiteY1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418" h="554182">
                  <a:moveTo>
                    <a:pt x="0" y="554182"/>
                  </a:moveTo>
                  <a:lnTo>
                    <a:pt x="817418" y="0"/>
                  </a:ln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4968"/>
          </a:xfrm>
        </p:spPr>
        <p:txBody>
          <a:bodyPr/>
          <a:lstStyle/>
          <a:p>
            <a:r>
              <a:rPr lang="en-GB" dirty="0" smtClean="0"/>
              <a:t>Error Channel</a:t>
            </a:r>
            <a:endParaRPr lang="en-GB" dirty="0"/>
          </a:p>
        </p:txBody>
      </p:sp>
      <p:pic>
        <p:nvPicPr>
          <p:cNvPr id="22" name="Picture 21" descr="cr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904999"/>
            <a:ext cx="6408711" cy="4544074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228600" y="1124744"/>
            <a:ext cx="8686800" cy="65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Closed Loop Position Control System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Channel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68039" y="2655919"/>
            <a:ext cx="1371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29639" y="2655919"/>
            <a:ext cx="1371600" cy="990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16129" y="3151219"/>
            <a:ext cx="73152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301239" y="3128359"/>
            <a:ext cx="1066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39639" y="3136673"/>
            <a:ext cx="1066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30584" y="3165073"/>
            <a:ext cx="45719" cy="155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flipH="1">
            <a:off x="1943196" y="4733410"/>
            <a:ext cx="51206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10439" y="2953791"/>
            <a:ext cx="50569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161799" y="3177542"/>
            <a:ext cx="5486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flipH="1" flipV="1">
            <a:off x="1935574" y="3410991"/>
            <a:ext cx="91440" cy="133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360810" y="275902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</a:t>
            </a:r>
            <a:endParaRPr lang="en-US" sz="2400" i="1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518454"/>
              </p:ext>
            </p:extLst>
          </p:nvPr>
        </p:nvGraphicFramePr>
        <p:xfrm>
          <a:off x="3000283" y="5257800"/>
          <a:ext cx="26019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3" imgW="634680" imgH="228600" progId="Equation.3">
                  <p:embed/>
                </p:oleObj>
              </mc:Choice>
              <mc:Fallback>
                <p:oleObj name="Equation" r:id="rId3" imgW="634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283" y="5257800"/>
                        <a:ext cx="2601912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160709" y="3277187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5293" y="1505589"/>
            <a:ext cx="8613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en-US" sz="2000" dirty="0" smtClean="0"/>
              <a:t>In a closed loop position control system reference input and output  are angular positions.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565069"/>
              </p:ext>
            </p:extLst>
          </p:nvPr>
        </p:nvGraphicFramePr>
        <p:xfrm>
          <a:off x="1073730" y="2721242"/>
          <a:ext cx="323599" cy="485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730" y="2721242"/>
                        <a:ext cx="323599" cy="485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459762"/>
              </p:ext>
            </p:extLst>
          </p:nvPr>
        </p:nvGraphicFramePr>
        <p:xfrm>
          <a:off x="7469188" y="2643188"/>
          <a:ext cx="3508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2643188"/>
                        <a:ext cx="3508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8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 Control System (Block Diagram)</a:t>
            </a:r>
            <a:endParaRPr lang="en-US" dirty="0"/>
          </a:p>
        </p:txBody>
      </p:sp>
      <p:grpSp>
        <p:nvGrpSpPr>
          <p:cNvPr id="3" name="Group 25"/>
          <p:cNvGrpSpPr/>
          <p:nvPr/>
        </p:nvGrpSpPr>
        <p:grpSpPr>
          <a:xfrm>
            <a:off x="152400" y="1871928"/>
            <a:ext cx="8926200" cy="2508740"/>
            <a:chOff x="152400" y="3096064"/>
            <a:chExt cx="8926200" cy="2508740"/>
          </a:xfrm>
        </p:grpSpPr>
        <p:sp>
          <p:nvSpPr>
            <p:cNvPr id="4" name="Rectangle 3"/>
            <p:cNvSpPr/>
            <p:nvPr/>
          </p:nvSpPr>
          <p:spPr>
            <a:xfrm>
              <a:off x="3262532" y="3276600"/>
              <a:ext cx="9906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Attenuator</a:t>
              </a:r>
              <a:endParaRPr lang="en-GB" sz="1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05000" y="3276600"/>
              <a:ext cx="9144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Summing amplifier</a:t>
              </a:r>
              <a:endParaRPr lang="en-GB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3276600"/>
              <a:ext cx="9906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Pre-Amp</a:t>
              </a:r>
              <a:endParaRPr lang="en-GB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66340" y="3318804"/>
              <a:ext cx="9906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Servo-Amp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" y="3096064"/>
              <a:ext cx="10668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700" dirty="0" smtClean="0"/>
                <a:t>I/P</a:t>
              </a:r>
            </a:p>
            <a:p>
              <a:pPr algn="ctr"/>
              <a:r>
                <a:rPr lang="en-GB" sz="1700" dirty="0" smtClean="0"/>
                <a:t>Potentio-meter</a:t>
              </a:r>
              <a:endParaRPr lang="en-GB" sz="17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0" y="3318804"/>
              <a:ext cx="9906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D.C Motor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91000" y="4766604"/>
              <a:ext cx="1066800" cy="838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700" dirty="0" smtClean="0"/>
                <a:t>O/P</a:t>
              </a:r>
            </a:p>
            <a:p>
              <a:pPr algn="ctr"/>
              <a:r>
                <a:rPr lang="en-GB" sz="1700" dirty="0" smtClean="0"/>
                <a:t>Potentio-meter</a:t>
              </a:r>
              <a:endParaRPr lang="en-GB" sz="17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219200" y="35052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545000" y="3810000"/>
              <a:ext cx="360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52136" y="3810000"/>
              <a:ext cx="0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43928" y="5181600"/>
              <a:ext cx="2628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610600" y="3657600"/>
              <a:ext cx="46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853268" y="3657600"/>
              <a:ext cx="0" cy="1512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48736" y="5181600"/>
              <a:ext cx="360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812264" y="3699804"/>
              <a:ext cx="43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216200" y="3719732"/>
              <a:ext cx="43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647928" y="3733800"/>
              <a:ext cx="50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160208" y="3727940"/>
              <a:ext cx="43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1371600" y="3136900"/>
            <a:ext cx="3048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7" name="Equation" r:id="rId3" imgW="152280" imgH="215640" progId="Equation.3">
                    <p:embed/>
                  </p:oleObj>
                </mc:Choice>
                <mc:Fallback>
                  <p:oleObj name="Equation" r:id="rId3" imgW="15228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3136900"/>
                          <a:ext cx="3048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1651000" y="4648200"/>
            <a:ext cx="5588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8" name="Equation" r:id="rId5" imgW="279360" imgH="215640" progId="Equation.3">
                    <p:embed/>
                  </p:oleObj>
                </mc:Choice>
                <mc:Fallback>
                  <p:oleObj name="Equation" r:id="rId5" imgW="27936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1000" y="4648200"/>
                          <a:ext cx="5588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4"/>
            <p:cNvGraphicFramePr>
              <a:graphicFrameLocks noChangeAspect="1"/>
            </p:cNvGraphicFramePr>
            <p:nvPr/>
          </p:nvGraphicFramePr>
          <p:xfrm>
            <a:off x="8699500" y="3289300"/>
            <a:ext cx="3302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9" name="Equation" r:id="rId7" imgW="164880" imgH="215640" progId="Equation.3">
                    <p:embed/>
                  </p:oleObj>
                </mc:Choice>
                <mc:Fallback>
                  <p:oleObj name="Equation" r:id="rId7" imgW="16488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99500" y="3289300"/>
                          <a:ext cx="3302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2882900" y="3200400"/>
            <a:ext cx="3302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0" name="Equation" r:id="rId9" imgW="164880" imgH="215640" progId="Equation.3">
                    <p:embed/>
                  </p:oleObj>
                </mc:Choice>
                <mc:Fallback>
                  <p:oleObj name="Equation" r:id="rId9" imgW="16488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2900" y="3200400"/>
                          <a:ext cx="3302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7"/>
          <p:cNvSpPr/>
          <p:nvPr/>
        </p:nvSpPr>
        <p:spPr>
          <a:xfrm>
            <a:off x="3248146" y="1844824"/>
            <a:ext cx="547260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1547664" y="4869160"/>
            <a:ext cx="6711146" cy="1602480"/>
            <a:chOff x="1547664" y="4869160"/>
            <a:chExt cx="6711146" cy="1602480"/>
          </a:xfrm>
        </p:grpSpPr>
        <p:pic>
          <p:nvPicPr>
            <p:cNvPr id="29" name="Picture 28"/>
            <p:cNvPicPr/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artisticPhotocopy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4869160"/>
              <a:ext cx="4005060" cy="1602480"/>
            </a:xfrm>
            <a:prstGeom prst="rect">
              <a:avLst/>
            </a:prstGeom>
          </p:spPr>
        </p:pic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5940152" y="5805264"/>
            <a:ext cx="2318658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1" name="Equation" r:id="rId13" imgW="1091726" imgH="228501" progId="Equation.3">
                    <p:embed/>
                  </p:oleObj>
                </mc:Choice>
                <mc:Fallback>
                  <p:oleObj name="Equation" r:id="rId13" imgW="1091726" imgH="228501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152" y="5805264"/>
                          <a:ext cx="2318658" cy="5040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3125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11560" y="-27384"/>
            <a:ext cx="7920880" cy="6885384"/>
            <a:chOff x="611560" y="-27384"/>
            <a:chExt cx="7920880" cy="6885384"/>
          </a:xfrm>
        </p:grpSpPr>
        <p:pic>
          <p:nvPicPr>
            <p:cNvPr id="36869" name="Picture 5" descr="E:\Google Drive\MCS\MCS Practicals on MS150\scan0019.jpg"/>
            <p:cNvPicPr>
              <a:picLocks noChangeAspect="1" noChangeArrowheads="1"/>
            </p:cNvPicPr>
            <p:nvPr/>
          </p:nvPicPr>
          <p:blipFill>
            <a:blip r:embed="rId2" cstate="print">
              <a:lum contrast="10000"/>
            </a:blip>
            <a:srcRect t="3137" b="2740"/>
            <a:stretch>
              <a:fillRect/>
            </a:stretch>
          </p:blipFill>
          <p:spPr bwMode="auto">
            <a:xfrm>
              <a:off x="958777" y="-27384"/>
              <a:ext cx="7573663" cy="6885384"/>
            </a:xfrm>
            <a:prstGeom prst="rect">
              <a:avLst/>
            </a:prstGeom>
            <a:noFill/>
          </p:spPr>
        </p:pic>
        <p:sp>
          <p:nvSpPr>
            <p:cNvPr id="21" name="Rectangle 20"/>
            <p:cNvSpPr/>
            <p:nvPr/>
          </p:nvSpPr>
          <p:spPr>
            <a:xfrm>
              <a:off x="611560" y="188640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408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Calibration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525963"/>
          </a:xfrm>
        </p:spPr>
        <p:txBody>
          <a:bodyPr/>
          <a:lstStyle/>
          <a:p>
            <a:pPr algn="just"/>
            <a:r>
              <a:rPr lang="en-GB" dirty="0" smtClean="0"/>
              <a:t>Before connecting the two sliders into the operational amplifier inputs make certain that the slider resistance is same on both input and output potentiometers for all angular positions.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If not, then loosen the dial and make an adjustment. 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628804"/>
          <a:ext cx="8064895" cy="4320479"/>
        </p:xfrm>
        <a:graphic>
          <a:graphicData uri="http://schemas.openxmlformats.org/drawingml/2006/table">
            <a:tbl>
              <a:tblPr/>
              <a:tblGrid>
                <a:gridCol w="882685"/>
                <a:gridCol w="965679"/>
                <a:gridCol w="965679"/>
                <a:gridCol w="808336"/>
                <a:gridCol w="808336"/>
                <a:gridCol w="234135"/>
                <a:gridCol w="1788714"/>
                <a:gridCol w="171172"/>
                <a:gridCol w="1440159"/>
              </a:tblGrid>
              <a:tr h="14401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S.No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Input potentiometer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Output potentiometer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800" b="1" i="1" baseline="-25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800" b="1" i="1" baseline="-25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800" b="1" i="1" baseline="-25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(Measured)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800" i="1" baseline="-25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800" i="1" baseline="-25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691316" y="3137055"/>
          <a:ext cx="324991" cy="42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316" y="3137055"/>
                        <a:ext cx="324991" cy="427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907704" y="3068960"/>
          <a:ext cx="323528" cy="5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5" imgW="152334" imgH="228501" progId="Equation.3">
                  <p:embed/>
                </p:oleObj>
              </mc:Choice>
              <mc:Fallback>
                <p:oleObj name="Equation" r:id="rId5" imgW="152334" imgH="22850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068960"/>
                        <a:ext cx="323528" cy="50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dirty="0" smtClean="0"/>
              <a:t>Lab-4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16-17-18 Signal Flow Grap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16-17-18 Signal Flow Graphs</Template>
  <TotalTime>242</TotalTime>
  <Words>148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lecture 16-17-18 Signal Flow Graphs</vt:lpstr>
      <vt:lpstr>Equation</vt:lpstr>
      <vt:lpstr>Control Systems (Pr)</vt:lpstr>
      <vt:lpstr>Error Channel</vt:lpstr>
      <vt:lpstr>Error Channel</vt:lpstr>
      <vt:lpstr>Error Channel</vt:lpstr>
      <vt:lpstr>Position Control System (Block Diagram)</vt:lpstr>
      <vt:lpstr>PowerPoint Presentation</vt:lpstr>
      <vt:lpstr>Calibration</vt:lpstr>
      <vt:lpstr>Readings</vt:lpstr>
      <vt:lpstr>End of Lab-4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Dr. Imtiaz</cp:lastModifiedBy>
  <cp:revision>84</cp:revision>
  <dcterms:created xsi:type="dcterms:W3CDTF">2013-02-26T03:24:44Z</dcterms:created>
  <dcterms:modified xsi:type="dcterms:W3CDTF">2015-09-08T10:02:58Z</dcterms:modified>
</cp:coreProperties>
</file>