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293" r:id="rId3"/>
    <p:sldId id="294" r:id="rId4"/>
    <p:sldId id="297" r:id="rId5"/>
    <p:sldId id="298" r:id="rId6"/>
    <p:sldId id="296" r:id="rId7"/>
    <p:sldId id="299" r:id="rId8"/>
    <p:sldId id="300" r:id="rId9"/>
    <p:sldId id="301" r:id="rId10"/>
    <p:sldId id="303" r:id="rId11"/>
    <p:sldId id="305" r:id="rId12"/>
    <p:sldId id="302" r:id="rId13"/>
    <p:sldId id="306" r:id="rId14"/>
    <p:sldId id="339" r:id="rId15"/>
    <p:sldId id="340" r:id="rId16"/>
    <p:sldId id="307" r:id="rId17"/>
    <p:sldId id="347" r:id="rId18"/>
    <p:sldId id="346" r:id="rId19"/>
    <p:sldId id="308" r:id="rId20"/>
    <p:sldId id="348" r:id="rId21"/>
    <p:sldId id="309" r:id="rId22"/>
    <p:sldId id="310" r:id="rId23"/>
    <p:sldId id="311" r:id="rId24"/>
    <p:sldId id="349" r:id="rId25"/>
    <p:sldId id="312" r:id="rId26"/>
    <p:sldId id="313" r:id="rId27"/>
    <p:sldId id="350" r:id="rId28"/>
    <p:sldId id="351" r:id="rId29"/>
    <p:sldId id="314" r:id="rId30"/>
    <p:sldId id="315" r:id="rId31"/>
    <p:sldId id="316" r:id="rId32"/>
    <p:sldId id="341" r:id="rId33"/>
    <p:sldId id="317" r:id="rId34"/>
    <p:sldId id="342" r:id="rId35"/>
    <p:sldId id="343" r:id="rId36"/>
    <p:sldId id="344" r:id="rId37"/>
    <p:sldId id="345" r:id="rId38"/>
    <p:sldId id="318" r:id="rId39"/>
    <p:sldId id="326" r:id="rId40"/>
    <p:sldId id="327" r:id="rId41"/>
    <p:sldId id="328" r:id="rId42"/>
    <p:sldId id="319" r:id="rId43"/>
    <p:sldId id="320" r:id="rId44"/>
    <p:sldId id="321" r:id="rId45"/>
    <p:sldId id="322" r:id="rId46"/>
    <p:sldId id="323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24" r:id="rId57"/>
    <p:sldId id="338" r:id="rId58"/>
    <p:sldId id="352" r:id="rId59"/>
    <p:sldId id="353" r:id="rId60"/>
    <p:sldId id="354" r:id="rId61"/>
    <p:sldId id="355" r:id="rId62"/>
    <p:sldId id="356" r:id="rId63"/>
    <p:sldId id="357" r:id="rId64"/>
    <p:sldId id="358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1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8794F-88E5-43FA-A9ED-DEB8BDC79447}" type="datetimeFigureOut">
              <a:rPr lang="en-GB" smtClean="0"/>
              <a:pPr/>
              <a:t>06/11/2013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76B31-474A-42E0-89F2-21561EC166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46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Rise of Reconfigurable Systems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19991DE-B476-4EE0-93C8-62BDE90184EE}" type="datetime3">
              <a:rPr lang="en-US"/>
              <a:pPr/>
              <a:t>6 November 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Nick Tredennick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6B0DF-BAB6-4E10-972C-39BA83393DE9}" type="slidenum">
              <a:rPr lang="en-US"/>
              <a:pPr/>
              <a:t>11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0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7930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43000" y="1676400"/>
            <a:ext cx="3810000" cy="445611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676400"/>
            <a:ext cx="38100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CE7E9D-FEE2-4534-AFB5-E082F698B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763000" cy="1470025"/>
          </a:xfrm>
        </p:spPr>
        <p:txBody>
          <a:bodyPr>
            <a:normAutofit/>
          </a:bodyPr>
          <a:lstStyle/>
          <a:p>
            <a:r>
              <a:rPr lang="en-GB" sz="4200" b="1" dirty="0" smtClean="0"/>
              <a:t>Advanced FPGA Based System Design</a:t>
            </a:r>
            <a:endParaRPr lang="en-GB" sz="4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14600"/>
            <a:ext cx="6400800" cy="1752600"/>
          </a:xfrm>
        </p:spPr>
        <p:txBody>
          <a:bodyPr>
            <a:normAutofit/>
          </a:bodyPr>
          <a:lstStyle/>
          <a:p>
            <a:r>
              <a:rPr lang="en-GB" sz="3600" b="1" smtClean="0">
                <a:solidFill>
                  <a:schemeClr val="tx1"/>
                </a:solidFill>
              </a:rPr>
              <a:t>Lecture-3-4</a:t>
            </a:r>
            <a:endParaRPr lang="en-GB" sz="3600" b="1" dirty="0" smtClean="0">
              <a:solidFill>
                <a:schemeClr val="tx1"/>
              </a:solidFill>
            </a:endParaRPr>
          </a:p>
          <a:p>
            <a:r>
              <a:rPr lang="en-GB" sz="3600" b="1" dirty="0" smtClean="0">
                <a:solidFill>
                  <a:schemeClr val="tx1"/>
                </a:solidFill>
              </a:rPr>
              <a:t>Logic Implementation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00200" y="47244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lvi Nastaleeq" pitchFamily="2" charset="-78"/>
                <a:cs typeface="Alvi Nastaleeq" pitchFamily="2" charset="-78"/>
              </a:rPr>
              <a:t>By: Dr Imtiaz Hussain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  <a:latin typeface="Alvi Nastaleeq" pitchFamily="2" charset="-78"/>
                <a:cs typeface="Alvi Nastaleeq" pitchFamily="2" charset="-78"/>
              </a:rPr>
              <a:t>imtiaz.hussain@faculty.muet.edu.pk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lvi Nastaleeq" pitchFamily="2" charset="-78"/>
              <a:cs typeface="Alvi Nastaleeq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Moore’s Law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Gordon Moore: co-founder of Intel</a:t>
            </a:r>
          </a:p>
          <a:p>
            <a:r>
              <a:rPr lang="en-GB"/>
              <a:t>Predicted that the number of transistors per chip would grow exponentially (double every 18 months)</a:t>
            </a:r>
          </a:p>
          <a:p>
            <a:r>
              <a:rPr lang="en-GB"/>
              <a:t>Exponential improvement in technology is a natural trend: </a:t>
            </a:r>
          </a:p>
          <a:p>
            <a:pPr lvl="1"/>
            <a:r>
              <a:rPr lang="en-GB"/>
              <a:t>e.g. Steam Engines - Dynamo - Automobile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  <a:ln/>
        </p:spPr>
        <p:txBody>
          <a:bodyPr/>
          <a:lstStyle/>
          <a:p>
            <a:r>
              <a:rPr lang="en-US" dirty="0"/>
              <a:t>Moore’s Law</a:t>
            </a:r>
          </a:p>
        </p:txBody>
      </p:sp>
      <p:pic>
        <p:nvPicPr>
          <p:cNvPr id="1229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914400"/>
            <a:ext cx="8318500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Cost of Fabrication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GB" sz="2800"/>
              <a:t>Current cost $2 - 3 billion</a:t>
            </a:r>
          </a:p>
          <a:p>
            <a:r>
              <a:rPr lang="en-GB" sz="2800"/>
              <a:t>Typical fab line occupies 1 city block, employees a few hundred employees</a:t>
            </a:r>
          </a:p>
          <a:p>
            <a:r>
              <a:rPr lang="en-GB" sz="2800"/>
              <a:t>Most profitable period is first 18 months to 2 years</a:t>
            </a:r>
          </a:p>
          <a:p>
            <a:r>
              <a:rPr lang="en-GB" sz="2800"/>
              <a:t>For large volume IC’s packaging and testing is largest cost</a:t>
            </a:r>
          </a:p>
          <a:p>
            <a:r>
              <a:rPr lang="en-GB" sz="2800"/>
              <a:t>For low volume IC’s, design costs may swamp manufacturing costs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PLDs</a:t>
            </a:r>
            <a:endParaRPr lang="en-US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Programmable Logic Devices (</a:t>
            </a:r>
            <a:r>
              <a:rPr lang="en-US" sz="2400" dirty="0" err="1" smtClean="0"/>
              <a:t>PLD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General purpose chip for implementing circuits</a:t>
            </a:r>
          </a:p>
          <a:p>
            <a:pPr lvl="2"/>
            <a:r>
              <a:rPr lang="en-US" sz="2000" dirty="0" smtClean="0"/>
              <a:t>Can be customized using programmable switches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Main types of </a:t>
            </a:r>
            <a:r>
              <a:rPr lang="en-US" sz="2400" dirty="0" err="1" smtClean="0"/>
              <a:t>PLDs</a:t>
            </a:r>
            <a:endParaRPr lang="en-US" sz="2400" dirty="0" smtClean="0"/>
          </a:p>
          <a:p>
            <a:pPr lvl="2"/>
            <a:r>
              <a:rPr lang="en-US" sz="2000" dirty="0" err="1" smtClean="0"/>
              <a:t>PLA</a:t>
            </a:r>
            <a:endParaRPr lang="en-US" sz="2000" dirty="0" smtClean="0"/>
          </a:p>
          <a:p>
            <a:pPr lvl="2"/>
            <a:r>
              <a:rPr lang="en-US" sz="2000" dirty="0" smtClean="0"/>
              <a:t>PAL</a:t>
            </a:r>
          </a:p>
          <a:p>
            <a:pPr lvl="2"/>
            <a:r>
              <a:rPr lang="en-US" sz="2000" dirty="0" smtClean="0"/>
              <a:t>ROM</a:t>
            </a:r>
          </a:p>
          <a:p>
            <a:pPr lvl="2"/>
            <a:r>
              <a:rPr lang="en-US" sz="2000" dirty="0" err="1" smtClean="0"/>
              <a:t>CPLD</a:t>
            </a:r>
            <a:endParaRPr lang="en-US" sz="2000" dirty="0" smtClean="0"/>
          </a:p>
          <a:p>
            <a:pPr lvl="2"/>
            <a:r>
              <a:rPr lang="en-US" sz="2000" dirty="0" smtClean="0"/>
              <a:t>FPGA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Custom chips: standard cells, sea of gates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dirty="0" smtClean="0"/>
              <a:t>Programmable Logic Devices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502-4E87-4EF5-86FB-4A72881020B4}" type="slidenum">
              <a:rPr lang="en-US"/>
              <a:pPr/>
              <a:t>14</a:t>
            </a:fld>
            <a:endParaRPr lang="en-US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93038" cy="762000"/>
          </a:xfrm>
        </p:spPr>
        <p:txBody>
          <a:bodyPr/>
          <a:lstStyle/>
          <a:p>
            <a:r>
              <a:rPr lang="en-US" dirty="0" err="1"/>
              <a:t>PLD</a:t>
            </a:r>
            <a:r>
              <a:rPr lang="en-US" dirty="0"/>
              <a:t> Advantages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411287"/>
            <a:ext cx="3810000" cy="4456113"/>
          </a:xfrm>
        </p:spPr>
        <p:txBody>
          <a:bodyPr/>
          <a:lstStyle/>
          <a:p>
            <a:r>
              <a:rPr lang="en-US" sz="2400" dirty="0"/>
              <a:t>Short design time</a:t>
            </a:r>
          </a:p>
          <a:p>
            <a:r>
              <a:rPr lang="en-US" sz="2400" dirty="0"/>
              <a:t>Less expensive at low volume</a:t>
            </a:r>
          </a:p>
        </p:txBody>
      </p:sp>
      <p:sp>
        <p:nvSpPr>
          <p:cNvPr id="583684" name="Line 4"/>
          <p:cNvSpPr>
            <a:spLocks noChangeShapeType="1"/>
          </p:cNvSpPr>
          <p:nvPr/>
        </p:nvSpPr>
        <p:spPr bwMode="auto">
          <a:xfrm flipV="1">
            <a:off x="3048000" y="3048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83685" name="Line 5"/>
          <p:cNvSpPr>
            <a:spLocks noChangeShapeType="1"/>
          </p:cNvSpPr>
          <p:nvPr/>
        </p:nvSpPr>
        <p:spPr bwMode="auto">
          <a:xfrm>
            <a:off x="3048000" y="5715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83686" name="Line 6"/>
          <p:cNvSpPr>
            <a:spLocks noChangeShapeType="1"/>
          </p:cNvSpPr>
          <p:nvPr/>
        </p:nvSpPr>
        <p:spPr bwMode="auto">
          <a:xfrm flipV="1">
            <a:off x="3048000" y="3810000"/>
            <a:ext cx="3048000" cy="152400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83687" name="Line 7"/>
          <p:cNvSpPr>
            <a:spLocks noChangeShapeType="1"/>
          </p:cNvSpPr>
          <p:nvPr/>
        </p:nvSpPr>
        <p:spPr bwMode="auto">
          <a:xfrm flipV="1">
            <a:off x="3048000" y="4191000"/>
            <a:ext cx="3048000" cy="5334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Dot"/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83688" name="Line 8"/>
          <p:cNvSpPr>
            <a:spLocks noChangeShapeType="1"/>
          </p:cNvSpPr>
          <p:nvPr/>
        </p:nvSpPr>
        <p:spPr bwMode="auto">
          <a:xfrm>
            <a:off x="4953000" y="4419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83689" name="Text Box 9"/>
          <p:cNvSpPr txBox="1">
            <a:spLocks noChangeArrowheads="1"/>
          </p:cNvSpPr>
          <p:nvPr/>
        </p:nvSpPr>
        <p:spPr bwMode="auto">
          <a:xfrm>
            <a:off x="4175125" y="574675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Volume</a:t>
            </a:r>
          </a:p>
        </p:txBody>
      </p:sp>
      <p:sp>
        <p:nvSpPr>
          <p:cNvPr id="583690" name="Text Box 10"/>
          <p:cNvSpPr txBox="1">
            <a:spLocks noChangeArrowheads="1"/>
          </p:cNvSpPr>
          <p:nvPr/>
        </p:nvSpPr>
        <p:spPr bwMode="auto">
          <a:xfrm rot="-5353338">
            <a:off x="2386807" y="4318793"/>
            <a:ext cx="62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Cost</a:t>
            </a:r>
          </a:p>
        </p:txBody>
      </p:sp>
      <p:sp>
        <p:nvSpPr>
          <p:cNvPr id="583691" name="Text Box 11"/>
          <p:cNvSpPr txBox="1">
            <a:spLocks noChangeArrowheads="1"/>
          </p:cNvSpPr>
          <p:nvPr/>
        </p:nvSpPr>
        <p:spPr bwMode="auto">
          <a:xfrm>
            <a:off x="3200400" y="3200400"/>
            <a:ext cx="322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Nonrecurring engineering cost</a:t>
            </a:r>
          </a:p>
        </p:txBody>
      </p:sp>
      <p:sp>
        <p:nvSpPr>
          <p:cNvPr id="583692" name="Line 12"/>
          <p:cNvSpPr>
            <a:spLocks noChangeShapeType="1"/>
          </p:cNvSpPr>
          <p:nvPr/>
        </p:nvSpPr>
        <p:spPr bwMode="auto">
          <a:xfrm flipH="1">
            <a:off x="3048000" y="3581400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83693" name="Text Box 13"/>
          <p:cNvSpPr txBox="1">
            <a:spLocks noChangeArrowheads="1"/>
          </p:cNvSpPr>
          <p:nvPr/>
        </p:nvSpPr>
        <p:spPr bwMode="auto">
          <a:xfrm>
            <a:off x="6172200" y="358140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</a:rPr>
              <a:t>PLD</a:t>
            </a:r>
          </a:p>
        </p:txBody>
      </p:sp>
      <p:sp>
        <p:nvSpPr>
          <p:cNvPr id="583694" name="Text Box 14"/>
          <p:cNvSpPr txBox="1">
            <a:spLocks noChangeArrowheads="1"/>
          </p:cNvSpPr>
          <p:nvPr/>
        </p:nvSpPr>
        <p:spPr bwMode="auto">
          <a:xfrm>
            <a:off x="6156325" y="3994150"/>
            <a:ext cx="66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accent1"/>
                </a:solidFill>
              </a:rPr>
              <a:t>ASIC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437F-8BF0-48B8-BD80-7269D640756D}" type="slidenum">
              <a:rPr lang="en-US"/>
              <a:pPr/>
              <a:t>15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PLD</a:t>
            </a:r>
            <a:r>
              <a:rPr lang="en-US" dirty="0"/>
              <a:t> Categorization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</a:t>
            </a:r>
          </a:p>
        </p:txBody>
      </p:sp>
      <p:sp>
        <p:nvSpPr>
          <p:cNvPr id="584708" name="Rectangle 4"/>
          <p:cNvSpPr>
            <a:spLocks noChangeArrowheads="1"/>
          </p:cNvSpPr>
          <p:nvPr/>
        </p:nvSpPr>
        <p:spPr bwMode="auto">
          <a:xfrm>
            <a:off x="4038600" y="1981200"/>
            <a:ext cx="1600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84709" name="Rectangle 5"/>
          <p:cNvSpPr>
            <a:spLocks noChangeArrowheads="1"/>
          </p:cNvSpPr>
          <p:nvPr/>
        </p:nvSpPr>
        <p:spPr bwMode="auto">
          <a:xfrm>
            <a:off x="1981200" y="2819400"/>
            <a:ext cx="1600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84710" name="Rectangle 6"/>
          <p:cNvSpPr>
            <a:spLocks noChangeArrowheads="1"/>
          </p:cNvSpPr>
          <p:nvPr/>
        </p:nvSpPr>
        <p:spPr bwMode="auto">
          <a:xfrm>
            <a:off x="5867400" y="2743200"/>
            <a:ext cx="2057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84711" name="Rectangle 7"/>
          <p:cNvSpPr>
            <a:spLocks noChangeArrowheads="1"/>
          </p:cNvSpPr>
          <p:nvPr/>
        </p:nvSpPr>
        <p:spPr bwMode="auto">
          <a:xfrm>
            <a:off x="381000" y="4114800"/>
            <a:ext cx="2895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84712" name="Rectangle 8"/>
          <p:cNvSpPr>
            <a:spLocks noChangeArrowheads="1"/>
          </p:cNvSpPr>
          <p:nvPr/>
        </p:nvSpPr>
        <p:spPr bwMode="auto">
          <a:xfrm>
            <a:off x="3429000" y="4114800"/>
            <a:ext cx="2895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84713" name="Rectangle 9"/>
          <p:cNvSpPr>
            <a:spLocks noChangeArrowheads="1"/>
          </p:cNvSpPr>
          <p:nvPr/>
        </p:nvSpPr>
        <p:spPr bwMode="auto">
          <a:xfrm>
            <a:off x="3657600" y="5257800"/>
            <a:ext cx="1600200" cy="760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84714" name="Rectangle 10"/>
          <p:cNvSpPr>
            <a:spLocks noChangeArrowheads="1"/>
          </p:cNvSpPr>
          <p:nvPr/>
        </p:nvSpPr>
        <p:spPr bwMode="auto">
          <a:xfrm>
            <a:off x="5638800" y="5257800"/>
            <a:ext cx="3276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84715" name="Text Box 11"/>
          <p:cNvSpPr txBox="1">
            <a:spLocks noChangeArrowheads="1"/>
          </p:cNvSpPr>
          <p:nvPr/>
        </p:nvSpPr>
        <p:spPr bwMode="auto">
          <a:xfrm>
            <a:off x="4419600" y="1981200"/>
            <a:ext cx="71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PLD</a:t>
            </a:r>
          </a:p>
        </p:txBody>
      </p:sp>
      <p:sp>
        <p:nvSpPr>
          <p:cNvPr id="584716" name="Text Box 12"/>
          <p:cNvSpPr txBox="1">
            <a:spLocks noChangeArrowheads="1"/>
          </p:cNvSpPr>
          <p:nvPr/>
        </p:nvSpPr>
        <p:spPr bwMode="auto">
          <a:xfrm>
            <a:off x="2286000" y="2819400"/>
            <a:ext cx="88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SPLD</a:t>
            </a:r>
          </a:p>
        </p:txBody>
      </p:sp>
      <p:sp>
        <p:nvSpPr>
          <p:cNvPr id="584717" name="Text Box 13"/>
          <p:cNvSpPr txBox="1">
            <a:spLocks noChangeArrowheads="1"/>
          </p:cNvSpPr>
          <p:nvPr/>
        </p:nvSpPr>
        <p:spPr bwMode="auto">
          <a:xfrm>
            <a:off x="6248400" y="2743200"/>
            <a:ext cx="110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HCPLD</a:t>
            </a:r>
          </a:p>
        </p:txBody>
      </p:sp>
      <p:sp>
        <p:nvSpPr>
          <p:cNvPr id="584718" name="Text Box 14"/>
          <p:cNvSpPr txBox="1">
            <a:spLocks noChangeArrowheads="1"/>
          </p:cNvSpPr>
          <p:nvPr/>
        </p:nvSpPr>
        <p:spPr bwMode="auto">
          <a:xfrm>
            <a:off x="6705600" y="5257800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FPGA</a:t>
            </a:r>
          </a:p>
        </p:txBody>
      </p:sp>
      <p:sp>
        <p:nvSpPr>
          <p:cNvPr id="584719" name="Text Box 15"/>
          <p:cNvSpPr txBox="1">
            <a:spLocks noChangeArrowheads="1"/>
          </p:cNvSpPr>
          <p:nvPr/>
        </p:nvSpPr>
        <p:spPr bwMode="auto">
          <a:xfrm>
            <a:off x="3962400" y="5257800"/>
            <a:ext cx="89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CPLD</a:t>
            </a:r>
          </a:p>
        </p:txBody>
      </p:sp>
      <p:sp>
        <p:nvSpPr>
          <p:cNvPr id="584720" name="Text Box 16"/>
          <p:cNvSpPr txBox="1">
            <a:spLocks noChangeArrowheads="1"/>
          </p:cNvSpPr>
          <p:nvPr/>
        </p:nvSpPr>
        <p:spPr bwMode="auto">
          <a:xfrm>
            <a:off x="1524000" y="4114800"/>
            <a:ext cx="68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PLA</a:t>
            </a:r>
          </a:p>
        </p:txBody>
      </p:sp>
      <p:sp>
        <p:nvSpPr>
          <p:cNvPr id="584721" name="Text Box 17"/>
          <p:cNvSpPr txBox="1">
            <a:spLocks noChangeArrowheads="1"/>
          </p:cNvSpPr>
          <p:nvPr/>
        </p:nvSpPr>
        <p:spPr bwMode="auto">
          <a:xfrm>
            <a:off x="4191000" y="4114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PAL</a:t>
            </a:r>
          </a:p>
        </p:txBody>
      </p:sp>
      <p:sp>
        <p:nvSpPr>
          <p:cNvPr id="584722" name="Text Box 18"/>
          <p:cNvSpPr txBox="1">
            <a:spLocks noChangeArrowheads="1"/>
          </p:cNvSpPr>
          <p:nvPr/>
        </p:nvSpPr>
        <p:spPr bwMode="auto">
          <a:xfrm>
            <a:off x="2057400" y="3352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Simple PLD</a:t>
            </a:r>
          </a:p>
        </p:txBody>
      </p:sp>
      <p:sp>
        <p:nvSpPr>
          <p:cNvPr id="584723" name="Text Box 19"/>
          <p:cNvSpPr txBox="1">
            <a:spLocks noChangeArrowheads="1"/>
          </p:cNvSpPr>
          <p:nvPr/>
        </p:nvSpPr>
        <p:spPr bwMode="auto">
          <a:xfrm>
            <a:off x="5867400" y="3276600"/>
            <a:ext cx="2035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High Capacity PLD</a:t>
            </a:r>
          </a:p>
        </p:txBody>
      </p:sp>
      <p:sp>
        <p:nvSpPr>
          <p:cNvPr id="584724" name="Text Box 20"/>
          <p:cNvSpPr txBox="1">
            <a:spLocks noChangeArrowheads="1"/>
          </p:cNvSpPr>
          <p:nvPr/>
        </p:nvSpPr>
        <p:spPr bwMode="auto">
          <a:xfrm rot="10834348" flipV="1">
            <a:off x="381000" y="4495800"/>
            <a:ext cx="285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Programmable Logic Array</a:t>
            </a:r>
          </a:p>
        </p:txBody>
      </p:sp>
      <p:sp>
        <p:nvSpPr>
          <p:cNvPr id="584725" name="Text Box 21"/>
          <p:cNvSpPr txBox="1">
            <a:spLocks noChangeArrowheads="1"/>
          </p:cNvSpPr>
          <p:nvPr/>
        </p:nvSpPr>
        <p:spPr bwMode="auto">
          <a:xfrm>
            <a:off x="3505200" y="4495800"/>
            <a:ext cx="285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Programmable Array Logic</a:t>
            </a:r>
          </a:p>
        </p:txBody>
      </p:sp>
      <p:sp>
        <p:nvSpPr>
          <p:cNvPr id="584726" name="Text Box 22"/>
          <p:cNvSpPr txBox="1">
            <a:spLocks noChangeArrowheads="1"/>
          </p:cNvSpPr>
          <p:nvPr/>
        </p:nvSpPr>
        <p:spPr bwMode="auto">
          <a:xfrm>
            <a:off x="3657600" y="5715000"/>
            <a:ext cx="1516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Complex PLD</a:t>
            </a:r>
          </a:p>
        </p:txBody>
      </p:sp>
      <p:sp>
        <p:nvSpPr>
          <p:cNvPr id="584727" name="Text Box 23"/>
          <p:cNvSpPr txBox="1">
            <a:spLocks noChangeArrowheads="1"/>
          </p:cNvSpPr>
          <p:nvPr/>
        </p:nvSpPr>
        <p:spPr bwMode="auto">
          <a:xfrm>
            <a:off x="5638800" y="5638800"/>
            <a:ext cx="334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Field Programmable Gate Array</a:t>
            </a:r>
          </a:p>
        </p:txBody>
      </p:sp>
      <p:sp>
        <p:nvSpPr>
          <p:cNvPr id="584728" name="Line 24"/>
          <p:cNvSpPr>
            <a:spLocks noChangeShapeType="1"/>
          </p:cNvSpPr>
          <p:nvPr/>
        </p:nvSpPr>
        <p:spPr bwMode="auto">
          <a:xfrm flipH="1">
            <a:off x="3581400" y="24384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84729" name="Line 25"/>
          <p:cNvSpPr>
            <a:spLocks noChangeShapeType="1"/>
          </p:cNvSpPr>
          <p:nvPr/>
        </p:nvSpPr>
        <p:spPr bwMode="auto">
          <a:xfrm>
            <a:off x="4724400" y="24384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84730" name="Line 26"/>
          <p:cNvSpPr>
            <a:spLocks noChangeShapeType="1"/>
          </p:cNvSpPr>
          <p:nvPr/>
        </p:nvSpPr>
        <p:spPr bwMode="auto">
          <a:xfrm flipH="1">
            <a:off x="2133600" y="38100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84731" name="Line 27"/>
          <p:cNvSpPr>
            <a:spLocks noChangeShapeType="1"/>
          </p:cNvSpPr>
          <p:nvPr/>
        </p:nvSpPr>
        <p:spPr bwMode="auto">
          <a:xfrm>
            <a:off x="2743200" y="38100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84732" name="Line 28"/>
          <p:cNvSpPr>
            <a:spLocks noChangeShapeType="1"/>
          </p:cNvSpPr>
          <p:nvPr/>
        </p:nvSpPr>
        <p:spPr bwMode="auto">
          <a:xfrm>
            <a:off x="6858000" y="3733800"/>
            <a:ext cx="990600" cy="1524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84733" name="Line 29"/>
          <p:cNvSpPr>
            <a:spLocks noChangeShapeType="1"/>
          </p:cNvSpPr>
          <p:nvPr/>
        </p:nvSpPr>
        <p:spPr bwMode="auto">
          <a:xfrm flipH="1">
            <a:off x="5029200" y="3733800"/>
            <a:ext cx="1828800" cy="1524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err="1" smtClean="0"/>
              <a:t>PLD</a:t>
            </a:r>
            <a:r>
              <a:rPr lang="en-US" dirty="0" smtClean="0"/>
              <a:t> as a Black Box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871538" y="2286000"/>
            <a:ext cx="7407275" cy="3689350"/>
            <a:chOff x="549" y="1440"/>
            <a:chExt cx="4666" cy="2324"/>
          </a:xfrm>
        </p:grpSpPr>
        <p:sp>
          <p:nvSpPr>
            <p:cNvPr id="5124" name="Rectangle 3"/>
            <p:cNvSpPr>
              <a:spLocks noChangeArrowheads="1"/>
            </p:cNvSpPr>
            <p:nvPr/>
          </p:nvSpPr>
          <p:spPr bwMode="auto">
            <a:xfrm>
              <a:off x="2064" y="1440"/>
              <a:ext cx="1514" cy="232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" name="Rectangle 4"/>
            <p:cNvSpPr>
              <a:spLocks noChangeArrowheads="1"/>
            </p:cNvSpPr>
            <p:nvPr/>
          </p:nvSpPr>
          <p:spPr bwMode="auto">
            <a:xfrm>
              <a:off x="2547" y="2213"/>
              <a:ext cx="74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System"/>
                </a:rPr>
                <a:t>Logic gates 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5126" name="Rectangle 5"/>
            <p:cNvSpPr>
              <a:spLocks noChangeArrowheads="1"/>
            </p:cNvSpPr>
            <p:nvPr/>
          </p:nvSpPr>
          <p:spPr bwMode="auto">
            <a:xfrm>
              <a:off x="2737" y="2359"/>
              <a:ext cx="2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System"/>
                </a:rPr>
                <a:t>and 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5127" name="Rectangle 6"/>
            <p:cNvSpPr>
              <a:spLocks noChangeArrowheads="1"/>
            </p:cNvSpPr>
            <p:nvPr/>
          </p:nvSpPr>
          <p:spPr bwMode="auto">
            <a:xfrm>
              <a:off x="2475" y="2506"/>
              <a:ext cx="88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System"/>
                </a:rPr>
                <a:t>programmable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5128" name="Freeform 7"/>
            <p:cNvSpPr>
              <a:spLocks/>
            </p:cNvSpPr>
            <p:nvPr/>
          </p:nvSpPr>
          <p:spPr bwMode="auto">
            <a:xfrm>
              <a:off x="3949" y="1799"/>
              <a:ext cx="80" cy="39"/>
            </a:xfrm>
            <a:custGeom>
              <a:avLst/>
              <a:gdLst>
                <a:gd name="T0" fmla="*/ 0 w 159"/>
                <a:gd name="T1" fmla="*/ 19 h 80"/>
                <a:gd name="T2" fmla="*/ 40 w 159"/>
                <a:gd name="T3" fmla="*/ 6 h 80"/>
                <a:gd name="T4" fmla="*/ 0 w 159"/>
                <a:gd name="T5" fmla="*/ 0 h 80"/>
                <a:gd name="T6" fmla="*/ 0 w 159"/>
                <a:gd name="T7" fmla="*/ 6 h 80"/>
                <a:gd name="T8" fmla="*/ 0 w 159"/>
                <a:gd name="T9" fmla="*/ 1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80"/>
                <a:gd name="T17" fmla="*/ 159 w 159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80">
                  <a:moveTo>
                    <a:pt x="0" y="80"/>
                  </a:moveTo>
                  <a:lnTo>
                    <a:pt x="159" y="27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Line 8"/>
            <p:cNvSpPr>
              <a:spLocks noChangeShapeType="1"/>
            </p:cNvSpPr>
            <p:nvPr/>
          </p:nvSpPr>
          <p:spPr bwMode="auto">
            <a:xfrm flipH="1">
              <a:off x="3578" y="1812"/>
              <a:ext cx="35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0" name="Freeform 9"/>
            <p:cNvSpPr>
              <a:spLocks/>
            </p:cNvSpPr>
            <p:nvPr/>
          </p:nvSpPr>
          <p:spPr bwMode="auto">
            <a:xfrm>
              <a:off x="3949" y="2078"/>
              <a:ext cx="80" cy="39"/>
            </a:xfrm>
            <a:custGeom>
              <a:avLst/>
              <a:gdLst>
                <a:gd name="T0" fmla="*/ 0 w 159"/>
                <a:gd name="T1" fmla="*/ 19 h 80"/>
                <a:gd name="T2" fmla="*/ 40 w 159"/>
                <a:gd name="T3" fmla="*/ 13 h 80"/>
                <a:gd name="T4" fmla="*/ 0 w 159"/>
                <a:gd name="T5" fmla="*/ 0 h 80"/>
                <a:gd name="T6" fmla="*/ 0 w 159"/>
                <a:gd name="T7" fmla="*/ 13 h 80"/>
                <a:gd name="T8" fmla="*/ 0 w 159"/>
                <a:gd name="T9" fmla="*/ 1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80"/>
                <a:gd name="T17" fmla="*/ 159 w 159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80">
                  <a:moveTo>
                    <a:pt x="0" y="80"/>
                  </a:moveTo>
                  <a:lnTo>
                    <a:pt x="159" y="53"/>
                  </a:lnTo>
                  <a:lnTo>
                    <a:pt x="0" y="0"/>
                  </a:lnTo>
                  <a:lnTo>
                    <a:pt x="0" y="53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10"/>
            <p:cNvSpPr>
              <a:spLocks noChangeShapeType="1"/>
            </p:cNvSpPr>
            <p:nvPr/>
          </p:nvSpPr>
          <p:spPr bwMode="auto">
            <a:xfrm flipH="1">
              <a:off x="3578" y="2104"/>
              <a:ext cx="35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2" name="Freeform 11"/>
            <p:cNvSpPr>
              <a:spLocks/>
            </p:cNvSpPr>
            <p:nvPr/>
          </p:nvSpPr>
          <p:spPr bwMode="auto">
            <a:xfrm>
              <a:off x="3949" y="2370"/>
              <a:ext cx="80" cy="26"/>
            </a:xfrm>
            <a:custGeom>
              <a:avLst/>
              <a:gdLst>
                <a:gd name="T0" fmla="*/ 0 w 159"/>
                <a:gd name="T1" fmla="*/ 13 h 54"/>
                <a:gd name="T2" fmla="*/ 40 w 159"/>
                <a:gd name="T3" fmla="*/ 6 h 54"/>
                <a:gd name="T4" fmla="*/ 0 w 159"/>
                <a:gd name="T5" fmla="*/ 0 h 54"/>
                <a:gd name="T6" fmla="*/ 0 w 159"/>
                <a:gd name="T7" fmla="*/ 6 h 54"/>
                <a:gd name="T8" fmla="*/ 0 w 159"/>
                <a:gd name="T9" fmla="*/ 1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54"/>
                <a:gd name="T17" fmla="*/ 159 w 159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54">
                  <a:moveTo>
                    <a:pt x="0" y="54"/>
                  </a:moveTo>
                  <a:lnTo>
                    <a:pt x="159" y="27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12"/>
            <p:cNvSpPr>
              <a:spLocks noChangeShapeType="1"/>
            </p:cNvSpPr>
            <p:nvPr/>
          </p:nvSpPr>
          <p:spPr bwMode="auto">
            <a:xfrm flipH="1">
              <a:off x="3578" y="2383"/>
              <a:ext cx="35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4" name="Freeform 13"/>
            <p:cNvSpPr>
              <a:spLocks/>
            </p:cNvSpPr>
            <p:nvPr/>
          </p:nvSpPr>
          <p:spPr bwMode="auto">
            <a:xfrm>
              <a:off x="3949" y="2649"/>
              <a:ext cx="80" cy="26"/>
            </a:xfrm>
            <a:custGeom>
              <a:avLst/>
              <a:gdLst>
                <a:gd name="T0" fmla="*/ 0 w 159"/>
                <a:gd name="T1" fmla="*/ 13 h 53"/>
                <a:gd name="T2" fmla="*/ 40 w 159"/>
                <a:gd name="T3" fmla="*/ 6 h 53"/>
                <a:gd name="T4" fmla="*/ 0 w 159"/>
                <a:gd name="T5" fmla="*/ 0 h 53"/>
                <a:gd name="T6" fmla="*/ 0 w 159"/>
                <a:gd name="T7" fmla="*/ 6 h 53"/>
                <a:gd name="T8" fmla="*/ 0 w 159"/>
                <a:gd name="T9" fmla="*/ 1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53"/>
                <a:gd name="T17" fmla="*/ 159 w 159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53">
                  <a:moveTo>
                    <a:pt x="0" y="53"/>
                  </a:moveTo>
                  <a:lnTo>
                    <a:pt x="159" y="27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14"/>
            <p:cNvSpPr>
              <a:spLocks noChangeShapeType="1"/>
            </p:cNvSpPr>
            <p:nvPr/>
          </p:nvSpPr>
          <p:spPr bwMode="auto">
            <a:xfrm flipH="1">
              <a:off x="3578" y="2662"/>
              <a:ext cx="35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6" name="Freeform 15"/>
            <p:cNvSpPr>
              <a:spLocks/>
            </p:cNvSpPr>
            <p:nvPr/>
          </p:nvSpPr>
          <p:spPr bwMode="auto">
            <a:xfrm>
              <a:off x="3803" y="2755"/>
              <a:ext cx="27" cy="26"/>
            </a:xfrm>
            <a:custGeom>
              <a:avLst/>
              <a:gdLst>
                <a:gd name="T0" fmla="*/ 7 w 54"/>
                <a:gd name="T1" fmla="*/ 0 h 53"/>
                <a:gd name="T2" fmla="*/ 6 w 54"/>
                <a:gd name="T3" fmla="*/ 0 h 53"/>
                <a:gd name="T4" fmla="*/ 5 w 54"/>
                <a:gd name="T5" fmla="*/ 0 h 53"/>
                <a:gd name="T6" fmla="*/ 3 w 54"/>
                <a:gd name="T7" fmla="*/ 1 h 53"/>
                <a:gd name="T8" fmla="*/ 3 w 54"/>
                <a:gd name="T9" fmla="*/ 1 h 53"/>
                <a:gd name="T10" fmla="*/ 2 w 54"/>
                <a:gd name="T11" fmla="*/ 2 h 53"/>
                <a:gd name="T12" fmla="*/ 2 w 54"/>
                <a:gd name="T13" fmla="*/ 3 h 53"/>
                <a:gd name="T14" fmla="*/ 1 w 54"/>
                <a:gd name="T15" fmla="*/ 3 h 53"/>
                <a:gd name="T16" fmla="*/ 1 w 54"/>
                <a:gd name="T17" fmla="*/ 4 h 53"/>
                <a:gd name="T18" fmla="*/ 0 w 54"/>
                <a:gd name="T19" fmla="*/ 5 h 53"/>
                <a:gd name="T20" fmla="*/ 0 w 54"/>
                <a:gd name="T21" fmla="*/ 6 h 53"/>
                <a:gd name="T22" fmla="*/ 0 w 54"/>
                <a:gd name="T23" fmla="*/ 7 h 53"/>
                <a:gd name="T24" fmla="*/ 0 w 54"/>
                <a:gd name="T25" fmla="*/ 8 h 53"/>
                <a:gd name="T26" fmla="*/ 1 w 54"/>
                <a:gd name="T27" fmla="*/ 9 h 53"/>
                <a:gd name="T28" fmla="*/ 1 w 54"/>
                <a:gd name="T29" fmla="*/ 10 h 53"/>
                <a:gd name="T30" fmla="*/ 2 w 54"/>
                <a:gd name="T31" fmla="*/ 10 h 53"/>
                <a:gd name="T32" fmla="*/ 2 w 54"/>
                <a:gd name="T33" fmla="*/ 11 h 53"/>
                <a:gd name="T34" fmla="*/ 3 w 54"/>
                <a:gd name="T35" fmla="*/ 12 h 53"/>
                <a:gd name="T36" fmla="*/ 3 w 54"/>
                <a:gd name="T37" fmla="*/ 12 h 53"/>
                <a:gd name="T38" fmla="*/ 5 w 54"/>
                <a:gd name="T39" fmla="*/ 13 h 53"/>
                <a:gd name="T40" fmla="*/ 6 w 54"/>
                <a:gd name="T41" fmla="*/ 13 h 53"/>
                <a:gd name="T42" fmla="*/ 7 w 54"/>
                <a:gd name="T43" fmla="*/ 13 h 53"/>
                <a:gd name="T44" fmla="*/ 7 w 54"/>
                <a:gd name="T45" fmla="*/ 13 h 53"/>
                <a:gd name="T46" fmla="*/ 8 w 54"/>
                <a:gd name="T47" fmla="*/ 13 h 53"/>
                <a:gd name="T48" fmla="*/ 9 w 54"/>
                <a:gd name="T49" fmla="*/ 13 h 53"/>
                <a:gd name="T50" fmla="*/ 10 w 54"/>
                <a:gd name="T51" fmla="*/ 12 h 53"/>
                <a:gd name="T52" fmla="*/ 11 w 54"/>
                <a:gd name="T53" fmla="*/ 12 h 53"/>
                <a:gd name="T54" fmla="*/ 12 w 54"/>
                <a:gd name="T55" fmla="*/ 11 h 53"/>
                <a:gd name="T56" fmla="*/ 12 w 54"/>
                <a:gd name="T57" fmla="*/ 10 h 53"/>
                <a:gd name="T58" fmla="*/ 13 w 54"/>
                <a:gd name="T59" fmla="*/ 10 h 53"/>
                <a:gd name="T60" fmla="*/ 13 w 54"/>
                <a:gd name="T61" fmla="*/ 9 h 53"/>
                <a:gd name="T62" fmla="*/ 13 w 54"/>
                <a:gd name="T63" fmla="*/ 8 h 53"/>
                <a:gd name="T64" fmla="*/ 14 w 54"/>
                <a:gd name="T65" fmla="*/ 7 h 53"/>
                <a:gd name="T66" fmla="*/ 14 w 54"/>
                <a:gd name="T67" fmla="*/ 6 h 53"/>
                <a:gd name="T68" fmla="*/ 13 w 54"/>
                <a:gd name="T69" fmla="*/ 5 h 53"/>
                <a:gd name="T70" fmla="*/ 13 w 54"/>
                <a:gd name="T71" fmla="*/ 4 h 53"/>
                <a:gd name="T72" fmla="*/ 13 w 54"/>
                <a:gd name="T73" fmla="*/ 3 h 53"/>
                <a:gd name="T74" fmla="*/ 12 w 54"/>
                <a:gd name="T75" fmla="*/ 3 h 53"/>
                <a:gd name="T76" fmla="*/ 12 w 54"/>
                <a:gd name="T77" fmla="*/ 2 h 53"/>
                <a:gd name="T78" fmla="*/ 11 w 54"/>
                <a:gd name="T79" fmla="*/ 1 h 53"/>
                <a:gd name="T80" fmla="*/ 10 w 54"/>
                <a:gd name="T81" fmla="*/ 1 h 53"/>
                <a:gd name="T82" fmla="*/ 9 w 54"/>
                <a:gd name="T83" fmla="*/ 0 h 53"/>
                <a:gd name="T84" fmla="*/ 8 w 54"/>
                <a:gd name="T85" fmla="*/ 0 h 53"/>
                <a:gd name="T86" fmla="*/ 7 w 54"/>
                <a:gd name="T87" fmla="*/ 0 h 53"/>
                <a:gd name="T88" fmla="*/ 7 w 54"/>
                <a:gd name="T89" fmla="*/ 6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4"/>
                <a:gd name="T136" fmla="*/ 0 h 53"/>
                <a:gd name="T137" fmla="*/ 54 w 54"/>
                <a:gd name="T138" fmla="*/ 53 h 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4" h="53">
                  <a:moveTo>
                    <a:pt x="27" y="26"/>
                  </a:moveTo>
                  <a:lnTo>
                    <a:pt x="27" y="0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6" y="44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1" y="49"/>
                  </a:lnTo>
                  <a:lnTo>
                    <a:pt x="12" y="49"/>
                  </a:lnTo>
                  <a:lnTo>
                    <a:pt x="14" y="50"/>
                  </a:lnTo>
                  <a:lnTo>
                    <a:pt x="15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9" y="53"/>
                  </a:lnTo>
                  <a:lnTo>
                    <a:pt x="20" y="53"/>
                  </a:lnTo>
                  <a:lnTo>
                    <a:pt x="22" y="53"/>
                  </a:lnTo>
                  <a:lnTo>
                    <a:pt x="23" y="53"/>
                  </a:lnTo>
                  <a:lnTo>
                    <a:pt x="24" y="53"/>
                  </a:lnTo>
                  <a:lnTo>
                    <a:pt x="26" y="53"/>
                  </a:lnTo>
                  <a:lnTo>
                    <a:pt x="27" y="53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4" y="53"/>
                  </a:lnTo>
                  <a:lnTo>
                    <a:pt x="35" y="53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2" y="49"/>
                  </a:lnTo>
                  <a:lnTo>
                    <a:pt x="43" y="49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7" y="45"/>
                  </a:lnTo>
                  <a:lnTo>
                    <a:pt x="47" y="44"/>
                  </a:lnTo>
                  <a:lnTo>
                    <a:pt x="48" y="42"/>
                  </a:lnTo>
                  <a:lnTo>
                    <a:pt x="50" y="41"/>
                  </a:lnTo>
                  <a:lnTo>
                    <a:pt x="50" y="40"/>
                  </a:lnTo>
                  <a:lnTo>
                    <a:pt x="51" y="38"/>
                  </a:lnTo>
                  <a:lnTo>
                    <a:pt x="51" y="37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3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4" y="29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0" y="14"/>
                  </a:lnTo>
                  <a:lnTo>
                    <a:pt x="50" y="13"/>
                  </a:lnTo>
                  <a:lnTo>
                    <a:pt x="48" y="12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6"/>
            <p:cNvSpPr>
              <a:spLocks/>
            </p:cNvSpPr>
            <p:nvPr/>
          </p:nvSpPr>
          <p:spPr bwMode="auto">
            <a:xfrm>
              <a:off x="3798" y="2764"/>
              <a:ext cx="20" cy="19"/>
            </a:xfrm>
            <a:custGeom>
              <a:avLst/>
              <a:gdLst>
                <a:gd name="T0" fmla="*/ 5 w 40"/>
                <a:gd name="T1" fmla="*/ 0 h 40"/>
                <a:gd name="T2" fmla="*/ 4 w 40"/>
                <a:gd name="T3" fmla="*/ 0 h 40"/>
                <a:gd name="T4" fmla="*/ 3 w 40"/>
                <a:gd name="T5" fmla="*/ 0 h 40"/>
                <a:gd name="T6" fmla="*/ 3 w 40"/>
                <a:gd name="T7" fmla="*/ 0 h 40"/>
                <a:gd name="T8" fmla="*/ 2 w 40"/>
                <a:gd name="T9" fmla="*/ 1 h 40"/>
                <a:gd name="T10" fmla="*/ 1 w 40"/>
                <a:gd name="T11" fmla="*/ 1 h 40"/>
                <a:gd name="T12" fmla="*/ 1 w 40"/>
                <a:gd name="T13" fmla="*/ 2 h 40"/>
                <a:gd name="T14" fmla="*/ 1 w 40"/>
                <a:gd name="T15" fmla="*/ 2 h 40"/>
                <a:gd name="T16" fmla="*/ 1 w 40"/>
                <a:gd name="T17" fmla="*/ 3 h 40"/>
                <a:gd name="T18" fmla="*/ 1 w 40"/>
                <a:gd name="T19" fmla="*/ 4 h 40"/>
                <a:gd name="T20" fmla="*/ 0 w 40"/>
                <a:gd name="T21" fmla="*/ 5 h 40"/>
                <a:gd name="T22" fmla="*/ 1 w 40"/>
                <a:gd name="T23" fmla="*/ 5 h 40"/>
                <a:gd name="T24" fmla="*/ 1 w 40"/>
                <a:gd name="T25" fmla="*/ 6 h 40"/>
                <a:gd name="T26" fmla="*/ 1 w 40"/>
                <a:gd name="T27" fmla="*/ 6 h 40"/>
                <a:gd name="T28" fmla="*/ 1 w 40"/>
                <a:gd name="T29" fmla="*/ 7 h 40"/>
                <a:gd name="T30" fmla="*/ 1 w 40"/>
                <a:gd name="T31" fmla="*/ 7 h 40"/>
                <a:gd name="T32" fmla="*/ 1 w 40"/>
                <a:gd name="T33" fmla="*/ 8 h 40"/>
                <a:gd name="T34" fmla="*/ 3 w 40"/>
                <a:gd name="T35" fmla="*/ 8 h 40"/>
                <a:gd name="T36" fmla="*/ 3 w 40"/>
                <a:gd name="T37" fmla="*/ 9 h 40"/>
                <a:gd name="T38" fmla="*/ 3 w 40"/>
                <a:gd name="T39" fmla="*/ 9 h 40"/>
                <a:gd name="T40" fmla="*/ 5 w 40"/>
                <a:gd name="T41" fmla="*/ 9 h 40"/>
                <a:gd name="T42" fmla="*/ 5 w 40"/>
                <a:gd name="T43" fmla="*/ 9 h 40"/>
                <a:gd name="T44" fmla="*/ 5 w 40"/>
                <a:gd name="T45" fmla="*/ 9 h 40"/>
                <a:gd name="T46" fmla="*/ 6 w 40"/>
                <a:gd name="T47" fmla="*/ 9 h 40"/>
                <a:gd name="T48" fmla="*/ 7 w 40"/>
                <a:gd name="T49" fmla="*/ 9 h 40"/>
                <a:gd name="T50" fmla="*/ 7 w 40"/>
                <a:gd name="T51" fmla="*/ 9 h 40"/>
                <a:gd name="T52" fmla="*/ 9 w 40"/>
                <a:gd name="T53" fmla="*/ 8 h 40"/>
                <a:gd name="T54" fmla="*/ 9 w 40"/>
                <a:gd name="T55" fmla="*/ 8 h 40"/>
                <a:gd name="T56" fmla="*/ 10 w 40"/>
                <a:gd name="T57" fmla="*/ 7 h 40"/>
                <a:gd name="T58" fmla="*/ 10 w 40"/>
                <a:gd name="T59" fmla="*/ 6 h 40"/>
                <a:gd name="T60" fmla="*/ 10 w 40"/>
                <a:gd name="T61" fmla="*/ 6 h 40"/>
                <a:gd name="T62" fmla="*/ 10 w 40"/>
                <a:gd name="T63" fmla="*/ 5 h 40"/>
                <a:gd name="T64" fmla="*/ 10 w 40"/>
                <a:gd name="T65" fmla="*/ 5 h 40"/>
                <a:gd name="T66" fmla="*/ 10 w 40"/>
                <a:gd name="T67" fmla="*/ 4 h 40"/>
                <a:gd name="T68" fmla="*/ 10 w 40"/>
                <a:gd name="T69" fmla="*/ 3 h 40"/>
                <a:gd name="T70" fmla="*/ 10 w 40"/>
                <a:gd name="T71" fmla="*/ 3 h 40"/>
                <a:gd name="T72" fmla="*/ 10 w 40"/>
                <a:gd name="T73" fmla="*/ 2 h 40"/>
                <a:gd name="T74" fmla="*/ 9 w 40"/>
                <a:gd name="T75" fmla="*/ 1 h 40"/>
                <a:gd name="T76" fmla="*/ 9 w 40"/>
                <a:gd name="T77" fmla="*/ 1 h 40"/>
                <a:gd name="T78" fmla="*/ 8 w 40"/>
                <a:gd name="T79" fmla="*/ 1 h 40"/>
                <a:gd name="T80" fmla="*/ 7 w 40"/>
                <a:gd name="T81" fmla="*/ 0 h 40"/>
                <a:gd name="T82" fmla="*/ 6 w 40"/>
                <a:gd name="T83" fmla="*/ 0 h 40"/>
                <a:gd name="T84" fmla="*/ 6 w 40"/>
                <a:gd name="T85" fmla="*/ 0 h 40"/>
                <a:gd name="T86" fmla="*/ 5 w 40"/>
                <a:gd name="T87" fmla="*/ 0 h 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"/>
                <a:gd name="T133" fmla="*/ 0 h 40"/>
                <a:gd name="T134" fmla="*/ 40 w 40"/>
                <a:gd name="T135" fmla="*/ 40 h 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17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2" y="36"/>
                  </a:lnTo>
                  <a:lnTo>
                    <a:pt x="33" y="35"/>
                  </a:lnTo>
                  <a:lnTo>
                    <a:pt x="34" y="33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40" y="15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7"/>
            <p:cNvSpPr>
              <a:spLocks/>
            </p:cNvSpPr>
            <p:nvPr/>
          </p:nvSpPr>
          <p:spPr bwMode="auto">
            <a:xfrm>
              <a:off x="3803" y="2861"/>
              <a:ext cx="27" cy="27"/>
            </a:xfrm>
            <a:custGeom>
              <a:avLst/>
              <a:gdLst>
                <a:gd name="T0" fmla="*/ 7 w 54"/>
                <a:gd name="T1" fmla="*/ 1 h 53"/>
                <a:gd name="T2" fmla="*/ 6 w 54"/>
                <a:gd name="T3" fmla="*/ 1 h 53"/>
                <a:gd name="T4" fmla="*/ 5 w 54"/>
                <a:gd name="T5" fmla="*/ 1 h 53"/>
                <a:gd name="T6" fmla="*/ 3 w 54"/>
                <a:gd name="T7" fmla="*/ 1 h 53"/>
                <a:gd name="T8" fmla="*/ 3 w 54"/>
                <a:gd name="T9" fmla="*/ 2 h 53"/>
                <a:gd name="T10" fmla="*/ 2 w 54"/>
                <a:gd name="T11" fmla="*/ 2 h 53"/>
                <a:gd name="T12" fmla="*/ 2 w 54"/>
                <a:gd name="T13" fmla="*/ 3 h 53"/>
                <a:gd name="T14" fmla="*/ 1 w 54"/>
                <a:gd name="T15" fmla="*/ 4 h 53"/>
                <a:gd name="T16" fmla="*/ 1 w 54"/>
                <a:gd name="T17" fmla="*/ 5 h 53"/>
                <a:gd name="T18" fmla="*/ 0 w 54"/>
                <a:gd name="T19" fmla="*/ 6 h 53"/>
                <a:gd name="T20" fmla="*/ 0 w 54"/>
                <a:gd name="T21" fmla="*/ 7 h 53"/>
                <a:gd name="T22" fmla="*/ 0 w 54"/>
                <a:gd name="T23" fmla="*/ 8 h 53"/>
                <a:gd name="T24" fmla="*/ 0 w 54"/>
                <a:gd name="T25" fmla="*/ 9 h 53"/>
                <a:gd name="T26" fmla="*/ 1 w 54"/>
                <a:gd name="T27" fmla="*/ 9 h 53"/>
                <a:gd name="T28" fmla="*/ 1 w 54"/>
                <a:gd name="T29" fmla="*/ 10 h 53"/>
                <a:gd name="T30" fmla="*/ 2 w 54"/>
                <a:gd name="T31" fmla="*/ 11 h 53"/>
                <a:gd name="T32" fmla="*/ 2 w 54"/>
                <a:gd name="T33" fmla="*/ 12 h 53"/>
                <a:gd name="T34" fmla="*/ 3 w 54"/>
                <a:gd name="T35" fmla="*/ 13 h 53"/>
                <a:gd name="T36" fmla="*/ 3 w 54"/>
                <a:gd name="T37" fmla="*/ 13 h 53"/>
                <a:gd name="T38" fmla="*/ 5 w 54"/>
                <a:gd name="T39" fmla="*/ 13 h 53"/>
                <a:gd name="T40" fmla="*/ 6 w 54"/>
                <a:gd name="T41" fmla="*/ 14 h 53"/>
                <a:gd name="T42" fmla="*/ 7 w 54"/>
                <a:gd name="T43" fmla="*/ 14 h 53"/>
                <a:gd name="T44" fmla="*/ 7 w 54"/>
                <a:gd name="T45" fmla="*/ 14 h 53"/>
                <a:gd name="T46" fmla="*/ 8 w 54"/>
                <a:gd name="T47" fmla="*/ 14 h 53"/>
                <a:gd name="T48" fmla="*/ 9 w 54"/>
                <a:gd name="T49" fmla="*/ 13 h 53"/>
                <a:gd name="T50" fmla="*/ 10 w 54"/>
                <a:gd name="T51" fmla="*/ 13 h 53"/>
                <a:gd name="T52" fmla="*/ 11 w 54"/>
                <a:gd name="T53" fmla="*/ 13 h 53"/>
                <a:gd name="T54" fmla="*/ 12 w 54"/>
                <a:gd name="T55" fmla="*/ 12 h 53"/>
                <a:gd name="T56" fmla="*/ 12 w 54"/>
                <a:gd name="T57" fmla="*/ 11 h 53"/>
                <a:gd name="T58" fmla="*/ 13 w 54"/>
                <a:gd name="T59" fmla="*/ 10 h 53"/>
                <a:gd name="T60" fmla="*/ 13 w 54"/>
                <a:gd name="T61" fmla="*/ 9 h 53"/>
                <a:gd name="T62" fmla="*/ 13 w 54"/>
                <a:gd name="T63" fmla="*/ 9 h 53"/>
                <a:gd name="T64" fmla="*/ 14 w 54"/>
                <a:gd name="T65" fmla="*/ 8 h 53"/>
                <a:gd name="T66" fmla="*/ 14 w 54"/>
                <a:gd name="T67" fmla="*/ 7 h 53"/>
                <a:gd name="T68" fmla="*/ 13 w 54"/>
                <a:gd name="T69" fmla="*/ 6 h 53"/>
                <a:gd name="T70" fmla="*/ 13 w 54"/>
                <a:gd name="T71" fmla="*/ 5 h 53"/>
                <a:gd name="T72" fmla="*/ 13 w 54"/>
                <a:gd name="T73" fmla="*/ 4 h 53"/>
                <a:gd name="T74" fmla="*/ 12 w 54"/>
                <a:gd name="T75" fmla="*/ 3 h 53"/>
                <a:gd name="T76" fmla="*/ 12 w 54"/>
                <a:gd name="T77" fmla="*/ 2 h 53"/>
                <a:gd name="T78" fmla="*/ 11 w 54"/>
                <a:gd name="T79" fmla="*/ 2 h 53"/>
                <a:gd name="T80" fmla="*/ 10 w 54"/>
                <a:gd name="T81" fmla="*/ 1 h 53"/>
                <a:gd name="T82" fmla="*/ 9 w 54"/>
                <a:gd name="T83" fmla="*/ 1 h 53"/>
                <a:gd name="T84" fmla="*/ 8 w 54"/>
                <a:gd name="T85" fmla="*/ 1 h 53"/>
                <a:gd name="T86" fmla="*/ 7 w 54"/>
                <a:gd name="T87" fmla="*/ 1 h 53"/>
                <a:gd name="T88" fmla="*/ 7 w 54"/>
                <a:gd name="T89" fmla="*/ 7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4"/>
                <a:gd name="T136" fmla="*/ 0 h 53"/>
                <a:gd name="T137" fmla="*/ 54 w 54"/>
                <a:gd name="T138" fmla="*/ 53 h 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4" h="53">
                  <a:moveTo>
                    <a:pt x="27" y="27"/>
                  </a:moveTo>
                  <a:lnTo>
                    <a:pt x="27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4" y="42"/>
                  </a:lnTo>
                  <a:lnTo>
                    <a:pt x="4" y="43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10" y="48"/>
                  </a:lnTo>
                  <a:lnTo>
                    <a:pt x="11" y="49"/>
                  </a:lnTo>
                  <a:lnTo>
                    <a:pt x="12" y="49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9" y="53"/>
                  </a:lnTo>
                  <a:lnTo>
                    <a:pt x="20" y="53"/>
                  </a:lnTo>
                  <a:lnTo>
                    <a:pt x="22" y="53"/>
                  </a:lnTo>
                  <a:lnTo>
                    <a:pt x="23" y="53"/>
                  </a:lnTo>
                  <a:lnTo>
                    <a:pt x="24" y="53"/>
                  </a:lnTo>
                  <a:lnTo>
                    <a:pt x="26" y="53"/>
                  </a:lnTo>
                  <a:lnTo>
                    <a:pt x="27" y="53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4" y="53"/>
                  </a:lnTo>
                  <a:lnTo>
                    <a:pt x="35" y="53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39" y="51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3" y="49"/>
                  </a:lnTo>
                  <a:lnTo>
                    <a:pt x="44" y="48"/>
                  </a:lnTo>
                  <a:lnTo>
                    <a:pt x="44" y="47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7" y="44"/>
                  </a:lnTo>
                  <a:lnTo>
                    <a:pt x="48" y="43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1" y="39"/>
                  </a:lnTo>
                  <a:lnTo>
                    <a:pt x="51" y="38"/>
                  </a:lnTo>
                  <a:lnTo>
                    <a:pt x="52" y="36"/>
                  </a:lnTo>
                  <a:lnTo>
                    <a:pt x="52" y="35"/>
                  </a:lnTo>
                  <a:lnTo>
                    <a:pt x="52" y="34"/>
                  </a:lnTo>
                  <a:lnTo>
                    <a:pt x="54" y="32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4" y="27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1" y="18"/>
                  </a:lnTo>
                  <a:lnTo>
                    <a:pt x="51" y="16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7" y="0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8"/>
            <p:cNvSpPr>
              <a:spLocks/>
            </p:cNvSpPr>
            <p:nvPr/>
          </p:nvSpPr>
          <p:spPr bwMode="auto">
            <a:xfrm>
              <a:off x="3798" y="2870"/>
              <a:ext cx="20" cy="20"/>
            </a:xfrm>
            <a:custGeom>
              <a:avLst/>
              <a:gdLst>
                <a:gd name="T0" fmla="*/ 5 w 40"/>
                <a:gd name="T1" fmla="*/ 0 h 39"/>
                <a:gd name="T2" fmla="*/ 4 w 40"/>
                <a:gd name="T3" fmla="*/ 1 h 39"/>
                <a:gd name="T4" fmla="*/ 3 w 40"/>
                <a:gd name="T5" fmla="*/ 1 h 39"/>
                <a:gd name="T6" fmla="*/ 3 w 40"/>
                <a:gd name="T7" fmla="*/ 1 h 39"/>
                <a:gd name="T8" fmla="*/ 2 w 40"/>
                <a:gd name="T9" fmla="*/ 1 h 39"/>
                <a:gd name="T10" fmla="*/ 1 w 40"/>
                <a:gd name="T11" fmla="*/ 2 h 39"/>
                <a:gd name="T12" fmla="*/ 1 w 40"/>
                <a:gd name="T13" fmla="*/ 3 h 39"/>
                <a:gd name="T14" fmla="*/ 1 w 40"/>
                <a:gd name="T15" fmla="*/ 3 h 39"/>
                <a:gd name="T16" fmla="*/ 1 w 40"/>
                <a:gd name="T17" fmla="*/ 4 h 39"/>
                <a:gd name="T18" fmla="*/ 1 w 40"/>
                <a:gd name="T19" fmla="*/ 5 h 39"/>
                <a:gd name="T20" fmla="*/ 0 w 40"/>
                <a:gd name="T21" fmla="*/ 5 h 39"/>
                <a:gd name="T22" fmla="*/ 1 w 40"/>
                <a:gd name="T23" fmla="*/ 6 h 39"/>
                <a:gd name="T24" fmla="*/ 1 w 40"/>
                <a:gd name="T25" fmla="*/ 7 h 39"/>
                <a:gd name="T26" fmla="*/ 1 w 40"/>
                <a:gd name="T27" fmla="*/ 7 h 39"/>
                <a:gd name="T28" fmla="*/ 1 w 40"/>
                <a:gd name="T29" fmla="*/ 8 h 39"/>
                <a:gd name="T30" fmla="*/ 1 w 40"/>
                <a:gd name="T31" fmla="*/ 8 h 39"/>
                <a:gd name="T32" fmla="*/ 1 w 40"/>
                <a:gd name="T33" fmla="*/ 9 h 39"/>
                <a:gd name="T34" fmla="*/ 3 w 40"/>
                <a:gd name="T35" fmla="*/ 9 h 39"/>
                <a:gd name="T36" fmla="*/ 3 w 40"/>
                <a:gd name="T37" fmla="*/ 10 h 39"/>
                <a:gd name="T38" fmla="*/ 3 w 40"/>
                <a:gd name="T39" fmla="*/ 10 h 39"/>
                <a:gd name="T40" fmla="*/ 5 w 40"/>
                <a:gd name="T41" fmla="*/ 10 h 39"/>
                <a:gd name="T42" fmla="*/ 5 w 40"/>
                <a:gd name="T43" fmla="*/ 10 h 39"/>
                <a:gd name="T44" fmla="*/ 5 w 40"/>
                <a:gd name="T45" fmla="*/ 10 h 39"/>
                <a:gd name="T46" fmla="*/ 6 w 40"/>
                <a:gd name="T47" fmla="*/ 10 h 39"/>
                <a:gd name="T48" fmla="*/ 7 w 40"/>
                <a:gd name="T49" fmla="*/ 10 h 39"/>
                <a:gd name="T50" fmla="*/ 7 w 40"/>
                <a:gd name="T51" fmla="*/ 10 h 39"/>
                <a:gd name="T52" fmla="*/ 9 w 40"/>
                <a:gd name="T53" fmla="*/ 9 h 39"/>
                <a:gd name="T54" fmla="*/ 9 w 40"/>
                <a:gd name="T55" fmla="*/ 9 h 39"/>
                <a:gd name="T56" fmla="*/ 10 w 40"/>
                <a:gd name="T57" fmla="*/ 8 h 39"/>
                <a:gd name="T58" fmla="*/ 10 w 40"/>
                <a:gd name="T59" fmla="*/ 7 h 39"/>
                <a:gd name="T60" fmla="*/ 10 w 40"/>
                <a:gd name="T61" fmla="*/ 7 h 39"/>
                <a:gd name="T62" fmla="*/ 10 w 40"/>
                <a:gd name="T63" fmla="*/ 6 h 39"/>
                <a:gd name="T64" fmla="*/ 10 w 40"/>
                <a:gd name="T65" fmla="*/ 5 h 39"/>
                <a:gd name="T66" fmla="*/ 10 w 40"/>
                <a:gd name="T67" fmla="*/ 5 h 39"/>
                <a:gd name="T68" fmla="*/ 10 w 40"/>
                <a:gd name="T69" fmla="*/ 4 h 39"/>
                <a:gd name="T70" fmla="*/ 10 w 40"/>
                <a:gd name="T71" fmla="*/ 3 h 39"/>
                <a:gd name="T72" fmla="*/ 10 w 40"/>
                <a:gd name="T73" fmla="*/ 3 h 39"/>
                <a:gd name="T74" fmla="*/ 9 w 40"/>
                <a:gd name="T75" fmla="*/ 2 h 39"/>
                <a:gd name="T76" fmla="*/ 9 w 40"/>
                <a:gd name="T77" fmla="*/ 2 h 39"/>
                <a:gd name="T78" fmla="*/ 8 w 40"/>
                <a:gd name="T79" fmla="*/ 1 h 39"/>
                <a:gd name="T80" fmla="*/ 7 w 40"/>
                <a:gd name="T81" fmla="*/ 1 h 39"/>
                <a:gd name="T82" fmla="*/ 6 w 40"/>
                <a:gd name="T83" fmla="*/ 1 h 39"/>
                <a:gd name="T84" fmla="*/ 6 w 40"/>
                <a:gd name="T85" fmla="*/ 0 h 39"/>
                <a:gd name="T86" fmla="*/ 5 w 40"/>
                <a:gd name="T87" fmla="*/ 0 h 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"/>
                <a:gd name="T133" fmla="*/ 0 h 39"/>
                <a:gd name="T134" fmla="*/ 40 w 40"/>
                <a:gd name="T135" fmla="*/ 39 h 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" h="39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4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8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6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19"/>
            <p:cNvSpPr>
              <a:spLocks/>
            </p:cNvSpPr>
            <p:nvPr/>
          </p:nvSpPr>
          <p:spPr bwMode="auto">
            <a:xfrm>
              <a:off x="3803" y="2967"/>
              <a:ext cx="27" cy="27"/>
            </a:xfrm>
            <a:custGeom>
              <a:avLst/>
              <a:gdLst>
                <a:gd name="T0" fmla="*/ 7 w 54"/>
                <a:gd name="T1" fmla="*/ 1 h 53"/>
                <a:gd name="T2" fmla="*/ 6 w 54"/>
                <a:gd name="T3" fmla="*/ 1 h 53"/>
                <a:gd name="T4" fmla="*/ 5 w 54"/>
                <a:gd name="T5" fmla="*/ 1 h 53"/>
                <a:gd name="T6" fmla="*/ 3 w 54"/>
                <a:gd name="T7" fmla="*/ 1 h 53"/>
                <a:gd name="T8" fmla="*/ 3 w 54"/>
                <a:gd name="T9" fmla="*/ 2 h 53"/>
                <a:gd name="T10" fmla="*/ 2 w 54"/>
                <a:gd name="T11" fmla="*/ 2 h 53"/>
                <a:gd name="T12" fmla="*/ 2 w 54"/>
                <a:gd name="T13" fmla="*/ 3 h 53"/>
                <a:gd name="T14" fmla="*/ 1 w 54"/>
                <a:gd name="T15" fmla="*/ 4 h 53"/>
                <a:gd name="T16" fmla="*/ 1 w 54"/>
                <a:gd name="T17" fmla="*/ 5 h 53"/>
                <a:gd name="T18" fmla="*/ 0 w 54"/>
                <a:gd name="T19" fmla="*/ 6 h 53"/>
                <a:gd name="T20" fmla="*/ 0 w 54"/>
                <a:gd name="T21" fmla="*/ 7 h 53"/>
                <a:gd name="T22" fmla="*/ 0 w 54"/>
                <a:gd name="T23" fmla="*/ 8 h 53"/>
                <a:gd name="T24" fmla="*/ 0 w 54"/>
                <a:gd name="T25" fmla="*/ 9 h 53"/>
                <a:gd name="T26" fmla="*/ 1 w 54"/>
                <a:gd name="T27" fmla="*/ 9 h 53"/>
                <a:gd name="T28" fmla="*/ 1 w 54"/>
                <a:gd name="T29" fmla="*/ 10 h 53"/>
                <a:gd name="T30" fmla="*/ 2 w 54"/>
                <a:gd name="T31" fmla="*/ 11 h 53"/>
                <a:gd name="T32" fmla="*/ 2 w 54"/>
                <a:gd name="T33" fmla="*/ 12 h 53"/>
                <a:gd name="T34" fmla="*/ 3 w 54"/>
                <a:gd name="T35" fmla="*/ 13 h 53"/>
                <a:gd name="T36" fmla="*/ 3 w 54"/>
                <a:gd name="T37" fmla="*/ 13 h 53"/>
                <a:gd name="T38" fmla="*/ 5 w 54"/>
                <a:gd name="T39" fmla="*/ 13 h 53"/>
                <a:gd name="T40" fmla="*/ 6 w 54"/>
                <a:gd name="T41" fmla="*/ 14 h 53"/>
                <a:gd name="T42" fmla="*/ 7 w 54"/>
                <a:gd name="T43" fmla="*/ 14 h 53"/>
                <a:gd name="T44" fmla="*/ 7 w 54"/>
                <a:gd name="T45" fmla="*/ 14 h 53"/>
                <a:gd name="T46" fmla="*/ 8 w 54"/>
                <a:gd name="T47" fmla="*/ 14 h 53"/>
                <a:gd name="T48" fmla="*/ 9 w 54"/>
                <a:gd name="T49" fmla="*/ 13 h 53"/>
                <a:gd name="T50" fmla="*/ 10 w 54"/>
                <a:gd name="T51" fmla="*/ 13 h 53"/>
                <a:gd name="T52" fmla="*/ 11 w 54"/>
                <a:gd name="T53" fmla="*/ 13 h 53"/>
                <a:gd name="T54" fmla="*/ 12 w 54"/>
                <a:gd name="T55" fmla="*/ 12 h 53"/>
                <a:gd name="T56" fmla="*/ 12 w 54"/>
                <a:gd name="T57" fmla="*/ 11 h 53"/>
                <a:gd name="T58" fmla="*/ 13 w 54"/>
                <a:gd name="T59" fmla="*/ 10 h 53"/>
                <a:gd name="T60" fmla="*/ 13 w 54"/>
                <a:gd name="T61" fmla="*/ 9 h 53"/>
                <a:gd name="T62" fmla="*/ 13 w 54"/>
                <a:gd name="T63" fmla="*/ 9 h 53"/>
                <a:gd name="T64" fmla="*/ 14 w 54"/>
                <a:gd name="T65" fmla="*/ 8 h 53"/>
                <a:gd name="T66" fmla="*/ 14 w 54"/>
                <a:gd name="T67" fmla="*/ 7 h 53"/>
                <a:gd name="T68" fmla="*/ 13 w 54"/>
                <a:gd name="T69" fmla="*/ 6 h 53"/>
                <a:gd name="T70" fmla="*/ 13 w 54"/>
                <a:gd name="T71" fmla="*/ 5 h 53"/>
                <a:gd name="T72" fmla="*/ 13 w 54"/>
                <a:gd name="T73" fmla="*/ 4 h 53"/>
                <a:gd name="T74" fmla="*/ 12 w 54"/>
                <a:gd name="T75" fmla="*/ 3 h 53"/>
                <a:gd name="T76" fmla="*/ 12 w 54"/>
                <a:gd name="T77" fmla="*/ 2 h 53"/>
                <a:gd name="T78" fmla="*/ 11 w 54"/>
                <a:gd name="T79" fmla="*/ 2 h 53"/>
                <a:gd name="T80" fmla="*/ 10 w 54"/>
                <a:gd name="T81" fmla="*/ 1 h 53"/>
                <a:gd name="T82" fmla="*/ 9 w 54"/>
                <a:gd name="T83" fmla="*/ 1 h 53"/>
                <a:gd name="T84" fmla="*/ 8 w 54"/>
                <a:gd name="T85" fmla="*/ 1 h 53"/>
                <a:gd name="T86" fmla="*/ 7 w 54"/>
                <a:gd name="T87" fmla="*/ 1 h 53"/>
                <a:gd name="T88" fmla="*/ 7 w 54"/>
                <a:gd name="T89" fmla="*/ 7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4"/>
                <a:gd name="T136" fmla="*/ 0 h 53"/>
                <a:gd name="T137" fmla="*/ 54 w 54"/>
                <a:gd name="T138" fmla="*/ 53 h 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4" h="53">
                  <a:moveTo>
                    <a:pt x="27" y="26"/>
                  </a:moveTo>
                  <a:lnTo>
                    <a:pt x="27" y="0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6" y="44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1" y="49"/>
                  </a:lnTo>
                  <a:lnTo>
                    <a:pt x="12" y="49"/>
                  </a:lnTo>
                  <a:lnTo>
                    <a:pt x="14" y="50"/>
                  </a:lnTo>
                  <a:lnTo>
                    <a:pt x="15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9" y="53"/>
                  </a:lnTo>
                  <a:lnTo>
                    <a:pt x="20" y="53"/>
                  </a:lnTo>
                  <a:lnTo>
                    <a:pt x="22" y="53"/>
                  </a:lnTo>
                  <a:lnTo>
                    <a:pt x="23" y="53"/>
                  </a:lnTo>
                  <a:lnTo>
                    <a:pt x="24" y="53"/>
                  </a:lnTo>
                  <a:lnTo>
                    <a:pt x="26" y="53"/>
                  </a:lnTo>
                  <a:lnTo>
                    <a:pt x="27" y="53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4" y="53"/>
                  </a:lnTo>
                  <a:lnTo>
                    <a:pt x="35" y="53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2" y="49"/>
                  </a:lnTo>
                  <a:lnTo>
                    <a:pt x="43" y="49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7" y="45"/>
                  </a:lnTo>
                  <a:lnTo>
                    <a:pt x="47" y="44"/>
                  </a:lnTo>
                  <a:lnTo>
                    <a:pt x="48" y="42"/>
                  </a:lnTo>
                  <a:lnTo>
                    <a:pt x="50" y="41"/>
                  </a:lnTo>
                  <a:lnTo>
                    <a:pt x="50" y="40"/>
                  </a:lnTo>
                  <a:lnTo>
                    <a:pt x="51" y="38"/>
                  </a:lnTo>
                  <a:lnTo>
                    <a:pt x="51" y="37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3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4" y="29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0" y="14"/>
                  </a:lnTo>
                  <a:lnTo>
                    <a:pt x="50" y="13"/>
                  </a:lnTo>
                  <a:lnTo>
                    <a:pt x="48" y="12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0"/>
            <p:cNvSpPr>
              <a:spLocks/>
            </p:cNvSpPr>
            <p:nvPr/>
          </p:nvSpPr>
          <p:spPr bwMode="auto">
            <a:xfrm>
              <a:off x="3798" y="2963"/>
              <a:ext cx="20" cy="20"/>
            </a:xfrm>
            <a:custGeom>
              <a:avLst/>
              <a:gdLst>
                <a:gd name="T0" fmla="*/ 5 w 40"/>
                <a:gd name="T1" fmla="*/ 0 h 39"/>
                <a:gd name="T2" fmla="*/ 4 w 40"/>
                <a:gd name="T3" fmla="*/ 1 h 39"/>
                <a:gd name="T4" fmla="*/ 3 w 40"/>
                <a:gd name="T5" fmla="*/ 1 h 39"/>
                <a:gd name="T6" fmla="*/ 3 w 40"/>
                <a:gd name="T7" fmla="*/ 1 h 39"/>
                <a:gd name="T8" fmla="*/ 2 w 40"/>
                <a:gd name="T9" fmla="*/ 1 h 39"/>
                <a:gd name="T10" fmla="*/ 1 w 40"/>
                <a:gd name="T11" fmla="*/ 2 h 39"/>
                <a:gd name="T12" fmla="*/ 1 w 40"/>
                <a:gd name="T13" fmla="*/ 3 h 39"/>
                <a:gd name="T14" fmla="*/ 1 w 40"/>
                <a:gd name="T15" fmla="*/ 3 h 39"/>
                <a:gd name="T16" fmla="*/ 1 w 40"/>
                <a:gd name="T17" fmla="*/ 4 h 39"/>
                <a:gd name="T18" fmla="*/ 1 w 40"/>
                <a:gd name="T19" fmla="*/ 5 h 39"/>
                <a:gd name="T20" fmla="*/ 0 w 40"/>
                <a:gd name="T21" fmla="*/ 5 h 39"/>
                <a:gd name="T22" fmla="*/ 1 w 40"/>
                <a:gd name="T23" fmla="*/ 6 h 39"/>
                <a:gd name="T24" fmla="*/ 1 w 40"/>
                <a:gd name="T25" fmla="*/ 7 h 39"/>
                <a:gd name="T26" fmla="*/ 1 w 40"/>
                <a:gd name="T27" fmla="*/ 7 h 39"/>
                <a:gd name="T28" fmla="*/ 1 w 40"/>
                <a:gd name="T29" fmla="*/ 8 h 39"/>
                <a:gd name="T30" fmla="*/ 1 w 40"/>
                <a:gd name="T31" fmla="*/ 8 h 39"/>
                <a:gd name="T32" fmla="*/ 1 w 40"/>
                <a:gd name="T33" fmla="*/ 9 h 39"/>
                <a:gd name="T34" fmla="*/ 3 w 40"/>
                <a:gd name="T35" fmla="*/ 9 h 39"/>
                <a:gd name="T36" fmla="*/ 3 w 40"/>
                <a:gd name="T37" fmla="*/ 10 h 39"/>
                <a:gd name="T38" fmla="*/ 3 w 40"/>
                <a:gd name="T39" fmla="*/ 10 h 39"/>
                <a:gd name="T40" fmla="*/ 5 w 40"/>
                <a:gd name="T41" fmla="*/ 10 h 39"/>
                <a:gd name="T42" fmla="*/ 5 w 40"/>
                <a:gd name="T43" fmla="*/ 10 h 39"/>
                <a:gd name="T44" fmla="*/ 5 w 40"/>
                <a:gd name="T45" fmla="*/ 10 h 39"/>
                <a:gd name="T46" fmla="*/ 6 w 40"/>
                <a:gd name="T47" fmla="*/ 10 h 39"/>
                <a:gd name="T48" fmla="*/ 7 w 40"/>
                <a:gd name="T49" fmla="*/ 10 h 39"/>
                <a:gd name="T50" fmla="*/ 7 w 40"/>
                <a:gd name="T51" fmla="*/ 10 h 39"/>
                <a:gd name="T52" fmla="*/ 9 w 40"/>
                <a:gd name="T53" fmla="*/ 9 h 39"/>
                <a:gd name="T54" fmla="*/ 9 w 40"/>
                <a:gd name="T55" fmla="*/ 9 h 39"/>
                <a:gd name="T56" fmla="*/ 10 w 40"/>
                <a:gd name="T57" fmla="*/ 8 h 39"/>
                <a:gd name="T58" fmla="*/ 10 w 40"/>
                <a:gd name="T59" fmla="*/ 7 h 39"/>
                <a:gd name="T60" fmla="*/ 10 w 40"/>
                <a:gd name="T61" fmla="*/ 7 h 39"/>
                <a:gd name="T62" fmla="*/ 10 w 40"/>
                <a:gd name="T63" fmla="*/ 6 h 39"/>
                <a:gd name="T64" fmla="*/ 10 w 40"/>
                <a:gd name="T65" fmla="*/ 5 h 39"/>
                <a:gd name="T66" fmla="*/ 10 w 40"/>
                <a:gd name="T67" fmla="*/ 5 h 39"/>
                <a:gd name="T68" fmla="*/ 10 w 40"/>
                <a:gd name="T69" fmla="*/ 4 h 39"/>
                <a:gd name="T70" fmla="*/ 10 w 40"/>
                <a:gd name="T71" fmla="*/ 3 h 39"/>
                <a:gd name="T72" fmla="*/ 10 w 40"/>
                <a:gd name="T73" fmla="*/ 3 h 39"/>
                <a:gd name="T74" fmla="*/ 9 w 40"/>
                <a:gd name="T75" fmla="*/ 2 h 39"/>
                <a:gd name="T76" fmla="*/ 9 w 40"/>
                <a:gd name="T77" fmla="*/ 2 h 39"/>
                <a:gd name="T78" fmla="*/ 8 w 40"/>
                <a:gd name="T79" fmla="*/ 1 h 39"/>
                <a:gd name="T80" fmla="*/ 7 w 40"/>
                <a:gd name="T81" fmla="*/ 1 h 39"/>
                <a:gd name="T82" fmla="*/ 6 w 40"/>
                <a:gd name="T83" fmla="*/ 1 h 39"/>
                <a:gd name="T84" fmla="*/ 6 w 40"/>
                <a:gd name="T85" fmla="*/ 0 h 39"/>
                <a:gd name="T86" fmla="*/ 5 w 40"/>
                <a:gd name="T87" fmla="*/ 0 h 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"/>
                <a:gd name="T133" fmla="*/ 0 h 39"/>
                <a:gd name="T134" fmla="*/ 40 w 40"/>
                <a:gd name="T135" fmla="*/ 39 h 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" h="39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4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3" y="27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8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21"/>
            <p:cNvSpPr>
              <a:spLocks/>
            </p:cNvSpPr>
            <p:nvPr/>
          </p:nvSpPr>
          <p:spPr bwMode="auto">
            <a:xfrm>
              <a:off x="3949" y="3074"/>
              <a:ext cx="80" cy="26"/>
            </a:xfrm>
            <a:custGeom>
              <a:avLst/>
              <a:gdLst>
                <a:gd name="T0" fmla="*/ 0 w 159"/>
                <a:gd name="T1" fmla="*/ 13 h 53"/>
                <a:gd name="T2" fmla="*/ 40 w 159"/>
                <a:gd name="T3" fmla="*/ 6 h 53"/>
                <a:gd name="T4" fmla="*/ 0 w 159"/>
                <a:gd name="T5" fmla="*/ 0 h 53"/>
                <a:gd name="T6" fmla="*/ 0 w 159"/>
                <a:gd name="T7" fmla="*/ 6 h 53"/>
                <a:gd name="T8" fmla="*/ 0 w 159"/>
                <a:gd name="T9" fmla="*/ 1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53"/>
                <a:gd name="T17" fmla="*/ 159 w 159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53">
                  <a:moveTo>
                    <a:pt x="0" y="53"/>
                  </a:moveTo>
                  <a:lnTo>
                    <a:pt x="159" y="27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2"/>
            <p:cNvSpPr>
              <a:spLocks noChangeShapeType="1"/>
            </p:cNvSpPr>
            <p:nvPr/>
          </p:nvSpPr>
          <p:spPr bwMode="auto">
            <a:xfrm flipH="1">
              <a:off x="3578" y="3087"/>
              <a:ext cx="35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4" name="Freeform 23"/>
            <p:cNvSpPr>
              <a:spLocks/>
            </p:cNvSpPr>
            <p:nvPr/>
          </p:nvSpPr>
          <p:spPr bwMode="auto">
            <a:xfrm>
              <a:off x="3949" y="3353"/>
              <a:ext cx="80" cy="39"/>
            </a:xfrm>
            <a:custGeom>
              <a:avLst/>
              <a:gdLst>
                <a:gd name="T0" fmla="*/ 0 w 159"/>
                <a:gd name="T1" fmla="*/ 19 h 80"/>
                <a:gd name="T2" fmla="*/ 40 w 159"/>
                <a:gd name="T3" fmla="*/ 6 h 80"/>
                <a:gd name="T4" fmla="*/ 0 w 159"/>
                <a:gd name="T5" fmla="*/ 0 h 80"/>
                <a:gd name="T6" fmla="*/ 0 w 159"/>
                <a:gd name="T7" fmla="*/ 6 h 80"/>
                <a:gd name="T8" fmla="*/ 0 w 159"/>
                <a:gd name="T9" fmla="*/ 1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80"/>
                <a:gd name="T17" fmla="*/ 159 w 159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80">
                  <a:moveTo>
                    <a:pt x="0" y="80"/>
                  </a:moveTo>
                  <a:lnTo>
                    <a:pt x="159" y="27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24"/>
            <p:cNvSpPr>
              <a:spLocks noChangeShapeType="1"/>
            </p:cNvSpPr>
            <p:nvPr/>
          </p:nvSpPr>
          <p:spPr bwMode="auto">
            <a:xfrm flipH="1">
              <a:off x="3578" y="3366"/>
              <a:ext cx="35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6" name="Freeform 25"/>
            <p:cNvSpPr>
              <a:spLocks/>
            </p:cNvSpPr>
            <p:nvPr/>
          </p:nvSpPr>
          <p:spPr bwMode="auto">
            <a:xfrm>
              <a:off x="1971" y="1799"/>
              <a:ext cx="80" cy="39"/>
            </a:xfrm>
            <a:custGeom>
              <a:avLst/>
              <a:gdLst>
                <a:gd name="T0" fmla="*/ 0 w 159"/>
                <a:gd name="T1" fmla="*/ 19 h 80"/>
                <a:gd name="T2" fmla="*/ 40 w 159"/>
                <a:gd name="T3" fmla="*/ 6 h 80"/>
                <a:gd name="T4" fmla="*/ 0 w 159"/>
                <a:gd name="T5" fmla="*/ 0 h 80"/>
                <a:gd name="T6" fmla="*/ 0 w 159"/>
                <a:gd name="T7" fmla="*/ 6 h 80"/>
                <a:gd name="T8" fmla="*/ 0 w 159"/>
                <a:gd name="T9" fmla="*/ 1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80"/>
                <a:gd name="T17" fmla="*/ 159 w 159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80">
                  <a:moveTo>
                    <a:pt x="0" y="80"/>
                  </a:moveTo>
                  <a:lnTo>
                    <a:pt x="159" y="27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26"/>
            <p:cNvSpPr>
              <a:spLocks noChangeShapeType="1"/>
            </p:cNvSpPr>
            <p:nvPr/>
          </p:nvSpPr>
          <p:spPr bwMode="auto">
            <a:xfrm flipH="1">
              <a:off x="1599" y="1812"/>
              <a:ext cx="37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8" name="Freeform 27"/>
            <p:cNvSpPr>
              <a:spLocks/>
            </p:cNvSpPr>
            <p:nvPr/>
          </p:nvSpPr>
          <p:spPr bwMode="auto">
            <a:xfrm>
              <a:off x="1971" y="2078"/>
              <a:ext cx="80" cy="39"/>
            </a:xfrm>
            <a:custGeom>
              <a:avLst/>
              <a:gdLst>
                <a:gd name="T0" fmla="*/ 0 w 159"/>
                <a:gd name="T1" fmla="*/ 19 h 80"/>
                <a:gd name="T2" fmla="*/ 40 w 159"/>
                <a:gd name="T3" fmla="*/ 13 h 80"/>
                <a:gd name="T4" fmla="*/ 0 w 159"/>
                <a:gd name="T5" fmla="*/ 0 h 80"/>
                <a:gd name="T6" fmla="*/ 0 w 159"/>
                <a:gd name="T7" fmla="*/ 13 h 80"/>
                <a:gd name="T8" fmla="*/ 0 w 159"/>
                <a:gd name="T9" fmla="*/ 1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80"/>
                <a:gd name="T17" fmla="*/ 159 w 159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80">
                  <a:moveTo>
                    <a:pt x="0" y="80"/>
                  </a:moveTo>
                  <a:lnTo>
                    <a:pt x="159" y="53"/>
                  </a:lnTo>
                  <a:lnTo>
                    <a:pt x="0" y="0"/>
                  </a:lnTo>
                  <a:lnTo>
                    <a:pt x="0" y="53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28"/>
            <p:cNvSpPr>
              <a:spLocks noChangeShapeType="1"/>
            </p:cNvSpPr>
            <p:nvPr/>
          </p:nvSpPr>
          <p:spPr bwMode="auto">
            <a:xfrm flipH="1">
              <a:off x="1599" y="2104"/>
              <a:ext cx="37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50" name="Freeform 29"/>
            <p:cNvSpPr>
              <a:spLocks/>
            </p:cNvSpPr>
            <p:nvPr/>
          </p:nvSpPr>
          <p:spPr bwMode="auto">
            <a:xfrm>
              <a:off x="1971" y="2370"/>
              <a:ext cx="80" cy="26"/>
            </a:xfrm>
            <a:custGeom>
              <a:avLst/>
              <a:gdLst>
                <a:gd name="T0" fmla="*/ 0 w 159"/>
                <a:gd name="T1" fmla="*/ 13 h 54"/>
                <a:gd name="T2" fmla="*/ 40 w 159"/>
                <a:gd name="T3" fmla="*/ 6 h 54"/>
                <a:gd name="T4" fmla="*/ 0 w 159"/>
                <a:gd name="T5" fmla="*/ 0 h 54"/>
                <a:gd name="T6" fmla="*/ 0 w 159"/>
                <a:gd name="T7" fmla="*/ 6 h 54"/>
                <a:gd name="T8" fmla="*/ 0 w 159"/>
                <a:gd name="T9" fmla="*/ 1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54"/>
                <a:gd name="T17" fmla="*/ 159 w 159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54">
                  <a:moveTo>
                    <a:pt x="0" y="54"/>
                  </a:moveTo>
                  <a:lnTo>
                    <a:pt x="159" y="27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30"/>
            <p:cNvSpPr>
              <a:spLocks noChangeShapeType="1"/>
            </p:cNvSpPr>
            <p:nvPr/>
          </p:nvSpPr>
          <p:spPr bwMode="auto">
            <a:xfrm flipH="1">
              <a:off x="1599" y="2383"/>
              <a:ext cx="37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52" name="Freeform 31"/>
            <p:cNvSpPr>
              <a:spLocks/>
            </p:cNvSpPr>
            <p:nvPr/>
          </p:nvSpPr>
          <p:spPr bwMode="auto">
            <a:xfrm>
              <a:off x="1971" y="2649"/>
              <a:ext cx="80" cy="26"/>
            </a:xfrm>
            <a:custGeom>
              <a:avLst/>
              <a:gdLst>
                <a:gd name="T0" fmla="*/ 0 w 159"/>
                <a:gd name="T1" fmla="*/ 13 h 53"/>
                <a:gd name="T2" fmla="*/ 40 w 159"/>
                <a:gd name="T3" fmla="*/ 6 h 53"/>
                <a:gd name="T4" fmla="*/ 0 w 159"/>
                <a:gd name="T5" fmla="*/ 0 h 53"/>
                <a:gd name="T6" fmla="*/ 0 w 159"/>
                <a:gd name="T7" fmla="*/ 6 h 53"/>
                <a:gd name="T8" fmla="*/ 0 w 159"/>
                <a:gd name="T9" fmla="*/ 1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53"/>
                <a:gd name="T17" fmla="*/ 159 w 159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53">
                  <a:moveTo>
                    <a:pt x="0" y="53"/>
                  </a:moveTo>
                  <a:lnTo>
                    <a:pt x="159" y="27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32"/>
            <p:cNvSpPr>
              <a:spLocks noChangeShapeType="1"/>
            </p:cNvSpPr>
            <p:nvPr/>
          </p:nvSpPr>
          <p:spPr bwMode="auto">
            <a:xfrm flipH="1">
              <a:off x="1599" y="2662"/>
              <a:ext cx="37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54" name="Freeform 33"/>
            <p:cNvSpPr>
              <a:spLocks/>
            </p:cNvSpPr>
            <p:nvPr/>
          </p:nvSpPr>
          <p:spPr bwMode="auto">
            <a:xfrm>
              <a:off x="1825" y="2755"/>
              <a:ext cx="26" cy="26"/>
            </a:xfrm>
            <a:custGeom>
              <a:avLst/>
              <a:gdLst>
                <a:gd name="T0" fmla="*/ 6 w 53"/>
                <a:gd name="T1" fmla="*/ 0 h 53"/>
                <a:gd name="T2" fmla="*/ 5 w 53"/>
                <a:gd name="T3" fmla="*/ 0 h 53"/>
                <a:gd name="T4" fmla="*/ 4 w 53"/>
                <a:gd name="T5" fmla="*/ 0 h 53"/>
                <a:gd name="T6" fmla="*/ 3 w 53"/>
                <a:gd name="T7" fmla="*/ 1 h 53"/>
                <a:gd name="T8" fmla="*/ 2 w 53"/>
                <a:gd name="T9" fmla="*/ 1 h 53"/>
                <a:gd name="T10" fmla="*/ 2 w 53"/>
                <a:gd name="T11" fmla="*/ 2 h 53"/>
                <a:gd name="T12" fmla="*/ 1 w 53"/>
                <a:gd name="T13" fmla="*/ 3 h 53"/>
                <a:gd name="T14" fmla="*/ 0 w 53"/>
                <a:gd name="T15" fmla="*/ 3 h 53"/>
                <a:gd name="T16" fmla="*/ 0 w 53"/>
                <a:gd name="T17" fmla="*/ 4 h 53"/>
                <a:gd name="T18" fmla="*/ 0 w 53"/>
                <a:gd name="T19" fmla="*/ 5 h 53"/>
                <a:gd name="T20" fmla="*/ 0 w 53"/>
                <a:gd name="T21" fmla="*/ 6 h 53"/>
                <a:gd name="T22" fmla="*/ 0 w 53"/>
                <a:gd name="T23" fmla="*/ 7 h 53"/>
                <a:gd name="T24" fmla="*/ 0 w 53"/>
                <a:gd name="T25" fmla="*/ 8 h 53"/>
                <a:gd name="T26" fmla="*/ 0 w 53"/>
                <a:gd name="T27" fmla="*/ 9 h 53"/>
                <a:gd name="T28" fmla="*/ 0 w 53"/>
                <a:gd name="T29" fmla="*/ 10 h 53"/>
                <a:gd name="T30" fmla="*/ 1 w 53"/>
                <a:gd name="T31" fmla="*/ 10 h 53"/>
                <a:gd name="T32" fmla="*/ 2 w 53"/>
                <a:gd name="T33" fmla="*/ 11 h 53"/>
                <a:gd name="T34" fmla="*/ 2 w 53"/>
                <a:gd name="T35" fmla="*/ 12 h 53"/>
                <a:gd name="T36" fmla="*/ 3 w 53"/>
                <a:gd name="T37" fmla="*/ 12 h 53"/>
                <a:gd name="T38" fmla="*/ 4 w 53"/>
                <a:gd name="T39" fmla="*/ 13 h 53"/>
                <a:gd name="T40" fmla="*/ 5 w 53"/>
                <a:gd name="T41" fmla="*/ 13 h 53"/>
                <a:gd name="T42" fmla="*/ 6 w 53"/>
                <a:gd name="T43" fmla="*/ 13 h 53"/>
                <a:gd name="T44" fmla="*/ 7 w 53"/>
                <a:gd name="T45" fmla="*/ 13 h 53"/>
                <a:gd name="T46" fmla="*/ 8 w 53"/>
                <a:gd name="T47" fmla="*/ 13 h 53"/>
                <a:gd name="T48" fmla="*/ 9 w 53"/>
                <a:gd name="T49" fmla="*/ 13 h 53"/>
                <a:gd name="T50" fmla="*/ 9 w 53"/>
                <a:gd name="T51" fmla="*/ 12 h 53"/>
                <a:gd name="T52" fmla="*/ 10 w 53"/>
                <a:gd name="T53" fmla="*/ 12 h 53"/>
                <a:gd name="T54" fmla="*/ 11 w 53"/>
                <a:gd name="T55" fmla="*/ 11 h 53"/>
                <a:gd name="T56" fmla="*/ 12 w 53"/>
                <a:gd name="T57" fmla="*/ 10 h 53"/>
                <a:gd name="T58" fmla="*/ 12 w 53"/>
                <a:gd name="T59" fmla="*/ 10 h 53"/>
                <a:gd name="T60" fmla="*/ 13 w 53"/>
                <a:gd name="T61" fmla="*/ 9 h 53"/>
                <a:gd name="T62" fmla="*/ 13 w 53"/>
                <a:gd name="T63" fmla="*/ 8 h 53"/>
                <a:gd name="T64" fmla="*/ 13 w 53"/>
                <a:gd name="T65" fmla="*/ 7 h 53"/>
                <a:gd name="T66" fmla="*/ 13 w 53"/>
                <a:gd name="T67" fmla="*/ 6 h 53"/>
                <a:gd name="T68" fmla="*/ 13 w 53"/>
                <a:gd name="T69" fmla="*/ 5 h 53"/>
                <a:gd name="T70" fmla="*/ 13 w 53"/>
                <a:gd name="T71" fmla="*/ 4 h 53"/>
                <a:gd name="T72" fmla="*/ 12 w 53"/>
                <a:gd name="T73" fmla="*/ 3 h 53"/>
                <a:gd name="T74" fmla="*/ 12 w 53"/>
                <a:gd name="T75" fmla="*/ 3 h 53"/>
                <a:gd name="T76" fmla="*/ 11 w 53"/>
                <a:gd name="T77" fmla="*/ 2 h 53"/>
                <a:gd name="T78" fmla="*/ 10 w 53"/>
                <a:gd name="T79" fmla="*/ 1 h 53"/>
                <a:gd name="T80" fmla="*/ 9 w 53"/>
                <a:gd name="T81" fmla="*/ 1 h 53"/>
                <a:gd name="T82" fmla="*/ 9 w 53"/>
                <a:gd name="T83" fmla="*/ 0 h 53"/>
                <a:gd name="T84" fmla="*/ 8 w 53"/>
                <a:gd name="T85" fmla="*/ 0 h 53"/>
                <a:gd name="T86" fmla="*/ 7 w 53"/>
                <a:gd name="T87" fmla="*/ 0 h 53"/>
                <a:gd name="T88" fmla="*/ 6 w 53"/>
                <a:gd name="T89" fmla="*/ 6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"/>
                <a:gd name="T136" fmla="*/ 0 h 53"/>
                <a:gd name="T137" fmla="*/ 53 w 53"/>
                <a:gd name="T138" fmla="*/ 53 h 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" h="53">
                  <a:moveTo>
                    <a:pt x="26" y="26"/>
                  </a:moveTo>
                  <a:lnTo>
                    <a:pt x="26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5" y="44"/>
                  </a:lnTo>
                  <a:lnTo>
                    <a:pt x="6" y="45"/>
                  </a:lnTo>
                  <a:lnTo>
                    <a:pt x="8" y="46"/>
                  </a:lnTo>
                  <a:lnTo>
                    <a:pt x="9" y="48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3"/>
                  </a:lnTo>
                  <a:lnTo>
                    <a:pt x="20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4" y="53"/>
                  </a:lnTo>
                  <a:lnTo>
                    <a:pt x="25" y="53"/>
                  </a:lnTo>
                  <a:lnTo>
                    <a:pt x="26" y="53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0" y="53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6" y="52"/>
                  </a:lnTo>
                  <a:lnTo>
                    <a:pt x="37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1" y="49"/>
                  </a:lnTo>
                  <a:lnTo>
                    <a:pt x="42" y="49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5" y="46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8" y="42"/>
                  </a:lnTo>
                  <a:lnTo>
                    <a:pt x="49" y="41"/>
                  </a:lnTo>
                  <a:lnTo>
                    <a:pt x="49" y="40"/>
                  </a:lnTo>
                  <a:lnTo>
                    <a:pt x="50" y="38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3"/>
                  </a:lnTo>
                  <a:lnTo>
                    <a:pt x="53" y="32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34"/>
            <p:cNvSpPr>
              <a:spLocks/>
            </p:cNvSpPr>
            <p:nvPr/>
          </p:nvSpPr>
          <p:spPr bwMode="auto">
            <a:xfrm>
              <a:off x="1820" y="2764"/>
              <a:ext cx="19" cy="19"/>
            </a:xfrm>
            <a:custGeom>
              <a:avLst/>
              <a:gdLst>
                <a:gd name="T0" fmla="*/ 4 w 40"/>
                <a:gd name="T1" fmla="*/ 0 h 40"/>
                <a:gd name="T2" fmla="*/ 4 w 40"/>
                <a:gd name="T3" fmla="*/ 0 h 40"/>
                <a:gd name="T4" fmla="*/ 3 w 40"/>
                <a:gd name="T5" fmla="*/ 0 h 40"/>
                <a:gd name="T6" fmla="*/ 2 w 40"/>
                <a:gd name="T7" fmla="*/ 0 h 40"/>
                <a:gd name="T8" fmla="*/ 2 w 40"/>
                <a:gd name="T9" fmla="*/ 1 h 40"/>
                <a:gd name="T10" fmla="*/ 1 w 40"/>
                <a:gd name="T11" fmla="*/ 1 h 40"/>
                <a:gd name="T12" fmla="*/ 1 w 40"/>
                <a:gd name="T13" fmla="*/ 2 h 40"/>
                <a:gd name="T14" fmla="*/ 0 w 40"/>
                <a:gd name="T15" fmla="*/ 2 h 40"/>
                <a:gd name="T16" fmla="*/ 0 w 40"/>
                <a:gd name="T17" fmla="*/ 3 h 40"/>
                <a:gd name="T18" fmla="*/ 0 w 40"/>
                <a:gd name="T19" fmla="*/ 4 h 40"/>
                <a:gd name="T20" fmla="*/ 0 w 40"/>
                <a:gd name="T21" fmla="*/ 5 h 40"/>
                <a:gd name="T22" fmla="*/ 0 w 40"/>
                <a:gd name="T23" fmla="*/ 5 h 40"/>
                <a:gd name="T24" fmla="*/ 0 w 40"/>
                <a:gd name="T25" fmla="*/ 6 h 40"/>
                <a:gd name="T26" fmla="*/ 0 w 40"/>
                <a:gd name="T27" fmla="*/ 6 h 40"/>
                <a:gd name="T28" fmla="*/ 1 w 40"/>
                <a:gd name="T29" fmla="*/ 7 h 40"/>
                <a:gd name="T30" fmla="*/ 1 w 40"/>
                <a:gd name="T31" fmla="*/ 7 h 40"/>
                <a:gd name="T32" fmla="*/ 1 w 40"/>
                <a:gd name="T33" fmla="*/ 8 h 40"/>
                <a:gd name="T34" fmla="*/ 2 w 40"/>
                <a:gd name="T35" fmla="*/ 8 h 40"/>
                <a:gd name="T36" fmla="*/ 3 w 40"/>
                <a:gd name="T37" fmla="*/ 9 h 40"/>
                <a:gd name="T38" fmla="*/ 3 w 40"/>
                <a:gd name="T39" fmla="*/ 9 h 40"/>
                <a:gd name="T40" fmla="*/ 4 w 40"/>
                <a:gd name="T41" fmla="*/ 9 h 40"/>
                <a:gd name="T42" fmla="*/ 5 w 40"/>
                <a:gd name="T43" fmla="*/ 9 h 40"/>
                <a:gd name="T44" fmla="*/ 5 w 40"/>
                <a:gd name="T45" fmla="*/ 9 h 40"/>
                <a:gd name="T46" fmla="*/ 6 w 40"/>
                <a:gd name="T47" fmla="*/ 9 h 40"/>
                <a:gd name="T48" fmla="*/ 6 w 40"/>
                <a:gd name="T49" fmla="*/ 9 h 40"/>
                <a:gd name="T50" fmla="*/ 7 w 40"/>
                <a:gd name="T51" fmla="*/ 9 h 40"/>
                <a:gd name="T52" fmla="*/ 8 w 40"/>
                <a:gd name="T53" fmla="*/ 8 h 40"/>
                <a:gd name="T54" fmla="*/ 8 w 40"/>
                <a:gd name="T55" fmla="*/ 8 h 40"/>
                <a:gd name="T56" fmla="*/ 9 w 40"/>
                <a:gd name="T57" fmla="*/ 7 h 40"/>
                <a:gd name="T58" fmla="*/ 9 w 40"/>
                <a:gd name="T59" fmla="*/ 6 h 40"/>
                <a:gd name="T60" fmla="*/ 9 w 40"/>
                <a:gd name="T61" fmla="*/ 6 h 40"/>
                <a:gd name="T62" fmla="*/ 9 w 40"/>
                <a:gd name="T63" fmla="*/ 5 h 40"/>
                <a:gd name="T64" fmla="*/ 9 w 40"/>
                <a:gd name="T65" fmla="*/ 5 h 40"/>
                <a:gd name="T66" fmla="*/ 9 w 40"/>
                <a:gd name="T67" fmla="*/ 4 h 40"/>
                <a:gd name="T68" fmla="*/ 9 w 40"/>
                <a:gd name="T69" fmla="*/ 3 h 40"/>
                <a:gd name="T70" fmla="*/ 9 w 40"/>
                <a:gd name="T71" fmla="*/ 3 h 40"/>
                <a:gd name="T72" fmla="*/ 9 w 40"/>
                <a:gd name="T73" fmla="*/ 2 h 40"/>
                <a:gd name="T74" fmla="*/ 8 w 40"/>
                <a:gd name="T75" fmla="*/ 1 h 40"/>
                <a:gd name="T76" fmla="*/ 8 w 40"/>
                <a:gd name="T77" fmla="*/ 1 h 40"/>
                <a:gd name="T78" fmla="*/ 7 w 40"/>
                <a:gd name="T79" fmla="*/ 1 h 40"/>
                <a:gd name="T80" fmla="*/ 7 w 40"/>
                <a:gd name="T81" fmla="*/ 0 h 40"/>
                <a:gd name="T82" fmla="*/ 6 w 40"/>
                <a:gd name="T83" fmla="*/ 0 h 40"/>
                <a:gd name="T84" fmla="*/ 5 w 40"/>
                <a:gd name="T85" fmla="*/ 0 h 40"/>
                <a:gd name="T86" fmla="*/ 5 w 40"/>
                <a:gd name="T87" fmla="*/ 0 h 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"/>
                <a:gd name="T133" fmla="*/ 0 h 40"/>
                <a:gd name="T134" fmla="*/ 40 w 40"/>
                <a:gd name="T135" fmla="*/ 40 h 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3" y="35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40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Freeform 35"/>
            <p:cNvSpPr>
              <a:spLocks/>
            </p:cNvSpPr>
            <p:nvPr/>
          </p:nvSpPr>
          <p:spPr bwMode="auto">
            <a:xfrm>
              <a:off x="1825" y="2861"/>
              <a:ext cx="26" cy="27"/>
            </a:xfrm>
            <a:custGeom>
              <a:avLst/>
              <a:gdLst>
                <a:gd name="T0" fmla="*/ 6 w 53"/>
                <a:gd name="T1" fmla="*/ 1 h 53"/>
                <a:gd name="T2" fmla="*/ 5 w 53"/>
                <a:gd name="T3" fmla="*/ 1 h 53"/>
                <a:gd name="T4" fmla="*/ 4 w 53"/>
                <a:gd name="T5" fmla="*/ 1 h 53"/>
                <a:gd name="T6" fmla="*/ 3 w 53"/>
                <a:gd name="T7" fmla="*/ 1 h 53"/>
                <a:gd name="T8" fmla="*/ 2 w 53"/>
                <a:gd name="T9" fmla="*/ 2 h 53"/>
                <a:gd name="T10" fmla="*/ 2 w 53"/>
                <a:gd name="T11" fmla="*/ 2 h 53"/>
                <a:gd name="T12" fmla="*/ 1 w 53"/>
                <a:gd name="T13" fmla="*/ 3 h 53"/>
                <a:gd name="T14" fmla="*/ 0 w 53"/>
                <a:gd name="T15" fmla="*/ 4 h 53"/>
                <a:gd name="T16" fmla="*/ 0 w 53"/>
                <a:gd name="T17" fmla="*/ 5 h 53"/>
                <a:gd name="T18" fmla="*/ 0 w 53"/>
                <a:gd name="T19" fmla="*/ 6 h 53"/>
                <a:gd name="T20" fmla="*/ 0 w 53"/>
                <a:gd name="T21" fmla="*/ 7 h 53"/>
                <a:gd name="T22" fmla="*/ 0 w 53"/>
                <a:gd name="T23" fmla="*/ 8 h 53"/>
                <a:gd name="T24" fmla="*/ 0 w 53"/>
                <a:gd name="T25" fmla="*/ 9 h 53"/>
                <a:gd name="T26" fmla="*/ 0 w 53"/>
                <a:gd name="T27" fmla="*/ 9 h 53"/>
                <a:gd name="T28" fmla="*/ 0 w 53"/>
                <a:gd name="T29" fmla="*/ 10 h 53"/>
                <a:gd name="T30" fmla="*/ 1 w 53"/>
                <a:gd name="T31" fmla="*/ 11 h 53"/>
                <a:gd name="T32" fmla="*/ 2 w 53"/>
                <a:gd name="T33" fmla="*/ 12 h 53"/>
                <a:gd name="T34" fmla="*/ 2 w 53"/>
                <a:gd name="T35" fmla="*/ 13 h 53"/>
                <a:gd name="T36" fmla="*/ 3 w 53"/>
                <a:gd name="T37" fmla="*/ 13 h 53"/>
                <a:gd name="T38" fmla="*/ 4 w 53"/>
                <a:gd name="T39" fmla="*/ 13 h 53"/>
                <a:gd name="T40" fmla="*/ 5 w 53"/>
                <a:gd name="T41" fmla="*/ 14 h 53"/>
                <a:gd name="T42" fmla="*/ 6 w 53"/>
                <a:gd name="T43" fmla="*/ 14 h 53"/>
                <a:gd name="T44" fmla="*/ 7 w 53"/>
                <a:gd name="T45" fmla="*/ 14 h 53"/>
                <a:gd name="T46" fmla="*/ 8 w 53"/>
                <a:gd name="T47" fmla="*/ 14 h 53"/>
                <a:gd name="T48" fmla="*/ 9 w 53"/>
                <a:gd name="T49" fmla="*/ 13 h 53"/>
                <a:gd name="T50" fmla="*/ 9 w 53"/>
                <a:gd name="T51" fmla="*/ 13 h 53"/>
                <a:gd name="T52" fmla="*/ 10 w 53"/>
                <a:gd name="T53" fmla="*/ 13 h 53"/>
                <a:gd name="T54" fmla="*/ 11 w 53"/>
                <a:gd name="T55" fmla="*/ 12 h 53"/>
                <a:gd name="T56" fmla="*/ 12 w 53"/>
                <a:gd name="T57" fmla="*/ 11 h 53"/>
                <a:gd name="T58" fmla="*/ 12 w 53"/>
                <a:gd name="T59" fmla="*/ 10 h 53"/>
                <a:gd name="T60" fmla="*/ 13 w 53"/>
                <a:gd name="T61" fmla="*/ 9 h 53"/>
                <a:gd name="T62" fmla="*/ 13 w 53"/>
                <a:gd name="T63" fmla="*/ 9 h 53"/>
                <a:gd name="T64" fmla="*/ 13 w 53"/>
                <a:gd name="T65" fmla="*/ 8 h 53"/>
                <a:gd name="T66" fmla="*/ 13 w 53"/>
                <a:gd name="T67" fmla="*/ 7 h 53"/>
                <a:gd name="T68" fmla="*/ 13 w 53"/>
                <a:gd name="T69" fmla="*/ 6 h 53"/>
                <a:gd name="T70" fmla="*/ 13 w 53"/>
                <a:gd name="T71" fmla="*/ 5 h 53"/>
                <a:gd name="T72" fmla="*/ 12 w 53"/>
                <a:gd name="T73" fmla="*/ 4 h 53"/>
                <a:gd name="T74" fmla="*/ 12 w 53"/>
                <a:gd name="T75" fmla="*/ 3 h 53"/>
                <a:gd name="T76" fmla="*/ 11 w 53"/>
                <a:gd name="T77" fmla="*/ 2 h 53"/>
                <a:gd name="T78" fmla="*/ 10 w 53"/>
                <a:gd name="T79" fmla="*/ 2 h 53"/>
                <a:gd name="T80" fmla="*/ 9 w 53"/>
                <a:gd name="T81" fmla="*/ 1 h 53"/>
                <a:gd name="T82" fmla="*/ 9 w 53"/>
                <a:gd name="T83" fmla="*/ 1 h 53"/>
                <a:gd name="T84" fmla="*/ 8 w 53"/>
                <a:gd name="T85" fmla="*/ 1 h 53"/>
                <a:gd name="T86" fmla="*/ 7 w 53"/>
                <a:gd name="T87" fmla="*/ 1 h 53"/>
                <a:gd name="T88" fmla="*/ 6 w 53"/>
                <a:gd name="T89" fmla="*/ 7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"/>
                <a:gd name="T136" fmla="*/ 0 h 53"/>
                <a:gd name="T137" fmla="*/ 53 w 53"/>
                <a:gd name="T138" fmla="*/ 53 h 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" h="53">
                  <a:moveTo>
                    <a:pt x="26" y="27"/>
                  </a:moveTo>
                  <a:lnTo>
                    <a:pt x="26" y="0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4" y="42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51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3"/>
                  </a:lnTo>
                  <a:lnTo>
                    <a:pt x="20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4" y="53"/>
                  </a:lnTo>
                  <a:lnTo>
                    <a:pt x="25" y="53"/>
                  </a:lnTo>
                  <a:lnTo>
                    <a:pt x="26" y="53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0" y="53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6" y="52"/>
                  </a:lnTo>
                  <a:lnTo>
                    <a:pt x="37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40" y="51"/>
                  </a:lnTo>
                  <a:lnTo>
                    <a:pt x="41" y="49"/>
                  </a:lnTo>
                  <a:lnTo>
                    <a:pt x="42" y="49"/>
                  </a:lnTo>
                  <a:lnTo>
                    <a:pt x="44" y="48"/>
                  </a:lnTo>
                  <a:lnTo>
                    <a:pt x="44" y="47"/>
                  </a:lnTo>
                  <a:lnTo>
                    <a:pt x="45" y="47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8" y="43"/>
                  </a:lnTo>
                  <a:lnTo>
                    <a:pt x="49" y="42"/>
                  </a:lnTo>
                  <a:lnTo>
                    <a:pt x="49" y="40"/>
                  </a:lnTo>
                  <a:lnTo>
                    <a:pt x="50" y="39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5"/>
                  </a:lnTo>
                  <a:lnTo>
                    <a:pt x="52" y="34"/>
                  </a:lnTo>
                  <a:lnTo>
                    <a:pt x="53" y="32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4"/>
                  </a:lnTo>
                  <a:lnTo>
                    <a:pt x="53" y="23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Freeform 36"/>
            <p:cNvSpPr>
              <a:spLocks/>
            </p:cNvSpPr>
            <p:nvPr/>
          </p:nvSpPr>
          <p:spPr bwMode="auto">
            <a:xfrm>
              <a:off x="1820" y="2870"/>
              <a:ext cx="19" cy="20"/>
            </a:xfrm>
            <a:custGeom>
              <a:avLst/>
              <a:gdLst>
                <a:gd name="T0" fmla="*/ 4 w 40"/>
                <a:gd name="T1" fmla="*/ 0 h 39"/>
                <a:gd name="T2" fmla="*/ 4 w 40"/>
                <a:gd name="T3" fmla="*/ 1 h 39"/>
                <a:gd name="T4" fmla="*/ 3 w 40"/>
                <a:gd name="T5" fmla="*/ 1 h 39"/>
                <a:gd name="T6" fmla="*/ 2 w 40"/>
                <a:gd name="T7" fmla="*/ 1 h 39"/>
                <a:gd name="T8" fmla="*/ 2 w 40"/>
                <a:gd name="T9" fmla="*/ 1 h 39"/>
                <a:gd name="T10" fmla="*/ 1 w 40"/>
                <a:gd name="T11" fmla="*/ 2 h 39"/>
                <a:gd name="T12" fmla="*/ 1 w 40"/>
                <a:gd name="T13" fmla="*/ 3 h 39"/>
                <a:gd name="T14" fmla="*/ 0 w 40"/>
                <a:gd name="T15" fmla="*/ 3 h 39"/>
                <a:gd name="T16" fmla="*/ 0 w 40"/>
                <a:gd name="T17" fmla="*/ 4 h 39"/>
                <a:gd name="T18" fmla="*/ 0 w 40"/>
                <a:gd name="T19" fmla="*/ 5 h 39"/>
                <a:gd name="T20" fmla="*/ 0 w 40"/>
                <a:gd name="T21" fmla="*/ 5 h 39"/>
                <a:gd name="T22" fmla="*/ 0 w 40"/>
                <a:gd name="T23" fmla="*/ 6 h 39"/>
                <a:gd name="T24" fmla="*/ 0 w 40"/>
                <a:gd name="T25" fmla="*/ 7 h 39"/>
                <a:gd name="T26" fmla="*/ 0 w 40"/>
                <a:gd name="T27" fmla="*/ 7 h 39"/>
                <a:gd name="T28" fmla="*/ 1 w 40"/>
                <a:gd name="T29" fmla="*/ 8 h 39"/>
                <a:gd name="T30" fmla="*/ 1 w 40"/>
                <a:gd name="T31" fmla="*/ 8 h 39"/>
                <a:gd name="T32" fmla="*/ 1 w 40"/>
                <a:gd name="T33" fmla="*/ 9 h 39"/>
                <a:gd name="T34" fmla="*/ 2 w 40"/>
                <a:gd name="T35" fmla="*/ 9 h 39"/>
                <a:gd name="T36" fmla="*/ 3 w 40"/>
                <a:gd name="T37" fmla="*/ 10 h 39"/>
                <a:gd name="T38" fmla="*/ 3 w 40"/>
                <a:gd name="T39" fmla="*/ 10 h 39"/>
                <a:gd name="T40" fmla="*/ 4 w 40"/>
                <a:gd name="T41" fmla="*/ 10 h 39"/>
                <a:gd name="T42" fmla="*/ 5 w 40"/>
                <a:gd name="T43" fmla="*/ 10 h 39"/>
                <a:gd name="T44" fmla="*/ 5 w 40"/>
                <a:gd name="T45" fmla="*/ 10 h 39"/>
                <a:gd name="T46" fmla="*/ 6 w 40"/>
                <a:gd name="T47" fmla="*/ 10 h 39"/>
                <a:gd name="T48" fmla="*/ 6 w 40"/>
                <a:gd name="T49" fmla="*/ 10 h 39"/>
                <a:gd name="T50" fmla="*/ 7 w 40"/>
                <a:gd name="T51" fmla="*/ 10 h 39"/>
                <a:gd name="T52" fmla="*/ 8 w 40"/>
                <a:gd name="T53" fmla="*/ 9 h 39"/>
                <a:gd name="T54" fmla="*/ 8 w 40"/>
                <a:gd name="T55" fmla="*/ 9 h 39"/>
                <a:gd name="T56" fmla="*/ 9 w 40"/>
                <a:gd name="T57" fmla="*/ 8 h 39"/>
                <a:gd name="T58" fmla="*/ 9 w 40"/>
                <a:gd name="T59" fmla="*/ 7 h 39"/>
                <a:gd name="T60" fmla="*/ 9 w 40"/>
                <a:gd name="T61" fmla="*/ 7 h 39"/>
                <a:gd name="T62" fmla="*/ 9 w 40"/>
                <a:gd name="T63" fmla="*/ 6 h 39"/>
                <a:gd name="T64" fmla="*/ 9 w 40"/>
                <a:gd name="T65" fmla="*/ 5 h 39"/>
                <a:gd name="T66" fmla="*/ 9 w 40"/>
                <a:gd name="T67" fmla="*/ 5 h 39"/>
                <a:gd name="T68" fmla="*/ 9 w 40"/>
                <a:gd name="T69" fmla="*/ 4 h 39"/>
                <a:gd name="T70" fmla="*/ 9 w 40"/>
                <a:gd name="T71" fmla="*/ 3 h 39"/>
                <a:gd name="T72" fmla="*/ 9 w 40"/>
                <a:gd name="T73" fmla="*/ 3 h 39"/>
                <a:gd name="T74" fmla="*/ 8 w 40"/>
                <a:gd name="T75" fmla="*/ 2 h 39"/>
                <a:gd name="T76" fmla="*/ 8 w 40"/>
                <a:gd name="T77" fmla="*/ 2 h 39"/>
                <a:gd name="T78" fmla="*/ 7 w 40"/>
                <a:gd name="T79" fmla="*/ 1 h 39"/>
                <a:gd name="T80" fmla="*/ 7 w 40"/>
                <a:gd name="T81" fmla="*/ 1 h 39"/>
                <a:gd name="T82" fmla="*/ 6 w 40"/>
                <a:gd name="T83" fmla="*/ 1 h 39"/>
                <a:gd name="T84" fmla="*/ 5 w 40"/>
                <a:gd name="T85" fmla="*/ 0 h 39"/>
                <a:gd name="T86" fmla="*/ 5 w 40"/>
                <a:gd name="T87" fmla="*/ 0 h 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"/>
                <a:gd name="T133" fmla="*/ 0 h 39"/>
                <a:gd name="T134" fmla="*/ 40 w 40"/>
                <a:gd name="T135" fmla="*/ 39 h 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" h="39">
                  <a:moveTo>
                    <a:pt x="20" y="0"/>
                  </a:move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3" y="34"/>
                  </a:lnTo>
                  <a:lnTo>
                    <a:pt x="35" y="33"/>
                  </a:lnTo>
                  <a:lnTo>
                    <a:pt x="36" y="31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Freeform 37"/>
            <p:cNvSpPr>
              <a:spLocks/>
            </p:cNvSpPr>
            <p:nvPr/>
          </p:nvSpPr>
          <p:spPr bwMode="auto">
            <a:xfrm>
              <a:off x="1825" y="2967"/>
              <a:ext cx="26" cy="27"/>
            </a:xfrm>
            <a:custGeom>
              <a:avLst/>
              <a:gdLst>
                <a:gd name="T0" fmla="*/ 6 w 53"/>
                <a:gd name="T1" fmla="*/ 1 h 53"/>
                <a:gd name="T2" fmla="*/ 5 w 53"/>
                <a:gd name="T3" fmla="*/ 1 h 53"/>
                <a:gd name="T4" fmla="*/ 4 w 53"/>
                <a:gd name="T5" fmla="*/ 1 h 53"/>
                <a:gd name="T6" fmla="*/ 3 w 53"/>
                <a:gd name="T7" fmla="*/ 1 h 53"/>
                <a:gd name="T8" fmla="*/ 2 w 53"/>
                <a:gd name="T9" fmla="*/ 2 h 53"/>
                <a:gd name="T10" fmla="*/ 2 w 53"/>
                <a:gd name="T11" fmla="*/ 2 h 53"/>
                <a:gd name="T12" fmla="*/ 1 w 53"/>
                <a:gd name="T13" fmla="*/ 3 h 53"/>
                <a:gd name="T14" fmla="*/ 0 w 53"/>
                <a:gd name="T15" fmla="*/ 4 h 53"/>
                <a:gd name="T16" fmla="*/ 0 w 53"/>
                <a:gd name="T17" fmla="*/ 5 h 53"/>
                <a:gd name="T18" fmla="*/ 0 w 53"/>
                <a:gd name="T19" fmla="*/ 6 h 53"/>
                <a:gd name="T20" fmla="*/ 0 w 53"/>
                <a:gd name="T21" fmla="*/ 7 h 53"/>
                <a:gd name="T22" fmla="*/ 0 w 53"/>
                <a:gd name="T23" fmla="*/ 8 h 53"/>
                <a:gd name="T24" fmla="*/ 0 w 53"/>
                <a:gd name="T25" fmla="*/ 9 h 53"/>
                <a:gd name="T26" fmla="*/ 0 w 53"/>
                <a:gd name="T27" fmla="*/ 9 h 53"/>
                <a:gd name="T28" fmla="*/ 0 w 53"/>
                <a:gd name="T29" fmla="*/ 10 h 53"/>
                <a:gd name="T30" fmla="*/ 1 w 53"/>
                <a:gd name="T31" fmla="*/ 11 h 53"/>
                <a:gd name="T32" fmla="*/ 2 w 53"/>
                <a:gd name="T33" fmla="*/ 12 h 53"/>
                <a:gd name="T34" fmla="*/ 2 w 53"/>
                <a:gd name="T35" fmla="*/ 13 h 53"/>
                <a:gd name="T36" fmla="*/ 3 w 53"/>
                <a:gd name="T37" fmla="*/ 13 h 53"/>
                <a:gd name="T38" fmla="*/ 4 w 53"/>
                <a:gd name="T39" fmla="*/ 13 h 53"/>
                <a:gd name="T40" fmla="*/ 5 w 53"/>
                <a:gd name="T41" fmla="*/ 14 h 53"/>
                <a:gd name="T42" fmla="*/ 6 w 53"/>
                <a:gd name="T43" fmla="*/ 14 h 53"/>
                <a:gd name="T44" fmla="*/ 7 w 53"/>
                <a:gd name="T45" fmla="*/ 14 h 53"/>
                <a:gd name="T46" fmla="*/ 8 w 53"/>
                <a:gd name="T47" fmla="*/ 14 h 53"/>
                <a:gd name="T48" fmla="*/ 9 w 53"/>
                <a:gd name="T49" fmla="*/ 13 h 53"/>
                <a:gd name="T50" fmla="*/ 9 w 53"/>
                <a:gd name="T51" fmla="*/ 13 h 53"/>
                <a:gd name="T52" fmla="*/ 10 w 53"/>
                <a:gd name="T53" fmla="*/ 13 h 53"/>
                <a:gd name="T54" fmla="*/ 11 w 53"/>
                <a:gd name="T55" fmla="*/ 12 h 53"/>
                <a:gd name="T56" fmla="*/ 12 w 53"/>
                <a:gd name="T57" fmla="*/ 11 h 53"/>
                <a:gd name="T58" fmla="*/ 12 w 53"/>
                <a:gd name="T59" fmla="*/ 10 h 53"/>
                <a:gd name="T60" fmla="*/ 13 w 53"/>
                <a:gd name="T61" fmla="*/ 9 h 53"/>
                <a:gd name="T62" fmla="*/ 13 w 53"/>
                <a:gd name="T63" fmla="*/ 9 h 53"/>
                <a:gd name="T64" fmla="*/ 13 w 53"/>
                <a:gd name="T65" fmla="*/ 8 h 53"/>
                <a:gd name="T66" fmla="*/ 13 w 53"/>
                <a:gd name="T67" fmla="*/ 7 h 53"/>
                <a:gd name="T68" fmla="*/ 13 w 53"/>
                <a:gd name="T69" fmla="*/ 6 h 53"/>
                <a:gd name="T70" fmla="*/ 13 w 53"/>
                <a:gd name="T71" fmla="*/ 5 h 53"/>
                <a:gd name="T72" fmla="*/ 12 w 53"/>
                <a:gd name="T73" fmla="*/ 4 h 53"/>
                <a:gd name="T74" fmla="*/ 12 w 53"/>
                <a:gd name="T75" fmla="*/ 3 h 53"/>
                <a:gd name="T76" fmla="*/ 11 w 53"/>
                <a:gd name="T77" fmla="*/ 2 h 53"/>
                <a:gd name="T78" fmla="*/ 10 w 53"/>
                <a:gd name="T79" fmla="*/ 2 h 53"/>
                <a:gd name="T80" fmla="*/ 9 w 53"/>
                <a:gd name="T81" fmla="*/ 1 h 53"/>
                <a:gd name="T82" fmla="*/ 9 w 53"/>
                <a:gd name="T83" fmla="*/ 1 h 53"/>
                <a:gd name="T84" fmla="*/ 8 w 53"/>
                <a:gd name="T85" fmla="*/ 1 h 53"/>
                <a:gd name="T86" fmla="*/ 7 w 53"/>
                <a:gd name="T87" fmla="*/ 1 h 53"/>
                <a:gd name="T88" fmla="*/ 6 w 53"/>
                <a:gd name="T89" fmla="*/ 7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"/>
                <a:gd name="T136" fmla="*/ 0 h 53"/>
                <a:gd name="T137" fmla="*/ 53 w 53"/>
                <a:gd name="T138" fmla="*/ 53 h 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" h="53">
                  <a:moveTo>
                    <a:pt x="26" y="26"/>
                  </a:moveTo>
                  <a:lnTo>
                    <a:pt x="26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5" y="44"/>
                  </a:lnTo>
                  <a:lnTo>
                    <a:pt x="6" y="45"/>
                  </a:lnTo>
                  <a:lnTo>
                    <a:pt x="8" y="46"/>
                  </a:lnTo>
                  <a:lnTo>
                    <a:pt x="9" y="48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3"/>
                  </a:lnTo>
                  <a:lnTo>
                    <a:pt x="20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4" y="53"/>
                  </a:lnTo>
                  <a:lnTo>
                    <a:pt x="25" y="53"/>
                  </a:lnTo>
                  <a:lnTo>
                    <a:pt x="26" y="53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0" y="53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6" y="52"/>
                  </a:lnTo>
                  <a:lnTo>
                    <a:pt x="37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1" y="49"/>
                  </a:lnTo>
                  <a:lnTo>
                    <a:pt x="42" y="49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5" y="46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8" y="42"/>
                  </a:lnTo>
                  <a:lnTo>
                    <a:pt x="49" y="41"/>
                  </a:lnTo>
                  <a:lnTo>
                    <a:pt x="49" y="40"/>
                  </a:lnTo>
                  <a:lnTo>
                    <a:pt x="50" y="38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3"/>
                  </a:lnTo>
                  <a:lnTo>
                    <a:pt x="53" y="32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Freeform 38"/>
            <p:cNvSpPr>
              <a:spLocks/>
            </p:cNvSpPr>
            <p:nvPr/>
          </p:nvSpPr>
          <p:spPr bwMode="auto">
            <a:xfrm>
              <a:off x="1820" y="2963"/>
              <a:ext cx="19" cy="20"/>
            </a:xfrm>
            <a:custGeom>
              <a:avLst/>
              <a:gdLst>
                <a:gd name="T0" fmla="*/ 4 w 40"/>
                <a:gd name="T1" fmla="*/ 0 h 39"/>
                <a:gd name="T2" fmla="*/ 4 w 40"/>
                <a:gd name="T3" fmla="*/ 1 h 39"/>
                <a:gd name="T4" fmla="*/ 3 w 40"/>
                <a:gd name="T5" fmla="*/ 1 h 39"/>
                <a:gd name="T6" fmla="*/ 2 w 40"/>
                <a:gd name="T7" fmla="*/ 1 h 39"/>
                <a:gd name="T8" fmla="*/ 2 w 40"/>
                <a:gd name="T9" fmla="*/ 1 h 39"/>
                <a:gd name="T10" fmla="*/ 1 w 40"/>
                <a:gd name="T11" fmla="*/ 2 h 39"/>
                <a:gd name="T12" fmla="*/ 1 w 40"/>
                <a:gd name="T13" fmla="*/ 3 h 39"/>
                <a:gd name="T14" fmla="*/ 0 w 40"/>
                <a:gd name="T15" fmla="*/ 3 h 39"/>
                <a:gd name="T16" fmla="*/ 0 w 40"/>
                <a:gd name="T17" fmla="*/ 4 h 39"/>
                <a:gd name="T18" fmla="*/ 0 w 40"/>
                <a:gd name="T19" fmla="*/ 5 h 39"/>
                <a:gd name="T20" fmla="*/ 0 w 40"/>
                <a:gd name="T21" fmla="*/ 5 h 39"/>
                <a:gd name="T22" fmla="*/ 0 w 40"/>
                <a:gd name="T23" fmla="*/ 6 h 39"/>
                <a:gd name="T24" fmla="*/ 0 w 40"/>
                <a:gd name="T25" fmla="*/ 7 h 39"/>
                <a:gd name="T26" fmla="*/ 0 w 40"/>
                <a:gd name="T27" fmla="*/ 7 h 39"/>
                <a:gd name="T28" fmla="*/ 1 w 40"/>
                <a:gd name="T29" fmla="*/ 8 h 39"/>
                <a:gd name="T30" fmla="*/ 1 w 40"/>
                <a:gd name="T31" fmla="*/ 8 h 39"/>
                <a:gd name="T32" fmla="*/ 1 w 40"/>
                <a:gd name="T33" fmla="*/ 9 h 39"/>
                <a:gd name="T34" fmla="*/ 2 w 40"/>
                <a:gd name="T35" fmla="*/ 9 h 39"/>
                <a:gd name="T36" fmla="*/ 3 w 40"/>
                <a:gd name="T37" fmla="*/ 10 h 39"/>
                <a:gd name="T38" fmla="*/ 3 w 40"/>
                <a:gd name="T39" fmla="*/ 10 h 39"/>
                <a:gd name="T40" fmla="*/ 4 w 40"/>
                <a:gd name="T41" fmla="*/ 10 h 39"/>
                <a:gd name="T42" fmla="*/ 5 w 40"/>
                <a:gd name="T43" fmla="*/ 10 h 39"/>
                <a:gd name="T44" fmla="*/ 5 w 40"/>
                <a:gd name="T45" fmla="*/ 10 h 39"/>
                <a:gd name="T46" fmla="*/ 6 w 40"/>
                <a:gd name="T47" fmla="*/ 10 h 39"/>
                <a:gd name="T48" fmla="*/ 6 w 40"/>
                <a:gd name="T49" fmla="*/ 10 h 39"/>
                <a:gd name="T50" fmla="*/ 7 w 40"/>
                <a:gd name="T51" fmla="*/ 10 h 39"/>
                <a:gd name="T52" fmla="*/ 8 w 40"/>
                <a:gd name="T53" fmla="*/ 9 h 39"/>
                <a:gd name="T54" fmla="*/ 8 w 40"/>
                <a:gd name="T55" fmla="*/ 9 h 39"/>
                <a:gd name="T56" fmla="*/ 9 w 40"/>
                <a:gd name="T57" fmla="*/ 8 h 39"/>
                <a:gd name="T58" fmla="*/ 9 w 40"/>
                <a:gd name="T59" fmla="*/ 7 h 39"/>
                <a:gd name="T60" fmla="*/ 9 w 40"/>
                <a:gd name="T61" fmla="*/ 7 h 39"/>
                <a:gd name="T62" fmla="*/ 9 w 40"/>
                <a:gd name="T63" fmla="*/ 6 h 39"/>
                <a:gd name="T64" fmla="*/ 9 w 40"/>
                <a:gd name="T65" fmla="*/ 5 h 39"/>
                <a:gd name="T66" fmla="*/ 9 w 40"/>
                <a:gd name="T67" fmla="*/ 5 h 39"/>
                <a:gd name="T68" fmla="*/ 9 w 40"/>
                <a:gd name="T69" fmla="*/ 4 h 39"/>
                <a:gd name="T70" fmla="*/ 9 w 40"/>
                <a:gd name="T71" fmla="*/ 3 h 39"/>
                <a:gd name="T72" fmla="*/ 9 w 40"/>
                <a:gd name="T73" fmla="*/ 3 h 39"/>
                <a:gd name="T74" fmla="*/ 8 w 40"/>
                <a:gd name="T75" fmla="*/ 2 h 39"/>
                <a:gd name="T76" fmla="*/ 8 w 40"/>
                <a:gd name="T77" fmla="*/ 2 h 39"/>
                <a:gd name="T78" fmla="*/ 7 w 40"/>
                <a:gd name="T79" fmla="*/ 1 h 39"/>
                <a:gd name="T80" fmla="*/ 7 w 40"/>
                <a:gd name="T81" fmla="*/ 1 h 39"/>
                <a:gd name="T82" fmla="*/ 6 w 40"/>
                <a:gd name="T83" fmla="*/ 1 h 39"/>
                <a:gd name="T84" fmla="*/ 5 w 40"/>
                <a:gd name="T85" fmla="*/ 0 h 39"/>
                <a:gd name="T86" fmla="*/ 5 w 40"/>
                <a:gd name="T87" fmla="*/ 0 h 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"/>
                <a:gd name="T133" fmla="*/ 0 h 39"/>
                <a:gd name="T134" fmla="*/ 40 w 40"/>
                <a:gd name="T135" fmla="*/ 39 h 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" h="39">
                  <a:moveTo>
                    <a:pt x="20" y="0"/>
                  </a:move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3" y="27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3" y="34"/>
                  </a:lnTo>
                  <a:lnTo>
                    <a:pt x="35" y="33"/>
                  </a:lnTo>
                  <a:lnTo>
                    <a:pt x="36" y="31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Freeform 39"/>
            <p:cNvSpPr>
              <a:spLocks/>
            </p:cNvSpPr>
            <p:nvPr/>
          </p:nvSpPr>
          <p:spPr bwMode="auto">
            <a:xfrm>
              <a:off x="1971" y="3074"/>
              <a:ext cx="80" cy="26"/>
            </a:xfrm>
            <a:custGeom>
              <a:avLst/>
              <a:gdLst>
                <a:gd name="T0" fmla="*/ 0 w 159"/>
                <a:gd name="T1" fmla="*/ 13 h 53"/>
                <a:gd name="T2" fmla="*/ 40 w 159"/>
                <a:gd name="T3" fmla="*/ 6 h 53"/>
                <a:gd name="T4" fmla="*/ 0 w 159"/>
                <a:gd name="T5" fmla="*/ 0 h 53"/>
                <a:gd name="T6" fmla="*/ 0 w 159"/>
                <a:gd name="T7" fmla="*/ 6 h 53"/>
                <a:gd name="T8" fmla="*/ 0 w 159"/>
                <a:gd name="T9" fmla="*/ 1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53"/>
                <a:gd name="T17" fmla="*/ 159 w 159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53">
                  <a:moveTo>
                    <a:pt x="0" y="53"/>
                  </a:moveTo>
                  <a:lnTo>
                    <a:pt x="159" y="27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40"/>
            <p:cNvSpPr>
              <a:spLocks noChangeShapeType="1"/>
            </p:cNvSpPr>
            <p:nvPr/>
          </p:nvSpPr>
          <p:spPr bwMode="auto">
            <a:xfrm flipH="1">
              <a:off x="1599" y="3087"/>
              <a:ext cx="37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62" name="Freeform 41"/>
            <p:cNvSpPr>
              <a:spLocks/>
            </p:cNvSpPr>
            <p:nvPr/>
          </p:nvSpPr>
          <p:spPr bwMode="auto">
            <a:xfrm>
              <a:off x="1971" y="3353"/>
              <a:ext cx="80" cy="39"/>
            </a:xfrm>
            <a:custGeom>
              <a:avLst/>
              <a:gdLst>
                <a:gd name="T0" fmla="*/ 0 w 159"/>
                <a:gd name="T1" fmla="*/ 19 h 80"/>
                <a:gd name="T2" fmla="*/ 40 w 159"/>
                <a:gd name="T3" fmla="*/ 6 h 80"/>
                <a:gd name="T4" fmla="*/ 0 w 159"/>
                <a:gd name="T5" fmla="*/ 0 h 80"/>
                <a:gd name="T6" fmla="*/ 0 w 159"/>
                <a:gd name="T7" fmla="*/ 6 h 80"/>
                <a:gd name="T8" fmla="*/ 0 w 159"/>
                <a:gd name="T9" fmla="*/ 1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80"/>
                <a:gd name="T17" fmla="*/ 159 w 159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80">
                  <a:moveTo>
                    <a:pt x="0" y="80"/>
                  </a:moveTo>
                  <a:lnTo>
                    <a:pt x="159" y="27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42"/>
            <p:cNvSpPr>
              <a:spLocks noChangeShapeType="1"/>
            </p:cNvSpPr>
            <p:nvPr/>
          </p:nvSpPr>
          <p:spPr bwMode="auto">
            <a:xfrm flipH="1">
              <a:off x="1599" y="3366"/>
              <a:ext cx="37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64" name="Rectangle 43"/>
            <p:cNvSpPr>
              <a:spLocks noChangeArrowheads="1"/>
            </p:cNvSpPr>
            <p:nvPr/>
          </p:nvSpPr>
          <p:spPr bwMode="auto">
            <a:xfrm>
              <a:off x="2601" y="2653"/>
              <a:ext cx="5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System"/>
                </a:rPr>
                <a:t>switches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5165" name="Rectangle 44"/>
            <p:cNvSpPr>
              <a:spLocks noChangeArrowheads="1"/>
            </p:cNvSpPr>
            <p:nvPr/>
          </p:nvSpPr>
          <p:spPr bwMode="auto">
            <a:xfrm>
              <a:off x="833" y="2308"/>
              <a:ext cx="3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System"/>
                </a:rPr>
                <a:t>Inputs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5166" name="Rectangle 45"/>
            <p:cNvSpPr>
              <a:spLocks noChangeArrowheads="1"/>
            </p:cNvSpPr>
            <p:nvPr/>
          </p:nvSpPr>
          <p:spPr bwMode="auto">
            <a:xfrm>
              <a:off x="549" y="2526"/>
              <a:ext cx="99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-Roman"/>
                </a:rPr>
                <a:t>(logic variables) </a:t>
              </a:r>
              <a:endParaRPr lang="en-US" sz="2400">
                <a:latin typeface="Times-Roman"/>
              </a:endParaRPr>
            </a:p>
          </p:txBody>
        </p:sp>
        <p:sp>
          <p:nvSpPr>
            <p:cNvPr id="5167" name="Rectangle 46"/>
            <p:cNvSpPr>
              <a:spLocks noChangeArrowheads="1"/>
            </p:cNvSpPr>
            <p:nvPr/>
          </p:nvSpPr>
          <p:spPr bwMode="auto">
            <a:xfrm>
              <a:off x="4474" y="2391"/>
              <a:ext cx="5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Times-Roman"/>
                </a:rPr>
                <a:t>Outputs</a:t>
              </a:r>
              <a:r>
                <a:rPr lang="en-US" sz="1600">
                  <a:solidFill>
                    <a:srgbClr val="000000"/>
                  </a:solidFill>
                  <a:latin typeface="Times-Roman"/>
                </a:rPr>
                <a:t> 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5168" name="Rectangle 47"/>
            <p:cNvSpPr>
              <a:spLocks noChangeArrowheads="1"/>
            </p:cNvSpPr>
            <p:nvPr/>
          </p:nvSpPr>
          <p:spPr bwMode="auto">
            <a:xfrm>
              <a:off x="4223" y="2526"/>
              <a:ext cx="99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-Roman"/>
                </a:rPr>
                <a:t>(logic functions) 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43FA2F-CD3D-4333-8D72-A3DA4E2DA27D}" type="slidenum">
              <a:rPr lang="en-US"/>
              <a:pPr/>
              <a:t>17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Logic Implementation with PLA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Finite number of AND gates =&gt; simplify function to minimum number of product terms</a:t>
            </a:r>
          </a:p>
          <a:p>
            <a:pPr eaLnBrk="1" hangingPunct="1"/>
            <a:r>
              <a:rPr lang="en-US" smtClean="0"/>
              <a:t>Number of literals in a product term is not important since we have all the input variables</a:t>
            </a:r>
          </a:p>
          <a:p>
            <a:pPr eaLnBrk="1" hangingPunct="1"/>
            <a:r>
              <a:rPr lang="en-US" smtClean="0"/>
              <a:t>Sharing of product terms between outputs =&gt; multiple-output minimization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D35C2D-027C-4D5A-BA9B-1884ECD3614B}" type="slidenum">
              <a:rPr lang="en-US"/>
              <a:pPr/>
              <a:t>18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Programmable Logic Array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2438400" y="2895600"/>
            <a:ext cx="12192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5334000" y="2895600"/>
            <a:ext cx="12192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762000" y="4267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3657600" y="3810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447800" y="3733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5609" name="Oval 8"/>
          <p:cNvSpPr>
            <a:spLocks noChangeArrowheads="1"/>
          </p:cNvSpPr>
          <p:nvPr/>
        </p:nvSpPr>
        <p:spPr bwMode="auto">
          <a:xfrm>
            <a:off x="1371600" y="3657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0" name="AutoShape 9"/>
          <p:cNvSpPr>
            <a:spLocks noChangeArrowheads="1"/>
          </p:cNvSpPr>
          <p:nvPr/>
        </p:nvSpPr>
        <p:spPr bwMode="auto">
          <a:xfrm rot="5400000">
            <a:off x="1066800" y="35814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8382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5612" name="Line 11"/>
          <p:cNvSpPr>
            <a:spLocks noChangeShapeType="1"/>
          </p:cNvSpPr>
          <p:nvPr/>
        </p:nvSpPr>
        <p:spPr bwMode="auto">
          <a:xfrm>
            <a:off x="838200" y="3733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5613" name="Oval 12"/>
          <p:cNvSpPr>
            <a:spLocks noChangeArrowheads="1"/>
          </p:cNvSpPr>
          <p:nvPr/>
        </p:nvSpPr>
        <p:spPr bwMode="auto">
          <a:xfrm>
            <a:off x="4114800" y="3733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4" name="Oval 13"/>
          <p:cNvSpPr>
            <a:spLocks noChangeArrowheads="1"/>
          </p:cNvSpPr>
          <p:nvPr/>
        </p:nvSpPr>
        <p:spPr bwMode="auto">
          <a:xfrm>
            <a:off x="4495800" y="3733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Oval 14"/>
          <p:cNvSpPr>
            <a:spLocks noChangeArrowheads="1"/>
          </p:cNvSpPr>
          <p:nvPr/>
        </p:nvSpPr>
        <p:spPr bwMode="auto">
          <a:xfrm>
            <a:off x="1676400" y="3657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6" name="Oval 15"/>
          <p:cNvSpPr>
            <a:spLocks noChangeArrowheads="1"/>
          </p:cNvSpPr>
          <p:nvPr/>
        </p:nvSpPr>
        <p:spPr bwMode="auto">
          <a:xfrm>
            <a:off x="1981200" y="3657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7" name="Oval 16"/>
          <p:cNvSpPr>
            <a:spLocks noChangeArrowheads="1"/>
          </p:cNvSpPr>
          <p:nvPr/>
        </p:nvSpPr>
        <p:spPr bwMode="auto">
          <a:xfrm>
            <a:off x="1676400" y="41910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8" name="Oval 17"/>
          <p:cNvSpPr>
            <a:spLocks noChangeArrowheads="1"/>
          </p:cNvSpPr>
          <p:nvPr/>
        </p:nvSpPr>
        <p:spPr bwMode="auto">
          <a:xfrm>
            <a:off x="1981200" y="41910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9" name="Text Box 18"/>
          <p:cNvSpPr txBox="1">
            <a:spLocks noChangeArrowheads="1"/>
          </p:cNvSpPr>
          <p:nvPr/>
        </p:nvSpPr>
        <p:spPr bwMode="auto">
          <a:xfrm>
            <a:off x="2590800" y="3505200"/>
            <a:ext cx="885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k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AND 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25620" name="Text Box 19"/>
          <p:cNvSpPr txBox="1">
            <a:spLocks noChangeArrowheads="1"/>
          </p:cNvSpPr>
          <p:nvPr/>
        </p:nvSpPr>
        <p:spPr bwMode="auto">
          <a:xfrm>
            <a:off x="5257800" y="3581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 OR gates</a:t>
            </a:r>
          </a:p>
        </p:txBody>
      </p:sp>
      <p:sp>
        <p:nvSpPr>
          <p:cNvPr id="25621" name="Text Box 20"/>
          <p:cNvSpPr txBox="1">
            <a:spLocks noChangeArrowheads="1"/>
          </p:cNvSpPr>
          <p:nvPr/>
        </p:nvSpPr>
        <p:spPr bwMode="auto">
          <a:xfrm>
            <a:off x="3810000" y="3962400"/>
            <a:ext cx="128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k X m links</a:t>
            </a:r>
          </a:p>
        </p:txBody>
      </p:sp>
      <p:sp>
        <p:nvSpPr>
          <p:cNvPr id="25622" name="Text Box 21"/>
          <p:cNvSpPr txBox="1">
            <a:spLocks noChangeArrowheads="1"/>
          </p:cNvSpPr>
          <p:nvPr/>
        </p:nvSpPr>
        <p:spPr bwMode="auto">
          <a:xfrm>
            <a:off x="6629400" y="3886200"/>
            <a:ext cx="1277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 outputs </a:t>
            </a:r>
          </a:p>
        </p:txBody>
      </p:sp>
      <p:sp>
        <p:nvSpPr>
          <p:cNvPr id="25623" name="Text Box 22"/>
          <p:cNvSpPr txBox="1">
            <a:spLocks noChangeArrowheads="1"/>
          </p:cNvSpPr>
          <p:nvPr/>
        </p:nvSpPr>
        <p:spPr bwMode="auto">
          <a:xfrm>
            <a:off x="152400" y="4343400"/>
            <a:ext cx="99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n inputs</a:t>
            </a:r>
          </a:p>
        </p:txBody>
      </p:sp>
      <p:sp>
        <p:nvSpPr>
          <p:cNvPr id="25624" name="Text Box 23"/>
          <p:cNvSpPr txBox="1">
            <a:spLocks noChangeArrowheads="1"/>
          </p:cNvSpPr>
          <p:nvPr/>
        </p:nvSpPr>
        <p:spPr bwMode="auto">
          <a:xfrm>
            <a:off x="1066800" y="4343400"/>
            <a:ext cx="1271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n x k links </a:t>
            </a:r>
          </a:p>
        </p:txBody>
      </p:sp>
      <p:sp>
        <p:nvSpPr>
          <p:cNvPr id="25625" name="Rectangle 24"/>
          <p:cNvSpPr>
            <a:spLocks noChangeArrowheads="1"/>
          </p:cNvSpPr>
          <p:nvPr/>
        </p:nvSpPr>
        <p:spPr bwMode="auto">
          <a:xfrm>
            <a:off x="1143000" y="3124200"/>
            <a:ext cx="1271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n x k links </a:t>
            </a:r>
          </a:p>
        </p:txBody>
      </p:sp>
      <p:sp>
        <p:nvSpPr>
          <p:cNvPr id="25626" name="Line 25"/>
          <p:cNvSpPr>
            <a:spLocks noChangeShapeType="1"/>
          </p:cNvSpPr>
          <p:nvPr/>
        </p:nvSpPr>
        <p:spPr bwMode="auto">
          <a:xfrm>
            <a:off x="6553200" y="3810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5627" name="Text Box 26"/>
          <p:cNvSpPr txBox="1">
            <a:spLocks noChangeArrowheads="1"/>
          </p:cNvSpPr>
          <p:nvPr/>
        </p:nvSpPr>
        <p:spPr bwMode="auto">
          <a:xfrm>
            <a:off x="1508125" y="5264150"/>
            <a:ext cx="477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Blip>
                <a:blip r:embed="rId2"/>
              </a:buBlip>
            </a:pPr>
            <a:r>
              <a:rPr lang="en-US" sz="2000">
                <a:solidFill>
                  <a:schemeClr val="tx1"/>
                </a:solidFill>
              </a:rPr>
              <a:t> n x k x m PLA has 2n x k + k x m links</a:t>
            </a:r>
          </a:p>
        </p:txBody>
      </p:sp>
      <p:sp>
        <p:nvSpPr>
          <p:cNvPr id="25628" name="Text Box 27"/>
          <p:cNvSpPr txBox="1">
            <a:spLocks noChangeArrowheads="1"/>
          </p:cNvSpPr>
          <p:nvPr/>
        </p:nvSpPr>
        <p:spPr bwMode="auto">
          <a:xfrm>
            <a:off x="1447800" y="5689600"/>
            <a:ext cx="2281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Blip>
                <a:blip r:embed="rId2"/>
              </a:buBlip>
            </a:pPr>
            <a:r>
              <a:rPr lang="en-US" sz="2000">
                <a:solidFill>
                  <a:schemeClr val="tx1"/>
                </a:solidFill>
              </a:rPr>
              <a:t> Sum of products</a:t>
            </a:r>
          </a:p>
        </p:txBody>
      </p:sp>
      <p:sp>
        <p:nvSpPr>
          <p:cNvPr id="25629" name="Text Box 28"/>
          <p:cNvSpPr txBox="1">
            <a:spLocks noChangeArrowheads="1"/>
          </p:cNvSpPr>
          <p:nvPr/>
        </p:nvSpPr>
        <p:spPr bwMode="auto">
          <a:xfrm>
            <a:off x="1524000" y="4800600"/>
            <a:ext cx="6319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Blip>
                <a:blip r:embed="rId2"/>
              </a:buBlip>
            </a:pP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Programmable AND array + programmable OR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Programmable Logic Array (</a:t>
            </a:r>
            <a:r>
              <a:rPr lang="en-US" dirty="0" err="1" smtClean="0"/>
              <a:t>PLA</a:t>
            </a:r>
            <a:r>
              <a:rPr lang="en-US" dirty="0" smtClean="0"/>
              <a:t>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Use to implement </a:t>
            </a:r>
            <a:br>
              <a:rPr lang="en-US" sz="2400" dirty="0" smtClean="0"/>
            </a:br>
            <a:r>
              <a:rPr lang="en-US" sz="2400" dirty="0" smtClean="0"/>
              <a:t>circuits in SOP form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The connections in</a:t>
            </a:r>
            <a:br>
              <a:rPr lang="en-US" sz="2400" dirty="0" smtClean="0"/>
            </a:br>
            <a:r>
              <a:rPr lang="en-US" sz="2400" dirty="0" smtClean="0"/>
              <a:t>the AND plane are</a:t>
            </a:r>
            <a:br>
              <a:rPr lang="en-US" sz="2400" dirty="0" smtClean="0"/>
            </a:br>
            <a:r>
              <a:rPr lang="en-US" sz="2400" dirty="0" smtClean="0"/>
              <a:t>programmable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The connections in</a:t>
            </a:r>
            <a:br>
              <a:rPr lang="en-US" sz="2400" dirty="0" smtClean="0"/>
            </a:br>
            <a:r>
              <a:rPr lang="en-US" sz="2400" dirty="0" smtClean="0"/>
              <a:t>the OR plane are</a:t>
            </a:r>
            <a:br>
              <a:rPr lang="en-US" sz="2400" dirty="0" smtClean="0"/>
            </a:br>
            <a:r>
              <a:rPr lang="en-US" sz="2400" dirty="0" smtClean="0"/>
              <a:t>programmable</a:t>
            </a: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4419600" y="1066800"/>
            <a:ext cx="4318000" cy="5221288"/>
            <a:chOff x="2784" y="912"/>
            <a:chExt cx="2720" cy="3289"/>
          </a:xfrm>
        </p:grpSpPr>
        <p:sp>
          <p:nvSpPr>
            <p:cNvPr id="6148" name="Freeform 3"/>
            <p:cNvSpPr>
              <a:spLocks/>
            </p:cNvSpPr>
            <p:nvPr/>
          </p:nvSpPr>
          <p:spPr bwMode="auto">
            <a:xfrm>
              <a:off x="4328" y="3072"/>
              <a:ext cx="30" cy="28"/>
            </a:xfrm>
            <a:custGeom>
              <a:avLst/>
              <a:gdLst>
                <a:gd name="T0" fmla="*/ 7 w 60"/>
                <a:gd name="T1" fmla="*/ 0 h 60"/>
                <a:gd name="T2" fmla="*/ 6 w 60"/>
                <a:gd name="T3" fmla="*/ 0 h 60"/>
                <a:gd name="T4" fmla="*/ 5 w 60"/>
                <a:gd name="T5" fmla="*/ 0 h 60"/>
                <a:gd name="T6" fmla="*/ 4 w 60"/>
                <a:gd name="T7" fmla="*/ 0 h 60"/>
                <a:gd name="T8" fmla="*/ 3 w 60"/>
                <a:gd name="T9" fmla="*/ 1 h 60"/>
                <a:gd name="T10" fmla="*/ 3 w 60"/>
                <a:gd name="T11" fmla="*/ 2 h 60"/>
                <a:gd name="T12" fmla="*/ 2 w 60"/>
                <a:gd name="T13" fmla="*/ 3 h 60"/>
                <a:gd name="T14" fmla="*/ 1 w 60"/>
                <a:gd name="T15" fmla="*/ 3 h 60"/>
                <a:gd name="T16" fmla="*/ 1 w 60"/>
                <a:gd name="T17" fmla="*/ 4 h 60"/>
                <a:gd name="T18" fmla="*/ 0 w 60"/>
                <a:gd name="T19" fmla="*/ 5 h 60"/>
                <a:gd name="T20" fmla="*/ 0 w 60"/>
                <a:gd name="T21" fmla="*/ 7 h 60"/>
                <a:gd name="T22" fmla="*/ 0 w 60"/>
                <a:gd name="T23" fmla="*/ 7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0 h 60"/>
                <a:gd name="T30" fmla="*/ 2 w 60"/>
                <a:gd name="T31" fmla="*/ 10 h 60"/>
                <a:gd name="T32" fmla="*/ 3 w 60"/>
                <a:gd name="T33" fmla="*/ 11 h 60"/>
                <a:gd name="T34" fmla="*/ 3 w 60"/>
                <a:gd name="T35" fmla="*/ 12 h 60"/>
                <a:gd name="T36" fmla="*/ 4 w 60"/>
                <a:gd name="T37" fmla="*/ 12 h 60"/>
                <a:gd name="T38" fmla="*/ 5 w 60"/>
                <a:gd name="T39" fmla="*/ 13 h 60"/>
                <a:gd name="T40" fmla="*/ 6 w 60"/>
                <a:gd name="T41" fmla="*/ 13 h 60"/>
                <a:gd name="T42" fmla="*/ 7 w 60"/>
                <a:gd name="T43" fmla="*/ 13 h 60"/>
                <a:gd name="T44" fmla="*/ 8 w 60"/>
                <a:gd name="T45" fmla="*/ 13 h 60"/>
                <a:gd name="T46" fmla="*/ 9 w 60"/>
                <a:gd name="T47" fmla="*/ 13 h 60"/>
                <a:gd name="T48" fmla="*/ 10 w 60"/>
                <a:gd name="T49" fmla="*/ 13 h 60"/>
                <a:gd name="T50" fmla="*/ 12 w 60"/>
                <a:gd name="T51" fmla="*/ 12 h 60"/>
                <a:gd name="T52" fmla="*/ 12 w 60"/>
                <a:gd name="T53" fmla="*/ 12 h 60"/>
                <a:gd name="T54" fmla="*/ 13 w 60"/>
                <a:gd name="T55" fmla="*/ 11 h 60"/>
                <a:gd name="T56" fmla="*/ 14 w 60"/>
                <a:gd name="T57" fmla="*/ 10 h 60"/>
                <a:gd name="T58" fmla="*/ 15 w 60"/>
                <a:gd name="T59" fmla="*/ 10 h 60"/>
                <a:gd name="T60" fmla="*/ 15 w 60"/>
                <a:gd name="T61" fmla="*/ 9 h 60"/>
                <a:gd name="T62" fmla="*/ 15 w 60"/>
                <a:gd name="T63" fmla="*/ 8 h 60"/>
                <a:gd name="T64" fmla="*/ 15 w 60"/>
                <a:gd name="T65" fmla="*/ 7 h 60"/>
                <a:gd name="T66" fmla="*/ 15 w 60"/>
                <a:gd name="T67" fmla="*/ 7 h 60"/>
                <a:gd name="T68" fmla="*/ 15 w 60"/>
                <a:gd name="T69" fmla="*/ 5 h 60"/>
                <a:gd name="T70" fmla="*/ 15 w 60"/>
                <a:gd name="T71" fmla="*/ 4 h 60"/>
                <a:gd name="T72" fmla="*/ 15 w 60"/>
                <a:gd name="T73" fmla="*/ 3 h 60"/>
                <a:gd name="T74" fmla="*/ 14 w 60"/>
                <a:gd name="T75" fmla="*/ 3 h 60"/>
                <a:gd name="T76" fmla="*/ 13 w 60"/>
                <a:gd name="T77" fmla="*/ 2 h 60"/>
                <a:gd name="T78" fmla="*/ 12 w 60"/>
                <a:gd name="T79" fmla="*/ 1 h 60"/>
                <a:gd name="T80" fmla="*/ 12 w 60"/>
                <a:gd name="T81" fmla="*/ 0 h 60"/>
                <a:gd name="T82" fmla="*/ 10 w 60"/>
                <a:gd name="T83" fmla="*/ 0 h 60"/>
                <a:gd name="T84" fmla="*/ 9 w 60"/>
                <a:gd name="T85" fmla="*/ 0 h 60"/>
                <a:gd name="T86" fmla="*/ 8 w 60"/>
                <a:gd name="T87" fmla="*/ 0 h 60"/>
                <a:gd name="T88" fmla="*/ 8 w 60"/>
                <a:gd name="T89" fmla="*/ 7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0"/>
                <a:gd name="T137" fmla="*/ 60 w 60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0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9" y="51"/>
                  </a:lnTo>
                  <a:lnTo>
                    <a:pt x="10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5" y="56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1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6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" name="Freeform 4"/>
            <p:cNvSpPr>
              <a:spLocks/>
            </p:cNvSpPr>
            <p:nvPr/>
          </p:nvSpPr>
          <p:spPr bwMode="auto">
            <a:xfrm>
              <a:off x="4338" y="3066"/>
              <a:ext cx="22" cy="21"/>
            </a:xfrm>
            <a:custGeom>
              <a:avLst/>
              <a:gdLst>
                <a:gd name="T0" fmla="*/ 5 w 44"/>
                <a:gd name="T1" fmla="*/ 0 h 45"/>
                <a:gd name="T2" fmla="*/ 5 w 44"/>
                <a:gd name="T3" fmla="*/ 0 h 45"/>
                <a:gd name="T4" fmla="*/ 3 w 44"/>
                <a:gd name="T5" fmla="*/ 0 h 45"/>
                <a:gd name="T6" fmla="*/ 3 w 44"/>
                <a:gd name="T7" fmla="*/ 1 h 45"/>
                <a:gd name="T8" fmla="*/ 2 w 44"/>
                <a:gd name="T9" fmla="*/ 1 h 45"/>
                <a:gd name="T10" fmla="*/ 1 w 44"/>
                <a:gd name="T11" fmla="*/ 1 h 45"/>
                <a:gd name="T12" fmla="*/ 1 w 44"/>
                <a:gd name="T13" fmla="*/ 2 h 45"/>
                <a:gd name="T14" fmla="*/ 1 w 44"/>
                <a:gd name="T15" fmla="*/ 3 h 45"/>
                <a:gd name="T16" fmla="*/ 0 w 44"/>
                <a:gd name="T17" fmla="*/ 3 h 45"/>
                <a:gd name="T18" fmla="*/ 0 w 44"/>
                <a:gd name="T19" fmla="*/ 4 h 45"/>
                <a:gd name="T20" fmla="*/ 0 w 44"/>
                <a:gd name="T21" fmla="*/ 5 h 45"/>
                <a:gd name="T22" fmla="*/ 0 w 44"/>
                <a:gd name="T23" fmla="*/ 6 h 45"/>
                <a:gd name="T24" fmla="*/ 0 w 44"/>
                <a:gd name="T25" fmla="*/ 7 h 45"/>
                <a:gd name="T26" fmla="*/ 1 w 44"/>
                <a:gd name="T27" fmla="*/ 7 h 45"/>
                <a:gd name="T28" fmla="*/ 1 w 44"/>
                <a:gd name="T29" fmla="*/ 7 h 45"/>
                <a:gd name="T30" fmla="*/ 1 w 44"/>
                <a:gd name="T31" fmla="*/ 8 h 45"/>
                <a:gd name="T32" fmla="*/ 2 w 44"/>
                <a:gd name="T33" fmla="*/ 8 h 45"/>
                <a:gd name="T34" fmla="*/ 3 w 44"/>
                <a:gd name="T35" fmla="*/ 9 h 45"/>
                <a:gd name="T36" fmla="*/ 3 w 44"/>
                <a:gd name="T37" fmla="*/ 10 h 45"/>
                <a:gd name="T38" fmla="*/ 3 w 44"/>
                <a:gd name="T39" fmla="*/ 10 h 45"/>
                <a:gd name="T40" fmla="*/ 5 w 44"/>
                <a:gd name="T41" fmla="*/ 10 h 45"/>
                <a:gd name="T42" fmla="*/ 6 w 44"/>
                <a:gd name="T43" fmla="*/ 10 h 45"/>
                <a:gd name="T44" fmla="*/ 6 w 44"/>
                <a:gd name="T45" fmla="*/ 10 h 45"/>
                <a:gd name="T46" fmla="*/ 6 w 44"/>
                <a:gd name="T47" fmla="*/ 10 h 45"/>
                <a:gd name="T48" fmla="*/ 7 w 44"/>
                <a:gd name="T49" fmla="*/ 10 h 45"/>
                <a:gd name="T50" fmla="*/ 9 w 44"/>
                <a:gd name="T51" fmla="*/ 9 h 45"/>
                <a:gd name="T52" fmla="*/ 10 w 44"/>
                <a:gd name="T53" fmla="*/ 9 h 45"/>
                <a:gd name="T54" fmla="*/ 10 w 44"/>
                <a:gd name="T55" fmla="*/ 8 h 45"/>
                <a:gd name="T56" fmla="*/ 11 w 44"/>
                <a:gd name="T57" fmla="*/ 8 h 45"/>
                <a:gd name="T58" fmla="*/ 11 w 44"/>
                <a:gd name="T59" fmla="*/ 7 h 45"/>
                <a:gd name="T60" fmla="*/ 11 w 44"/>
                <a:gd name="T61" fmla="*/ 7 h 45"/>
                <a:gd name="T62" fmla="*/ 11 w 44"/>
                <a:gd name="T63" fmla="*/ 6 h 45"/>
                <a:gd name="T64" fmla="*/ 11 w 44"/>
                <a:gd name="T65" fmla="*/ 5 h 45"/>
                <a:gd name="T66" fmla="*/ 11 w 44"/>
                <a:gd name="T67" fmla="*/ 5 h 45"/>
                <a:gd name="T68" fmla="*/ 11 w 44"/>
                <a:gd name="T69" fmla="*/ 4 h 45"/>
                <a:gd name="T70" fmla="*/ 11 w 44"/>
                <a:gd name="T71" fmla="*/ 3 h 45"/>
                <a:gd name="T72" fmla="*/ 11 w 44"/>
                <a:gd name="T73" fmla="*/ 3 h 45"/>
                <a:gd name="T74" fmla="*/ 10 w 44"/>
                <a:gd name="T75" fmla="*/ 2 h 45"/>
                <a:gd name="T76" fmla="*/ 10 w 44"/>
                <a:gd name="T77" fmla="*/ 1 h 45"/>
                <a:gd name="T78" fmla="*/ 9 w 44"/>
                <a:gd name="T79" fmla="*/ 1 h 45"/>
                <a:gd name="T80" fmla="*/ 8 w 44"/>
                <a:gd name="T81" fmla="*/ 0 h 45"/>
                <a:gd name="T82" fmla="*/ 7 w 44"/>
                <a:gd name="T83" fmla="*/ 0 h 45"/>
                <a:gd name="T84" fmla="*/ 6 w 44"/>
                <a:gd name="T85" fmla="*/ 0 h 45"/>
                <a:gd name="T86" fmla="*/ 6 w 44"/>
                <a:gd name="T87" fmla="*/ 0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45"/>
                <a:gd name="T134" fmla="*/ 44 w 44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45">
                  <a:moveTo>
                    <a:pt x="21" y="0"/>
                  </a:moveTo>
                  <a:lnTo>
                    <a:pt x="21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3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3" y="15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Freeform 5"/>
            <p:cNvSpPr>
              <a:spLocks/>
            </p:cNvSpPr>
            <p:nvPr/>
          </p:nvSpPr>
          <p:spPr bwMode="auto">
            <a:xfrm>
              <a:off x="4328" y="3180"/>
              <a:ext cx="30" cy="27"/>
            </a:xfrm>
            <a:custGeom>
              <a:avLst/>
              <a:gdLst>
                <a:gd name="T0" fmla="*/ 7 w 60"/>
                <a:gd name="T1" fmla="*/ 0 h 60"/>
                <a:gd name="T2" fmla="*/ 6 w 60"/>
                <a:gd name="T3" fmla="*/ 0 h 60"/>
                <a:gd name="T4" fmla="*/ 5 w 60"/>
                <a:gd name="T5" fmla="*/ 0 h 60"/>
                <a:gd name="T6" fmla="*/ 4 w 60"/>
                <a:gd name="T7" fmla="*/ 0 h 60"/>
                <a:gd name="T8" fmla="*/ 3 w 60"/>
                <a:gd name="T9" fmla="*/ 1 h 60"/>
                <a:gd name="T10" fmla="*/ 3 w 60"/>
                <a:gd name="T11" fmla="*/ 2 h 60"/>
                <a:gd name="T12" fmla="*/ 2 w 60"/>
                <a:gd name="T13" fmla="*/ 2 h 60"/>
                <a:gd name="T14" fmla="*/ 1 w 60"/>
                <a:gd name="T15" fmla="*/ 3 h 60"/>
                <a:gd name="T16" fmla="*/ 1 w 60"/>
                <a:gd name="T17" fmla="*/ 4 h 60"/>
                <a:gd name="T18" fmla="*/ 0 w 60"/>
                <a:gd name="T19" fmla="*/ 5 h 60"/>
                <a:gd name="T20" fmla="*/ 0 w 60"/>
                <a:gd name="T21" fmla="*/ 6 h 60"/>
                <a:gd name="T22" fmla="*/ 0 w 60"/>
                <a:gd name="T23" fmla="*/ 6 h 60"/>
                <a:gd name="T24" fmla="*/ 0 w 60"/>
                <a:gd name="T25" fmla="*/ 7 h 60"/>
                <a:gd name="T26" fmla="*/ 1 w 60"/>
                <a:gd name="T27" fmla="*/ 8 h 60"/>
                <a:gd name="T28" fmla="*/ 1 w 60"/>
                <a:gd name="T29" fmla="*/ 9 h 60"/>
                <a:gd name="T30" fmla="*/ 2 w 60"/>
                <a:gd name="T31" fmla="*/ 10 h 60"/>
                <a:gd name="T32" fmla="*/ 3 w 60"/>
                <a:gd name="T33" fmla="*/ 10 h 60"/>
                <a:gd name="T34" fmla="*/ 3 w 60"/>
                <a:gd name="T35" fmla="*/ 11 h 60"/>
                <a:gd name="T36" fmla="*/ 4 w 60"/>
                <a:gd name="T37" fmla="*/ 11 h 60"/>
                <a:gd name="T38" fmla="*/ 5 w 60"/>
                <a:gd name="T39" fmla="*/ 12 h 60"/>
                <a:gd name="T40" fmla="*/ 6 w 60"/>
                <a:gd name="T41" fmla="*/ 12 h 60"/>
                <a:gd name="T42" fmla="*/ 7 w 60"/>
                <a:gd name="T43" fmla="*/ 12 h 60"/>
                <a:gd name="T44" fmla="*/ 8 w 60"/>
                <a:gd name="T45" fmla="*/ 12 h 60"/>
                <a:gd name="T46" fmla="*/ 9 w 60"/>
                <a:gd name="T47" fmla="*/ 12 h 60"/>
                <a:gd name="T48" fmla="*/ 10 w 60"/>
                <a:gd name="T49" fmla="*/ 12 h 60"/>
                <a:gd name="T50" fmla="*/ 12 w 60"/>
                <a:gd name="T51" fmla="*/ 11 h 60"/>
                <a:gd name="T52" fmla="*/ 12 w 60"/>
                <a:gd name="T53" fmla="*/ 11 h 60"/>
                <a:gd name="T54" fmla="*/ 13 w 60"/>
                <a:gd name="T55" fmla="*/ 10 h 60"/>
                <a:gd name="T56" fmla="*/ 14 w 60"/>
                <a:gd name="T57" fmla="*/ 10 h 60"/>
                <a:gd name="T58" fmla="*/ 15 w 60"/>
                <a:gd name="T59" fmla="*/ 9 h 60"/>
                <a:gd name="T60" fmla="*/ 15 w 60"/>
                <a:gd name="T61" fmla="*/ 8 h 60"/>
                <a:gd name="T62" fmla="*/ 15 w 60"/>
                <a:gd name="T63" fmla="*/ 7 h 60"/>
                <a:gd name="T64" fmla="*/ 15 w 60"/>
                <a:gd name="T65" fmla="*/ 6 h 60"/>
                <a:gd name="T66" fmla="*/ 15 w 60"/>
                <a:gd name="T67" fmla="*/ 6 h 60"/>
                <a:gd name="T68" fmla="*/ 15 w 60"/>
                <a:gd name="T69" fmla="*/ 5 h 60"/>
                <a:gd name="T70" fmla="*/ 15 w 60"/>
                <a:gd name="T71" fmla="*/ 4 h 60"/>
                <a:gd name="T72" fmla="*/ 15 w 60"/>
                <a:gd name="T73" fmla="*/ 3 h 60"/>
                <a:gd name="T74" fmla="*/ 14 w 60"/>
                <a:gd name="T75" fmla="*/ 2 h 60"/>
                <a:gd name="T76" fmla="*/ 13 w 60"/>
                <a:gd name="T77" fmla="*/ 2 h 60"/>
                <a:gd name="T78" fmla="*/ 12 w 60"/>
                <a:gd name="T79" fmla="*/ 1 h 60"/>
                <a:gd name="T80" fmla="*/ 12 w 60"/>
                <a:gd name="T81" fmla="*/ 0 h 60"/>
                <a:gd name="T82" fmla="*/ 10 w 60"/>
                <a:gd name="T83" fmla="*/ 0 h 60"/>
                <a:gd name="T84" fmla="*/ 9 w 60"/>
                <a:gd name="T85" fmla="*/ 0 h 60"/>
                <a:gd name="T86" fmla="*/ 8 w 60"/>
                <a:gd name="T87" fmla="*/ 0 h 60"/>
                <a:gd name="T88" fmla="*/ 8 w 60"/>
                <a:gd name="T89" fmla="*/ 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0"/>
                <a:gd name="T137" fmla="*/ 60 w 60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0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1"/>
                  </a:lnTo>
                  <a:lnTo>
                    <a:pt x="53" y="49"/>
                  </a:lnTo>
                  <a:lnTo>
                    <a:pt x="54" y="49"/>
                  </a:lnTo>
                  <a:lnTo>
                    <a:pt x="54" y="48"/>
                  </a:lnTo>
                  <a:lnTo>
                    <a:pt x="56" y="46"/>
                  </a:lnTo>
                  <a:lnTo>
                    <a:pt x="56" y="45"/>
                  </a:lnTo>
                  <a:lnTo>
                    <a:pt x="57" y="43"/>
                  </a:lnTo>
                  <a:lnTo>
                    <a:pt x="59" y="42"/>
                  </a:lnTo>
                  <a:lnTo>
                    <a:pt x="59" y="40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59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6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Freeform 6"/>
            <p:cNvSpPr>
              <a:spLocks/>
            </p:cNvSpPr>
            <p:nvPr/>
          </p:nvSpPr>
          <p:spPr bwMode="auto">
            <a:xfrm>
              <a:off x="4338" y="3175"/>
              <a:ext cx="22" cy="20"/>
            </a:xfrm>
            <a:custGeom>
              <a:avLst/>
              <a:gdLst>
                <a:gd name="T0" fmla="*/ 5 w 44"/>
                <a:gd name="T1" fmla="*/ 0 h 45"/>
                <a:gd name="T2" fmla="*/ 5 w 44"/>
                <a:gd name="T3" fmla="*/ 0 h 45"/>
                <a:gd name="T4" fmla="*/ 3 w 44"/>
                <a:gd name="T5" fmla="*/ 0 h 45"/>
                <a:gd name="T6" fmla="*/ 3 w 44"/>
                <a:gd name="T7" fmla="*/ 1 h 45"/>
                <a:gd name="T8" fmla="*/ 2 w 44"/>
                <a:gd name="T9" fmla="*/ 1 h 45"/>
                <a:gd name="T10" fmla="*/ 1 w 44"/>
                <a:gd name="T11" fmla="*/ 1 h 45"/>
                <a:gd name="T12" fmla="*/ 1 w 44"/>
                <a:gd name="T13" fmla="*/ 2 h 45"/>
                <a:gd name="T14" fmla="*/ 1 w 44"/>
                <a:gd name="T15" fmla="*/ 3 h 45"/>
                <a:gd name="T16" fmla="*/ 0 w 44"/>
                <a:gd name="T17" fmla="*/ 3 h 45"/>
                <a:gd name="T18" fmla="*/ 0 w 44"/>
                <a:gd name="T19" fmla="*/ 4 h 45"/>
                <a:gd name="T20" fmla="*/ 0 w 44"/>
                <a:gd name="T21" fmla="*/ 4 h 45"/>
                <a:gd name="T22" fmla="*/ 0 w 44"/>
                <a:gd name="T23" fmla="*/ 5 h 45"/>
                <a:gd name="T24" fmla="*/ 0 w 44"/>
                <a:gd name="T25" fmla="*/ 5 h 45"/>
                <a:gd name="T26" fmla="*/ 1 w 44"/>
                <a:gd name="T27" fmla="*/ 6 h 45"/>
                <a:gd name="T28" fmla="*/ 1 w 44"/>
                <a:gd name="T29" fmla="*/ 7 h 45"/>
                <a:gd name="T30" fmla="*/ 1 w 44"/>
                <a:gd name="T31" fmla="*/ 7 h 45"/>
                <a:gd name="T32" fmla="*/ 2 w 44"/>
                <a:gd name="T33" fmla="*/ 8 h 45"/>
                <a:gd name="T34" fmla="*/ 3 w 44"/>
                <a:gd name="T35" fmla="*/ 8 h 45"/>
                <a:gd name="T36" fmla="*/ 3 w 44"/>
                <a:gd name="T37" fmla="*/ 8 h 45"/>
                <a:gd name="T38" fmla="*/ 3 w 44"/>
                <a:gd name="T39" fmla="*/ 8 h 45"/>
                <a:gd name="T40" fmla="*/ 5 w 44"/>
                <a:gd name="T41" fmla="*/ 9 h 45"/>
                <a:gd name="T42" fmla="*/ 6 w 44"/>
                <a:gd name="T43" fmla="*/ 9 h 45"/>
                <a:gd name="T44" fmla="*/ 6 w 44"/>
                <a:gd name="T45" fmla="*/ 9 h 45"/>
                <a:gd name="T46" fmla="*/ 6 w 44"/>
                <a:gd name="T47" fmla="*/ 9 h 45"/>
                <a:gd name="T48" fmla="*/ 7 w 44"/>
                <a:gd name="T49" fmla="*/ 8 h 45"/>
                <a:gd name="T50" fmla="*/ 9 w 44"/>
                <a:gd name="T51" fmla="*/ 8 h 45"/>
                <a:gd name="T52" fmla="*/ 10 w 44"/>
                <a:gd name="T53" fmla="*/ 8 h 45"/>
                <a:gd name="T54" fmla="*/ 10 w 44"/>
                <a:gd name="T55" fmla="*/ 7 h 45"/>
                <a:gd name="T56" fmla="*/ 11 w 44"/>
                <a:gd name="T57" fmla="*/ 7 h 45"/>
                <a:gd name="T58" fmla="*/ 11 w 44"/>
                <a:gd name="T59" fmla="*/ 7 h 45"/>
                <a:gd name="T60" fmla="*/ 11 w 44"/>
                <a:gd name="T61" fmla="*/ 6 h 45"/>
                <a:gd name="T62" fmla="*/ 11 w 44"/>
                <a:gd name="T63" fmla="*/ 5 h 45"/>
                <a:gd name="T64" fmla="*/ 11 w 44"/>
                <a:gd name="T65" fmla="*/ 4 h 45"/>
                <a:gd name="T66" fmla="*/ 11 w 44"/>
                <a:gd name="T67" fmla="*/ 4 h 45"/>
                <a:gd name="T68" fmla="*/ 11 w 44"/>
                <a:gd name="T69" fmla="*/ 4 h 45"/>
                <a:gd name="T70" fmla="*/ 11 w 44"/>
                <a:gd name="T71" fmla="*/ 3 h 45"/>
                <a:gd name="T72" fmla="*/ 11 w 44"/>
                <a:gd name="T73" fmla="*/ 2 h 45"/>
                <a:gd name="T74" fmla="*/ 10 w 44"/>
                <a:gd name="T75" fmla="*/ 2 h 45"/>
                <a:gd name="T76" fmla="*/ 10 w 44"/>
                <a:gd name="T77" fmla="*/ 1 h 45"/>
                <a:gd name="T78" fmla="*/ 9 w 44"/>
                <a:gd name="T79" fmla="*/ 1 h 45"/>
                <a:gd name="T80" fmla="*/ 8 w 44"/>
                <a:gd name="T81" fmla="*/ 0 h 45"/>
                <a:gd name="T82" fmla="*/ 7 w 44"/>
                <a:gd name="T83" fmla="*/ 0 h 45"/>
                <a:gd name="T84" fmla="*/ 6 w 44"/>
                <a:gd name="T85" fmla="*/ 0 h 45"/>
                <a:gd name="T86" fmla="*/ 6 w 44"/>
                <a:gd name="T87" fmla="*/ 0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45"/>
                <a:gd name="T134" fmla="*/ 44 w 44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45">
                  <a:moveTo>
                    <a:pt x="21" y="0"/>
                  </a:moveTo>
                  <a:lnTo>
                    <a:pt x="21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9" y="43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0" y="36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3" y="15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Freeform 7"/>
            <p:cNvSpPr>
              <a:spLocks/>
            </p:cNvSpPr>
            <p:nvPr/>
          </p:nvSpPr>
          <p:spPr bwMode="auto">
            <a:xfrm>
              <a:off x="4328" y="3274"/>
              <a:ext cx="30" cy="27"/>
            </a:xfrm>
            <a:custGeom>
              <a:avLst/>
              <a:gdLst>
                <a:gd name="T0" fmla="*/ 7 w 60"/>
                <a:gd name="T1" fmla="*/ 0 h 61"/>
                <a:gd name="T2" fmla="*/ 6 w 60"/>
                <a:gd name="T3" fmla="*/ 0 h 61"/>
                <a:gd name="T4" fmla="*/ 5 w 60"/>
                <a:gd name="T5" fmla="*/ 0 h 61"/>
                <a:gd name="T6" fmla="*/ 4 w 60"/>
                <a:gd name="T7" fmla="*/ 0 h 61"/>
                <a:gd name="T8" fmla="*/ 3 w 60"/>
                <a:gd name="T9" fmla="*/ 1 h 61"/>
                <a:gd name="T10" fmla="*/ 3 w 60"/>
                <a:gd name="T11" fmla="*/ 2 h 61"/>
                <a:gd name="T12" fmla="*/ 2 w 60"/>
                <a:gd name="T13" fmla="*/ 2 h 61"/>
                <a:gd name="T14" fmla="*/ 1 w 60"/>
                <a:gd name="T15" fmla="*/ 3 h 61"/>
                <a:gd name="T16" fmla="*/ 1 w 60"/>
                <a:gd name="T17" fmla="*/ 4 h 61"/>
                <a:gd name="T18" fmla="*/ 0 w 60"/>
                <a:gd name="T19" fmla="*/ 5 h 61"/>
                <a:gd name="T20" fmla="*/ 0 w 60"/>
                <a:gd name="T21" fmla="*/ 6 h 61"/>
                <a:gd name="T22" fmla="*/ 0 w 60"/>
                <a:gd name="T23" fmla="*/ 6 h 61"/>
                <a:gd name="T24" fmla="*/ 0 w 60"/>
                <a:gd name="T25" fmla="*/ 7 h 61"/>
                <a:gd name="T26" fmla="*/ 1 w 60"/>
                <a:gd name="T27" fmla="*/ 8 h 61"/>
                <a:gd name="T28" fmla="*/ 1 w 60"/>
                <a:gd name="T29" fmla="*/ 8 h 61"/>
                <a:gd name="T30" fmla="*/ 2 w 60"/>
                <a:gd name="T31" fmla="*/ 10 h 61"/>
                <a:gd name="T32" fmla="*/ 3 w 60"/>
                <a:gd name="T33" fmla="*/ 10 h 61"/>
                <a:gd name="T34" fmla="*/ 3 w 60"/>
                <a:gd name="T35" fmla="*/ 11 h 61"/>
                <a:gd name="T36" fmla="*/ 4 w 60"/>
                <a:gd name="T37" fmla="*/ 11 h 61"/>
                <a:gd name="T38" fmla="*/ 5 w 60"/>
                <a:gd name="T39" fmla="*/ 12 h 61"/>
                <a:gd name="T40" fmla="*/ 6 w 60"/>
                <a:gd name="T41" fmla="*/ 12 h 61"/>
                <a:gd name="T42" fmla="*/ 7 w 60"/>
                <a:gd name="T43" fmla="*/ 12 h 61"/>
                <a:gd name="T44" fmla="*/ 8 w 60"/>
                <a:gd name="T45" fmla="*/ 12 h 61"/>
                <a:gd name="T46" fmla="*/ 9 w 60"/>
                <a:gd name="T47" fmla="*/ 12 h 61"/>
                <a:gd name="T48" fmla="*/ 10 w 60"/>
                <a:gd name="T49" fmla="*/ 12 h 61"/>
                <a:gd name="T50" fmla="*/ 12 w 60"/>
                <a:gd name="T51" fmla="*/ 11 h 61"/>
                <a:gd name="T52" fmla="*/ 12 w 60"/>
                <a:gd name="T53" fmla="*/ 11 h 61"/>
                <a:gd name="T54" fmla="*/ 13 w 60"/>
                <a:gd name="T55" fmla="*/ 10 h 61"/>
                <a:gd name="T56" fmla="*/ 14 w 60"/>
                <a:gd name="T57" fmla="*/ 10 h 61"/>
                <a:gd name="T58" fmla="*/ 15 w 60"/>
                <a:gd name="T59" fmla="*/ 8 h 61"/>
                <a:gd name="T60" fmla="*/ 15 w 60"/>
                <a:gd name="T61" fmla="*/ 8 h 61"/>
                <a:gd name="T62" fmla="*/ 15 w 60"/>
                <a:gd name="T63" fmla="*/ 7 h 61"/>
                <a:gd name="T64" fmla="*/ 15 w 60"/>
                <a:gd name="T65" fmla="*/ 6 h 61"/>
                <a:gd name="T66" fmla="*/ 15 w 60"/>
                <a:gd name="T67" fmla="*/ 6 h 61"/>
                <a:gd name="T68" fmla="*/ 15 w 60"/>
                <a:gd name="T69" fmla="*/ 5 h 61"/>
                <a:gd name="T70" fmla="*/ 15 w 60"/>
                <a:gd name="T71" fmla="*/ 4 h 61"/>
                <a:gd name="T72" fmla="*/ 15 w 60"/>
                <a:gd name="T73" fmla="*/ 3 h 61"/>
                <a:gd name="T74" fmla="*/ 14 w 60"/>
                <a:gd name="T75" fmla="*/ 2 h 61"/>
                <a:gd name="T76" fmla="*/ 13 w 60"/>
                <a:gd name="T77" fmla="*/ 2 h 61"/>
                <a:gd name="T78" fmla="*/ 12 w 60"/>
                <a:gd name="T79" fmla="*/ 1 h 61"/>
                <a:gd name="T80" fmla="*/ 12 w 60"/>
                <a:gd name="T81" fmla="*/ 0 h 61"/>
                <a:gd name="T82" fmla="*/ 10 w 60"/>
                <a:gd name="T83" fmla="*/ 0 h 61"/>
                <a:gd name="T84" fmla="*/ 9 w 60"/>
                <a:gd name="T85" fmla="*/ 0 h 61"/>
                <a:gd name="T86" fmla="*/ 8 w 60"/>
                <a:gd name="T87" fmla="*/ 0 h 61"/>
                <a:gd name="T88" fmla="*/ 8 w 60"/>
                <a:gd name="T89" fmla="*/ 6 h 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1"/>
                <a:gd name="T137" fmla="*/ 60 w 60"/>
                <a:gd name="T138" fmla="*/ 61 h 6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1">
                  <a:moveTo>
                    <a:pt x="30" y="31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3" y="43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6" y="47"/>
                  </a:lnTo>
                  <a:lnTo>
                    <a:pt x="6" y="49"/>
                  </a:lnTo>
                  <a:lnTo>
                    <a:pt x="7" y="50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2" y="55"/>
                  </a:lnTo>
                  <a:lnTo>
                    <a:pt x="13" y="55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30" y="61"/>
                  </a:lnTo>
                  <a:lnTo>
                    <a:pt x="31" y="61"/>
                  </a:lnTo>
                  <a:lnTo>
                    <a:pt x="33" y="61"/>
                  </a:lnTo>
                  <a:lnTo>
                    <a:pt x="34" y="61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2" y="58"/>
                  </a:lnTo>
                  <a:lnTo>
                    <a:pt x="43" y="58"/>
                  </a:lnTo>
                  <a:lnTo>
                    <a:pt x="45" y="56"/>
                  </a:lnTo>
                  <a:lnTo>
                    <a:pt x="46" y="55"/>
                  </a:lnTo>
                  <a:lnTo>
                    <a:pt x="48" y="55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1" y="52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6"/>
                  </a:lnTo>
                  <a:lnTo>
                    <a:pt x="57" y="44"/>
                  </a:lnTo>
                  <a:lnTo>
                    <a:pt x="59" y="43"/>
                  </a:lnTo>
                  <a:lnTo>
                    <a:pt x="59" y="41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60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Freeform 8"/>
            <p:cNvSpPr>
              <a:spLocks/>
            </p:cNvSpPr>
            <p:nvPr/>
          </p:nvSpPr>
          <p:spPr bwMode="auto">
            <a:xfrm>
              <a:off x="4338" y="3282"/>
              <a:ext cx="22" cy="21"/>
            </a:xfrm>
            <a:custGeom>
              <a:avLst/>
              <a:gdLst>
                <a:gd name="T0" fmla="*/ 5 w 44"/>
                <a:gd name="T1" fmla="*/ 0 h 46"/>
                <a:gd name="T2" fmla="*/ 5 w 44"/>
                <a:gd name="T3" fmla="*/ 0 h 46"/>
                <a:gd name="T4" fmla="*/ 3 w 44"/>
                <a:gd name="T5" fmla="*/ 1 h 46"/>
                <a:gd name="T6" fmla="*/ 3 w 44"/>
                <a:gd name="T7" fmla="*/ 1 h 46"/>
                <a:gd name="T8" fmla="*/ 2 w 44"/>
                <a:gd name="T9" fmla="*/ 1 h 46"/>
                <a:gd name="T10" fmla="*/ 1 w 44"/>
                <a:gd name="T11" fmla="*/ 2 h 46"/>
                <a:gd name="T12" fmla="*/ 1 w 44"/>
                <a:gd name="T13" fmla="*/ 2 h 46"/>
                <a:gd name="T14" fmla="*/ 1 w 44"/>
                <a:gd name="T15" fmla="*/ 3 h 46"/>
                <a:gd name="T16" fmla="*/ 0 w 44"/>
                <a:gd name="T17" fmla="*/ 4 h 46"/>
                <a:gd name="T18" fmla="*/ 0 w 44"/>
                <a:gd name="T19" fmla="*/ 4 h 46"/>
                <a:gd name="T20" fmla="*/ 0 w 44"/>
                <a:gd name="T21" fmla="*/ 5 h 46"/>
                <a:gd name="T22" fmla="*/ 0 w 44"/>
                <a:gd name="T23" fmla="*/ 5 h 46"/>
                <a:gd name="T24" fmla="*/ 0 w 44"/>
                <a:gd name="T25" fmla="*/ 6 h 46"/>
                <a:gd name="T26" fmla="*/ 1 w 44"/>
                <a:gd name="T27" fmla="*/ 7 h 46"/>
                <a:gd name="T28" fmla="*/ 1 w 44"/>
                <a:gd name="T29" fmla="*/ 7 h 46"/>
                <a:gd name="T30" fmla="*/ 1 w 44"/>
                <a:gd name="T31" fmla="*/ 8 h 46"/>
                <a:gd name="T32" fmla="*/ 2 w 44"/>
                <a:gd name="T33" fmla="*/ 8 h 46"/>
                <a:gd name="T34" fmla="*/ 3 w 44"/>
                <a:gd name="T35" fmla="*/ 9 h 46"/>
                <a:gd name="T36" fmla="*/ 3 w 44"/>
                <a:gd name="T37" fmla="*/ 9 h 46"/>
                <a:gd name="T38" fmla="*/ 3 w 44"/>
                <a:gd name="T39" fmla="*/ 9 h 46"/>
                <a:gd name="T40" fmla="*/ 5 w 44"/>
                <a:gd name="T41" fmla="*/ 10 h 46"/>
                <a:gd name="T42" fmla="*/ 6 w 44"/>
                <a:gd name="T43" fmla="*/ 10 h 46"/>
                <a:gd name="T44" fmla="*/ 6 w 44"/>
                <a:gd name="T45" fmla="*/ 10 h 46"/>
                <a:gd name="T46" fmla="*/ 6 w 44"/>
                <a:gd name="T47" fmla="*/ 10 h 46"/>
                <a:gd name="T48" fmla="*/ 7 w 44"/>
                <a:gd name="T49" fmla="*/ 9 h 46"/>
                <a:gd name="T50" fmla="*/ 9 w 44"/>
                <a:gd name="T51" fmla="*/ 9 h 46"/>
                <a:gd name="T52" fmla="*/ 10 w 44"/>
                <a:gd name="T53" fmla="*/ 9 h 46"/>
                <a:gd name="T54" fmla="*/ 10 w 44"/>
                <a:gd name="T55" fmla="*/ 8 h 46"/>
                <a:gd name="T56" fmla="*/ 11 w 44"/>
                <a:gd name="T57" fmla="*/ 8 h 46"/>
                <a:gd name="T58" fmla="*/ 11 w 44"/>
                <a:gd name="T59" fmla="*/ 7 h 46"/>
                <a:gd name="T60" fmla="*/ 11 w 44"/>
                <a:gd name="T61" fmla="*/ 6 h 46"/>
                <a:gd name="T62" fmla="*/ 11 w 44"/>
                <a:gd name="T63" fmla="*/ 5 h 46"/>
                <a:gd name="T64" fmla="*/ 11 w 44"/>
                <a:gd name="T65" fmla="*/ 5 h 46"/>
                <a:gd name="T66" fmla="*/ 11 w 44"/>
                <a:gd name="T67" fmla="*/ 5 h 46"/>
                <a:gd name="T68" fmla="*/ 11 w 44"/>
                <a:gd name="T69" fmla="*/ 4 h 46"/>
                <a:gd name="T70" fmla="*/ 11 w 44"/>
                <a:gd name="T71" fmla="*/ 3 h 46"/>
                <a:gd name="T72" fmla="*/ 11 w 44"/>
                <a:gd name="T73" fmla="*/ 3 h 46"/>
                <a:gd name="T74" fmla="*/ 10 w 44"/>
                <a:gd name="T75" fmla="*/ 2 h 46"/>
                <a:gd name="T76" fmla="*/ 10 w 44"/>
                <a:gd name="T77" fmla="*/ 1 h 46"/>
                <a:gd name="T78" fmla="*/ 9 w 44"/>
                <a:gd name="T79" fmla="*/ 1 h 46"/>
                <a:gd name="T80" fmla="*/ 8 w 44"/>
                <a:gd name="T81" fmla="*/ 1 h 46"/>
                <a:gd name="T82" fmla="*/ 7 w 44"/>
                <a:gd name="T83" fmla="*/ 0 h 46"/>
                <a:gd name="T84" fmla="*/ 6 w 44"/>
                <a:gd name="T85" fmla="*/ 0 h 46"/>
                <a:gd name="T86" fmla="*/ 6 w 44"/>
                <a:gd name="T87" fmla="*/ 0 h 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46"/>
                <a:gd name="T134" fmla="*/ 44 w 44"/>
                <a:gd name="T135" fmla="*/ 46 h 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46">
                  <a:moveTo>
                    <a:pt x="21" y="0"/>
                  </a:moveTo>
                  <a:lnTo>
                    <a:pt x="21" y="0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8" y="41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27" y="46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4" y="43"/>
                  </a:lnTo>
                  <a:lnTo>
                    <a:pt x="35" y="43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3" y="32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4" y="25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4" y="20"/>
                  </a:lnTo>
                  <a:lnTo>
                    <a:pt x="44" y="19"/>
                  </a:lnTo>
                  <a:lnTo>
                    <a:pt x="44" y="17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8" y="8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831" y="4017"/>
              <a:ext cx="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-Roman"/>
                </a:rPr>
                <a:t>f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55" name="Freeform 10"/>
            <p:cNvSpPr>
              <a:spLocks/>
            </p:cNvSpPr>
            <p:nvPr/>
          </p:nvSpPr>
          <p:spPr bwMode="auto">
            <a:xfrm>
              <a:off x="4858" y="3894"/>
              <a:ext cx="44" cy="81"/>
            </a:xfrm>
            <a:custGeom>
              <a:avLst/>
              <a:gdLst>
                <a:gd name="T0" fmla="*/ 0 w 90"/>
                <a:gd name="T1" fmla="*/ 0 h 181"/>
                <a:gd name="T2" fmla="*/ 7 w 90"/>
                <a:gd name="T3" fmla="*/ 36 h 181"/>
                <a:gd name="T4" fmla="*/ 22 w 90"/>
                <a:gd name="T5" fmla="*/ 0 h 181"/>
                <a:gd name="T6" fmla="*/ 7 w 90"/>
                <a:gd name="T7" fmla="*/ 0 h 181"/>
                <a:gd name="T8" fmla="*/ 0 w 90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81"/>
                <a:gd name="T17" fmla="*/ 90 w 90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81">
                  <a:moveTo>
                    <a:pt x="0" y="0"/>
                  </a:moveTo>
                  <a:lnTo>
                    <a:pt x="30" y="181"/>
                  </a:lnTo>
                  <a:lnTo>
                    <a:pt x="90" y="0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 flipV="1">
              <a:off x="4873" y="3584"/>
              <a:ext cx="1" cy="31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12"/>
            <p:cNvSpPr>
              <a:spLocks/>
            </p:cNvSpPr>
            <p:nvPr/>
          </p:nvSpPr>
          <p:spPr bwMode="auto">
            <a:xfrm>
              <a:off x="3696" y="2708"/>
              <a:ext cx="44" cy="81"/>
            </a:xfrm>
            <a:custGeom>
              <a:avLst/>
              <a:gdLst>
                <a:gd name="T0" fmla="*/ 0 w 90"/>
                <a:gd name="T1" fmla="*/ 0 h 181"/>
                <a:gd name="T2" fmla="*/ 14 w 90"/>
                <a:gd name="T3" fmla="*/ 36 h 181"/>
                <a:gd name="T4" fmla="*/ 22 w 90"/>
                <a:gd name="T5" fmla="*/ 0 h 181"/>
                <a:gd name="T6" fmla="*/ 14 w 90"/>
                <a:gd name="T7" fmla="*/ 0 h 181"/>
                <a:gd name="T8" fmla="*/ 0 w 90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81"/>
                <a:gd name="T17" fmla="*/ 90 w 90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81">
                  <a:moveTo>
                    <a:pt x="0" y="0"/>
                  </a:moveTo>
                  <a:lnTo>
                    <a:pt x="60" y="181"/>
                  </a:lnTo>
                  <a:lnTo>
                    <a:pt x="90" y="0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 flipV="1">
              <a:off x="3725" y="2264"/>
              <a:ext cx="1" cy="43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Rectangle 14"/>
            <p:cNvSpPr>
              <a:spLocks noChangeArrowheads="1"/>
            </p:cNvSpPr>
            <p:nvPr/>
          </p:nvSpPr>
          <p:spPr bwMode="auto">
            <a:xfrm>
              <a:off x="4867" y="4068"/>
              <a:ext cx="93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1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60" name="Freeform 15"/>
            <p:cNvSpPr>
              <a:spLocks/>
            </p:cNvSpPr>
            <p:nvPr/>
          </p:nvSpPr>
          <p:spPr bwMode="auto">
            <a:xfrm>
              <a:off x="3064" y="1387"/>
              <a:ext cx="44" cy="82"/>
            </a:xfrm>
            <a:custGeom>
              <a:avLst/>
              <a:gdLst>
                <a:gd name="T0" fmla="*/ 0 w 90"/>
                <a:gd name="T1" fmla="*/ 0 h 180"/>
                <a:gd name="T2" fmla="*/ 7 w 90"/>
                <a:gd name="T3" fmla="*/ 37 h 180"/>
                <a:gd name="T4" fmla="*/ 22 w 90"/>
                <a:gd name="T5" fmla="*/ 0 h 180"/>
                <a:gd name="T6" fmla="*/ 7 w 90"/>
                <a:gd name="T7" fmla="*/ 0 h 180"/>
                <a:gd name="T8" fmla="*/ 0 w 90"/>
                <a:gd name="T9" fmla="*/ 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80"/>
                <a:gd name="T17" fmla="*/ 90 w 90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80">
                  <a:moveTo>
                    <a:pt x="0" y="0"/>
                  </a:moveTo>
                  <a:lnTo>
                    <a:pt x="30" y="180"/>
                  </a:lnTo>
                  <a:lnTo>
                    <a:pt x="90" y="0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 flipV="1">
              <a:off x="3078" y="1105"/>
              <a:ext cx="1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17"/>
            <p:cNvSpPr>
              <a:spLocks/>
            </p:cNvSpPr>
            <p:nvPr/>
          </p:nvSpPr>
          <p:spPr bwMode="auto">
            <a:xfrm>
              <a:off x="3240" y="1387"/>
              <a:ext cx="30" cy="82"/>
            </a:xfrm>
            <a:custGeom>
              <a:avLst/>
              <a:gdLst>
                <a:gd name="T0" fmla="*/ 0 w 60"/>
                <a:gd name="T1" fmla="*/ 0 h 180"/>
                <a:gd name="T2" fmla="*/ 8 w 60"/>
                <a:gd name="T3" fmla="*/ 37 h 180"/>
                <a:gd name="T4" fmla="*/ 15 w 60"/>
                <a:gd name="T5" fmla="*/ 0 h 180"/>
                <a:gd name="T6" fmla="*/ 8 w 60"/>
                <a:gd name="T7" fmla="*/ 0 h 180"/>
                <a:gd name="T8" fmla="*/ 0 w 60"/>
                <a:gd name="T9" fmla="*/ 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80"/>
                <a:gd name="T17" fmla="*/ 60 w 60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80">
                  <a:moveTo>
                    <a:pt x="0" y="0"/>
                  </a:moveTo>
                  <a:lnTo>
                    <a:pt x="30" y="180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 flipV="1">
              <a:off x="3255" y="1105"/>
              <a:ext cx="1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19"/>
            <p:cNvSpPr>
              <a:spLocks/>
            </p:cNvSpPr>
            <p:nvPr/>
          </p:nvSpPr>
          <p:spPr bwMode="auto">
            <a:xfrm>
              <a:off x="3740" y="1387"/>
              <a:ext cx="44" cy="82"/>
            </a:xfrm>
            <a:custGeom>
              <a:avLst/>
              <a:gdLst>
                <a:gd name="T0" fmla="*/ 0 w 91"/>
                <a:gd name="T1" fmla="*/ 0 h 180"/>
                <a:gd name="T2" fmla="*/ 7 w 91"/>
                <a:gd name="T3" fmla="*/ 37 h 180"/>
                <a:gd name="T4" fmla="*/ 21 w 91"/>
                <a:gd name="T5" fmla="*/ 0 h 180"/>
                <a:gd name="T6" fmla="*/ 7 w 91"/>
                <a:gd name="T7" fmla="*/ 0 h 180"/>
                <a:gd name="T8" fmla="*/ 0 w 91"/>
                <a:gd name="T9" fmla="*/ 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80"/>
                <a:gd name="T17" fmla="*/ 91 w 91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80">
                  <a:moveTo>
                    <a:pt x="0" y="0"/>
                  </a:moveTo>
                  <a:lnTo>
                    <a:pt x="30" y="180"/>
                  </a:lnTo>
                  <a:lnTo>
                    <a:pt x="91" y="0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V="1">
              <a:off x="3755" y="1105"/>
              <a:ext cx="0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1"/>
            <p:cNvSpPr>
              <a:spLocks/>
            </p:cNvSpPr>
            <p:nvPr/>
          </p:nvSpPr>
          <p:spPr bwMode="auto">
            <a:xfrm>
              <a:off x="2917" y="2708"/>
              <a:ext cx="44" cy="81"/>
            </a:xfrm>
            <a:custGeom>
              <a:avLst/>
              <a:gdLst>
                <a:gd name="T0" fmla="*/ 0 w 91"/>
                <a:gd name="T1" fmla="*/ 0 h 181"/>
                <a:gd name="T2" fmla="*/ 7 w 91"/>
                <a:gd name="T3" fmla="*/ 36 h 181"/>
                <a:gd name="T4" fmla="*/ 21 w 91"/>
                <a:gd name="T5" fmla="*/ 0 h 181"/>
                <a:gd name="T6" fmla="*/ 7 w 91"/>
                <a:gd name="T7" fmla="*/ 0 h 181"/>
                <a:gd name="T8" fmla="*/ 0 w 91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81"/>
                <a:gd name="T17" fmla="*/ 91 w 91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81">
                  <a:moveTo>
                    <a:pt x="0" y="0"/>
                  </a:moveTo>
                  <a:lnTo>
                    <a:pt x="30" y="181"/>
                  </a:lnTo>
                  <a:lnTo>
                    <a:pt x="91" y="0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2932" y="2264"/>
              <a:ext cx="1" cy="43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3"/>
            <p:cNvSpPr>
              <a:spLocks/>
            </p:cNvSpPr>
            <p:nvPr/>
          </p:nvSpPr>
          <p:spPr bwMode="auto">
            <a:xfrm>
              <a:off x="4549" y="2911"/>
              <a:ext cx="88" cy="27"/>
            </a:xfrm>
            <a:custGeom>
              <a:avLst/>
              <a:gdLst>
                <a:gd name="T0" fmla="*/ 0 w 181"/>
                <a:gd name="T1" fmla="*/ 12 h 60"/>
                <a:gd name="T2" fmla="*/ 43 w 181"/>
                <a:gd name="T3" fmla="*/ 6 h 60"/>
                <a:gd name="T4" fmla="*/ 0 w 181"/>
                <a:gd name="T5" fmla="*/ 0 h 60"/>
                <a:gd name="T6" fmla="*/ 0 w 181"/>
                <a:gd name="T7" fmla="*/ 6 h 60"/>
                <a:gd name="T8" fmla="*/ 0 w 181"/>
                <a:gd name="T9" fmla="*/ 1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"/>
                <a:gd name="T16" fmla="*/ 0 h 60"/>
                <a:gd name="T17" fmla="*/ 181 w 181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" h="60">
                  <a:moveTo>
                    <a:pt x="0" y="60"/>
                  </a:moveTo>
                  <a:lnTo>
                    <a:pt x="181" y="3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>
              <a:off x="4034" y="2924"/>
              <a:ext cx="51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5"/>
            <p:cNvSpPr>
              <a:spLocks/>
            </p:cNvSpPr>
            <p:nvPr/>
          </p:nvSpPr>
          <p:spPr bwMode="auto">
            <a:xfrm>
              <a:off x="4549" y="3436"/>
              <a:ext cx="88" cy="27"/>
            </a:xfrm>
            <a:custGeom>
              <a:avLst/>
              <a:gdLst>
                <a:gd name="T0" fmla="*/ 0 w 181"/>
                <a:gd name="T1" fmla="*/ 12 h 60"/>
                <a:gd name="T2" fmla="*/ 43 w 181"/>
                <a:gd name="T3" fmla="*/ 6 h 60"/>
                <a:gd name="T4" fmla="*/ 0 w 181"/>
                <a:gd name="T5" fmla="*/ 0 h 60"/>
                <a:gd name="T6" fmla="*/ 0 w 181"/>
                <a:gd name="T7" fmla="*/ 6 h 60"/>
                <a:gd name="T8" fmla="*/ 0 w 181"/>
                <a:gd name="T9" fmla="*/ 1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"/>
                <a:gd name="T16" fmla="*/ 0 h 60"/>
                <a:gd name="T17" fmla="*/ 181 w 181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" h="60">
                  <a:moveTo>
                    <a:pt x="0" y="60"/>
                  </a:moveTo>
                  <a:lnTo>
                    <a:pt x="181" y="3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H="1">
              <a:off x="4034" y="3450"/>
              <a:ext cx="51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7"/>
            <p:cNvSpPr>
              <a:spLocks/>
            </p:cNvSpPr>
            <p:nvPr/>
          </p:nvSpPr>
          <p:spPr bwMode="auto">
            <a:xfrm>
              <a:off x="5269" y="3894"/>
              <a:ext cx="44" cy="81"/>
            </a:xfrm>
            <a:custGeom>
              <a:avLst/>
              <a:gdLst>
                <a:gd name="T0" fmla="*/ 0 w 90"/>
                <a:gd name="T1" fmla="*/ 0 h 181"/>
                <a:gd name="T2" fmla="*/ 14 w 90"/>
                <a:gd name="T3" fmla="*/ 36 h 181"/>
                <a:gd name="T4" fmla="*/ 22 w 90"/>
                <a:gd name="T5" fmla="*/ 0 h 181"/>
                <a:gd name="T6" fmla="*/ 14 w 90"/>
                <a:gd name="T7" fmla="*/ 0 h 181"/>
                <a:gd name="T8" fmla="*/ 0 w 90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81"/>
                <a:gd name="T17" fmla="*/ 90 w 90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81">
                  <a:moveTo>
                    <a:pt x="0" y="0"/>
                  </a:moveTo>
                  <a:lnTo>
                    <a:pt x="60" y="181"/>
                  </a:lnTo>
                  <a:lnTo>
                    <a:pt x="90" y="0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28"/>
            <p:cNvSpPr>
              <a:spLocks noChangeShapeType="1"/>
            </p:cNvSpPr>
            <p:nvPr/>
          </p:nvSpPr>
          <p:spPr bwMode="auto">
            <a:xfrm flipV="1">
              <a:off x="5299" y="3584"/>
              <a:ext cx="1" cy="31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Rectangle 29"/>
            <p:cNvSpPr>
              <a:spLocks noChangeArrowheads="1"/>
            </p:cNvSpPr>
            <p:nvPr/>
          </p:nvSpPr>
          <p:spPr bwMode="auto">
            <a:xfrm>
              <a:off x="3119" y="3148"/>
              <a:ext cx="69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-Roman"/>
                </a:rPr>
                <a:t>AND plane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75" name="Rectangle 30"/>
            <p:cNvSpPr>
              <a:spLocks noChangeArrowheads="1"/>
            </p:cNvSpPr>
            <p:nvPr/>
          </p:nvSpPr>
          <p:spPr bwMode="auto">
            <a:xfrm>
              <a:off x="4835" y="3124"/>
              <a:ext cx="57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-Roman"/>
                </a:rPr>
                <a:t>OR plane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76" name="Rectangle 31"/>
            <p:cNvSpPr>
              <a:spLocks noChangeArrowheads="1"/>
            </p:cNvSpPr>
            <p:nvPr/>
          </p:nvSpPr>
          <p:spPr bwMode="auto">
            <a:xfrm>
              <a:off x="3079" y="1673"/>
              <a:ext cx="79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-Roman"/>
                </a:rPr>
                <a:t>Input buffers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77" name="Rectangle 32"/>
            <p:cNvSpPr>
              <a:spLocks noChangeArrowheads="1"/>
            </p:cNvSpPr>
            <p:nvPr/>
          </p:nvSpPr>
          <p:spPr bwMode="auto">
            <a:xfrm>
              <a:off x="3190" y="1956"/>
              <a:ext cx="56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-Roman"/>
                </a:rPr>
                <a:t>inverters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78" name="Rectangle 33"/>
            <p:cNvSpPr>
              <a:spLocks noChangeArrowheads="1"/>
            </p:cNvSpPr>
            <p:nvPr/>
          </p:nvSpPr>
          <p:spPr bwMode="auto">
            <a:xfrm>
              <a:off x="3327" y="1816"/>
              <a:ext cx="26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-Roman"/>
                </a:rPr>
                <a:t>and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79" name="Rectangle 34"/>
            <p:cNvSpPr>
              <a:spLocks noChangeArrowheads="1"/>
            </p:cNvSpPr>
            <p:nvPr/>
          </p:nvSpPr>
          <p:spPr bwMode="auto">
            <a:xfrm>
              <a:off x="4135" y="2743"/>
              <a:ext cx="12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-Roman"/>
                </a:rPr>
                <a:t>P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80" name="Rectangle 35"/>
            <p:cNvSpPr>
              <a:spLocks noChangeArrowheads="1"/>
            </p:cNvSpPr>
            <p:nvPr/>
          </p:nvSpPr>
          <p:spPr bwMode="auto">
            <a:xfrm>
              <a:off x="4209" y="2801"/>
              <a:ext cx="93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1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81" name="Rectangle 36"/>
            <p:cNvSpPr>
              <a:spLocks noChangeArrowheads="1"/>
            </p:cNvSpPr>
            <p:nvPr/>
          </p:nvSpPr>
          <p:spPr bwMode="auto">
            <a:xfrm>
              <a:off x="4139" y="3271"/>
              <a:ext cx="12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-Roman"/>
                </a:rPr>
                <a:t>P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82" name="Rectangle 37"/>
            <p:cNvSpPr>
              <a:spLocks noChangeArrowheads="1"/>
            </p:cNvSpPr>
            <p:nvPr/>
          </p:nvSpPr>
          <p:spPr bwMode="auto">
            <a:xfrm>
              <a:off x="4213" y="3326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-Roman"/>
                </a:rPr>
                <a:t>k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83" name="Rectangle 38"/>
            <p:cNvSpPr>
              <a:spLocks noChangeArrowheads="1"/>
            </p:cNvSpPr>
            <p:nvPr/>
          </p:nvSpPr>
          <p:spPr bwMode="auto">
            <a:xfrm>
              <a:off x="5227" y="4016"/>
              <a:ext cx="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-Roman"/>
                </a:rPr>
                <a:t>f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84" name="Freeform 39"/>
            <p:cNvSpPr>
              <a:spLocks/>
            </p:cNvSpPr>
            <p:nvPr/>
          </p:nvSpPr>
          <p:spPr bwMode="auto">
            <a:xfrm>
              <a:off x="4961" y="3773"/>
              <a:ext cx="29" cy="27"/>
            </a:xfrm>
            <a:custGeom>
              <a:avLst/>
              <a:gdLst>
                <a:gd name="T0" fmla="*/ 0 w 60"/>
                <a:gd name="T1" fmla="*/ 6 h 60"/>
                <a:gd name="T2" fmla="*/ 0 w 60"/>
                <a:gd name="T3" fmla="*/ 7 h 60"/>
                <a:gd name="T4" fmla="*/ 0 w 60"/>
                <a:gd name="T5" fmla="*/ 8 h 60"/>
                <a:gd name="T6" fmla="*/ 1 w 60"/>
                <a:gd name="T7" fmla="*/ 9 h 60"/>
                <a:gd name="T8" fmla="*/ 1 w 60"/>
                <a:gd name="T9" fmla="*/ 10 h 60"/>
                <a:gd name="T10" fmla="*/ 2 w 60"/>
                <a:gd name="T11" fmla="*/ 10 h 60"/>
                <a:gd name="T12" fmla="*/ 3 w 60"/>
                <a:gd name="T13" fmla="*/ 11 h 60"/>
                <a:gd name="T14" fmla="*/ 4 w 60"/>
                <a:gd name="T15" fmla="*/ 11 h 60"/>
                <a:gd name="T16" fmla="*/ 4 w 60"/>
                <a:gd name="T17" fmla="*/ 12 h 60"/>
                <a:gd name="T18" fmla="*/ 6 w 60"/>
                <a:gd name="T19" fmla="*/ 12 h 60"/>
                <a:gd name="T20" fmla="*/ 7 w 60"/>
                <a:gd name="T21" fmla="*/ 12 h 60"/>
                <a:gd name="T22" fmla="*/ 7 w 60"/>
                <a:gd name="T23" fmla="*/ 12 h 60"/>
                <a:gd name="T24" fmla="*/ 8 w 60"/>
                <a:gd name="T25" fmla="*/ 12 h 60"/>
                <a:gd name="T26" fmla="*/ 9 w 60"/>
                <a:gd name="T27" fmla="*/ 12 h 60"/>
                <a:gd name="T28" fmla="*/ 11 w 60"/>
                <a:gd name="T29" fmla="*/ 11 h 60"/>
                <a:gd name="T30" fmla="*/ 11 w 60"/>
                <a:gd name="T31" fmla="*/ 11 h 60"/>
                <a:gd name="T32" fmla="*/ 12 w 60"/>
                <a:gd name="T33" fmla="*/ 10 h 60"/>
                <a:gd name="T34" fmla="*/ 13 w 60"/>
                <a:gd name="T35" fmla="*/ 10 h 60"/>
                <a:gd name="T36" fmla="*/ 14 w 60"/>
                <a:gd name="T37" fmla="*/ 9 h 60"/>
                <a:gd name="T38" fmla="*/ 14 w 60"/>
                <a:gd name="T39" fmla="*/ 8 h 60"/>
                <a:gd name="T40" fmla="*/ 14 w 60"/>
                <a:gd name="T41" fmla="*/ 7 h 60"/>
                <a:gd name="T42" fmla="*/ 14 w 60"/>
                <a:gd name="T43" fmla="*/ 6 h 60"/>
                <a:gd name="T44" fmla="*/ 14 w 60"/>
                <a:gd name="T45" fmla="*/ 6 h 60"/>
                <a:gd name="T46" fmla="*/ 14 w 60"/>
                <a:gd name="T47" fmla="*/ 5 h 60"/>
                <a:gd name="T48" fmla="*/ 14 w 60"/>
                <a:gd name="T49" fmla="*/ 4 h 60"/>
                <a:gd name="T50" fmla="*/ 14 w 60"/>
                <a:gd name="T51" fmla="*/ 3 h 60"/>
                <a:gd name="T52" fmla="*/ 13 w 60"/>
                <a:gd name="T53" fmla="*/ 2 h 60"/>
                <a:gd name="T54" fmla="*/ 12 w 60"/>
                <a:gd name="T55" fmla="*/ 2 h 60"/>
                <a:gd name="T56" fmla="*/ 11 w 60"/>
                <a:gd name="T57" fmla="*/ 1 h 60"/>
                <a:gd name="T58" fmla="*/ 11 w 60"/>
                <a:gd name="T59" fmla="*/ 0 h 60"/>
                <a:gd name="T60" fmla="*/ 9 w 60"/>
                <a:gd name="T61" fmla="*/ 0 h 60"/>
                <a:gd name="T62" fmla="*/ 8 w 60"/>
                <a:gd name="T63" fmla="*/ 0 h 60"/>
                <a:gd name="T64" fmla="*/ 7 w 60"/>
                <a:gd name="T65" fmla="*/ 0 h 60"/>
                <a:gd name="T66" fmla="*/ 7 w 60"/>
                <a:gd name="T67" fmla="*/ 0 h 60"/>
                <a:gd name="T68" fmla="*/ 6 w 60"/>
                <a:gd name="T69" fmla="*/ 0 h 60"/>
                <a:gd name="T70" fmla="*/ 4 w 60"/>
                <a:gd name="T71" fmla="*/ 0 h 60"/>
                <a:gd name="T72" fmla="*/ 4 w 60"/>
                <a:gd name="T73" fmla="*/ 0 h 60"/>
                <a:gd name="T74" fmla="*/ 3 w 60"/>
                <a:gd name="T75" fmla="*/ 1 h 60"/>
                <a:gd name="T76" fmla="*/ 2 w 60"/>
                <a:gd name="T77" fmla="*/ 2 h 60"/>
                <a:gd name="T78" fmla="*/ 1 w 60"/>
                <a:gd name="T79" fmla="*/ 2 h 60"/>
                <a:gd name="T80" fmla="*/ 1 w 60"/>
                <a:gd name="T81" fmla="*/ 3 h 60"/>
                <a:gd name="T82" fmla="*/ 0 w 60"/>
                <a:gd name="T83" fmla="*/ 4 h 60"/>
                <a:gd name="T84" fmla="*/ 0 w 60"/>
                <a:gd name="T85" fmla="*/ 5 h 60"/>
                <a:gd name="T86" fmla="*/ 0 w 60"/>
                <a:gd name="T87" fmla="*/ 6 h 60"/>
                <a:gd name="T88" fmla="*/ 7 w 60"/>
                <a:gd name="T89" fmla="*/ 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0"/>
                <a:gd name="T137" fmla="*/ 60 w 60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0">
                  <a:moveTo>
                    <a:pt x="30" y="30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9" y="51"/>
                  </a:lnTo>
                  <a:lnTo>
                    <a:pt x="10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5" y="56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5" y="47"/>
                  </a:lnTo>
                  <a:lnTo>
                    <a:pt x="55" y="45"/>
                  </a:lnTo>
                  <a:lnTo>
                    <a:pt x="57" y="44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58" y="39"/>
                  </a:lnTo>
                  <a:lnTo>
                    <a:pt x="58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Freeform 40"/>
            <p:cNvSpPr>
              <a:spLocks/>
            </p:cNvSpPr>
            <p:nvPr/>
          </p:nvSpPr>
          <p:spPr bwMode="auto">
            <a:xfrm>
              <a:off x="4970" y="3781"/>
              <a:ext cx="21" cy="21"/>
            </a:xfrm>
            <a:custGeom>
              <a:avLst/>
              <a:gdLst>
                <a:gd name="T0" fmla="*/ 0 w 44"/>
                <a:gd name="T1" fmla="*/ 6 h 45"/>
                <a:gd name="T2" fmla="*/ 0 w 44"/>
                <a:gd name="T3" fmla="*/ 7 h 45"/>
                <a:gd name="T4" fmla="*/ 0 w 44"/>
                <a:gd name="T5" fmla="*/ 7 h 45"/>
                <a:gd name="T6" fmla="*/ 0 w 44"/>
                <a:gd name="T7" fmla="*/ 7 h 45"/>
                <a:gd name="T8" fmla="*/ 1 w 44"/>
                <a:gd name="T9" fmla="*/ 8 h 45"/>
                <a:gd name="T10" fmla="*/ 2 w 44"/>
                <a:gd name="T11" fmla="*/ 8 h 45"/>
                <a:gd name="T12" fmla="*/ 2 w 44"/>
                <a:gd name="T13" fmla="*/ 9 h 45"/>
                <a:gd name="T14" fmla="*/ 3 w 44"/>
                <a:gd name="T15" fmla="*/ 10 h 45"/>
                <a:gd name="T16" fmla="*/ 3 w 44"/>
                <a:gd name="T17" fmla="*/ 10 h 45"/>
                <a:gd name="T18" fmla="*/ 4 w 44"/>
                <a:gd name="T19" fmla="*/ 10 h 45"/>
                <a:gd name="T20" fmla="*/ 5 w 44"/>
                <a:gd name="T21" fmla="*/ 10 h 45"/>
                <a:gd name="T22" fmla="*/ 5 w 44"/>
                <a:gd name="T23" fmla="*/ 10 h 45"/>
                <a:gd name="T24" fmla="*/ 6 w 44"/>
                <a:gd name="T25" fmla="*/ 10 h 45"/>
                <a:gd name="T26" fmla="*/ 7 w 44"/>
                <a:gd name="T27" fmla="*/ 10 h 45"/>
                <a:gd name="T28" fmla="*/ 8 w 44"/>
                <a:gd name="T29" fmla="*/ 9 h 45"/>
                <a:gd name="T30" fmla="*/ 8 w 44"/>
                <a:gd name="T31" fmla="*/ 9 h 45"/>
                <a:gd name="T32" fmla="*/ 9 w 44"/>
                <a:gd name="T33" fmla="*/ 8 h 45"/>
                <a:gd name="T34" fmla="*/ 10 w 44"/>
                <a:gd name="T35" fmla="*/ 8 h 45"/>
                <a:gd name="T36" fmla="*/ 10 w 44"/>
                <a:gd name="T37" fmla="*/ 7 h 45"/>
                <a:gd name="T38" fmla="*/ 10 w 44"/>
                <a:gd name="T39" fmla="*/ 7 h 45"/>
                <a:gd name="T40" fmla="*/ 10 w 44"/>
                <a:gd name="T41" fmla="*/ 6 h 45"/>
                <a:gd name="T42" fmla="*/ 10 w 44"/>
                <a:gd name="T43" fmla="*/ 5 h 45"/>
                <a:gd name="T44" fmla="*/ 10 w 44"/>
                <a:gd name="T45" fmla="*/ 5 h 45"/>
                <a:gd name="T46" fmla="*/ 10 w 44"/>
                <a:gd name="T47" fmla="*/ 4 h 45"/>
                <a:gd name="T48" fmla="*/ 10 w 44"/>
                <a:gd name="T49" fmla="*/ 3 h 45"/>
                <a:gd name="T50" fmla="*/ 10 w 44"/>
                <a:gd name="T51" fmla="*/ 3 h 45"/>
                <a:gd name="T52" fmla="*/ 9 w 44"/>
                <a:gd name="T53" fmla="*/ 2 h 45"/>
                <a:gd name="T54" fmla="*/ 8 w 44"/>
                <a:gd name="T55" fmla="*/ 1 h 45"/>
                <a:gd name="T56" fmla="*/ 8 w 44"/>
                <a:gd name="T57" fmla="*/ 1 h 45"/>
                <a:gd name="T58" fmla="*/ 7 w 44"/>
                <a:gd name="T59" fmla="*/ 0 h 45"/>
                <a:gd name="T60" fmla="*/ 7 w 44"/>
                <a:gd name="T61" fmla="*/ 0 h 45"/>
                <a:gd name="T62" fmla="*/ 6 w 44"/>
                <a:gd name="T63" fmla="*/ 0 h 45"/>
                <a:gd name="T64" fmla="*/ 5 w 44"/>
                <a:gd name="T65" fmla="*/ 0 h 45"/>
                <a:gd name="T66" fmla="*/ 5 w 44"/>
                <a:gd name="T67" fmla="*/ 0 h 45"/>
                <a:gd name="T68" fmla="*/ 4 w 44"/>
                <a:gd name="T69" fmla="*/ 0 h 45"/>
                <a:gd name="T70" fmla="*/ 3 w 44"/>
                <a:gd name="T71" fmla="*/ 0 h 45"/>
                <a:gd name="T72" fmla="*/ 2 w 44"/>
                <a:gd name="T73" fmla="*/ 1 h 45"/>
                <a:gd name="T74" fmla="*/ 2 w 44"/>
                <a:gd name="T75" fmla="*/ 1 h 45"/>
                <a:gd name="T76" fmla="*/ 1 w 44"/>
                <a:gd name="T77" fmla="*/ 2 h 45"/>
                <a:gd name="T78" fmla="*/ 0 w 44"/>
                <a:gd name="T79" fmla="*/ 2 h 45"/>
                <a:gd name="T80" fmla="*/ 0 w 44"/>
                <a:gd name="T81" fmla="*/ 3 h 45"/>
                <a:gd name="T82" fmla="*/ 0 w 44"/>
                <a:gd name="T83" fmla="*/ 4 h 45"/>
                <a:gd name="T84" fmla="*/ 0 w 44"/>
                <a:gd name="T85" fmla="*/ 4 h 45"/>
                <a:gd name="T86" fmla="*/ 0 w 44"/>
                <a:gd name="T87" fmla="*/ 5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45"/>
                <a:gd name="T134" fmla="*/ 44 w 44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45">
                  <a:moveTo>
                    <a:pt x="0" y="23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41"/>
            <p:cNvSpPr>
              <a:spLocks/>
            </p:cNvSpPr>
            <p:nvPr/>
          </p:nvSpPr>
          <p:spPr bwMode="auto">
            <a:xfrm>
              <a:off x="5078" y="3773"/>
              <a:ext cx="29" cy="27"/>
            </a:xfrm>
            <a:custGeom>
              <a:avLst/>
              <a:gdLst>
                <a:gd name="T0" fmla="*/ 0 w 61"/>
                <a:gd name="T1" fmla="*/ 6 h 60"/>
                <a:gd name="T2" fmla="*/ 0 w 61"/>
                <a:gd name="T3" fmla="*/ 7 h 60"/>
                <a:gd name="T4" fmla="*/ 0 w 61"/>
                <a:gd name="T5" fmla="*/ 8 h 60"/>
                <a:gd name="T6" fmla="*/ 1 w 61"/>
                <a:gd name="T7" fmla="*/ 9 h 60"/>
                <a:gd name="T8" fmla="*/ 1 w 61"/>
                <a:gd name="T9" fmla="*/ 10 h 60"/>
                <a:gd name="T10" fmla="*/ 2 w 61"/>
                <a:gd name="T11" fmla="*/ 10 h 60"/>
                <a:gd name="T12" fmla="*/ 3 w 61"/>
                <a:gd name="T13" fmla="*/ 11 h 60"/>
                <a:gd name="T14" fmla="*/ 4 w 61"/>
                <a:gd name="T15" fmla="*/ 11 h 60"/>
                <a:gd name="T16" fmla="*/ 5 w 61"/>
                <a:gd name="T17" fmla="*/ 12 h 60"/>
                <a:gd name="T18" fmla="*/ 5 w 61"/>
                <a:gd name="T19" fmla="*/ 12 h 60"/>
                <a:gd name="T20" fmla="*/ 7 w 61"/>
                <a:gd name="T21" fmla="*/ 12 h 60"/>
                <a:gd name="T22" fmla="*/ 7 w 61"/>
                <a:gd name="T23" fmla="*/ 12 h 60"/>
                <a:gd name="T24" fmla="*/ 8 w 61"/>
                <a:gd name="T25" fmla="*/ 12 h 60"/>
                <a:gd name="T26" fmla="*/ 9 w 61"/>
                <a:gd name="T27" fmla="*/ 12 h 60"/>
                <a:gd name="T28" fmla="*/ 10 w 61"/>
                <a:gd name="T29" fmla="*/ 11 h 60"/>
                <a:gd name="T30" fmla="*/ 11 w 61"/>
                <a:gd name="T31" fmla="*/ 11 h 60"/>
                <a:gd name="T32" fmla="*/ 12 w 61"/>
                <a:gd name="T33" fmla="*/ 10 h 60"/>
                <a:gd name="T34" fmla="*/ 12 w 61"/>
                <a:gd name="T35" fmla="*/ 10 h 60"/>
                <a:gd name="T36" fmla="*/ 13 w 61"/>
                <a:gd name="T37" fmla="*/ 9 h 60"/>
                <a:gd name="T38" fmla="*/ 13 w 61"/>
                <a:gd name="T39" fmla="*/ 8 h 60"/>
                <a:gd name="T40" fmla="*/ 14 w 61"/>
                <a:gd name="T41" fmla="*/ 7 h 60"/>
                <a:gd name="T42" fmla="*/ 14 w 61"/>
                <a:gd name="T43" fmla="*/ 6 h 60"/>
                <a:gd name="T44" fmla="*/ 14 w 61"/>
                <a:gd name="T45" fmla="*/ 6 h 60"/>
                <a:gd name="T46" fmla="*/ 14 w 61"/>
                <a:gd name="T47" fmla="*/ 5 h 60"/>
                <a:gd name="T48" fmla="*/ 13 w 61"/>
                <a:gd name="T49" fmla="*/ 4 h 60"/>
                <a:gd name="T50" fmla="*/ 13 w 61"/>
                <a:gd name="T51" fmla="*/ 3 h 60"/>
                <a:gd name="T52" fmla="*/ 12 w 61"/>
                <a:gd name="T53" fmla="*/ 2 h 60"/>
                <a:gd name="T54" fmla="*/ 12 w 61"/>
                <a:gd name="T55" fmla="*/ 2 h 60"/>
                <a:gd name="T56" fmla="*/ 11 w 61"/>
                <a:gd name="T57" fmla="*/ 1 h 60"/>
                <a:gd name="T58" fmla="*/ 10 w 61"/>
                <a:gd name="T59" fmla="*/ 0 h 60"/>
                <a:gd name="T60" fmla="*/ 9 w 61"/>
                <a:gd name="T61" fmla="*/ 0 h 60"/>
                <a:gd name="T62" fmla="*/ 8 w 61"/>
                <a:gd name="T63" fmla="*/ 0 h 60"/>
                <a:gd name="T64" fmla="*/ 7 w 61"/>
                <a:gd name="T65" fmla="*/ 0 h 60"/>
                <a:gd name="T66" fmla="*/ 7 w 61"/>
                <a:gd name="T67" fmla="*/ 0 h 60"/>
                <a:gd name="T68" fmla="*/ 5 w 61"/>
                <a:gd name="T69" fmla="*/ 0 h 60"/>
                <a:gd name="T70" fmla="*/ 5 w 61"/>
                <a:gd name="T71" fmla="*/ 0 h 60"/>
                <a:gd name="T72" fmla="*/ 4 w 61"/>
                <a:gd name="T73" fmla="*/ 0 h 60"/>
                <a:gd name="T74" fmla="*/ 3 w 61"/>
                <a:gd name="T75" fmla="*/ 1 h 60"/>
                <a:gd name="T76" fmla="*/ 2 w 61"/>
                <a:gd name="T77" fmla="*/ 2 h 60"/>
                <a:gd name="T78" fmla="*/ 1 w 61"/>
                <a:gd name="T79" fmla="*/ 2 h 60"/>
                <a:gd name="T80" fmla="*/ 1 w 61"/>
                <a:gd name="T81" fmla="*/ 3 h 60"/>
                <a:gd name="T82" fmla="*/ 0 w 61"/>
                <a:gd name="T83" fmla="*/ 4 h 60"/>
                <a:gd name="T84" fmla="*/ 0 w 61"/>
                <a:gd name="T85" fmla="*/ 5 h 60"/>
                <a:gd name="T86" fmla="*/ 0 w 61"/>
                <a:gd name="T87" fmla="*/ 6 h 60"/>
                <a:gd name="T88" fmla="*/ 7 w 61"/>
                <a:gd name="T89" fmla="*/ 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"/>
                <a:gd name="T136" fmla="*/ 0 h 60"/>
                <a:gd name="T137" fmla="*/ 61 w 61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" h="60">
                  <a:moveTo>
                    <a:pt x="30" y="30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20" y="59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4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9" y="59"/>
                  </a:lnTo>
                  <a:lnTo>
                    <a:pt x="41" y="59"/>
                  </a:lnTo>
                  <a:lnTo>
                    <a:pt x="43" y="57"/>
                  </a:lnTo>
                  <a:lnTo>
                    <a:pt x="44" y="57"/>
                  </a:lnTo>
                  <a:lnTo>
                    <a:pt x="46" y="56"/>
                  </a:lnTo>
                  <a:lnTo>
                    <a:pt x="47" y="54"/>
                  </a:lnTo>
                  <a:lnTo>
                    <a:pt x="49" y="54"/>
                  </a:lnTo>
                  <a:lnTo>
                    <a:pt x="50" y="53"/>
                  </a:lnTo>
                  <a:lnTo>
                    <a:pt x="52" y="53"/>
                  </a:lnTo>
                  <a:lnTo>
                    <a:pt x="52" y="51"/>
                  </a:lnTo>
                  <a:lnTo>
                    <a:pt x="53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8" y="44"/>
                  </a:lnTo>
                  <a:lnTo>
                    <a:pt x="59" y="42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61" y="36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1" y="30"/>
                  </a:lnTo>
                  <a:lnTo>
                    <a:pt x="61" y="29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56" y="14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Freeform 42"/>
            <p:cNvSpPr>
              <a:spLocks/>
            </p:cNvSpPr>
            <p:nvPr/>
          </p:nvSpPr>
          <p:spPr bwMode="auto">
            <a:xfrm>
              <a:off x="5073" y="3781"/>
              <a:ext cx="21" cy="21"/>
            </a:xfrm>
            <a:custGeom>
              <a:avLst/>
              <a:gdLst>
                <a:gd name="T0" fmla="*/ 0 w 43"/>
                <a:gd name="T1" fmla="*/ 6 h 45"/>
                <a:gd name="T2" fmla="*/ 0 w 43"/>
                <a:gd name="T3" fmla="*/ 7 h 45"/>
                <a:gd name="T4" fmla="*/ 0 w 43"/>
                <a:gd name="T5" fmla="*/ 7 h 45"/>
                <a:gd name="T6" fmla="*/ 0 w 43"/>
                <a:gd name="T7" fmla="*/ 7 h 45"/>
                <a:gd name="T8" fmla="*/ 1 w 43"/>
                <a:gd name="T9" fmla="*/ 8 h 45"/>
                <a:gd name="T10" fmla="*/ 1 w 43"/>
                <a:gd name="T11" fmla="*/ 8 h 45"/>
                <a:gd name="T12" fmla="*/ 2 w 43"/>
                <a:gd name="T13" fmla="*/ 9 h 45"/>
                <a:gd name="T14" fmla="*/ 3 w 43"/>
                <a:gd name="T15" fmla="*/ 10 h 45"/>
                <a:gd name="T16" fmla="*/ 3 w 43"/>
                <a:gd name="T17" fmla="*/ 10 h 45"/>
                <a:gd name="T18" fmla="*/ 4 w 43"/>
                <a:gd name="T19" fmla="*/ 10 h 45"/>
                <a:gd name="T20" fmla="*/ 5 w 43"/>
                <a:gd name="T21" fmla="*/ 10 h 45"/>
                <a:gd name="T22" fmla="*/ 6 w 43"/>
                <a:gd name="T23" fmla="*/ 10 h 45"/>
                <a:gd name="T24" fmla="*/ 6 w 43"/>
                <a:gd name="T25" fmla="*/ 10 h 45"/>
                <a:gd name="T26" fmla="*/ 7 w 43"/>
                <a:gd name="T27" fmla="*/ 10 h 45"/>
                <a:gd name="T28" fmla="*/ 8 w 43"/>
                <a:gd name="T29" fmla="*/ 9 h 45"/>
                <a:gd name="T30" fmla="*/ 9 w 43"/>
                <a:gd name="T31" fmla="*/ 9 h 45"/>
                <a:gd name="T32" fmla="*/ 9 w 43"/>
                <a:gd name="T33" fmla="*/ 8 h 45"/>
                <a:gd name="T34" fmla="*/ 10 w 43"/>
                <a:gd name="T35" fmla="*/ 8 h 45"/>
                <a:gd name="T36" fmla="*/ 10 w 43"/>
                <a:gd name="T37" fmla="*/ 7 h 45"/>
                <a:gd name="T38" fmla="*/ 10 w 43"/>
                <a:gd name="T39" fmla="*/ 7 h 45"/>
                <a:gd name="T40" fmla="*/ 10 w 43"/>
                <a:gd name="T41" fmla="*/ 6 h 45"/>
                <a:gd name="T42" fmla="*/ 10 w 43"/>
                <a:gd name="T43" fmla="*/ 5 h 45"/>
                <a:gd name="T44" fmla="*/ 10 w 43"/>
                <a:gd name="T45" fmla="*/ 5 h 45"/>
                <a:gd name="T46" fmla="*/ 10 w 43"/>
                <a:gd name="T47" fmla="*/ 4 h 45"/>
                <a:gd name="T48" fmla="*/ 10 w 43"/>
                <a:gd name="T49" fmla="*/ 3 h 45"/>
                <a:gd name="T50" fmla="*/ 10 w 43"/>
                <a:gd name="T51" fmla="*/ 3 h 45"/>
                <a:gd name="T52" fmla="*/ 9 w 43"/>
                <a:gd name="T53" fmla="*/ 2 h 45"/>
                <a:gd name="T54" fmla="*/ 9 w 43"/>
                <a:gd name="T55" fmla="*/ 1 h 45"/>
                <a:gd name="T56" fmla="*/ 8 w 43"/>
                <a:gd name="T57" fmla="*/ 1 h 45"/>
                <a:gd name="T58" fmla="*/ 7 w 43"/>
                <a:gd name="T59" fmla="*/ 0 h 45"/>
                <a:gd name="T60" fmla="*/ 7 w 43"/>
                <a:gd name="T61" fmla="*/ 0 h 45"/>
                <a:gd name="T62" fmla="*/ 6 w 43"/>
                <a:gd name="T63" fmla="*/ 0 h 45"/>
                <a:gd name="T64" fmla="*/ 5 w 43"/>
                <a:gd name="T65" fmla="*/ 0 h 45"/>
                <a:gd name="T66" fmla="*/ 4 w 43"/>
                <a:gd name="T67" fmla="*/ 0 h 45"/>
                <a:gd name="T68" fmla="*/ 4 w 43"/>
                <a:gd name="T69" fmla="*/ 0 h 45"/>
                <a:gd name="T70" fmla="*/ 3 w 43"/>
                <a:gd name="T71" fmla="*/ 0 h 45"/>
                <a:gd name="T72" fmla="*/ 2 w 43"/>
                <a:gd name="T73" fmla="*/ 1 h 45"/>
                <a:gd name="T74" fmla="*/ 1 w 43"/>
                <a:gd name="T75" fmla="*/ 1 h 45"/>
                <a:gd name="T76" fmla="*/ 1 w 43"/>
                <a:gd name="T77" fmla="*/ 2 h 45"/>
                <a:gd name="T78" fmla="*/ 0 w 43"/>
                <a:gd name="T79" fmla="*/ 2 h 45"/>
                <a:gd name="T80" fmla="*/ 0 w 43"/>
                <a:gd name="T81" fmla="*/ 3 h 45"/>
                <a:gd name="T82" fmla="*/ 0 w 43"/>
                <a:gd name="T83" fmla="*/ 4 h 45"/>
                <a:gd name="T84" fmla="*/ 0 w 43"/>
                <a:gd name="T85" fmla="*/ 4 h 45"/>
                <a:gd name="T86" fmla="*/ 0 w 43"/>
                <a:gd name="T87" fmla="*/ 5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"/>
                <a:gd name="T133" fmla="*/ 0 h 45"/>
                <a:gd name="T134" fmla="*/ 43 w 43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" h="45">
                  <a:moveTo>
                    <a:pt x="0" y="23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37" y="38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Freeform 43"/>
            <p:cNvSpPr>
              <a:spLocks/>
            </p:cNvSpPr>
            <p:nvPr/>
          </p:nvSpPr>
          <p:spPr bwMode="auto">
            <a:xfrm>
              <a:off x="5181" y="3773"/>
              <a:ext cx="30" cy="27"/>
            </a:xfrm>
            <a:custGeom>
              <a:avLst/>
              <a:gdLst>
                <a:gd name="T0" fmla="*/ 0 w 60"/>
                <a:gd name="T1" fmla="*/ 6 h 60"/>
                <a:gd name="T2" fmla="*/ 0 w 60"/>
                <a:gd name="T3" fmla="*/ 7 h 60"/>
                <a:gd name="T4" fmla="*/ 1 w 60"/>
                <a:gd name="T5" fmla="*/ 8 h 60"/>
                <a:gd name="T6" fmla="*/ 2 w 60"/>
                <a:gd name="T7" fmla="*/ 9 h 60"/>
                <a:gd name="T8" fmla="*/ 2 w 60"/>
                <a:gd name="T9" fmla="*/ 10 h 60"/>
                <a:gd name="T10" fmla="*/ 3 w 60"/>
                <a:gd name="T11" fmla="*/ 10 h 60"/>
                <a:gd name="T12" fmla="*/ 3 w 60"/>
                <a:gd name="T13" fmla="*/ 11 h 60"/>
                <a:gd name="T14" fmla="*/ 5 w 60"/>
                <a:gd name="T15" fmla="*/ 11 h 60"/>
                <a:gd name="T16" fmla="*/ 5 w 60"/>
                <a:gd name="T17" fmla="*/ 12 h 60"/>
                <a:gd name="T18" fmla="*/ 6 w 60"/>
                <a:gd name="T19" fmla="*/ 12 h 60"/>
                <a:gd name="T20" fmla="*/ 8 w 60"/>
                <a:gd name="T21" fmla="*/ 12 h 60"/>
                <a:gd name="T22" fmla="*/ 8 w 60"/>
                <a:gd name="T23" fmla="*/ 12 h 60"/>
                <a:gd name="T24" fmla="*/ 9 w 60"/>
                <a:gd name="T25" fmla="*/ 12 h 60"/>
                <a:gd name="T26" fmla="*/ 11 w 60"/>
                <a:gd name="T27" fmla="*/ 12 h 60"/>
                <a:gd name="T28" fmla="*/ 12 w 60"/>
                <a:gd name="T29" fmla="*/ 11 h 60"/>
                <a:gd name="T30" fmla="*/ 12 w 60"/>
                <a:gd name="T31" fmla="*/ 11 h 60"/>
                <a:gd name="T32" fmla="*/ 13 w 60"/>
                <a:gd name="T33" fmla="*/ 10 h 60"/>
                <a:gd name="T34" fmla="*/ 14 w 60"/>
                <a:gd name="T35" fmla="*/ 10 h 60"/>
                <a:gd name="T36" fmla="*/ 15 w 60"/>
                <a:gd name="T37" fmla="*/ 9 h 60"/>
                <a:gd name="T38" fmla="*/ 15 w 60"/>
                <a:gd name="T39" fmla="*/ 8 h 60"/>
                <a:gd name="T40" fmla="*/ 15 w 60"/>
                <a:gd name="T41" fmla="*/ 7 h 60"/>
                <a:gd name="T42" fmla="*/ 15 w 60"/>
                <a:gd name="T43" fmla="*/ 6 h 60"/>
                <a:gd name="T44" fmla="*/ 15 w 60"/>
                <a:gd name="T45" fmla="*/ 6 h 60"/>
                <a:gd name="T46" fmla="*/ 15 w 60"/>
                <a:gd name="T47" fmla="*/ 5 h 60"/>
                <a:gd name="T48" fmla="*/ 15 w 60"/>
                <a:gd name="T49" fmla="*/ 4 h 60"/>
                <a:gd name="T50" fmla="*/ 15 w 60"/>
                <a:gd name="T51" fmla="*/ 3 h 60"/>
                <a:gd name="T52" fmla="*/ 14 w 60"/>
                <a:gd name="T53" fmla="*/ 2 h 60"/>
                <a:gd name="T54" fmla="*/ 13 w 60"/>
                <a:gd name="T55" fmla="*/ 2 h 60"/>
                <a:gd name="T56" fmla="*/ 12 w 60"/>
                <a:gd name="T57" fmla="*/ 1 h 60"/>
                <a:gd name="T58" fmla="*/ 12 w 60"/>
                <a:gd name="T59" fmla="*/ 0 h 60"/>
                <a:gd name="T60" fmla="*/ 11 w 60"/>
                <a:gd name="T61" fmla="*/ 0 h 60"/>
                <a:gd name="T62" fmla="*/ 9 w 60"/>
                <a:gd name="T63" fmla="*/ 0 h 60"/>
                <a:gd name="T64" fmla="*/ 8 w 60"/>
                <a:gd name="T65" fmla="*/ 0 h 60"/>
                <a:gd name="T66" fmla="*/ 8 w 60"/>
                <a:gd name="T67" fmla="*/ 0 h 60"/>
                <a:gd name="T68" fmla="*/ 6 w 60"/>
                <a:gd name="T69" fmla="*/ 0 h 60"/>
                <a:gd name="T70" fmla="*/ 5 w 60"/>
                <a:gd name="T71" fmla="*/ 0 h 60"/>
                <a:gd name="T72" fmla="*/ 5 w 60"/>
                <a:gd name="T73" fmla="*/ 0 h 60"/>
                <a:gd name="T74" fmla="*/ 3 w 60"/>
                <a:gd name="T75" fmla="*/ 1 h 60"/>
                <a:gd name="T76" fmla="*/ 3 w 60"/>
                <a:gd name="T77" fmla="*/ 2 h 60"/>
                <a:gd name="T78" fmla="*/ 2 w 60"/>
                <a:gd name="T79" fmla="*/ 2 h 60"/>
                <a:gd name="T80" fmla="*/ 2 w 60"/>
                <a:gd name="T81" fmla="*/ 3 h 60"/>
                <a:gd name="T82" fmla="*/ 1 w 60"/>
                <a:gd name="T83" fmla="*/ 4 h 60"/>
                <a:gd name="T84" fmla="*/ 0 w 60"/>
                <a:gd name="T85" fmla="*/ 5 h 60"/>
                <a:gd name="T86" fmla="*/ 0 w 60"/>
                <a:gd name="T87" fmla="*/ 6 h 60"/>
                <a:gd name="T88" fmla="*/ 8 w 60"/>
                <a:gd name="T89" fmla="*/ 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0"/>
                <a:gd name="T137" fmla="*/ 60 w 60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0">
                  <a:moveTo>
                    <a:pt x="30" y="30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20" y="59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4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9" y="59"/>
                  </a:lnTo>
                  <a:lnTo>
                    <a:pt x="41" y="59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5" y="56"/>
                  </a:lnTo>
                  <a:lnTo>
                    <a:pt x="47" y="54"/>
                  </a:lnTo>
                  <a:lnTo>
                    <a:pt x="48" y="54"/>
                  </a:lnTo>
                  <a:lnTo>
                    <a:pt x="50" y="53"/>
                  </a:lnTo>
                  <a:lnTo>
                    <a:pt x="51" y="53"/>
                  </a:lnTo>
                  <a:lnTo>
                    <a:pt x="51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5" y="5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Freeform 44"/>
            <p:cNvSpPr>
              <a:spLocks/>
            </p:cNvSpPr>
            <p:nvPr/>
          </p:nvSpPr>
          <p:spPr bwMode="auto">
            <a:xfrm>
              <a:off x="5190" y="3781"/>
              <a:ext cx="22" cy="21"/>
            </a:xfrm>
            <a:custGeom>
              <a:avLst/>
              <a:gdLst>
                <a:gd name="T0" fmla="*/ 0 w 43"/>
                <a:gd name="T1" fmla="*/ 6 h 45"/>
                <a:gd name="T2" fmla="*/ 0 w 43"/>
                <a:gd name="T3" fmla="*/ 7 h 45"/>
                <a:gd name="T4" fmla="*/ 1 w 43"/>
                <a:gd name="T5" fmla="*/ 7 h 45"/>
                <a:gd name="T6" fmla="*/ 1 w 43"/>
                <a:gd name="T7" fmla="*/ 7 h 45"/>
                <a:gd name="T8" fmla="*/ 1 w 43"/>
                <a:gd name="T9" fmla="*/ 8 h 45"/>
                <a:gd name="T10" fmla="*/ 2 w 43"/>
                <a:gd name="T11" fmla="*/ 8 h 45"/>
                <a:gd name="T12" fmla="*/ 3 w 43"/>
                <a:gd name="T13" fmla="*/ 9 h 45"/>
                <a:gd name="T14" fmla="*/ 3 w 43"/>
                <a:gd name="T15" fmla="*/ 10 h 45"/>
                <a:gd name="T16" fmla="*/ 4 w 43"/>
                <a:gd name="T17" fmla="*/ 10 h 45"/>
                <a:gd name="T18" fmla="*/ 5 w 43"/>
                <a:gd name="T19" fmla="*/ 10 h 45"/>
                <a:gd name="T20" fmla="*/ 6 w 43"/>
                <a:gd name="T21" fmla="*/ 10 h 45"/>
                <a:gd name="T22" fmla="*/ 6 w 43"/>
                <a:gd name="T23" fmla="*/ 10 h 45"/>
                <a:gd name="T24" fmla="*/ 7 w 43"/>
                <a:gd name="T25" fmla="*/ 10 h 45"/>
                <a:gd name="T26" fmla="*/ 8 w 43"/>
                <a:gd name="T27" fmla="*/ 10 h 45"/>
                <a:gd name="T28" fmla="*/ 9 w 43"/>
                <a:gd name="T29" fmla="*/ 9 h 45"/>
                <a:gd name="T30" fmla="*/ 9 w 43"/>
                <a:gd name="T31" fmla="*/ 9 h 45"/>
                <a:gd name="T32" fmla="*/ 10 w 43"/>
                <a:gd name="T33" fmla="*/ 8 h 45"/>
                <a:gd name="T34" fmla="*/ 10 w 43"/>
                <a:gd name="T35" fmla="*/ 8 h 45"/>
                <a:gd name="T36" fmla="*/ 11 w 43"/>
                <a:gd name="T37" fmla="*/ 7 h 45"/>
                <a:gd name="T38" fmla="*/ 11 w 43"/>
                <a:gd name="T39" fmla="*/ 7 h 45"/>
                <a:gd name="T40" fmla="*/ 11 w 43"/>
                <a:gd name="T41" fmla="*/ 6 h 45"/>
                <a:gd name="T42" fmla="*/ 11 w 43"/>
                <a:gd name="T43" fmla="*/ 5 h 45"/>
                <a:gd name="T44" fmla="*/ 11 w 43"/>
                <a:gd name="T45" fmla="*/ 5 h 45"/>
                <a:gd name="T46" fmla="*/ 11 w 43"/>
                <a:gd name="T47" fmla="*/ 4 h 45"/>
                <a:gd name="T48" fmla="*/ 11 w 43"/>
                <a:gd name="T49" fmla="*/ 3 h 45"/>
                <a:gd name="T50" fmla="*/ 10 w 43"/>
                <a:gd name="T51" fmla="*/ 3 h 45"/>
                <a:gd name="T52" fmla="*/ 10 w 43"/>
                <a:gd name="T53" fmla="*/ 2 h 45"/>
                <a:gd name="T54" fmla="*/ 9 w 43"/>
                <a:gd name="T55" fmla="*/ 1 h 45"/>
                <a:gd name="T56" fmla="*/ 9 w 43"/>
                <a:gd name="T57" fmla="*/ 1 h 45"/>
                <a:gd name="T58" fmla="*/ 8 w 43"/>
                <a:gd name="T59" fmla="*/ 0 h 45"/>
                <a:gd name="T60" fmla="*/ 7 w 43"/>
                <a:gd name="T61" fmla="*/ 0 h 45"/>
                <a:gd name="T62" fmla="*/ 7 w 43"/>
                <a:gd name="T63" fmla="*/ 0 h 45"/>
                <a:gd name="T64" fmla="*/ 6 w 43"/>
                <a:gd name="T65" fmla="*/ 0 h 45"/>
                <a:gd name="T66" fmla="*/ 5 w 43"/>
                <a:gd name="T67" fmla="*/ 0 h 45"/>
                <a:gd name="T68" fmla="*/ 4 w 43"/>
                <a:gd name="T69" fmla="*/ 0 h 45"/>
                <a:gd name="T70" fmla="*/ 4 w 43"/>
                <a:gd name="T71" fmla="*/ 0 h 45"/>
                <a:gd name="T72" fmla="*/ 3 w 43"/>
                <a:gd name="T73" fmla="*/ 1 h 45"/>
                <a:gd name="T74" fmla="*/ 2 w 43"/>
                <a:gd name="T75" fmla="*/ 1 h 45"/>
                <a:gd name="T76" fmla="*/ 2 w 43"/>
                <a:gd name="T77" fmla="*/ 2 h 45"/>
                <a:gd name="T78" fmla="*/ 1 w 43"/>
                <a:gd name="T79" fmla="*/ 2 h 45"/>
                <a:gd name="T80" fmla="*/ 1 w 43"/>
                <a:gd name="T81" fmla="*/ 3 h 45"/>
                <a:gd name="T82" fmla="*/ 0 w 43"/>
                <a:gd name="T83" fmla="*/ 4 h 45"/>
                <a:gd name="T84" fmla="*/ 0 w 43"/>
                <a:gd name="T85" fmla="*/ 4 h 45"/>
                <a:gd name="T86" fmla="*/ 0 w 43"/>
                <a:gd name="T87" fmla="*/ 5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"/>
                <a:gd name="T133" fmla="*/ 0 h 45"/>
                <a:gd name="T134" fmla="*/ 43 w 43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" h="45">
                  <a:moveTo>
                    <a:pt x="0" y="23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37" y="38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Freeform 45"/>
            <p:cNvSpPr>
              <a:spLocks/>
            </p:cNvSpPr>
            <p:nvPr/>
          </p:nvSpPr>
          <p:spPr bwMode="auto">
            <a:xfrm>
              <a:off x="3276" y="2519"/>
              <a:ext cx="29" cy="28"/>
            </a:xfrm>
            <a:custGeom>
              <a:avLst/>
              <a:gdLst>
                <a:gd name="T0" fmla="*/ 0 w 60"/>
                <a:gd name="T1" fmla="*/ 7 h 60"/>
                <a:gd name="T2" fmla="*/ 0 w 60"/>
                <a:gd name="T3" fmla="*/ 8 h 60"/>
                <a:gd name="T4" fmla="*/ 0 w 60"/>
                <a:gd name="T5" fmla="*/ 9 h 60"/>
                <a:gd name="T6" fmla="*/ 1 w 60"/>
                <a:gd name="T7" fmla="*/ 10 h 60"/>
                <a:gd name="T8" fmla="*/ 1 w 60"/>
                <a:gd name="T9" fmla="*/ 10 h 60"/>
                <a:gd name="T10" fmla="*/ 2 w 60"/>
                <a:gd name="T11" fmla="*/ 11 h 60"/>
                <a:gd name="T12" fmla="*/ 3 w 60"/>
                <a:gd name="T13" fmla="*/ 12 h 60"/>
                <a:gd name="T14" fmla="*/ 4 w 60"/>
                <a:gd name="T15" fmla="*/ 12 h 60"/>
                <a:gd name="T16" fmla="*/ 4 w 60"/>
                <a:gd name="T17" fmla="*/ 13 h 60"/>
                <a:gd name="T18" fmla="*/ 6 w 60"/>
                <a:gd name="T19" fmla="*/ 13 h 60"/>
                <a:gd name="T20" fmla="*/ 7 w 60"/>
                <a:gd name="T21" fmla="*/ 13 h 60"/>
                <a:gd name="T22" fmla="*/ 7 w 60"/>
                <a:gd name="T23" fmla="*/ 13 h 60"/>
                <a:gd name="T24" fmla="*/ 8 w 60"/>
                <a:gd name="T25" fmla="*/ 13 h 60"/>
                <a:gd name="T26" fmla="*/ 9 w 60"/>
                <a:gd name="T27" fmla="*/ 13 h 60"/>
                <a:gd name="T28" fmla="*/ 11 w 60"/>
                <a:gd name="T29" fmla="*/ 12 h 60"/>
                <a:gd name="T30" fmla="*/ 11 w 60"/>
                <a:gd name="T31" fmla="*/ 12 h 60"/>
                <a:gd name="T32" fmla="*/ 12 w 60"/>
                <a:gd name="T33" fmla="*/ 11 h 60"/>
                <a:gd name="T34" fmla="*/ 13 w 60"/>
                <a:gd name="T35" fmla="*/ 10 h 60"/>
                <a:gd name="T36" fmla="*/ 14 w 60"/>
                <a:gd name="T37" fmla="*/ 10 h 60"/>
                <a:gd name="T38" fmla="*/ 14 w 60"/>
                <a:gd name="T39" fmla="*/ 9 h 60"/>
                <a:gd name="T40" fmla="*/ 14 w 60"/>
                <a:gd name="T41" fmla="*/ 8 h 60"/>
                <a:gd name="T42" fmla="*/ 14 w 60"/>
                <a:gd name="T43" fmla="*/ 7 h 60"/>
                <a:gd name="T44" fmla="*/ 14 w 60"/>
                <a:gd name="T45" fmla="*/ 6 h 60"/>
                <a:gd name="T46" fmla="*/ 14 w 60"/>
                <a:gd name="T47" fmla="*/ 5 h 60"/>
                <a:gd name="T48" fmla="*/ 14 w 60"/>
                <a:gd name="T49" fmla="*/ 4 h 60"/>
                <a:gd name="T50" fmla="*/ 14 w 60"/>
                <a:gd name="T51" fmla="*/ 3 h 60"/>
                <a:gd name="T52" fmla="*/ 13 w 60"/>
                <a:gd name="T53" fmla="*/ 3 h 60"/>
                <a:gd name="T54" fmla="*/ 12 w 60"/>
                <a:gd name="T55" fmla="*/ 2 h 60"/>
                <a:gd name="T56" fmla="*/ 11 w 60"/>
                <a:gd name="T57" fmla="*/ 1 h 60"/>
                <a:gd name="T58" fmla="*/ 11 w 60"/>
                <a:gd name="T59" fmla="*/ 0 h 60"/>
                <a:gd name="T60" fmla="*/ 9 w 60"/>
                <a:gd name="T61" fmla="*/ 0 h 60"/>
                <a:gd name="T62" fmla="*/ 8 w 60"/>
                <a:gd name="T63" fmla="*/ 0 h 60"/>
                <a:gd name="T64" fmla="*/ 7 w 60"/>
                <a:gd name="T65" fmla="*/ 0 h 60"/>
                <a:gd name="T66" fmla="*/ 7 w 60"/>
                <a:gd name="T67" fmla="*/ 0 h 60"/>
                <a:gd name="T68" fmla="*/ 6 w 60"/>
                <a:gd name="T69" fmla="*/ 0 h 60"/>
                <a:gd name="T70" fmla="*/ 4 w 60"/>
                <a:gd name="T71" fmla="*/ 0 h 60"/>
                <a:gd name="T72" fmla="*/ 4 w 60"/>
                <a:gd name="T73" fmla="*/ 0 h 60"/>
                <a:gd name="T74" fmla="*/ 3 w 60"/>
                <a:gd name="T75" fmla="*/ 1 h 60"/>
                <a:gd name="T76" fmla="*/ 2 w 60"/>
                <a:gd name="T77" fmla="*/ 2 h 60"/>
                <a:gd name="T78" fmla="*/ 1 w 60"/>
                <a:gd name="T79" fmla="*/ 3 h 60"/>
                <a:gd name="T80" fmla="*/ 1 w 60"/>
                <a:gd name="T81" fmla="*/ 3 h 60"/>
                <a:gd name="T82" fmla="*/ 0 w 60"/>
                <a:gd name="T83" fmla="*/ 4 h 60"/>
                <a:gd name="T84" fmla="*/ 0 w 60"/>
                <a:gd name="T85" fmla="*/ 5 h 60"/>
                <a:gd name="T86" fmla="*/ 0 w 60"/>
                <a:gd name="T87" fmla="*/ 6 h 60"/>
                <a:gd name="T88" fmla="*/ 7 w 60"/>
                <a:gd name="T89" fmla="*/ 7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0"/>
                <a:gd name="T137" fmla="*/ 60 w 60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0">
                  <a:moveTo>
                    <a:pt x="30" y="30"/>
                  </a:move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9" y="51"/>
                  </a:lnTo>
                  <a:lnTo>
                    <a:pt x="10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5" y="56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5" y="47"/>
                  </a:lnTo>
                  <a:lnTo>
                    <a:pt x="55" y="45"/>
                  </a:lnTo>
                  <a:lnTo>
                    <a:pt x="57" y="44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58" y="39"/>
                  </a:lnTo>
                  <a:lnTo>
                    <a:pt x="58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Freeform 46"/>
            <p:cNvSpPr>
              <a:spLocks/>
            </p:cNvSpPr>
            <p:nvPr/>
          </p:nvSpPr>
          <p:spPr bwMode="auto">
            <a:xfrm>
              <a:off x="3285" y="2527"/>
              <a:ext cx="21" cy="21"/>
            </a:xfrm>
            <a:custGeom>
              <a:avLst/>
              <a:gdLst>
                <a:gd name="T0" fmla="*/ 0 w 44"/>
                <a:gd name="T1" fmla="*/ 6 h 45"/>
                <a:gd name="T2" fmla="*/ 0 w 44"/>
                <a:gd name="T3" fmla="*/ 7 h 45"/>
                <a:gd name="T4" fmla="*/ 0 w 44"/>
                <a:gd name="T5" fmla="*/ 7 h 45"/>
                <a:gd name="T6" fmla="*/ 0 w 44"/>
                <a:gd name="T7" fmla="*/ 7 h 45"/>
                <a:gd name="T8" fmla="*/ 1 w 44"/>
                <a:gd name="T9" fmla="*/ 8 h 45"/>
                <a:gd name="T10" fmla="*/ 2 w 44"/>
                <a:gd name="T11" fmla="*/ 8 h 45"/>
                <a:gd name="T12" fmla="*/ 2 w 44"/>
                <a:gd name="T13" fmla="*/ 9 h 45"/>
                <a:gd name="T14" fmla="*/ 3 w 44"/>
                <a:gd name="T15" fmla="*/ 10 h 45"/>
                <a:gd name="T16" fmla="*/ 3 w 44"/>
                <a:gd name="T17" fmla="*/ 10 h 45"/>
                <a:gd name="T18" fmla="*/ 4 w 44"/>
                <a:gd name="T19" fmla="*/ 10 h 45"/>
                <a:gd name="T20" fmla="*/ 5 w 44"/>
                <a:gd name="T21" fmla="*/ 10 h 45"/>
                <a:gd name="T22" fmla="*/ 5 w 44"/>
                <a:gd name="T23" fmla="*/ 10 h 45"/>
                <a:gd name="T24" fmla="*/ 6 w 44"/>
                <a:gd name="T25" fmla="*/ 10 h 45"/>
                <a:gd name="T26" fmla="*/ 7 w 44"/>
                <a:gd name="T27" fmla="*/ 10 h 45"/>
                <a:gd name="T28" fmla="*/ 8 w 44"/>
                <a:gd name="T29" fmla="*/ 9 h 45"/>
                <a:gd name="T30" fmla="*/ 8 w 44"/>
                <a:gd name="T31" fmla="*/ 9 h 45"/>
                <a:gd name="T32" fmla="*/ 9 w 44"/>
                <a:gd name="T33" fmla="*/ 8 h 45"/>
                <a:gd name="T34" fmla="*/ 10 w 44"/>
                <a:gd name="T35" fmla="*/ 8 h 45"/>
                <a:gd name="T36" fmla="*/ 10 w 44"/>
                <a:gd name="T37" fmla="*/ 7 h 45"/>
                <a:gd name="T38" fmla="*/ 10 w 44"/>
                <a:gd name="T39" fmla="*/ 7 h 45"/>
                <a:gd name="T40" fmla="*/ 10 w 44"/>
                <a:gd name="T41" fmla="*/ 6 h 45"/>
                <a:gd name="T42" fmla="*/ 10 w 44"/>
                <a:gd name="T43" fmla="*/ 5 h 45"/>
                <a:gd name="T44" fmla="*/ 10 w 44"/>
                <a:gd name="T45" fmla="*/ 5 h 45"/>
                <a:gd name="T46" fmla="*/ 10 w 44"/>
                <a:gd name="T47" fmla="*/ 4 h 45"/>
                <a:gd name="T48" fmla="*/ 10 w 44"/>
                <a:gd name="T49" fmla="*/ 3 h 45"/>
                <a:gd name="T50" fmla="*/ 10 w 44"/>
                <a:gd name="T51" fmla="*/ 3 h 45"/>
                <a:gd name="T52" fmla="*/ 9 w 44"/>
                <a:gd name="T53" fmla="*/ 2 h 45"/>
                <a:gd name="T54" fmla="*/ 8 w 44"/>
                <a:gd name="T55" fmla="*/ 1 h 45"/>
                <a:gd name="T56" fmla="*/ 8 w 44"/>
                <a:gd name="T57" fmla="*/ 1 h 45"/>
                <a:gd name="T58" fmla="*/ 7 w 44"/>
                <a:gd name="T59" fmla="*/ 0 h 45"/>
                <a:gd name="T60" fmla="*/ 7 w 44"/>
                <a:gd name="T61" fmla="*/ 0 h 45"/>
                <a:gd name="T62" fmla="*/ 6 w 44"/>
                <a:gd name="T63" fmla="*/ 0 h 45"/>
                <a:gd name="T64" fmla="*/ 5 w 44"/>
                <a:gd name="T65" fmla="*/ 0 h 45"/>
                <a:gd name="T66" fmla="*/ 5 w 44"/>
                <a:gd name="T67" fmla="*/ 0 h 45"/>
                <a:gd name="T68" fmla="*/ 4 w 44"/>
                <a:gd name="T69" fmla="*/ 0 h 45"/>
                <a:gd name="T70" fmla="*/ 3 w 44"/>
                <a:gd name="T71" fmla="*/ 0 h 45"/>
                <a:gd name="T72" fmla="*/ 2 w 44"/>
                <a:gd name="T73" fmla="*/ 1 h 45"/>
                <a:gd name="T74" fmla="*/ 2 w 44"/>
                <a:gd name="T75" fmla="*/ 1 h 45"/>
                <a:gd name="T76" fmla="*/ 1 w 44"/>
                <a:gd name="T77" fmla="*/ 1 h 45"/>
                <a:gd name="T78" fmla="*/ 0 w 44"/>
                <a:gd name="T79" fmla="*/ 2 h 45"/>
                <a:gd name="T80" fmla="*/ 0 w 44"/>
                <a:gd name="T81" fmla="*/ 3 h 45"/>
                <a:gd name="T82" fmla="*/ 0 w 44"/>
                <a:gd name="T83" fmla="*/ 4 h 45"/>
                <a:gd name="T84" fmla="*/ 0 w 44"/>
                <a:gd name="T85" fmla="*/ 4 h 45"/>
                <a:gd name="T86" fmla="*/ 0 w 44"/>
                <a:gd name="T87" fmla="*/ 5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45"/>
                <a:gd name="T134" fmla="*/ 44 w 44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45">
                  <a:moveTo>
                    <a:pt x="0" y="23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Freeform 47"/>
            <p:cNvSpPr>
              <a:spLocks/>
            </p:cNvSpPr>
            <p:nvPr/>
          </p:nvSpPr>
          <p:spPr bwMode="auto">
            <a:xfrm>
              <a:off x="3393" y="2519"/>
              <a:ext cx="29" cy="28"/>
            </a:xfrm>
            <a:custGeom>
              <a:avLst/>
              <a:gdLst>
                <a:gd name="T0" fmla="*/ 0 w 61"/>
                <a:gd name="T1" fmla="*/ 7 h 60"/>
                <a:gd name="T2" fmla="*/ 0 w 61"/>
                <a:gd name="T3" fmla="*/ 8 h 60"/>
                <a:gd name="T4" fmla="*/ 0 w 61"/>
                <a:gd name="T5" fmla="*/ 9 h 60"/>
                <a:gd name="T6" fmla="*/ 1 w 61"/>
                <a:gd name="T7" fmla="*/ 10 h 60"/>
                <a:gd name="T8" fmla="*/ 1 w 61"/>
                <a:gd name="T9" fmla="*/ 10 h 60"/>
                <a:gd name="T10" fmla="*/ 2 w 61"/>
                <a:gd name="T11" fmla="*/ 11 h 60"/>
                <a:gd name="T12" fmla="*/ 3 w 61"/>
                <a:gd name="T13" fmla="*/ 12 h 60"/>
                <a:gd name="T14" fmla="*/ 4 w 61"/>
                <a:gd name="T15" fmla="*/ 12 h 60"/>
                <a:gd name="T16" fmla="*/ 5 w 61"/>
                <a:gd name="T17" fmla="*/ 13 h 60"/>
                <a:gd name="T18" fmla="*/ 5 w 61"/>
                <a:gd name="T19" fmla="*/ 13 h 60"/>
                <a:gd name="T20" fmla="*/ 7 w 61"/>
                <a:gd name="T21" fmla="*/ 13 h 60"/>
                <a:gd name="T22" fmla="*/ 7 w 61"/>
                <a:gd name="T23" fmla="*/ 13 h 60"/>
                <a:gd name="T24" fmla="*/ 8 w 61"/>
                <a:gd name="T25" fmla="*/ 13 h 60"/>
                <a:gd name="T26" fmla="*/ 9 w 61"/>
                <a:gd name="T27" fmla="*/ 13 h 60"/>
                <a:gd name="T28" fmla="*/ 10 w 61"/>
                <a:gd name="T29" fmla="*/ 12 h 60"/>
                <a:gd name="T30" fmla="*/ 11 w 61"/>
                <a:gd name="T31" fmla="*/ 12 h 60"/>
                <a:gd name="T32" fmla="*/ 11 w 61"/>
                <a:gd name="T33" fmla="*/ 11 h 60"/>
                <a:gd name="T34" fmla="*/ 12 w 61"/>
                <a:gd name="T35" fmla="*/ 10 h 60"/>
                <a:gd name="T36" fmla="*/ 13 w 61"/>
                <a:gd name="T37" fmla="*/ 10 h 60"/>
                <a:gd name="T38" fmla="*/ 13 w 61"/>
                <a:gd name="T39" fmla="*/ 9 h 60"/>
                <a:gd name="T40" fmla="*/ 14 w 61"/>
                <a:gd name="T41" fmla="*/ 8 h 60"/>
                <a:gd name="T42" fmla="*/ 14 w 61"/>
                <a:gd name="T43" fmla="*/ 7 h 60"/>
                <a:gd name="T44" fmla="*/ 14 w 61"/>
                <a:gd name="T45" fmla="*/ 6 h 60"/>
                <a:gd name="T46" fmla="*/ 14 w 61"/>
                <a:gd name="T47" fmla="*/ 5 h 60"/>
                <a:gd name="T48" fmla="*/ 13 w 61"/>
                <a:gd name="T49" fmla="*/ 4 h 60"/>
                <a:gd name="T50" fmla="*/ 13 w 61"/>
                <a:gd name="T51" fmla="*/ 3 h 60"/>
                <a:gd name="T52" fmla="*/ 12 w 61"/>
                <a:gd name="T53" fmla="*/ 3 h 60"/>
                <a:gd name="T54" fmla="*/ 11 w 61"/>
                <a:gd name="T55" fmla="*/ 2 h 60"/>
                <a:gd name="T56" fmla="*/ 11 w 61"/>
                <a:gd name="T57" fmla="*/ 1 h 60"/>
                <a:gd name="T58" fmla="*/ 10 w 61"/>
                <a:gd name="T59" fmla="*/ 0 h 60"/>
                <a:gd name="T60" fmla="*/ 9 w 61"/>
                <a:gd name="T61" fmla="*/ 0 h 60"/>
                <a:gd name="T62" fmla="*/ 8 w 61"/>
                <a:gd name="T63" fmla="*/ 0 h 60"/>
                <a:gd name="T64" fmla="*/ 7 w 61"/>
                <a:gd name="T65" fmla="*/ 0 h 60"/>
                <a:gd name="T66" fmla="*/ 7 w 61"/>
                <a:gd name="T67" fmla="*/ 0 h 60"/>
                <a:gd name="T68" fmla="*/ 5 w 61"/>
                <a:gd name="T69" fmla="*/ 0 h 60"/>
                <a:gd name="T70" fmla="*/ 5 w 61"/>
                <a:gd name="T71" fmla="*/ 0 h 60"/>
                <a:gd name="T72" fmla="*/ 4 w 61"/>
                <a:gd name="T73" fmla="*/ 0 h 60"/>
                <a:gd name="T74" fmla="*/ 3 w 61"/>
                <a:gd name="T75" fmla="*/ 1 h 60"/>
                <a:gd name="T76" fmla="*/ 2 w 61"/>
                <a:gd name="T77" fmla="*/ 2 h 60"/>
                <a:gd name="T78" fmla="*/ 1 w 61"/>
                <a:gd name="T79" fmla="*/ 3 h 60"/>
                <a:gd name="T80" fmla="*/ 1 w 61"/>
                <a:gd name="T81" fmla="*/ 3 h 60"/>
                <a:gd name="T82" fmla="*/ 0 w 61"/>
                <a:gd name="T83" fmla="*/ 4 h 60"/>
                <a:gd name="T84" fmla="*/ 0 w 61"/>
                <a:gd name="T85" fmla="*/ 5 h 60"/>
                <a:gd name="T86" fmla="*/ 0 w 61"/>
                <a:gd name="T87" fmla="*/ 6 h 60"/>
                <a:gd name="T88" fmla="*/ 7 w 61"/>
                <a:gd name="T89" fmla="*/ 7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"/>
                <a:gd name="T136" fmla="*/ 0 h 60"/>
                <a:gd name="T137" fmla="*/ 61 w 61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" h="60">
                  <a:moveTo>
                    <a:pt x="30" y="30"/>
                  </a:move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20" y="59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4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9" y="59"/>
                  </a:lnTo>
                  <a:lnTo>
                    <a:pt x="41" y="59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5" y="56"/>
                  </a:lnTo>
                  <a:lnTo>
                    <a:pt x="47" y="54"/>
                  </a:lnTo>
                  <a:lnTo>
                    <a:pt x="48" y="54"/>
                  </a:lnTo>
                  <a:lnTo>
                    <a:pt x="50" y="53"/>
                  </a:lnTo>
                  <a:lnTo>
                    <a:pt x="51" y="53"/>
                  </a:lnTo>
                  <a:lnTo>
                    <a:pt x="51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8" y="44"/>
                  </a:lnTo>
                  <a:lnTo>
                    <a:pt x="59" y="42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61" y="36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1"/>
                  </a:lnTo>
                  <a:lnTo>
                    <a:pt x="61" y="30"/>
                  </a:lnTo>
                  <a:lnTo>
                    <a:pt x="61" y="28"/>
                  </a:lnTo>
                  <a:lnTo>
                    <a:pt x="61" y="27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59" y="18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6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Freeform 48"/>
            <p:cNvSpPr>
              <a:spLocks/>
            </p:cNvSpPr>
            <p:nvPr/>
          </p:nvSpPr>
          <p:spPr bwMode="auto">
            <a:xfrm>
              <a:off x="3403" y="2527"/>
              <a:ext cx="21" cy="21"/>
            </a:xfrm>
            <a:custGeom>
              <a:avLst/>
              <a:gdLst>
                <a:gd name="T0" fmla="*/ 0 w 44"/>
                <a:gd name="T1" fmla="*/ 6 h 45"/>
                <a:gd name="T2" fmla="*/ 0 w 44"/>
                <a:gd name="T3" fmla="*/ 7 h 45"/>
                <a:gd name="T4" fmla="*/ 0 w 44"/>
                <a:gd name="T5" fmla="*/ 7 h 45"/>
                <a:gd name="T6" fmla="*/ 0 w 44"/>
                <a:gd name="T7" fmla="*/ 7 h 45"/>
                <a:gd name="T8" fmla="*/ 1 w 44"/>
                <a:gd name="T9" fmla="*/ 8 h 45"/>
                <a:gd name="T10" fmla="*/ 1 w 44"/>
                <a:gd name="T11" fmla="*/ 8 h 45"/>
                <a:gd name="T12" fmla="*/ 2 w 44"/>
                <a:gd name="T13" fmla="*/ 9 h 45"/>
                <a:gd name="T14" fmla="*/ 3 w 44"/>
                <a:gd name="T15" fmla="*/ 10 h 45"/>
                <a:gd name="T16" fmla="*/ 3 w 44"/>
                <a:gd name="T17" fmla="*/ 10 h 45"/>
                <a:gd name="T18" fmla="*/ 4 w 44"/>
                <a:gd name="T19" fmla="*/ 10 h 45"/>
                <a:gd name="T20" fmla="*/ 5 w 44"/>
                <a:gd name="T21" fmla="*/ 10 h 45"/>
                <a:gd name="T22" fmla="*/ 5 w 44"/>
                <a:gd name="T23" fmla="*/ 10 h 45"/>
                <a:gd name="T24" fmla="*/ 6 w 44"/>
                <a:gd name="T25" fmla="*/ 10 h 45"/>
                <a:gd name="T26" fmla="*/ 7 w 44"/>
                <a:gd name="T27" fmla="*/ 10 h 45"/>
                <a:gd name="T28" fmla="*/ 8 w 44"/>
                <a:gd name="T29" fmla="*/ 9 h 45"/>
                <a:gd name="T30" fmla="*/ 8 w 44"/>
                <a:gd name="T31" fmla="*/ 9 h 45"/>
                <a:gd name="T32" fmla="*/ 9 w 44"/>
                <a:gd name="T33" fmla="*/ 8 h 45"/>
                <a:gd name="T34" fmla="*/ 10 w 44"/>
                <a:gd name="T35" fmla="*/ 8 h 45"/>
                <a:gd name="T36" fmla="*/ 10 w 44"/>
                <a:gd name="T37" fmla="*/ 7 h 45"/>
                <a:gd name="T38" fmla="*/ 10 w 44"/>
                <a:gd name="T39" fmla="*/ 7 h 45"/>
                <a:gd name="T40" fmla="*/ 10 w 44"/>
                <a:gd name="T41" fmla="*/ 6 h 45"/>
                <a:gd name="T42" fmla="*/ 10 w 44"/>
                <a:gd name="T43" fmla="*/ 5 h 45"/>
                <a:gd name="T44" fmla="*/ 10 w 44"/>
                <a:gd name="T45" fmla="*/ 5 h 45"/>
                <a:gd name="T46" fmla="*/ 10 w 44"/>
                <a:gd name="T47" fmla="*/ 4 h 45"/>
                <a:gd name="T48" fmla="*/ 10 w 44"/>
                <a:gd name="T49" fmla="*/ 3 h 45"/>
                <a:gd name="T50" fmla="*/ 10 w 44"/>
                <a:gd name="T51" fmla="*/ 3 h 45"/>
                <a:gd name="T52" fmla="*/ 9 w 44"/>
                <a:gd name="T53" fmla="*/ 2 h 45"/>
                <a:gd name="T54" fmla="*/ 8 w 44"/>
                <a:gd name="T55" fmla="*/ 1 h 45"/>
                <a:gd name="T56" fmla="*/ 8 w 44"/>
                <a:gd name="T57" fmla="*/ 1 h 45"/>
                <a:gd name="T58" fmla="*/ 7 w 44"/>
                <a:gd name="T59" fmla="*/ 0 h 45"/>
                <a:gd name="T60" fmla="*/ 6 w 44"/>
                <a:gd name="T61" fmla="*/ 0 h 45"/>
                <a:gd name="T62" fmla="*/ 6 w 44"/>
                <a:gd name="T63" fmla="*/ 0 h 45"/>
                <a:gd name="T64" fmla="*/ 5 w 44"/>
                <a:gd name="T65" fmla="*/ 0 h 45"/>
                <a:gd name="T66" fmla="*/ 4 w 44"/>
                <a:gd name="T67" fmla="*/ 0 h 45"/>
                <a:gd name="T68" fmla="*/ 4 w 44"/>
                <a:gd name="T69" fmla="*/ 0 h 45"/>
                <a:gd name="T70" fmla="*/ 3 w 44"/>
                <a:gd name="T71" fmla="*/ 0 h 45"/>
                <a:gd name="T72" fmla="*/ 2 w 44"/>
                <a:gd name="T73" fmla="*/ 1 h 45"/>
                <a:gd name="T74" fmla="*/ 1 w 44"/>
                <a:gd name="T75" fmla="*/ 1 h 45"/>
                <a:gd name="T76" fmla="*/ 1 w 44"/>
                <a:gd name="T77" fmla="*/ 1 h 45"/>
                <a:gd name="T78" fmla="*/ 0 w 44"/>
                <a:gd name="T79" fmla="*/ 2 h 45"/>
                <a:gd name="T80" fmla="*/ 0 w 44"/>
                <a:gd name="T81" fmla="*/ 3 h 45"/>
                <a:gd name="T82" fmla="*/ 0 w 44"/>
                <a:gd name="T83" fmla="*/ 4 h 45"/>
                <a:gd name="T84" fmla="*/ 0 w 44"/>
                <a:gd name="T85" fmla="*/ 4 h 45"/>
                <a:gd name="T86" fmla="*/ 0 w 44"/>
                <a:gd name="T87" fmla="*/ 5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45"/>
                <a:gd name="T134" fmla="*/ 44 w 44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45">
                  <a:moveTo>
                    <a:pt x="0" y="23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4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Freeform 49"/>
            <p:cNvSpPr>
              <a:spLocks/>
            </p:cNvSpPr>
            <p:nvPr/>
          </p:nvSpPr>
          <p:spPr bwMode="auto">
            <a:xfrm>
              <a:off x="3511" y="2519"/>
              <a:ext cx="29" cy="28"/>
            </a:xfrm>
            <a:custGeom>
              <a:avLst/>
              <a:gdLst>
                <a:gd name="T0" fmla="*/ 0 w 60"/>
                <a:gd name="T1" fmla="*/ 7 h 60"/>
                <a:gd name="T2" fmla="*/ 0 w 60"/>
                <a:gd name="T3" fmla="*/ 8 h 60"/>
                <a:gd name="T4" fmla="*/ 0 w 60"/>
                <a:gd name="T5" fmla="*/ 9 h 60"/>
                <a:gd name="T6" fmla="*/ 1 w 60"/>
                <a:gd name="T7" fmla="*/ 10 h 60"/>
                <a:gd name="T8" fmla="*/ 1 w 60"/>
                <a:gd name="T9" fmla="*/ 10 h 60"/>
                <a:gd name="T10" fmla="*/ 2 w 60"/>
                <a:gd name="T11" fmla="*/ 11 h 60"/>
                <a:gd name="T12" fmla="*/ 3 w 60"/>
                <a:gd name="T13" fmla="*/ 12 h 60"/>
                <a:gd name="T14" fmla="*/ 4 w 60"/>
                <a:gd name="T15" fmla="*/ 12 h 60"/>
                <a:gd name="T16" fmla="*/ 5 w 60"/>
                <a:gd name="T17" fmla="*/ 13 h 60"/>
                <a:gd name="T18" fmla="*/ 6 w 60"/>
                <a:gd name="T19" fmla="*/ 13 h 60"/>
                <a:gd name="T20" fmla="*/ 7 w 60"/>
                <a:gd name="T21" fmla="*/ 13 h 60"/>
                <a:gd name="T22" fmla="*/ 7 w 60"/>
                <a:gd name="T23" fmla="*/ 13 h 60"/>
                <a:gd name="T24" fmla="*/ 8 w 60"/>
                <a:gd name="T25" fmla="*/ 13 h 60"/>
                <a:gd name="T26" fmla="*/ 10 w 60"/>
                <a:gd name="T27" fmla="*/ 13 h 60"/>
                <a:gd name="T28" fmla="*/ 11 w 60"/>
                <a:gd name="T29" fmla="*/ 12 h 60"/>
                <a:gd name="T30" fmla="*/ 11 w 60"/>
                <a:gd name="T31" fmla="*/ 12 h 60"/>
                <a:gd name="T32" fmla="*/ 12 w 60"/>
                <a:gd name="T33" fmla="*/ 11 h 60"/>
                <a:gd name="T34" fmla="*/ 13 w 60"/>
                <a:gd name="T35" fmla="*/ 10 h 60"/>
                <a:gd name="T36" fmla="*/ 14 w 60"/>
                <a:gd name="T37" fmla="*/ 10 h 60"/>
                <a:gd name="T38" fmla="*/ 14 w 60"/>
                <a:gd name="T39" fmla="*/ 9 h 60"/>
                <a:gd name="T40" fmla="*/ 14 w 60"/>
                <a:gd name="T41" fmla="*/ 8 h 60"/>
                <a:gd name="T42" fmla="*/ 14 w 60"/>
                <a:gd name="T43" fmla="*/ 7 h 60"/>
                <a:gd name="T44" fmla="*/ 14 w 60"/>
                <a:gd name="T45" fmla="*/ 6 h 60"/>
                <a:gd name="T46" fmla="*/ 14 w 60"/>
                <a:gd name="T47" fmla="*/ 5 h 60"/>
                <a:gd name="T48" fmla="*/ 14 w 60"/>
                <a:gd name="T49" fmla="*/ 4 h 60"/>
                <a:gd name="T50" fmla="*/ 14 w 60"/>
                <a:gd name="T51" fmla="*/ 3 h 60"/>
                <a:gd name="T52" fmla="*/ 13 w 60"/>
                <a:gd name="T53" fmla="*/ 3 h 60"/>
                <a:gd name="T54" fmla="*/ 12 w 60"/>
                <a:gd name="T55" fmla="*/ 2 h 60"/>
                <a:gd name="T56" fmla="*/ 11 w 60"/>
                <a:gd name="T57" fmla="*/ 1 h 60"/>
                <a:gd name="T58" fmla="*/ 11 w 60"/>
                <a:gd name="T59" fmla="*/ 0 h 60"/>
                <a:gd name="T60" fmla="*/ 10 w 60"/>
                <a:gd name="T61" fmla="*/ 0 h 60"/>
                <a:gd name="T62" fmla="*/ 8 w 60"/>
                <a:gd name="T63" fmla="*/ 0 h 60"/>
                <a:gd name="T64" fmla="*/ 7 w 60"/>
                <a:gd name="T65" fmla="*/ 0 h 60"/>
                <a:gd name="T66" fmla="*/ 7 w 60"/>
                <a:gd name="T67" fmla="*/ 0 h 60"/>
                <a:gd name="T68" fmla="*/ 6 w 60"/>
                <a:gd name="T69" fmla="*/ 0 h 60"/>
                <a:gd name="T70" fmla="*/ 5 w 60"/>
                <a:gd name="T71" fmla="*/ 0 h 60"/>
                <a:gd name="T72" fmla="*/ 4 w 60"/>
                <a:gd name="T73" fmla="*/ 0 h 60"/>
                <a:gd name="T74" fmla="*/ 3 w 60"/>
                <a:gd name="T75" fmla="*/ 1 h 60"/>
                <a:gd name="T76" fmla="*/ 2 w 60"/>
                <a:gd name="T77" fmla="*/ 2 h 60"/>
                <a:gd name="T78" fmla="*/ 1 w 60"/>
                <a:gd name="T79" fmla="*/ 3 h 60"/>
                <a:gd name="T80" fmla="*/ 1 w 60"/>
                <a:gd name="T81" fmla="*/ 3 h 60"/>
                <a:gd name="T82" fmla="*/ 0 w 60"/>
                <a:gd name="T83" fmla="*/ 4 h 60"/>
                <a:gd name="T84" fmla="*/ 0 w 60"/>
                <a:gd name="T85" fmla="*/ 5 h 60"/>
                <a:gd name="T86" fmla="*/ 0 w 60"/>
                <a:gd name="T87" fmla="*/ 6 h 60"/>
                <a:gd name="T88" fmla="*/ 7 w 60"/>
                <a:gd name="T89" fmla="*/ 7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0"/>
                <a:gd name="T137" fmla="*/ 60 w 60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0">
                  <a:moveTo>
                    <a:pt x="30" y="30"/>
                  </a:move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20" y="59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4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9" y="59"/>
                  </a:lnTo>
                  <a:lnTo>
                    <a:pt x="41" y="59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5" y="56"/>
                  </a:lnTo>
                  <a:lnTo>
                    <a:pt x="47" y="54"/>
                  </a:lnTo>
                  <a:lnTo>
                    <a:pt x="48" y="54"/>
                  </a:lnTo>
                  <a:lnTo>
                    <a:pt x="50" y="53"/>
                  </a:lnTo>
                  <a:lnTo>
                    <a:pt x="51" y="53"/>
                  </a:lnTo>
                  <a:lnTo>
                    <a:pt x="51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59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6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Freeform 50"/>
            <p:cNvSpPr>
              <a:spLocks/>
            </p:cNvSpPr>
            <p:nvPr/>
          </p:nvSpPr>
          <p:spPr bwMode="auto">
            <a:xfrm>
              <a:off x="3505" y="2527"/>
              <a:ext cx="22" cy="21"/>
            </a:xfrm>
            <a:custGeom>
              <a:avLst/>
              <a:gdLst>
                <a:gd name="T0" fmla="*/ 0 w 43"/>
                <a:gd name="T1" fmla="*/ 6 h 45"/>
                <a:gd name="T2" fmla="*/ 0 w 43"/>
                <a:gd name="T3" fmla="*/ 7 h 45"/>
                <a:gd name="T4" fmla="*/ 1 w 43"/>
                <a:gd name="T5" fmla="*/ 7 h 45"/>
                <a:gd name="T6" fmla="*/ 1 w 43"/>
                <a:gd name="T7" fmla="*/ 7 h 45"/>
                <a:gd name="T8" fmla="*/ 1 w 43"/>
                <a:gd name="T9" fmla="*/ 8 h 45"/>
                <a:gd name="T10" fmla="*/ 2 w 43"/>
                <a:gd name="T11" fmla="*/ 8 h 45"/>
                <a:gd name="T12" fmla="*/ 3 w 43"/>
                <a:gd name="T13" fmla="*/ 9 h 45"/>
                <a:gd name="T14" fmla="*/ 3 w 43"/>
                <a:gd name="T15" fmla="*/ 10 h 45"/>
                <a:gd name="T16" fmla="*/ 4 w 43"/>
                <a:gd name="T17" fmla="*/ 10 h 45"/>
                <a:gd name="T18" fmla="*/ 5 w 43"/>
                <a:gd name="T19" fmla="*/ 10 h 45"/>
                <a:gd name="T20" fmla="*/ 6 w 43"/>
                <a:gd name="T21" fmla="*/ 10 h 45"/>
                <a:gd name="T22" fmla="*/ 6 w 43"/>
                <a:gd name="T23" fmla="*/ 10 h 45"/>
                <a:gd name="T24" fmla="*/ 7 w 43"/>
                <a:gd name="T25" fmla="*/ 10 h 45"/>
                <a:gd name="T26" fmla="*/ 8 w 43"/>
                <a:gd name="T27" fmla="*/ 10 h 45"/>
                <a:gd name="T28" fmla="*/ 9 w 43"/>
                <a:gd name="T29" fmla="*/ 9 h 45"/>
                <a:gd name="T30" fmla="*/ 9 w 43"/>
                <a:gd name="T31" fmla="*/ 9 h 45"/>
                <a:gd name="T32" fmla="*/ 10 w 43"/>
                <a:gd name="T33" fmla="*/ 8 h 45"/>
                <a:gd name="T34" fmla="*/ 10 w 43"/>
                <a:gd name="T35" fmla="*/ 8 h 45"/>
                <a:gd name="T36" fmla="*/ 11 w 43"/>
                <a:gd name="T37" fmla="*/ 7 h 45"/>
                <a:gd name="T38" fmla="*/ 11 w 43"/>
                <a:gd name="T39" fmla="*/ 7 h 45"/>
                <a:gd name="T40" fmla="*/ 11 w 43"/>
                <a:gd name="T41" fmla="*/ 6 h 45"/>
                <a:gd name="T42" fmla="*/ 11 w 43"/>
                <a:gd name="T43" fmla="*/ 5 h 45"/>
                <a:gd name="T44" fmla="*/ 11 w 43"/>
                <a:gd name="T45" fmla="*/ 5 h 45"/>
                <a:gd name="T46" fmla="*/ 11 w 43"/>
                <a:gd name="T47" fmla="*/ 4 h 45"/>
                <a:gd name="T48" fmla="*/ 11 w 43"/>
                <a:gd name="T49" fmla="*/ 3 h 45"/>
                <a:gd name="T50" fmla="*/ 10 w 43"/>
                <a:gd name="T51" fmla="*/ 3 h 45"/>
                <a:gd name="T52" fmla="*/ 10 w 43"/>
                <a:gd name="T53" fmla="*/ 2 h 45"/>
                <a:gd name="T54" fmla="*/ 9 w 43"/>
                <a:gd name="T55" fmla="*/ 1 h 45"/>
                <a:gd name="T56" fmla="*/ 9 w 43"/>
                <a:gd name="T57" fmla="*/ 1 h 45"/>
                <a:gd name="T58" fmla="*/ 8 w 43"/>
                <a:gd name="T59" fmla="*/ 0 h 45"/>
                <a:gd name="T60" fmla="*/ 7 w 43"/>
                <a:gd name="T61" fmla="*/ 0 h 45"/>
                <a:gd name="T62" fmla="*/ 7 w 43"/>
                <a:gd name="T63" fmla="*/ 0 h 45"/>
                <a:gd name="T64" fmla="*/ 6 w 43"/>
                <a:gd name="T65" fmla="*/ 0 h 45"/>
                <a:gd name="T66" fmla="*/ 5 w 43"/>
                <a:gd name="T67" fmla="*/ 0 h 45"/>
                <a:gd name="T68" fmla="*/ 4 w 43"/>
                <a:gd name="T69" fmla="*/ 0 h 45"/>
                <a:gd name="T70" fmla="*/ 4 w 43"/>
                <a:gd name="T71" fmla="*/ 0 h 45"/>
                <a:gd name="T72" fmla="*/ 3 w 43"/>
                <a:gd name="T73" fmla="*/ 1 h 45"/>
                <a:gd name="T74" fmla="*/ 2 w 43"/>
                <a:gd name="T75" fmla="*/ 1 h 45"/>
                <a:gd name="T76" fmla="*/ 2 w 43"/>
                <a:gd name="T77" fmla="*/ 1 h 45"/>
                <a:gd name="T78" fmla="*/ 1 w 43"/>
                <a:gd name="T79" fmla="*/ 2 h 45"/>
                <a:gd name="T80" fmla="*/ 1 w 43"/>
                <a:gd name="T81" fmla="*/ 3 h 45"/>
                <a:gd name="T82" fmla="*/ 0 w 43"/>
                <a:gd name="T83" fmla="*/ 4 h 45"/>
                <a:gd name="T84" fmla="*/ 0 w 43"/>
                <a:gd name="T85" fmla="*/ 4 h 45"/>
                <a:gd name="T86" fmla="*/ 0 w 43"/>
                <a:gd name="T87" fmla="*/ 5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"/>
                <a:gd name="T133" fmla="*/ 0 h 45"/>
                <a:gd name="T134" fmla="*/ 43 w 43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" h="45">
                  <a:moveTo>
                    <a:pt x="0" y="23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37" y="38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4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Freeform 51"/>
            <p:cNvSpPr>
              <a:spLocks/>
            </p:cNvSpPr>
            <p:nvPr/>
          </p:nvSpPr>
          <p:spPr bwMode="auto">
            <a:xfrm>
              <a:off x="3372" y="1280"/>
              <a:ext cx="30" cy="27"/>
            </a:xfrm>
            <a:custGeom>
              <a:avLst/>
              <a:gdLst>
                <a:gd name="T0" fmla="*/ 0 w 60"/>
                <a:gd name="T1" fmla="*/ 6 h 60"/>
                <a:gd name="T2" fmla="*/ 0 w 60"/>
                <a:gd name="T3" fmla="*/ 7 h 60"/>
                <a:gd name="T4" fmla="*/ 1 w 60"/>
                <a:gd name="T5" fmla="*/ 8 h 60"/>
                <a:gd name="T6" fmla="*/ 2 w 60"/>
                <a:gd name="T7" fmla="*/ 9 h 60"/>
                <a:gd name="T8" fmla="*/ 2 w 60"/>
                <a:gd name="T9" fmla="*/ 10 h 60"/>
                <a:gd name="T10" fmla="*/ 3 w 60"/>
                <a:gd name="T11" fmla="*/ 10 h 60"/>
                <a:gd name="T12" fmla="*/ 3 w 60"/>
                <a:gd name="T13" fmla="*/ 11 h 60"/>
                <a:gd name="T14" fmla="*/ 5 w 60"/>
                <a:gd name="T15" fmla="*/ 11 h 60"/>
                <a:gd name="T16" fmla="*/ 5 w 60"/>
                <a:gd name="T17" fmla="*/ 12 h 60"/>
                <a:gd name="T18" fmla="*/ 6 w 60"/>
                <a:gd name="T19" fmla="*/ 12 h 60"/>
                <a:gd name="T20" fmla="*/ 8 w 60"/>
                <a:gd name="T21" fmla="*/ 12 h 60"/>
                <a:gd name="T22" fmla="*/ 8 w 60"/>
                <a:gd name="T23" fmla="*/ 12 h 60"/>
                <a:gd name="T24" fmla="*/ 9 w 60"/>
                <a:gd name="T25" fmla="*/ 12 h 60"/>
                <a:gd name="T26" fmla="*/ 11 w 60"/>
                <a:gd name="T27" fmla="*/ 12 h 60"/>
                <a:gd name="T28" fmla="*/ 12 w 60"/>
                <a:gd name="T29" fmla="*/ 11 h 60"/>
                <a:gd name="T30" fmla="*/ 12 w 60"/>
                <a:gd name="T31" fmla="*/ 11 h 60"/>
                <a:gd name="T32" fmla="*/ 13 w 60"/>
                <a:gd name="T33" fmla="*/ 10 h 60"/>
                <a:gd name="T34" fmla="*/ 14 w 60"/>
                <a:gd name="T35" fmla="*/ 10 h 60"/>
                <a:gd name="T36" fmla="*/ 15 w 60"/>
                <a:gd name="T37" fmla="*/ 9 h 60"/>
                <a:gd name="T38" fmla="*/ 15 w 60"/>
                <a:gd name="T39" fmla="*/ 8 h 60"/>
                <a:gd name="T40" fmla="*/ 15 w 60"/>
                <a:gd name="T41" fmla="*/ 7 h 60"/>
                <a:gd name="T42" fmla="*/ 15 w 60"/>
                <a:gd name="T43" fmla="*/ 6 h 60"/>
                <a:gd name="T44" fmla="*/ 15 w 60"/>
                <a:gd name="T45" fmla="*/ 6 h 60"/>
                <a:gd name="T46" fmla="*/ 15 w 60"/>
                <a:gd name="T47" fmla="*/ 5 h 60"/>
                <a:gd name="T48" fmla="*/ 15 w 60"/>
                <a:gd name="T49" fmla="*/ 4 h 60"/>
                <a:gd name="T50" fmla="*/ 15 w 60"/>
                <a:gd name="T51" fmla="*/ 3 h 60"/>
                <a:gd name="T52" fmla="*/ 14 w 60"/>
                <a:gd name="T53" fmla="*/ 2 h 60"/>
                <a:gd name="T54" fmla="*/ 13 w 60"/>
                <a:gd name="T55" fmla="*/ 2 h 60"/>
                <a:gd name="T56" fmla="*/ 12 w 60"/>
                <a:gd name="T57" fmla="*/ 1 h 60"/>
                <a:gd name="T58" fmla="*/ 12 w 60"/>
                <a:gd name="T59" fmla="*/ 0 h 60"/>
                <a:gd name="T60" fmla="*/ 11 w 60"/>
                <a:gd name="T61" fmla="*/ 0 h 60"/>
                <a:gd name="T62" fmla="*/ 9 w 60"/>
                <a:gd name="T63" fmla="*/ 0 h 60"/>
                <a:gd name="T64" fmla="*/ 8 w 60"/>
                <a:gd name="T65" fmla="*/ 0 h 60"/>
                <a:gd name="T66" fmla="*/ 8 w 60"/>
                <a:gd name="T67" fmla="*/ 0 h 60"/>
                <a:gd name="T68" fmla="*/ 6 w 60"/>
                <a:gd name="T69" fmla="*/ 0 h 60"/>
                <a:gd name="T70" fmla="*/ 5 w 60"/>
                <a:gd name="T71" fmla="*/ 0 h 60"/>
                <a:gd name="T72" fmla="*/ 5 w 60"/>
                <a:gd name="T73" fmla="*/ 0 h 60"/>
                <a:gd name="T74" fmla="*/ 3 w 60"/>
                <a:gd name="T75" fmla="*/ 1 h 60"/>
                <a:gd name="T76" fmla="*/ 3 w 60"/>
                <a:gd name="T77" fmla="*/ 2 h 60"/>
                <a:gd name="T78" fmla="*/ 2 w 60"/>
                <a:gd name="T79" fmla="*/ 2 h 60"/>
                <a:gd name="T80" fmla="*/ 2 w 60"/>
                <a:gd name="T81" fmla="*/ 3 h 60"/>
                <a:gd name="T82" fmla="*/ 1 w 60"/>
                <a:gd name="T83" fmla="*/ 4 h 60"/>
                <a:gd name="T84" fmla="*/ 0 w 60"/>
                <a:gd name="T85" fmla="*/ 5 h 60"/>
                <a:gd name="T86" fmla="*/ 0 w 60"/>
                <a:gd name="T87" fmla="*/ 6 h 60"/>
                <a:gd name="T88" fmla="*/ 8 w 60"/>
                <a:gd name="T89" fmla="*/ 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0"/>
                <a:gd name="T137" fmla="*/ 60 w 60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0">
                  <a:moveTo>
                    <a:pt x="30" y="30"/>
                  </a:move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8" y="49"/>
                  </a:lnTo>
                  <a:lnTo>
                    <a:pt x="9" y="51"/>
                  </a:lnTo>
                  <a:lnTo>
                    <a:pt x="11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5" y="55"/>
                  </a:lnTo>
                  <a:lnTo>
                    <a:pt x="47" y="54"/>
                  </a:lnTo>
                  <a:lnTo>
                    <a:pt x="48" y="54"/>
                  </a:lnTo>
                  <a:lnTo>
                    <a:pt x="50" y="52"/>
                  </a:lnTo>
                  <a:lnTo>
                    <a:pt x="51" y="52"/>
                  </a:lnTo>
                  <a:lnTo>
                    <a:pt x="51" y="51"/>
                  </a:lnTo>
                  <a:lnTo>
                    <a:pt x="53" y="49"/>
                  </a:lnTo>
                  <a:lnTo>
                    <a:pt x="54" y="49"/>
                  </a:lnTo>
                  <a:lnTo>
                    <a:pt x="54" y="48"/>
                  </a:lnTo>
                  <a:lnTo>
                    <a:pt x="56" y="46"/>
                  </a:lnTo>
                  <a:lnTo>
                    <a:pt x="56" y="45"/>
                  </a:lnTo>
                  <a:lnTo>
                    <a:pt x="57" y="43"/>
                  </a:lnTo>
                  <a:lnTo>
                    <a:pt x="59" y="42"/>
                  </a:lnTo>
                  <a:lnTo>
                    <a:pt x="59" y="40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59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6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Freeform 52"/>
            <p:cNvSpPr>
              <a:spLocks/>
            </p:cNvSpPr>
            <p:nvPr/>
          </p:nvSpPr>
          <p:spPr bwMode="auto">
            <a:xfrm>
              <a:off x="3382" y="1288"/>
              <a:ext cx="22" cy="20"/>
            </a:xfrm>
            <a:custGeom>
              <a:avLst/>
              <a:gdLst>
                <a:gd name="T0" fmla="*/ 0 w 43"/>
                <a:gd name="T1" fmla="*/ 5 h 45"/>
                <a:gd name="T2" fmla="*/ 0 w 43"/>
                <a:gd name="T3" fmla="*/ 5 h 45"/>
                <a:gd name="T4" fmla="*/ 1 w 43"/>
                <a:gd name="T5" fmla="*/ 6 h 45"/>
                <a:gd name="T6" fmla="*/ 1 w 43"/>
                <a:gd name="T7" fmla="*/ 7 h 45"/>
                <a:gd name="T8" fmla="*/ 1 w 43"/>
                <a:gd name="T9" fmla="*/ 7 h 45"/>
                <a:gd name="T10" fmla="*/ 2 w 43"/>
                <a:gd name="T11" fmla="*/ 8 h 45"/>
                <a:gd name="T12" fmla="*/ 3 w 43"/>
                <a:gd name="T13" fmla="*/ 8 h 45"/>
                <a:gd name="T14" fmla="*/ 3 w 43"/>
                <a:gd name="T15" fmla="*/ 8 h 45"/>
                <a:gd name="T16" fmla="*/ 4 w 43"/>
                <a:gd name="T17" fmla="*/ 8 h 45"/>
                <a:gd name="T18" fmla="*/ 5 w 43"/>
                <a:gd name="T19" fmla="*/ 9 h 45"/>
                <a:gd name="T20" fmla="*/ 6 w 43"/>
                <a:gd name="T21" fmla="*/ 9 h 45"/>
                <a:gd name="T22" fmla="*/ 6 w 43"/>
                <a:gd name="T23" fmla="*/ 9 h 45"/>
                <a:gd name="T24" fmla="*/ 7 w 43"/>
                <a:gd name="T25" fmla="*/ 9 h 45"/>
                <a:gd name="T26" fmla="*/ 8 w 43"/>
                <a:gd name="T27" fmla="*/ 8 h 45"/>
                <a:gd name="T28" fmla="*/ 9 w 43"/>
                <a:gd name="T29" fmla="*/ 8 h 45"/>
                <a:gd name="T30" fmla="*/ 9 w 43"/>
                <a:gd name="T31" fmla="*/ 8 h 45"/>
                <a:gd name="T32" fmla="*/ 10 w 43"/>
                <a:gd name="T33" fmla="*/ 7 h 45"/>
                <a:gd name="T34" fmla="*/ 10 w 43"/>
                <a:gd name="T35" fmla="*/ 7 h 45"/>
                <a:gd name="T36" fmla="*/ 11 w 43"/>
                <a:gd name="T37" fmla="*/ 7 h 45"/>
                <a:gd name="T38" fmla="*/ 11 w 43"/>
                <a:gd name="T39" fmla="*/ 6 h 45"/>
                <a:gd name="T40" fmla="*/ 11 w 43"/>
                <a:gd name="T41" fmla="*/ 5 h 45"/>
                <a:gd name="T42" fmla="*/ 11 w 43"/>
                <a:gd name="T43" fmla="*/ 4 h 45"/>
                <a:gd name="T44" fmla="*/ 11 w 43"/>
                <a:gd name="T45" fmla="*/ 4 h 45"/>
                <a:gd name="T46" fmla="*/ 11 w 43"/>
                <a:gd name="T47" fmla="*/ 4 h 45"/>
                <a:gd name="T48" fmla="*/ 11 w 43"/>
                <a:gd name="T49" fmla="*/ 3 h 45"/>
                <a:gd name="T50" fmla="*/ 10 w 43"/>
                <a:gd name="T51" fmla="*/ 2 h 45"/>
                <a:gd name="T52" fmla="*/ 10 w 43"/>
                <a:gd name="T53" fmla="*/ 2 h 45"/>
                <a:gd name="T54" fmla="*/ 9 w 43"/>
                <a:gd name="T55" fmla="*/ 1 h 45"/>
                <a:gd name="T56" fmla="*/ 9 w 43"/>
                <a:gd name="T57" fmla="*/ 1 h 45"/>
                <a:gd name="T58" fmla="*/ 8 w 43"/>
                <a:gd name="T59" fmla="*/ 0 h 45"/>
                <a:gd name="T60" fmla="*/ 7 w 43"/>
                <a:gd name="T61" fmla="*/ 0 h 45"/>
                <a:gd name="T62" fmla="*/ 7 w 43"/>
                <a:gd name="T63" fmla="*/ 0 h 45"/>
                <a:gd name="T64" fmla="*/ 6 w 43"/>
                <a:gd name="T65" fmla="*/ 0 h 45"/>
                <a:gd name="T66" fmla="*/ 5 w 43"/>
                <a:gd name="T67" fmla="*/ 0 h 45"/>
                <a:gd name="T68" fmla="*/ 4 w 43"/>
                <a:gd name="T69" fmla="*/ 0 h 45"/>
                <a:gd name="T70" fmla="*/ 4 w 43"/>
                <a:gd name="T71" fmla="*/ 0 h 45"/>
                <a:gd name="T72" fmla="*/ 3 w 43"/>
                <a:gd name="T73" fmla="*/ 1 h 45"/>
                <a:gd name="T74" fmla="*/ 2 w 43"/>
                <a:gd name="T75" fmla="*/ 1 h 45"/>
                <a:gd name="T76" fmla="*/ 2 w 43"/>
                <a:gd name="T77" fmla="*/ 1 h 45"/>
                <a:gd name="T78" fmla="*/ 1 w 43"/>
                <a:gd name="T79" fmla="*/ 2 h 45"/>
                <a:gd name="T80" fmla="*/ 1 w 43"/>
                <a:gd name="T81" fmla="*/ 3 h 45"/>
                <a:gd name="T82" fmla="*/ 0 w 43"/>
                <a:gd name="T83" fmla="*/ 3 h 45"/>
                <a:gd name="T84" fmla="*/ 0 w 43"/>
                <a:gd name="T85" fmla="*/ 4 h 45"/>
                <a:gd name="T86" fmla="*/ 0 w 43"/>
                <a:gd name="T87" fmla="*/ 4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"/>
                <a:gd name="T133" fmla="*/ 0 h 45"/>
                <a:gd name="T134" fmla="*/ 43 w 43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" h="45">
                  <a:moveTo>
                    <a:pt x="0" y="22"/>
                  </a:move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3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9" y="37"/>
                  </a:lnTo>
                  <a:lnTo>
                    <a:pt x="39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30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4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Freeform 53"/>
            <p:cNvSpPr>
              <a:spLocks/>
            </p:cNvSpPr>
            <p:nvPr/>
          </p:nvSpPr>
          <p:spPr bwMode="auto">
            <a:xfrm>
              <a:off x="3490" y="1280"/>
              <a:ext cx="29" cy="27"/>
            </a:xfrm>
            <a:custGeom>
              <a:avLst/>
              <a:gdLst>
                <a:gd name="T0" fmla="*/ 0 w 60"/>
                <a:gd name="T1" fmla="*/ 6 h 60"/>
                <a:gd name="T2" fmla="*/ 0 w 60"/>
                <a:gd name="T3" fmla="*/ 7 h 60"/>
                <a:gd name="T4" fmla="*/ 0 w 60"/>
                <a:gd name="T5" fmla="*/ 8 h 60"/>
                <a:gd name="T6" fmla="*/ 1 w 60"/>
                <a:gd name="T7" fmla="*/ 9 h 60"/>
                <a:gd name="T8" fmla="*/ 1 w 60"/>
                <a:gd name="T9" fmla="*/ 10 h 60"/>
                <a:gd name="T10" fmla="*/ 2 w 60"/>
                <a:gd name="T11" fmla="*/ 10 h 60"/>
                <a:gd name="T12" fmla="*/ 3 w 60"/>
                <a:gd name="T13" fmla="*/ 11 h 60"/>
                <a:gd name="T14" fmla="*/ 4 w 60"/>
                <a:gd name="T15" fmla="*/ 11 h 60"/>
                <a:gd name="T16" fmla="*/ 4 w 60"/>
                <a:gd name="T17" fmla="*/ 12 h 60"/>
                <a:gd name="T18" fmla="*/ 6 w 60"/>
                <a:gd name="T19" fmla="*/ 12 h 60"/>
                <a:gd name="T20" fmla="*/ 7 w 60"/>
                <a:gd name="T21" fmla="*/ 12 h 60"/>
                <a:gd name="T22" fmla="*/ 7 w 60"/>
                <a:gd name="T23" fmla="*/ 12 h 60"/>
                <a:gd name="T24" fmla="*/ 8 w 60"/>
                <a:gd name="T25" fmla="*/ 12 h 60"/>
                <a:gd name="T26" fmla="*/ 9 w 60"/>
                <a:gd name="T27" fmla="*/ 12 h 60"/>
                <a:gd name="T28" fmla="*/ 11 w 60"/>
                <a:gd name="T29" fmla="*/ 11 h 60"/>
                <a:gd name="T30" fmla="*/ 11 w 60"/>
                <a:gd name="T31" fmla="*/ 11 h 60"/>
                <a:gd name="T32" fmla="*/ 12 w 60"/>
                <a:gd name="T33" fmla="*/ 10 h 60"/>
                <a:gd name="T34" fmla="*/ 13 w 60"/>
                <a:gd name="T35" fmla="*/ 10 h 60"/>
                <a:gd name="T36" fmla="*/ 14 w 60"/>
                <a:gd name="T37" fmla="*/ 9 h 60"/>
                <a:gd name="T38" fmla="*/ 14 w 60"/>
                <a:gd name="T39" fmla="*/ 8 h 60"/>
                <a:gd name="T40" fmla="*/ 14 w 60"/>
                <a:gd name="T41" fmla="*/ 7 h 60"/>
                <a:gd name="T42" fmla="*/ 14 w 60"/>
                <a:gd name="T43" fmla="*/ 6 h 60"/>
                <a:gd name="T44" fmla="*/ 14 w 60"/>
                <a:gd name="T45" fmla="*/ 6 h 60"/>
                <a:gd name="T46" fmla="*/ 14 w 60"/>
                <a:gd name="T47" fmla="*/ 5 h 60"/>
                <a:gd name="T48" fmla="*/ 14 w 60"/>
                <a:gd name="T49" fmla="*/ 4 h 60"/>
                <a:gd name="T50" fmla="*/ 14 w 60"/>
                <a:gd name="T51" fmla="*/ 3 h 60"/>
                <a:gd name="T52" fmla="*/ 13 w 60"/>
                <a:gd name="T53" fmla="*/ 2 h 60"/>
                <a:gd name="T54" fmla="*/ 12 w 60"/>
                <a:gd name="T55" fmla="*/ 2 h 60"/>
                <a:gd name="T56" fmla="*/ 11 w 60"/>
                <a:gd name="T57" fmla="*/ 1 h 60"/>
                <a:gd name="T58" fmla="*/ 11 w 60"/>
                <a:gd name="T59" fmla="*/ 0 h 60"/>
                <a:gd name="T60" fmla="*/ 9 w 60"/>
                <a:gd name="T61" fmla="*/ 0 h 60"/>
                <a:gd name="T62" fmla="*/ 8 w 60"/>
                <a:gd name="T63" fmla="*/ 0 h 60"/>
                <a:gd name="T64" fmla="*/ 7 w 60"/>
                <a:gd name="T65" fmla="*/ 0 h 60"/>
                <a:gd name="T66" fmla="*/ 7 w 60"/>
                <a:gd name="T67" fmla="*/ 0 h 60"/>
                <a:gd name="T68" fmla="*/ 6 w 60"/>
                <a:gd name="T69" fmla="*/ 0 h 60"/>
                <a:gd name="T70" fmla="*/ 4 w 60"/>
                <a:gd name="T71" fmla="*/ 0 h 60"/>
                <a:gd name="T72" fmla="*/ 4 w 60"/>
                <a:gd name="T73" fmla="*/ 0 h 60"/>
                <a:gd name="T74" fmla="*/ 3 w 60"/>
                <a:gd name="T75" fmla="*/ 1 h 60"/>
                <a:gd name="T76" fmla="*/ 2 w 60"/>
                <a:gd name="T77" fmla="*/ 2 h 60"/>
                <a:gd name="T78" fmla="*/ 1 w 60"/>
                <a:gd name="T79" fmla="*/ 2 h 60"/>
                <a:gd name="T80" fmla="*/ 1 w 60"/>
                <a:gd name="T81" fmla="*/ 3 h 60"/>
                <a:gd name="T82" fmla="*/ 0 w 60"/>
                <a:gd name="T83" fmla="*/ 4 h 60"/>
                <a:gd name="T84" fmla="*/ 0 w 60"/>
                <a:gd name="T85" fmla="*/ 5 h 60"/>
                <a:gd name="T86" fmla="*/ 0 w 60"/>
                <a:gd name="T87" fmla="*/ 6 h 60"/>
                <a:gd name="T88" fmla="*/ 7 w 60"/>
                <a:gd name="T89" fmla="*/ 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0"/>
                <a:gd name="T137" fmla="*/ 60 w 60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0">
                  <a:moveTo>
                    <a:pt x="30" y="30"/>
                  </a:move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8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7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Freeform 54"/>
            <p:cNvSpPr>
              <a:spLocks/>
            </p:cNvSpPr>
            <p:nvPr/>
          </p:nvSpPr>
          <p:spPr bwMode="auto">
            <a:xfrm>
              <a:off x="3499" y="1288"/>
              <a:ext cx="22" cy="20"/>
            </a:xfrm>
            <a:custGeom>
              <a:avLst/>
              <a:gdLst>
                <a:gd name="T0" fmla="*/ 0 w 44"/>
                <a:gd name="T1" fmla="*/ 5 h 45"/>
                <a:gd name="T2" fmla="*/ 0 w 44"/>
                <a:gd name="T3" fmla="*/ 5 h 45"/>
                <a:gd name="T4" fmla="*/ 1 w 44"/>
                <a:gd name="T5" fmla="*/ 6 h 45"/>
                <a:gd name="T6" fmla="*/ 1 w 44"/>
                <a:gd name="T7" fmla="*/ 7 h 45"/>
                <a:gd name="T8" fmla="*/ 1 w 44"/>
                <a:gd name="T9" fmla="*/ 7 h 45"/>
                <a:gd name="T10" fmla="*/ 2 w 44"/>
                <a:gd name="T11" fmla="*/ 8 h 45"/>
                <a:gd name="T12" fmla="*/ 3 w 44"/>
                <a:gd name="T13" fmla="*/ 8 h 45"/>
                <a:gd name="T14" fmla="*/ 3 w 44"/>
                <a:gd name="T15" fmla="*/ 8 h 45"/>
                <a:gd name="T16" fmla="*/ 3 w 44"/>
                <a:gd name="T17" fmla="*/ 8 h 45"/>
                <a:gd name="T18" fmla="*/ 5 w 44"/>
                <a:gd name="T19" fmla="*/ 9 h 45"/>
                <a:gd name="T20" fmla="*/ 6 w 44"/>
                <a:gd name="T21" fmla="*/ 9 h 45"/>
                <a:gd name="T22" fmla="*/ 6 w 44"/>
                <a:gd name="T23" fmla="*/ 9 h 45"/>
                <a:gd name="T24" fmla="*/ 6 w 44"/>
                <a:gd name="T25" fmla="*/ 9 h 45"/>
                <a:gd name="T26" fmla="*/ 7 w 44"/>
                <a:gd name="T27" fmla="*/ 8 h 45"/>
                <a:gd name="T28" fmla="*/ 9 w 44"/>
                <a:gd name="T29" fmla="*/ 8 h 45"/>
                <a:gd name="T30" fmla="*/ 9 w 44"/>
                <a:gd name="T31" fmla="*/ 8 h 45"/>
                <a:gd name="T32" fmla="*/ 10 w 44"/>
                <a:gd name="T33" fmla="*/ 7 h 45"/>
                <a:gd name="T34" fmla="*/ 11 w 44"/>
                <a:gd name="T35" fmla="*/ 7 h 45"/>
                <a:gd name="T36" fmla="*/ 11 w 44"/>
                <a:gd name="T37" fmla="*/ 7 h 45"/>
                <a:gd name="T38" fmla="*/ 11 w 44"/>
                <a:gd name="T39" fmla="*/ 6 h 45"/>
                <a:gd name="T40" fmla="*/ 11 w 44"/>
                <a:gd name="T41" fmla="*/ 5 h 45"/>
                <a:gd name="T42" fmla="*/ 11 w 44"/>
                <a:gd name="T43" fmla="*/ 4 h 45"/>
                <a:gd name="T44" fmla="*/ 11 w 44"/>
                <a:gd name="T45" fmla="*/ 4 h 45"/>
                <a:gd name="T46" fmla="*/ 11 w 44"/>
                <a:gd name="T47" fmla="*/ 4 h 45"/>
                <a:gd name="T48" fmla="*/ 11 w 44"/>
                <a:gd name="T49" fmla="*/ 3 h 45"/>
                <a:gd name="T50" fmla="*/ 11 w 44"/>
                <a:gd name="T51" fmla="*/ 2 h 45"/>
                <a:gd name="T52" fmla="*/ 10 w 44"/>
                <a:gd name="T53" fmla="*/ 2 h 45"/>
                <a:gd name="T54" fmla="*/ 9 w 44"/>
                <a:gd name="T55" fmla="*/ 1 h 45"/>
                <a:gd name="T56" fmla="*/ 9 w 44"/>
                <a:gd name="T57" fmla="*/ 1 h 45"/>
                <a:gd name="T58" fmla="*/ 8 w 44"/>
                <a:gd name="T59" fmla="*/ 0 h 45"/>
                <a:gd name="T60" fmla="*/ 7 w 44"/>
                <a:gd name="T61" fmla="*/ 0 h 45"/>
                <a:gd name="T62" fmla="*/ 6 w 44"/>
                <a:gd name="T63" fmla="*/ 0 h 45"/>
                <a:gd name="T64" fmla="*/ 6 w 44"/>
                <a:gd name="T65" fmla="*/ 0 h 45"/>
                <a:gd name="T66" fmla="*/ 5 w 44"/>
                <a:gd name="T67" fmla="*/ 0 h 45"/>
                <a:gd name="T68" fmla="*/ 5 w 44"/>
                <a:gd name="T69" fmla="*/ 0 h 45"/>
                <a:gd name="T70" fmla="*/ 3 w 44"/>
                <a:gd name="T71" fmla="*/ 0 h 45"/>
                <a:gd name="T72" fmla="*/ 3 w 44"/>
                <a:gd name="T73" fmla="*/ 1 h 45"/>
                <a:gd name="T74" fmla="*/ 2 w 44"/>
                <a:gd name="T75" fmla="*/ 1 h 45"/>
                <a:gd name="T76" fmla="*/ 1 w 44"/>
                <a:gd name="T77" fmla="*/ 1 h 45"/>
                <a:gd name="T78" fmla="*/ 1 w 44"/>
                <a:gd name="T79" fmla="*/ 2 h 45"/>
                <a:gd name="T80" fmla="*/ 1 w 44"/>
                <a:gd name="T81" fmla="*/ 3 h 45"/>
                <a:gd name="T82" fmla="*/ 0 w 44"/>
                <a:gd name="T83" fmla="*/ 3 h 45"/>
                <a:gd name="T84" fmla="*/ 0 w 44"/>
                <a:gd name="T85" fmla="*/ 4 h 45"/>
                <a:gd name="T86" fmla="*/ 0 w 44"/>
                <a:gd name="T87" fmla="*/ 4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45"/>
                <a:gd name="T134" fmla="*/ 44 w 44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45">
                  <a:moveTo>
                    <a:pt x="0" y="22"/>
                  </a:move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9" y="43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39" y="36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Freeform 55"/>
            <p:cNvSpPr>
              <a:spLocks/>
            </p:cNvSpPr>
            <p:nvPr/>
          </p:nvSpPr>
          <p:spPr bwMode="auto">
            <a:xfrm>
              <a:off x="3608" y="1280"/>
              <a:ext cx="29" cy="27"/>
            </a:xfrm>
            <a:custGeom>
              <a:avLst/>
              <a:gdLst>
                <a:gd name="T0" fmla="*/ 0 w 61"/>
                <a:gd name="T1" fmla="*/ 6 h 60"/>
                <a:gd name="T2" fmla="*/ 0 w 61"/>
                <a:gd name="T3" fmla="*/ 7 h 60"/>
                <a:gd name="T4" fmla="*/ 0 w 61"/>
                <a:gd name="T5" fmla="*/ 8 h 60"/>
                <a:gd name="T6" fmla="*/ 1 w 61"/>
                <a:gd name="T7" fmla="*/ 9 h 60"/>
                <a:gd name="T8" fmla="*/ 1 w 61"/>
                <a:gd name="T9" fmla="*/ 10 h 60"/>
                <a:gd name="T10" fmla="*/ 2 w 61"/>
                <a:gd name="T11" fmla="*/ 10 h 60"/>
                <a:gd name="T12" fmla="*/ 3 w 61"/>
                <a:gd name="T13" fmla="*/ 11 h 60"/>
                <a:gd name="T14" fmla="*/ 4 w 61"/>
                <a:gd name="T15" fmla="*/ 11 h 60"/>
                <a:gd name="T16" fmla="*/ 5 w 61"/>
                <a:gd name="T17" fmla="*/ 12 h 60"/>
                <a:gd name="T18" fmla="*/ 6 w 61"/>
                <a:gd name="T19" fmla="*/ 12 h 60"/>
                <a:gd name="T20" fmla="*/ 7 w 61"/>
                <a:gd name="T21" fmla="*/ 12 h 60"/>
                <a:gd name="T22" fmla="*/ 7 w 61"/>
                <a:gd name="T23" fmla="*/ 12 h 60"/>
                <a:gd name="T24" fmla="*/ 9 w 61"/>
                <a:gd name="T25" fmla="*/ 12 h 60"/>
                <a:gd name="T26" fmla="*/ 9 w 61"/>
                <a:gd name="T27" fmla="*/ 12 h 60"/>
                <a:gd name="T28" fmla="*/ 10 w 61"/>
                <a:gd name="T29" fmla="*/ 11 h 60"/>
                <a:gd name="T30" fmla="*/ 11 w 61"/>
                <a:gd name="T31" fmla="*/ 11 h 60"/>
                <a:gd name="T32" fmla="*/ 12 w 61"/>
                <a:gd name="T33" fmla="*/ 10 h 60"/>
                <a:gd name="T34" fmla="*/ 12 w 61"/>
                <a:gd name="T35" fmla="*/ 10 h 60"/>
                <a:gd name="T36" fmla="*/ 13 w 61"/>
                <a:gd name="T37" fmla="*/ 9 h 60"/>
                <a:gd name="T38" fmla="*/ 13 w 61"/>
                <a:gd name="T39" fmla="*/ 8 h 60"/>
                <a:gd name="T40" fmla="*/ 14 w 61"/>
                <a:gd name="T41" fmla="*/ 7 h 60"/>
                <a:gd name="T42" fmla="*/ 14 w 61"/>
                <a:gd name="T43" fmla="*/ 6 h 60"/>
                <a:gd name="T44" fmla="*/ 14 w 61"/>
                <a:gd name="T45" fmla="*/ 6 h 60"/>
                <a:gd name="T46" fmla="*/ 14 w 61"/>
                <a:gd name="T47" fmla="*/ 5 h 60"/>
                <a:gd name="T48" fmla="*/ 13 w 61"/>
                <a:gd name="T49" fmla="*/ 4 h 60"/>
                <a:gd name="T50" fmla="*/ 13 w 61"/>
                <a:gd name="T51" fmla="*/ 3 h 60"/>
                <a:gd name="T52" fmla="*/ 12 w 61"/>
                <a:gd name="T53" fmla="*/ 2 h 60"/>
                <a:gd name="T54" fmla="*/ 12 w 61"/>
                <a:gd name="T55" fmla="*/ 2 h 60"/>
                <a:gd name="T56" fmla="*/ 11 w 61"/>
                <a:gd name="T57" fmla="*/ 1 h 60"/>
                <a:gd name="T58" fmla="*/ 10 w 61"/>
                <a:gd name="T59" fmla="*/ 0 h 60"/>
                <a:gd name="T60" fmla="*/ 9 w 61"/>
                <a:gd name="T61" fmla="*/ 0 h 60"/>
                <a:gd name="T62" fmla="*/ 9 w 61"/>
                <a:gd name="T63" fmla="*/ 0 h 60"/>
                <a:gd name="T64" fmla="*/ 7 w 61"/>
                <a:gd name="T65" fmla="*/ 0 h 60"/>
                <a:gd name="T66" fmla="*/ 7 w 61"/>
                <a:gd name="T67" fmla="*/ 0 h 60"/>
                <a:gd name="T68" fmla="*/ 6 w 61"/>
                <a:gd name="T69" fmla="*/ 0 h 60"/>
                <a:gd name="T70" fmla="*/ 5 w 61"/>
                <a:gd name="T71" fmla="*/ 0 h 60"/>
                <a:gd name="T72" fmla="*/ 4 w 61"/>
                <a:gd name="T73" fmla="*/ 0 h 60"/>
                <a:gd name="T74" fmla="*/ 3 w 61"/>
                <a:gd name="T75" fmla="*/ 1 h 60"/>
                <a:gd name="T76" fmla="*/ 2 w 61"/>
                <a:gd name="T77" fmla="*/ 2 h 60"/>
                <a:gd name="T78" fmla="*/ 1 w 61"/>
                <a:gd name="T79" fmla="*/ 2 h 60"/>
                <a:gd name="T80" fmla="*/ 1 w 61"/>
                <a:gd name="T81" fmla="*/ 3 h 60"/>
                <a:gd name="T82" fmla="*/ 0 w 61"/>
                <a:gd name="T83" fmla="*/ 4 h 60"/>
                <a:gd name="T84" fmla="*/ 0 w 61"/>
                <a:gd name="T85" fmla="*/ 5 h 60"/>
                <a:gd name="T86" fmla="*/ 0 w 61"/>
                <a:gd name="T87" fmla="*/ 6 h 60"/>
                <a:gd name="T88" fmla="*/ 7 w 61"/>
                <a:gd name="T89" fmla="*/ 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"/>
                <a:gd name="T136" fmla="*/ 0 h 60"/>
                <a:gd name="T137" fmla="*/ 61 w 61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" h="60">
                  <a:moveTo>
                    <a:pt x="31" y="30"/>
                  </a:move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7" y="46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3" y="58"/>
                  </a:lnTo>
                  <a:lnTo>
                    <a:pt x="25" y="58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9" y="60"/>
                  </a:lnTo>
                  <a:lnTo>
                    <a:pt x="31" y="60"/>
                  </a:lnTo>
                  <a:lnTo>
                    <a:pt x="32" y="60"/>
                  </a:lnTo>
                  <a:lnTo>
                    <a:pt x="34" y="60"/>
                  </a:lnTo>
                  <a:lnTo>
                    <a:pt x="35" y="60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4" y="57"/>
                  </a:lnTo>
                  <a:lnTo>
                    <a:pt x="46" y="55"/>
                  </a:lnTo>
                  <a:lnTo>
                    <a:pt x="47" y="54"/>
                  </a:lnTo>
                  <a:lnTo>
                    <a:pt x="49" y="54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2" y="51"/>
                  </a:lnTo>
                  <a:lnTo>
                    <a:pt x="53" y="49"/>
                  </a:lnTo>
                  <a:lnTo>
                    <a:pt x="55" y="49"/>
                  </a:lnTo>
                  <a:lnTo>
                    <a:pt x="55" y="48"/>
                  </a:lnTo>
                  <a:lnTo>
                    <a:pt x="56" y="46"/>
                  </a:lnTo>
                  <a:lnTo>
                    <a:pt x="56" y="45"/>
                  </a:lnTo>
                  <a:lnTo>
                    <a:pt x="58" y="43"/>
                  </a:lnTo>
                  <a:lnTo>
                    <a:pt x="59" y="42"/>
                  </a:lnTo>
                  <a:lnTo>
                    <a:pt x="59" y="40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61" y="33"/>
                  </a:lnTo>
                  <a:lnTo>
                    <a:pt x="61" y="31"/>
                  </a:lnTo>
                  <a:lnTo>
                    <a:pt x="61" y="30"/>
                  </a:lnTo>
                  <a:lnTo>
                    <a:pt x="61" y="28"/>
                  </a:lnTo>
                  <a:lnTo>
                    <a:pt x="61" y="27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59" y="18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6" y="13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0" y="6"/>
                  </a:lnTo>
                  <a:lnTo>
                    <a:pt x="49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Freeform 56"/>
            <p:cNvSpPr>
              <a:spLocks/>
            </p:cNvSpPr>
            <p:nvPr/>
          </p:nvSpPr>
          <p:spPr bwMode="auto">
            <a:xfrm>
              <a:off x="3602" y="1288"/>
              <a:ext cx="22" cy="20"/>
            </a:xfrm>
            <a:custGeom>
              <a:avLst/>
              <a:gdLst>
                <a:gd name="T0" fmla="*/ 0 w 44"/>
                <a:gd name="T1" fmla="*/ 5 h 45"/>
                <a:gd name="T2" fmla="*/ 0 w 44"/>
                <a:gd name="T3" fmla="*/ 5 h 45"/>
                <a:gd name="T4" fmla="*/ 1 w 44"/>
                <a:gd name="T5" fmla="*/ 6 h 45"/>
                <a:gd name="T6" fmla="*/ 1 w 44"/>
                <a:gd name="T7" fmla="*/ 7 h 45"/>
                <a:gd name="T8" fmla="*/ 1 w 44"/>
                <a:gd name="T9" fmla="*/ 7 h 45"/>
                <a:gd name="T10" fmla="*/ 1 w 44"/>
                <a:gd name="T11" fmla="*/ 8 h 45"/>
                <a:gd name="T12" fmla="*/ 3 w 44"/>
                <a:gd name="T13" fmla="*/ 8 h 45"/>
                <a:gd name="T14" fmla="*/ 3 w 44"/>
                <a:gd name="T15" fmla="*/ 8 h 45"/>
                <a:gd name="T16" fmla="*/ 3 w 44"/>
                <a:gd name="T17" fmla="*/ 8 h 45"/>
                <a:gd name="T18" fmla="*/ 5 w 44"/>
                <a:gd name="T19" fmla="*/ 9 h 45"/>
                <a:gd name="T20" fmla="*/ 6 w 44"/>
                <a:gd name="T21" fmla="*/ 9 h 45"/>
                <a:gd name="T22" fmla="*/ 6 w 44"/>
                <a:gd name="T23" fmla="*/ 9 h 45"/>
                <a:gd name="T24" fmla="*/ 6 w 44"/>
                <a:gd name="T25" fmla="*/ 9 h 45"/>
                <a:gd name="T26" fmla="*/ 7 w 44"/>
                <a:gd name="T27" fmla="*/ 8 h 45"/>
                <a:gd name="T28" fmla="*/ 9 w 44"/>
                <a:gd name="T29" fmla="*/ 8 h 45"/>
                <a:gd name="T30" fmla="*/ 9 w 44"/>
                <a:gd name="T31" fmla="*/ 8 h 45"/>
                <a:gd name="T32" fmla="*/ 10 w 44"/>
                <a:gd name="T33" fmla="*/ 7 h 45"/>
                <a:gd name="T34" fmla="*/ 11 w 44"/>
                <a:gd name="T35" fmla="*/ 7 h 45"/>
                <a:gd name="T36" fmla="*/ 11 w 44"/>
                <a:gd name="T37" fmla="*/ 7 h 45"/>
                <a:gd name="T38" fmla="*/ 11 w 44"/>
                <a:gd name="T39" fmla="*/ 6 h 45"/>
                <a:gd name="T40" fmla="*/ 11 w 44"/>
                <a:gd name="T41" fmla="*/ 5 h 45"/>
                <a:gd name="T42" fmla="*/ 11 w 44"/>
                <a:gd name="T43" fmla="*/ 4 h 45"/>
                <a:gd name="T44" fmla="*/ 11 w 44"/>
                <a:gd name="T45" fmla="*/ 4 h 45"/>
                <a:gd name="T46" fmla="*/ 11 w 44"/>
                <a:gd name="T47" fmla="*/ 4 h 45"/>
                <a:gd name="T48" fmla="*/ 11 w 44"/>
                <a:gd name="T49" fmla="*/ 3 h 45"/>
                <a:gd name="T50" fmla="*/ 11 w 44"/>
                <a:gd name="T51" fmla="*/ 2 h 45"/>
                <a:gd name="T52" fmla="*/ 10 w 44"/>
                <a:gd name="T53" fmla="*/ 2 h 45"/>
                <a:gd name="T54" fmla="*/ 9 w 44"/>
                <a:gd name="T55" fmla="*/ 1 h 45"/>
                <a:gd name="T56" fmla="*/ 9 w 44"/>
                <a:gd name="T57" fmla="*/ 1 h 45"/>
                <a:gd name="T58" fmla="*/ 8 w 44"/>
                <a:gd name="T59" fmla="*/ 0 h 45"/>
                <a:gd name="T60" fmla="*/ 7 w 44"/>
                <a:gd name="T61" fmla="*/ 0 h 45"/>
                <a:gd name="T62" fmla="*/ 6 w 44"/>
                <a:gd name="T63" fmla="*/ 0 h 45"/>
                <a:gd name="T64" fmla="*/ 6 w 44"/>
                <a:gd name="T65" fmla="*/ 0 h 45"/>
                <a:gd name="T66" fmla="*/ 5 w 44"/>
                <a:gd name="T67" fmla="*/ 0 h 45"/>
                <a:gd name="T68" fmla="*/ 5 w 44"/>
                <a:gd name="T69" fmla="*/ 0 h 45"/>
                <a:gd name="T70" fmla="*/ 3 w 44"/>
                <a:gd name="T71" fmla="*/ 0 h 45"/>
                <a:gd name="T72" fmla="*/ 3 w 44"/>
                <a:gd name="T73" fmla="*/ 1 h 45"/>
                <a:gd name="T74" fmla="*/ 1 w 44"/>
                <a:gd name="T75" fmla="*/ 1 h 45"/>
                <a:gd name="T76" fmla="*/ 1 w 44"/>
                <a:gd name="T77" fmla="*/ 1 h 45"/>
                <a:gd name="T78" fmla="*/ 1 w 44"/>
                <a:gd name="T79" fmla="*/ 2 h 45"/>
                <a:gd name="T80" fmla="*/ 1 w 44"/>
                <a:gd name="T81" fmla="*/ 3 h 45"/>
                <a:gd name="T82" fmla="*/ 0 w 44"/>
                <a:gd name="T83" fmla="*/ 3 h 45"/>
                <a:gd name="T84" fmla="*/ 0 w 44"/>
                <a:gd name="T85" fmla="*/ 4 h 45"/>
                <a:gd name="T86" fmla="*/ 0 w 44"/>
                <a:gd name="T87" fmla="*/ 4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45"/>
                <a:gd name="T134" fmla="*/ 44 w 44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45">
                  <a:moveTo>
                    <a:pt x="0" y="22"/>
                  </a:move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9" y="43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39" y="36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4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Freeform 57"/>
            <p:cNvSpPr>
              <a:spLocks/>
            </p:cNvSpPr>
            <p:nvPr/>
          </p:nvSpPr>
          <p:spPr bwMode="auto">
            <a:xfrm>
              <a:off x="3122" y="2708"/>
              <a:ext cx="44" cy="81"/>
            </a:xfrm>
            <a:custGeom>
              <a:avLst/>
              <a:gdLst>
                <a:gd name="T0" fmla="*/ 0 w 90"/>
                <a:gd name="T1" fmla="*/ 0 h 181"/>
                <a:gd name="T2" fmla="*/ 14 w 90"/>
                <a:gd name="T3" fmla="*/ 36 h 181"/>
                <a:gd name="T4" fmla="*/ 22 w 90"/>
                <a:gd name="T5" fmla="*/ 0 h 181"/>
                <a:gd name="T6" fmla="*/ 14 w 90"/>
                <a:gd name="T7" fmla="*/ 0 h 181"/>
                <a:gd name="T8" fmla="*/ 0 w 90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81"/>
                <a:gd name="T17" fmla="*/ 90 w 90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81">
                  <a:moveTo>
                    <a:pt x="0" y="0"/>
                  </a:moveTo>
                  <a:lnTo>
                    <a:pt x="60" y="181"/>
                  </a:lnTo>
                  <a:lnTo>
                    <a:pt x="90" y="0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Line 58"/>
            <p:cNvSpPr>
              <a:spLocks noChangeShapeType="1"/>
            </p:cNvSpPr>
            <p:nvPr/>
          </p:nvSpPr>
          <p:spPr bwMode="auto">
            <a:xfrm flipV="1">
              <a:off x="3151" y="2264"/>
              <a:ext cx="1" cy="43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4" name="Rectangle 59"/>
            <p:cNvSpPr>
              <a:spLocks noChangeArrowheads="1"/>
            </p:cNvSpPr>
            <p:nvPr/>
          </p:nvSpPr>
          <p:spPr bwMode="auto">
            <a:xfrm>
              <a:off x="5265" y="4067"/>
              <a:ext cx="124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-Roman"/>
                </a:rPr>
                <a:t>m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05" name="Rectangle 60"/>
            <p:cNvSpPr>
              <a:spLocks noChangeArrowheads="1"/>
            </p:cNvSpPr>
            <p:nvPr/>
          </p:nvSpPr>
          <p:spPr bwMode="auto">
            <a:xfrm>
              <a:off x="3020" y="912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06" name="Rectangle 61"/>
            <p:cNvSpPr>
              <a:spLocks noChangeArrowheads="1"/>
            </p:cNvSpPr>
            <p:nvPr/>
          </p:nvSpPr>
          <p:spPr bwMode="auto">
            <a:xfrm>
              <a:off x="3085" y="974"/>
              <a:ext cx="9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1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07" name="Rectangle 62"/>
            <p:cNvSpPr>
              <a:spLocks noChangeArrowheads="1"/>
            </p:cNvSpPr>
            <p:nvPr/>
          </p:nvSpPr>
          <p:spPr bwMode="auto">
            <a:xfrm>
              <a:off x="3189" y="912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08" name="Rectangle 63"/>
            <p:cNvSpPr>
              <a:spLocks noChangeArrowheads="1"/>
            </p:cNvSpPr>
            <p:nvPr/>
          </p:nvSpPr>
          <p:spPr bwMode="auto">
            <a:xfrm>
              <a:off x="3252" y="974"/>
              <a:ext cx="9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2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09" name="Rectangle 64"/>
            <p:cNvSpPr>
              <a:spLocks noChangeArrowheads="1"/>
            </p:cNvSpPr>
            <p:nvPr/>
          </p:nvSpPr>
          <p:spPr bwMode="auto">
            <a:xfrm>
              <a:off x="3698" y="912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10" name="Rectangle 65"/>
            <p:cNvSpPr>
              <a:spLocks noChangeArrowheads="1"/>
            </p:cNvSpPr>
            <p:nvPr/>
          </p:nvSpPr>
          <p:spPr bwMode="auto">
            <a:xfrm>
              <a:off x="3762" y="974"/>
              <a:ext cx="9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-Roman"/>
                </a:rPr>
                <a:t>n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11" name="Rectangle 66"/>
            <p:cNvSpPr>
              <a:spLocks noChangeArrowheads="1"/>
            </p:cNvSpPr>
            <p:nvPr/>
          </p:nvSpPr>
          <p:spPr bwMode="auto">
            <a:xfrm>
              <a:off x="2784" y="2319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12" name="Rectangle 67"/>
            <p:cNvSpPr>
              <a:spLocks noChangeArrowheads="1"/>
            </p:cNvSpPr>
            <p:nvPr/>
          </p:nvSpPr>
          <p:spPr bwMode="auto">
            <a:xfrm>
              <a:off x="2849" y="2381"/>
              <a:ext cx="93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1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13" name="Rectangle 68"/>
            <p:cNvSpPr>
              <a:spLocks noChangeArrowheads="1"/>
            </p:cNvSpPr>
            <p:nvPr/>
          </p:nvSpPr>
          <p:spPr bwMode="auto">
            <a:xfrm>
              <a:off x="2994" y="2319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14" name="Line 69"/>
            <p:cNvSpPr>
              <a:spLocks noChangeShapeType="1"/>
            </p:cNvSpPr>
            <p:nvPr/>
          </p:nvSpPr>
          <p:spPr bwMode="auto">
            <a:xfrm flipH="1">
              <a:off x="3011" y="2345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5" name="Rectangle 70"/>
            <p:cNvSpPr>
              <a:spLocks noChangeArrowheads="1"/>
            </p:cNvSpPr>
            <p:nvPr/>
          </p:nvSpPr>
          <p:spPr bwMode="auto">
            <a:xfrm>
              <a:off x="3058" y="2382"/>
              <a:ext cx="9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1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16" name="Rectangle 71"/>
            <p:cNvSpPr>
              <a:spLocks noChangeArrowheads="1"/>
            </p:cNvSpPr>
            <p:nvPr/>
          </p:nvSpPr>
          <p:spPr bwMode="auto">
            <a:xfrm>
              <a:off x="3567" y="2319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17" name="Rectangle 72"/>
            <p:cNvSpPr>
              <a:spLocks noChangeArrowheads="1"/>
            </p:cNvSpPr>
            <p:nvPr/>
          </p:nvSpPr>
          <p:spPr bwMode="auto">
            <a:xfrm>
              <a:off x="3631" y="2381"/>
              <a:ext cx="93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-Roman"/>
                </a:rPr>
                <a:t>n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18" name="Rectangle 73"/>
            <p:cNvSpPr>
              <a:spLocks noChangeArrowheads="1"/>
            </p:cNvSpPr>
            <p:nvPr/>
          </p:nvSpPr>
          <p:spPr bwMode="auto">
            <a:xfrm>
              <a:off x="3775" y="2319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19" name="Line 74"/>
            <p:cNvSpPr>
              <a:spLocks noChangeShapeType="1"/>
            </p:cNvSpPr>
            <p:nvPr/>
          </p:nvSpPr>
          <p:spPr bwMode="auto">
            <a:xfrm flipH="1">
              <a:off x="3790" y="2345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0" name="Freeform 75"/>
            <p:cNvSpPr>
              <a:spLocks/>
            </p:cNvSpPr>
            <p:nvPr/>
          </p:nvSpPr>
          <p:spPr bwMode="auto">
            <a:xfrm>
              <a:off x="3902" y="2708"/>
              <a:ext cx="44" cy="81"/>
            </a:xfrm>
            <a:custGeom>
              <a:avLst/>
              <a:gdLst>
                <a:gd name="T0" fmla="*/ 0 w 91"/>
                <a:gd name="T1" fmla="*/ 0 h 181"/>
                <a:gd name="T2" fmla="*/ 14 w 91"/>
                <a:gd name="T3" fmla="*/ 36 h 181"/>
                <a:gd name="T4" fmla="*/ 21 w 91"/>
                <a:gd name="T5" fmla="*/ 0 h 181"/>
                <a:gd name="T6" fmla="*/ 14 w 91"/>
                <a:gd name="T7" fmla="*/ 0 h 181"/>
                <a:gd name="T8" fmla="*/ 0 w 91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81"/>
                <a:gd name="T17" fmla="*/ 91 w 91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81">
                  <a:moveTo>
                    <a:pt x="0" y="0"/>
                  </a:moveTo>
                  <a:lnTo>
                    <a:pt x="60" y="181"/>
                  </a:lnTo>
                  <a:lnTo>
                    <a:pt x="91" y="0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Line 76"/>
            <p:cNvSpPr>
              <a:spLocks noChangeShapeType="1"/>
            </p:cNvSpPr>
            <p:nvPr/>
          </p:nvSpPr>
          <p:spPr bwMode="auto">
            <a:xfrm flipV="1">
              <a:off x="3931" y="2264"/>
              <a:ext cx="1" cy="43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2" name="Rectangle 77"/>
            <p:cNvSpPr>
              <a:spLocks noChangeArrowheads="1"/>
            </p:cNvSpPr>
            <p:nvPr/>
          </p:nvSpPr>
          <p:spPr bwMode="auto">
            <a:xfrm>
              <a:off x="2828" y="2802"/>
              <a:ext cx="1206" cy="782"/>
            </a:xfrm>
            <a:prstGeom prst="rect">
              <a:avLst/>
            </a:prstGeom>
            <a:noFill/>
            <a:ln w="222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Rectangle 78"/>
            <p:cNvSpPr>
              <a:spLocks noChangeArrowheads="1"/>
            </p:cNvSpPr>
            <p:nvPr/>
          </p:nvSpPr>
          <p:spPr bwMode="auto">
            <a:xfrm>
              <a:off x="2828" y="1482"/>
              <a:ext cx="1206" cy="782"/>
            </a:xfrm>
            <a:prstGeom prst="rect">
              <a:avLst/>
            </a:prstGeom>
            <a:noFill/>
            <a:ln w="222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Rectangle 79"/>
            <p:cNvSpPr>
              <a:spLocks noChangeArrowheads="1"/>
            </p:cNvSpPr>
            <p:nvPr/>
          </p:nvSpPr>
          <p:spPr bwMode="auto">
            <a:xfrm>
              <a:off x="4666" y="2802"/>
              <a:ext cx="838" cy="782"/>
            </a:xfrm>
            <a:prstGeom prst="rect">
              <a:avLst/>
            </a:prstGeom>
            <a:noFill/>
            <a:ln w="222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Rectangle 80"/>
            <p:cNvSpPr>
              <a:spLocks noChangeArrowheads="1"/>
            </p:cNvSpPr>
            <p:nvPr/>
          </p:nvSpPr>
          <p:spPr bwMode="auto">
            <a:xfrm>
              <a:off x="3840" y="2382"/>
              <a:ext cx="9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-Roman"/>
                </a:rPr>
                <a:t>n 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Logic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General Purpose Integrated Circuits</a:t>
            </a:r>
          </a:p>
          <a:p>
            <a:r>
              <a:rPr lang="en-GB" dirty="0" smtClean="0"/>
              <a:t>Special Purpose ICs</a:t>
            </a:r>
          </a:p>
          <a:p>
            <a:r>
              <a:rPr lang="en-GB" dirty="0" smtClean="0"/>
              <a:t>Programmable Logic Devices (</a:t>
            </a:r>
            <a:r>
              <a:rPr lang="en-GB" dirty="0" err="1" smtClean="0"/>
              <a:t>PLDs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28E613-922A-4774-9FCE-28A6E7F30906}" type="slidenum">
              <a:rPr lang="en-US"/>
              <a:pPr/>
              <a:t>20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93038" cy="1143000"/>
          </a:xfrm>
        </p:spPr>
        <p:txBody>
          <a:bodyPr/>
          <a:lstStyle/>
          <a:p>
            <a:pPr eaLnBrk="1" hangingPunct="1"/>
            <a:r>
              <a:rPr lang="en-US" smtClean="0"/>
              <a:t>PLA   4 X 6 X 2</a:t>
            </a:r>
          </a:p>
        </p:txBody>
      </p:sp>
      <p:pic>
        <p:nvPicPr>
          <p:cNvPr id="26628" name="Picture 3" descr="D:\cs2271\lectures\p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27238"/>
            <a:ext cx="5567363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r>
              <a:rPr lang="en-US" dirty="0" smtClean="0"/>
              <a:t>Gate Level Version of </a:t>
            </a:r>
            <a:r>
              <a:rPr lang="en-US" dirty="0" err="1" smtClean="0"/>
              <a:t>PLA</a:t>
            </a:r>
            <a:endParaRPr lang="en-US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7171" name="Freeform 12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Freeform 126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Freeform 172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16"/>
          <p:cNvGrpSpPr>
            <a:grpSpLocks/>
          </p:cNvGrpSpPr>
          <p:nvPr/>
        </p:nvGrpSpPr>
        <p:grpSpPr bwMode="auto">
          <a:xfrm>
            <a:off x="3190875" y="1219200"/>
            <a:ext cx="5114925" cy="5588000"/>
            <a:chOff x="2010" y="768"/>
            <a:chExt cx="3222" cy="3520"/>
          </a:xfrm>
        </p:grpSpPr>
        <p:sp>
          <p:nvSpPr>
            <p:cNvPr id="7177" name="Rectangle 82"/>
            <p:cNvSpPr>
              <a:spLocks noChangeArrowheads="1"/>
            </p:cNvSpPr>
            <p:nvPr/>
          </p:nvSpPr>
          <p:spPr bwMode="auto">
            <a:xfrm>
              <a:off x="4393" y="4142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-Roman"/>
                </a:rPr>
                <a:t>f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8" name="Rectangle 83"/>
            <p:cNvSpPr>
              <a:spLocks noChangeArrowheads="1"/>
            </p:cNvSpPr>
            <p:nvPr/>
          </p:nvSpPr>
          <p:spPr bwMode="auto">
            <a:xfrm>
              <a:off x="4421" y="4182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Times-Roman"/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9" name="Rectangle 84"/>
            <p:cNvSpPr>
              <a:spLocks noChangeArrowheads="1"/>
            </p:cNvSpPr>
            <p:nvPr/>
          </p:nvSpPr>
          <p:spPr bwMode="auto">
            <a:xfrm>
              <a:off x="3999" y="1666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80" name="Rectangle 85"/>
            <p:cNvSpPr>
              <a:spLocks noChangeArrowheads="1"/>
            </p:cNvSpPr>
            <p:nvPr/>
          </p:nvSpPr>
          <p:spPr bwMode="auto">
            <a:xfrm>
              <a:off x="4055" y="1706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Times-Roman"/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81" name="Rectangle 86"/>
            <p:cNvSpPr>
              <a:spLocks noChangeArrowheads="1"/>
            </p:cNvSpPr>
            <p:nvPr/>
          </p:nvSpPr>
          <p:spPr bwMode="auto">
            <a:xfrm>
              <a:off x="3999" y="2201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82" name="Rectangle 87"/>
            <p:cNvSpPr>
              <a:spLocks noChangeArrowheads="1"/>
            </p:cNvSpPr>
            <p:nvPr/>
          </p:nvSpPr>
          <p:spPr bwMode="auto">
            <a:xfrm>
              <a:off x="4055" y="2242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Times-Roman"/>
                </a:rPr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83" name="Rectangle 88"/>
            <p:cNvSpPr>
              <a:spLocks noChangeArrowheads="1"/>
            </p:cNvSpPr>
            <p:nvPr/>
          </p:nvSpPr>
          <p:spPr bwMode="auto">
            <a:xfrm>
              <a:off x="4862" y="4142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-Roman"/>
                </a:rPr>
                <a:t>f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84" name="Rectangle 89"/>
            <p:cNvSpPr>
              <a:spLocks noChangeArrowheads="1"/>
            </p:cNvSpPr>
            <p:nvPr/>
          </p:nvSpPr>
          <p:spPr bwMode="auto">
            <a:xfrm>
              <a:off x="4889" y="4182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Times-Roman"/>
                </a:rPr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85" name="Rectangle 90"/>
            <p:cNvSpPr>
              <a:spLocks noChangeArrowheads="1"/>
            </p:cNvSpPr>
            <p:nvPr/>
          </p:nvSpPr>
          <p:spPr bwMode="auto">
            <a:xfrm>
              <a:off x="2084" y="768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-Roman"/>
                </a:rPr>
                <a:t>x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86" name="Rectangle 91"/>
            <p:cNvSpPr>
              <a:spLocks noChangeArrowheads="1"/>
            </p:cNvSpPr>
            <p:nvPr/>
          </p:nvSpPr>
          <p:spPr bwMode="auto">
            <a:xfrm>
              <a:off x="2134" y="817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Times-Roman"/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87" name="Rectangle 92"/>
            <p:cNvSpPr>
              <a:spLocks noChangeArrowheads="1"/>
            </p:cNvSpPr>
            <p:nvPr/>
          </p:nvSpPr>
          <p:spPr bwMode="auto">
            <a:xfrm>
              <a:off x="2552" y="768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-Roman"/>
                </a:rPr>
                <a:t>x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88" name="Rectangle 93"/>
            <p:cNvSpPr>
              <a:spLocks noChangeArrowheads="1"/>
            </p:cNvSpPr>
            <p:nvPr/>
          </p:nvSpPr>
          <p:spPr bwMode="auto">
            <a:xfrm>
              <a:off x="2600" y="817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Times-Roman"/>
                </a:rPr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89" name="Rectangle 94"/>
            <p:cNvSpPr>
              <a:spLocks noChangeArrowheads="1"/>
            </p:cNvSpPr>
            <p:nvPr/>
          </p:nvSpPr>
          <p:spPr bwMode="auto">
            <a:xfrm>
              <a:off x="3021" y="768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-Roman"/>
                </a:rPr>
                <a:t>x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90" name="Rectangle 95"/>
            <p:cNvSpPr>
              <a:spLocks noChangeArrowheads="1"/>
            </p:cNvSpPr>
            <p:nvPr/>
          </p:nvSpPr>
          <p:spPr bwMode="auto">
            <a:xfrm>
              <a:off x="4176" y="1713"/>
              <a:ext cx="968" cy="232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Rectangle 96"/>
            <p:cNvSpPr>
              <a:spLocks noChangeArrowheads="1"/>
            </p:cNvSpPr>
            <p:nvPr/>
          </p:nvSpPr>
          <p:spPr bwMode="auto">
            <a:xfrm>
              <a:off x="3069" y="817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Times-Roman"/>
                </a:rPr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92" name="Rectangle 97"/>
            <p:cNvSpPr>
              <a:spLocks noChangeArrowheads="1"/>
            </p:cNvSpPr>
            <p:nvPr/>
          </p:nvSpPr>
          <p:spPr bwMode="auto">
            <a:xfrm>
              <a:off x="2010" y="1487"/>
              <a:ext cx="1957" cy="228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98"/>
            <p:cNvSpPr>
              <a:spLocks noChangeShapeType="1"/>
            </p:cNvSpPr>
            <p:nvPr/>
          </p:nvSpPr>
          <p:spPr bwMode="auto">
            <a:xfrm>
              <a:off x="4462" y="2853"/>
              <a:ext cx="1" cy="6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94" name="Line 99"/>
            <p:cNvSpPr>
              <a:spLocks noChangeShapeType="1"/>
            </p:cNvSpPr>
            <p:nvPr/>
          </p:nvSpPr>
          <p:spPr bwMode="auto">
            <a:xfrm flipH="1">
              <a:off x="2835" y="1831"/>
              <a:ext cx="53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95" name="Line 100"/>
            <p:cNvSpPr>
              <a:spLocks noChangeShapeType="1"/>
            </p:cNvSpPr>
            <p:nvPr/>
          </p:nvSpPr>
          <p:spPr bwMode="auto">
            <a:xfrm flipV="1">
              <a:off x="4429" y="3962"/>
              <a:ext cx="1" cy="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96" name="Line 101"/>
            <p:cNvSpPr>
              <a:spLocks noChangeShapeType="1"/>
            </p:cNvSpPr>
            <p:nvPr/>
          </p:nvSpPr>
          <p:spPr bwMode="auto">
            <a:xfrm flipV="1">
              <a:off x="4429" y="4036"/>
              <a:ext cx="1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97" name="Line 102"/>
            <p:cNvSpPr>
              <a:spLocks noChangeShapeType="1"/>
            </p:cNvSpPr>
            <p:nvPr/>
          </p:nvSpPr>
          <p:spPr bwMode="auto">
            <a:xfrm>
              <a:off x="2835" y="1024"/>
              <a:ext cx="1" cy="14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98" name="Line 103"/>
            <p:cNvSpPr>
              <a:spLocks noChangeShapeType="1"/>
            </p:cNvSpPr>
            <p:nvPr/>
          </p:nvSpPr>
          <p:spPr bwMode="auto">
            <a:xfrm>
              <a:off x="3296" y="1024"/>
              <a:ext cx="1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99" name="Line 104"/>
            <p:cNvSpPr>
              <a:spLocks noChangeShapeType="1"/>
            </p:cNvSpPr>
            <p:nvPr/>
          </p:nvSpPr>
          <p:spPr bwMode="auto">
            <a:xfrm flipV="1">
              <a:off x="2132" y="917"/>
              <a:ext cx="1" cy="27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0" name="Line 105"/>
            <p:cNvSpPr>
              <a:spLocks noChangeShapeType="1"/>
            </p:cNvSpPr>
            <p:nvPr/>
          </p:nvSpPr>
          <p:spPr bwMode="auto">
            <a:xfrm flipV="1">
              <a:off x="2604" y="917"/>
              <a:ext cx="1" cy="27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1" name="Line 106"/>
            <p:cNvSpPr>
              <a:spLocks noChangeShapeType="1"/>
            </p:cNvSpPr>
            <p:nvPr/>
          </p:nvSpPr>
          <p:spPr bwMode="auto">
            <a:xfrm flipV="1">
              <a:off x="3066" y="917"/>
              <a:ext cx="1" cy="27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2" name="Line 107"/>
            <p:cNvSpPr>
              <a:spLocks noChangeShapeType="1"/>
            </p:cNvSpPr>
            <p:nvPr/>
          </p:nvSpPr>
          <p:spPr bwMode="auto">
            <a:xfrm>
              <a:off x="2132" y="1024"/>
              <a:ext cx="23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3" name="Line 108"/>
            <p:cNvSpPr>
              <a:spLocks noChangeShapeType="1"/>
            </p:cNvSpPr>
            <p:nvPr/>
          </p:nvSpPr>
          <p:spPr bwMode="auto">
            <a:xfrm>
              <a:off x="2604" y="1024"/>
              <a:ext cx="23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4" name="Line 109"/>
            <p:cNvSpPr>
              <a:spLocks noChangeShapeType="1"/>
            </p:cNvSpPr>
            <p:nvPr/>
          </p:nvSpPr>
          <p:spPr bwMode="auto">
            <a:xfrm>
              <a:off x="3066" y="1024"/>
              <a:ext cx="23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5" name="Line 110"/>
            <p:cNvSpPr>
              <a:spLocks noChangeShapeType="1"/>
            </p:cNvSpPr>
            <p:nvPr/>
          </p:nvSpPr>
          <p:spPr bwMode="auto">
            <a:xfrm flipV="1">
              <a:off x="2362" y="1444"/>
              <a:ext cx="1" cy="22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6" name="Line 111"/>
            <p:cNvSpPr>
              <a:spLocks noChangeShapeType="1"/>
            </p:cNvSpPr>
            <p:nvPr/>
          </p:nvSpPr>
          <p:spPr bwMode="auto">
            <a:xfrm>
              <a:off x="2835" y="1444"/>
              <a:ext cx="1" cy="22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7" name="Line 112"/>
            <p:cNvSpPr>
              <a:spLocks noChangeShapeType="1"/>
            </p:cNvSpPr>
            <p:nvPr/>
          </p:nvSpPr>
          <p:spPr bwMode="auto">
            <a:xfrm flipV="1">
              <a:off x="3296" y="1444"/>
              <a:ext cx="1" cy="22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8" name="Line 113"/>
            <p:cNvSpPr>
              <a:spLocks noChangeShapeType="1"/>
            </p:cNvSpPr>
            <p:nvPr/>
          </p:nvSpPr>
          <p:spPr bwMode="auto">
            <a:xfrm flipV="1">
              <a:off x="4891" y="3962"/>
              <a:ext cx="1" cy="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9" name="Line 114"/>
            <p:cNvSpPr>
              <a:spLocks noChangeShapeType="1"/>
            </p:cNvSpPr>
            <p:nvPr/>
          </p:nvSpPr>
          <p:spPr bwMode="auto">
            <a:xfrm flipV="1">
              <a:off x="4891" y="4036"/>
              <a:ext cx="1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0" name="Line 115"/>
            <p:cNvSpPr>
              <a:spLocks noChangeShapeType="1"/>
            </p:cNvSpPr>
            <p:nvPr/>
          </p:nvSpPr>
          <p:spPr bwMode="auto">
            <a:xfrm flipH="1">
              <a:off x="3868" y="1789"/>
              <a:ext cx="122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1" name="Line 116"/>
            <p:cNvSpPr>
              <a:spLocks noChangeShapeType="1"/>
            </p:cNvSpPr>
            <p:nvPr/>
          </p:nvSpPr>
          <p:spPr bwMode="auto">
            <a:xfrm flipH="1">
              <a:off x="3868" y="2326"/>
              <a:ext cx="122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2" name="Line 117"/>
            <p:cNvSpPr>
              <a:spLocks noChangeShapeType="1"/>
            </p:cNvSpPr>
            <p:nvPr/>
          </p:nvSpPr>
          <p:spPr bwMode="auto">
            <a:xfrm flipH="1">
              <a:off x="3868" y="2853"/>
              <a:ext cx="122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3" name="Freeform 118"/>
            <p:cNvSpPr>
              <a:spLocks/>
            </p:cNvSpPr>
            <p:nvPr/>
          </p:nvSpPr>
          <p:spPr bwMode="auto">
            <a:xfrm>
              <a:off x="2121" y="1014"/>
              <a:ext cx="22" cy="22"/>
            </a:xfrm>
            <a:custGeom>
              <a:avLst/>
              <a:gdLst>
                <a:gd name="T0" fmla="*/ 6 w 40"/>
                <a:gd name="T1" fmla="*/ 6 h 40"/>
                <a:gd name="T2" fmla="*/ 12 w 40"/>
                <a:gd name="T3" fmla="*/ 6 h 40"/>
                <a:gd name="T4" fmla="*/ 6 w 40"/>
                <a:gd name="T5" fmla="*/ 0 h 40"/>
                <a:gd name="T6" fmla="*/ 0 w 40"/>
                <a:gd name="T7" fmla="*/ 6 h 40"/>
                <a:gd name="T8" fmla="*/ 6 w 40"/>
                <a:gd name="T9" fmla="*/ 12 h 40"/>
                <a:gd name="T10" fmla="*/ 12 w 40"/>
                <a:gd name="T11" fmla="*/ 6 h 40"/>
                <a:gd name="T12" fmla="*/ 6 w 40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Oval 119"/>
            <p:cNvSpPr>
              <a:spLocks noChangeArrowheads="1"/>
            </p:cNvSpPr>
            <p:nvPr/>
          </p:nvSpPr>
          <p:spPr bwMode="auto">
            <a:xfrm>
              <a:off x="2113" y="1007"/>
              <a:ext cx="28" cy="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Line 120"/>
            <p:cNvSpPr>
              <a:spLocks noChangeShapeType="1"/>
            </p:cNvSpPr>
            <p:nvPr/>
          </p:nvSpPr>
          <p:spPr bwMode="auto">
            <a:xfrm>
              <a:off x="4341" y="3585"/>
              <a:ext cx="1" cy="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6" name="Line 121"/>
            <p:cNvSpPr>
              <a:spLocks noChangeShapeType="1"/>
            </p:cNvSpPr>
            <p:nvPr/>
          </p:nvSpPr>
          <p:spPr bwMode="auto">
            <a:xfrm flipH="1">
              <a:off x="3066" y="1907"/>
              <a:ext cx="30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7" name="Line 122"/>
            <p:cNvSpPr>
              <a:spLocks noChangeShapeType="1"/>
            </p:cNvSpPr>
            <p:nvPr/>
          </p:nvSpPr>
          <p:spPr bwMode="auto">
            <a:xfrm flipH="1">
              <a:off x="3296" y="1982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8" name="Line 124"/>
            <p:cNvSpPr>
              <a:spLocks noChangeShapeType="1"/>
            </p:cNvSpPr>
            <p:nvPr/>
          </p:nvSpPr>
          <p:spPr bwMode="auto">
            <a:xfrm flipH="1">
              <a:off x="2604" y="1756"/>
              <a:ext cx="77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9" name="Line 125"/>
            <p:cNvSpPr>
              <a:spLocks noChangeShapeType="1"/>
            </p:cNvSpPr>
            <p:nvPr/>
          </p:nvSpPr>
          <p:spPr bwMode="auto">
            <a:xfrm flipH="1">
              <a:off x="2362" y="1681"/>
              <a:ext cx="10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20" name="Line 127"/>
            <p:cNvSpPr>
              <a:spLocks noChangeShapeType="1"/>
            </p:cNvSpPr>
            <p:nvPr/>
          </p:nvSpPr>
          <p:spPr bwMode="auto">
            <a:xfrm flipH="1">
              <a:off x="2132" y="1595"/>
              <a:ext cx="12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21" name="Freeform 128"/>
            <p:cNvSpPr>
              <a:spLocks/>
            </p:cNvSpPr>
            <p:nvPr/>
          </p:nvSpPr>
          <p:spPr bwMode="auto">
            <a:xfrm>
              <a:off x="3378" y="1562"/>
              <a:ext cx="117" cy="76"/>
            </a:xfrm>
            <a:custGeom>
              <a:avLst/>
              <a:gdLst>
                <a:gd name="T0" fmla="*/ 64 w 213"/>
                <a:gd name="T1" fmla="*/ 20 h 141"/>
                <a:gd name="T2" fmla="*/ 32 w 213"/>
                <a:gd name="T3" fmla="*/ 20 h 141"/>
                <a:gd name="T4" fmla="*/ 0 w 213"/>
                <a:gd name="T5" fmla="*/ 20 h 141"/>
                <a:gd name="T6" fmla="*/ 0 60000 65536"/>
                <a:gd name="T7" fmla="*/ 0 60000 65536"/>
                <a:gd name="T8" fmla="*/ 0 60000 65536"/>
                <a:gd name="T9" fmla="*/ 0 w 213"/>
                <a:gd name="T10" fmla="*/ 0 h 141"/>
                <a:gd name="T11" fmla="*/ 213 w 213"/>
                <a:gd name="T12" fmla="*/ 141 h 1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141">
                  <a:moveTo>
                    <a:pt x="213" y="70"/>
                  </a:moveTo>
                  <a:cubicBezTo>
                    <a:pt x="142" y="141"/>
                    <a:pt x="142" y="141"/>
                    <a:pt x="106" y="70"/>
                  </a:cubicBezTo>
                  <a:cubicBezTo>
                    <a:pt x="71" y="0"/>
                    <a:pt x="71" y="0"/>
                    <a:pt x="0" y="7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Freeform 129"/>
            <p:cNvSpPr>
              <a:spLocks/>
            </p:cNvSpPr>
            <p:nvPr/>
          </p:nvSpPr>
          <p:spPr bwMode="auto">
            <a:xfrm>
              <a:off x="3378" y="1714"/>
              <a:ext cx="117" cy="77"/>
            </a:xfrm>
            <a:custGeom>
              <a:avLst/>
              <a:gdLst>
                <a:gd name="T0" fmla="*/ 64 w 213"/>
                <a:gd name="T1" fmla="*/ 21 h 142"/>
                <a:gd name="T2" fmla="*/ 32 w 213"/>
                <a:gd name="T3" fmla="*/ 21 h 142"/>
                <a:gd name="T4" fmla="*/ 0 w 213"/>
                <a:gd name="T5" fmla="*/ 21 h 142"/>
                <a:gd name="T6" fmla="*/ 0 60000 65536"/>
                <a:gd name="T7" fmla="*/ 0 60000 65536"/>
                <a:gd name="T8" fmla="*/ 0 60000 65536"/>
                <a:gd name="T9" fmla="*/ 0 w 213"/>
                <a:gd name="T10" fmla="*/ 0 h 142"/>
                <a:gd name="T11" fmla="*/ 213 w 213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142">
                  <a:moveTo>
                    <a:pt x="213" y="71"/>
                  </a:moveTo>
                  <a:cubicBezTo>
                    <a:pt x="142" y="142"/>
                    <a:pt x="142" y="142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Freeform 130"/>
            <p:cNvSpPr>
              <a:spLocks/>
            </p:cNvSpPr>
            <p:nvPr/>
          </p:nvSpPr>
          <p:spPr bwMode="auto">
            <a:xfrm>
              <a:off x="3378" y="2096"/>
              <a:ext cx="117" cy="75"/>
            </a:xfrm>
            <a:custGeom>
              <a:avLst/>
              <a:gdLst>
                <a:gd name="T0" fmla="*/ 64 w 213"/>
                <a:gd name="T1" fmla="*/ 20 h 141"/>
                <a:gd name="T2" fmla="*/ 32 w 213"/>
                <a:gd name="T3" fmla="*/ 20 h 141"/>
                <a:gd name="T4" fmla="*/ 0 w 213"/>
                <a:gd name="T5" fmla="*/ 20 h 141"/>
                <a:gd name="T6" fmla="*/ 0 60000 65536"/>
                <a:gd name="T7" fmla="*/ 0 60000 65536"/>
                <a:gd name="T8" fmla="*/ 0 60000 65536"/>
                <a:gd name="T9" fmla="*/ 0 w 213"/>
                <a:gd name="T10" fmla="*/ 0 h 141"/>
                <a:gd name="T11" fmla="*/ 213 w 213"/>
                <a:gd name="T12" fmla="*/ 141 h 1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141">
                  <a:moveTo>
                    <a:pt x="213" y="71"/>
                  </a:moveTo>
                  <a:cubicBezTo>
                    <a:pt x="142" y="141"/>
                    <a:pt x="142" y="141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131"/>
            <p:cNvSpPr>
              <a:spLocks/>
            </p:cNvSpPr>
            <p:nvPr/>
          </p:nvSpPr>
          <p:spPr bwMode="auto">
            <a:xfrm>
              <a:off x="3378" y="2476"/>
              <a:ext cx="117" cy="76"/>
            </a:xfrm>
            <a:custGeom>
              <a:avLst/>
              <a:gdLst>
                <a:gd name="T0" fmla="*/ 64 w 213"/>
                <a:gd name="T1" fmla="*/ 20 h 142"/>
                <a:gd name="T2" fmla="*/ 32 w 213"/>
                <a:gd name="T3" fmla="*/ 20 h 142"/>
                <a:gd name="T4" fmla="*/ 0 w 213"/>
                <a:gd name="T5" fmla="*/ 20 h 142"/>
                <a:gd name="T6" fmla="*/ 0 60000 65536"/>
                <a:gd name="T7" fmla="*/ 0 60000 65536"/>
                <a:gd name="T8" fmla="*/ 0 60000 65536"/>
                <a:gd name="T9" fmla="*/ 0 w 213"/>
                <a:gd name="T10" fmla="*/ 0 h 142"/>
                <a:gd name="T11" fmla="*/ 213 w 213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142">
                  <a:moveTo>
                    <a:pt x="213" y="71"/>
                  </a:moveTo>
                  <a:cubicBezTo>
                    <a:pt x="142" y="142"/>
                    <a:pt x="142" y="142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Freeform 132"/>
            <p:cNvSpPr>
              <a:spLocks/>
            </p:cNvSpPr>
            <p:nvPr/>
          </p:nvSpPr>
          <p:spPr bwMode="auto">
            <a:xfrm>
              <a:off x="3378" y="2705"/>
              <a:ext cx="117" cy="76"/>
            </a:xfrm>
            <a:custGeom>
              <a:avLst/>
              <a:gdLst>
                <a:gd name="T0" fmla="*/ 64 w 213"/>
                <a:gd name="T1" fmla="*/ 20 h 141"/>
                <a:gd name="T2" fmla="*/ 32 w 213"/>
                <a:gd name="T3" fmla="*/ 20 h 141"/>
                <a:gd name="T4" fmla="*/ 0 w 213"/>
                <a:gd name="T5" fmla="*/ 20 h 141"/>
                <a:gd name="T6" fmla="*/ 0 60000 65536"/>
                <a:gd name="T7" fmla="*/ 0 60000 65536"/>
                <a:gd name="T8" fmla="*/ 0 60000 65536"/>
                <a:gd name="T9" fmla="*/ 0 w 213"/>
                <a:gd name="T10" fmla="*/ 0 h 141"/>
                <a:gd name="T11" fmla="*/ 213 w 213"/>
                <a:gd name="T12" fmla="*/ 141 h 1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141">
                  <a:moveTo>
                    <a:pt x="213" y="70"/>
                  </a:moveTo>
                  <a:cubicBezTo>
                    <a:pt x="142" y="141"/>
                    <a:pt x="142" y="141"/>
                    <a:pt x="106" y="70"/>
                  </a:cubicBezTo>
                  <a:cubicBezTo>
                    <a:pt x="71" y="0"/>
                    <a:pt x="71" y="0"/>
                    <a:pt x="0" y="7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Freeform 133"/>
            <p:cNvSpPr>
              <a:spLocks/>
            </p:cNvSpPr>
            <p:nvPr/>
          </p:nvSpPr>
          <p:spPr bwMode="auto">
            <a:xfrm>
              <a:off x="3378" y="2857"/>
              <a:ext cx="117" cy="77"/>
            </a:xfrm>
            <a:custGeom>
              <a:avLst/>
              <a:gdLst>
                <a:gd name="T0" fmla="*/ 64 w 213"/>
                <a:gd name="T1" fmla="*/ 21 h 142"/>
                <a:gd name="T2" fmla="*/ 32 w 213"/>
                <a:gd name="T3" fmla="*/ 21 h 142"/>
                <a:gd name="T4" fmla="*/ 0 w 213"/>
                <a:gd name="T5" fmla="*/ 21 h 142"/>
                <a:gd name="T6" fmla="*/ 0 60000 65536"/>
                <a:gd name="T7" fmla="*/ 0 60000 65536"/>
                <a:gd name="T8" fmla="*/ 0 60000 65536"/>
                <a:gd name="T9" fmla="*/ 0 w 213"/>
                <a:gd name="T10" fmla="*/ 0 h 142"/>
                <a:gd name="T11" fmla="*/ 213 w 213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142">
                  <a:moveTo>
                    <a:pt x="213" y="71"/>
                  </a:moveTo>
                  <a:cubicBezTo>
                    <a:pt x="142" y="142"/>
                    <a:pt x="142" y="142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Freeform 134"/>
            <p:cNvSpPr>
              <a:spLocks/>
            </p:cNvSpPr>
            <p:nvPr/>
          </p:nvSpPr>
          <p:spPr bwMode="auto">
            <a:xfrm>
              <a:off x="3378" y="2934"/>
              <a:ext cx="117" cy="76"/>
            </a:xfrm>
            <a:custGeom>
              <a:avLst/>
              <a:gdLst>
                <a:gd name="T0" fmla="*/ 64 w 213"/>
                <a:gd name="T1" fmla="*/ 20 h 141"/>
                <a:gd name="T2" fmla="*/ 32 w 213"/>
                <a:gd name="T3" fmla="*/ 20 h 141"/>
                <a:gd name="T4" fmla="*/ 0 w 213"/>
                <a:gd name="T5" fmla="*/ 20 h 141"/>
                <a:gd name="T6" fmla="*/ 0 60000 65536"/>
                <a:gd name="T7" fmla="*/ 0 60000 65536"/>
                <a:gd name="T8" fmla="*/ 0 60000 65536"/>
                <a:gd name="T9" fmla="*/ 0 w 213"/>
                <a:gd name="T10" fmla="*/ 0 h 141"/>
                <a:gd name="T11" fmla="*/ 213 w 213"/>
                <a:gd name="T12" fmla="*/ 141 h 1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141">
                  <a:moveTo>
                    <a:pt x="213" y="71"/>
                  </a:moveTo>
                  <a:cubicBezTo>
                    <a:pt x="142" y="141"/>
                    <a:pt x="142" y="141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Freeform 135"/>
            <p:cNvSpPr>
              <a:spLocks/>
            </p:cNvSpPr>
            <p:nvPr/>
          </p:nvSpPr>
          <p:spPr bwMode="auto">
            <a:xfrm>
              <a:off x="3378" y="3163"/>
              <a:ext cx="117" cy="76"/>
            </a:xfrm>
            <a:custGeom>
              <a:avLst/>
              <a:gdLst>
                <a:gd name="T0" fmla="*/ 64 w 213"/>
                <a:gd name="T1" fmla="*/ 20 h 142"/>
                <a:gd name="T2" fmla="*/ 32 w 213"/>
                <a:gd name="T3" fmla="*/ 20 h 142"/>
                <a:gd name="T4" fmla="*/ 0 w 213"/>
                <a:gd name="T5" fmla="*/ 20 h 142"/>
                <a:gd name="T6" fmla="*/ 0 60000 65536"/>
                <a:gd name="T7" fmla="*/ 0 60000 65536"/>
                <a:gd name="T8" fmla="*/ 0 60000 65536"/>
                <a:gd name="T9" fmla="*/ 0 w 213"/>
                <a:gd name="T10" fmla="*/ 0 h 142"/>
                <a:gd name="T11" fmla="*/ 213 w 213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142">
                  <a:moveTo>
                    <a:pt x="213" y="71"/>
                  </a:moveTo>
                  <a:cubicBezTo>
                    <a:pt x="142" y="142"/>
                    <a:pt x="142" y="142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Freeform 136"/>
            <p:cNvSpPr>
              <a:spLocks/>
            </p:cNvSpPr>
            <p:nvPr/>
          </p:nvSpPr>
          <p:spPr bwMode="auto">
            <a:xfrm>
              <a:off x="3378" y="3468"/>
              <a:ext cx="117" cy="76"/>
            </a:xfrm>
            <a:custGeom>
              <a:avLst/>
              <a:gdLst>
                <a:gd name="T0" fmla="*/ 64 w 213"/>
                <a:gd name="T1" fmla="*/ 20 h 142"/>
                <a:gd name="T2" fmla="*/ 32 w 213"/>
                <a:gd name="T3" fmla="*/ 20 h 142"/>
                <a:gd name="T4" fmla="*/ 0 w 213"/>
                <a:gd name="T5" fmla="*/ 20 h 142"/>
                <a:gd name="T6" fmla="*/ 0 60000 65536"/>
                <a:gd name="T7" fmla="*/ 0 60000 65536"/>
                <a:gd name="T8" fmla="*/ 0 60000 65536"/>
                <a:gd name="T9" fmla="*/ 0 w 213"/>
                <a:gd name="T10" fmla="*/ 0 h 142"/>
                <a:gd name="T11" fmla="*/ 213 w 213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142">
                  <a:moveTo>
                    <a:pt x="213" y="71"/>
                  </a:moveTo>
                  <a:cubicBezTo>
                    <a:pt x="142" y="142"/>
                    <a:pt x="142" y="142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Line 137"/>
            <p:cNvSpPr>
              <a:spLocks noChangeShapeType="1"/>
            </p:cNvSpPr>
            <p:nvPr/>
          </p:nvSpPr>
          <p:spPr bwMode="auto">
            <a:xfrm flipH="1">
              <a:off x="3494" y="3197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31" name="Line 138"/>
            <p:cNvSpPr>
              <a:spLocks noChangeShapeType="1"/>
            </p:cNvSpPr>
            <p:nvPr/>
          </p:nvSpPr>
          <p:spPr bwMode="auto">
            <a:xfrm>
              <a:off x="3494" y="3273"/>
              <a:ext cx="7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32" name="Line 139"/>
            <p:cNvSpPr>
              <a:spLocks noChangeShapeType="1"/>
            </p:cNvSpPr>
            <p:nvPr/>
          </p:nvSpPr>
          <p:spPr bwMode="auto">
            <a:xfrm flipH="1">
              <a:off x="3494" y="3348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33" name="Line 140"/>
            <p:cNvSpPr>
              <a:spLocks noChangeShapeType="1"/>
            </p:cNvSpPr>
            <p:nvPr/>
          </p:nvSpPr>
          <p:spPr bwMode="auto">
            <a:xfrm>
              <a:off x="3494" y="3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34" name="Line 141"/>
            <p:cNvSpPr>
              <a:spLocks noChangeShapeType="1"/>
            </p:cNvSpPr>
            <p:nvPr/>
          </p:nvSpPr>
          <p:spPr bwMode="auto">
            <a:xfrm flipH="1">
              <a:off x="3494" y="3509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35" name="Line 142"/>
            <p:cNvSpPr>
              <a:spLocks noChangeShapeType="1"/>
            </p:cNvSpPr>
            <p:nvPr/>
          </p:nvSpPr>
          <p:spPr bwMode="auto">
            <a:xfrm>
              <a:off x="3494" y="3585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36" name="Line 143"/>
            <p:cNvSpPr>
              <a:spLocks noChangeShapeType="1"/>
            </p:cNvSpPr>
            <p:nvPr/>
          </p:nvSpPr>
          <p:spPr bwMode="auto">
            <a:xfrm flipH="1">
              <a:off x="3494" y="267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37" name="Line 144"/>
            <p:cNvSpPr>
              <a:spLocks noChangeShapeType="1"/>
            </p:cNvSpPr>
            <p:nvPr/>
          </p:nvSpPr>
          <p:spPr bwMode="auto">
            <a:xfrm>
              <a:off x="3494" y="2746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38" name="Line 145"/>
            <p:cNvSpPr>
              <a:spLocks noChangeShapeType="1"/>
            </p:cNvSpPr>
            <p:nvPr/>
          </p:nvSpPr>
          <p:spPr bwMode="auto">
            <a:xfrm flipH="1">
              <a:off x="3494" y="2821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39" name="Line 146"/>
            <p:cNvSpPr>
              <a:spLocks noChangeShapeType="1"/>
            </p:cNvSpPr>
            <p:nvPr/>
          </p:nvSpPr>
          <p:spPr bwMode="auto">
            <a:xfrm>
              <a:off x="3494" y="2896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40" name="Line 147"/>
            <p:cNvSpPr>
              <a:spLocks noChangeShapeType="1"/>
            </p:cNvSpPr>
            <p:nvPr/>
          </p:nvSpPr>
          <p:spPr bwMode="auto">
            <a:xfrm flipH="1">
              <a:off x="3494" y="2972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41" name="Line 148"/>
            <p:cNvSpPr>
              <a:spLocks noChangeShapeType="1"/>
            </p:cNvSpPr>
            <p:nvPr/>
          </p:nvSpPr>
          <p:spPr bwMode="auto">
            <a:xfrm>
              <a:off x="3494" y="3047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42" name="Line 149"/>
            <p:cNvSpPr>
              <a:spLocks noChangeShapeType="1"/>
            </p:cNvSpPr>
            <p:nvPr/>
          </p:nvSpPr>
          <p:spPr bwMode="auto">
            <a:xfrm flipH="1">
              <a:off x="3494" y="2133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43" name="Line 150"/>
            <p:cNvSpPr>
              <a:spLocks noChangeShapeType="1"/>
            </p:cNvSpPr>
            <p:nvPr/>
          </p:nvSpPr>
          <p:spPr bwMode="auto">
            <a:xfrm>
              <a:off x="3494" y="2208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44" name="Line 151"/>
            <p:cNvSpPr>
              <a:spLocks noChangeShapeType="1"/>
            </p:cNvSpPr>
            <p:nvPr/>
          </p:nvSpPr>
          <p:spPr bwMode="auto">
            <a:xfrm flipH="1">
              <a:off x="3494" y="2283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45" name="Line 152"/>
            <p:cNvSpPr>
              <a:spLocks noChangeShapeType="1"/>
            </p:cNvSpPr>
            <p:nvPr/>
          </p:nvSpPr>
          <p:spPr bwMode="auto">
            <a:xfrm>
              <a:off x="3494" y="2358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46" name="Line 153"/>
            <p:cNvSpPr>
              <a:spLocks noChangeShapeType="1"/>
            </p:cNvSpPr>
            <p:nvPr/>
          </p:nvSpPr>
          <p:spPr bwMode="auto">
            <a:xfrm flipH="1">
              <a:off x="3494" y="2434"/>
              <a:ext cx="7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47" name="Line 154"/>
            <p:cNvSpPr>
              <a:spLocks noChangeShapeType="1"/>
            </p:cNvSpPr>
            <p:nvPr/>
          </p:nvSpPr>
          <p:spPr bwMode="auto">
            <a:xfrm>
              <a:off x="3494" y="2520"/>
              <a:ext cx="7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48" name="Line 155"/>
            <p:cNvSpPr>
              <a:spLocks noChangeShapeType="1"/>
            </p:cNvSpPr>
            <p:nvPr/>
          </p:nvSpPr>
          <p:spPr bwMode="auto">
            <a:xfrm flipH="1">
              <a:off x="3494" y="1595"/>
              <a:ext cx="7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49" name="Line 156"/>
            <p:cNvSpPr>
              <a:spLocks noChangeShapeType="1"/>
            </p:cNvSpPr>
            <p:nvPr/>
          </p:nvSpPr>
          <p:spPr bwMode="auto">
            <a:xfrm>
              <a:off x="3494" y="1681"/>
              <a:ext cx="7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50" name="Line 157"/>
            <p:cNvSpPr>
              <a:spLocks noChangeShapeType="1"/>
            </p:cNvSpPr>
            <p:nvPr/>
          </p:nvSpPr>
          <p:spPr bwMode="auto">
            <a:xfrm flipH="1">
              <a:off x="3494" y="1756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51" name="Line 158"/>
            <p:cNvSpPr>
              <a:spLocks noChangeShapeType="1"/>
            </p:cNvSpPr>
            <p:nvPr/>
          </p:nvSpPr>
          <p:spPr bwMode="auto">
            <a:xfrm>
              <a:off x="3494" y="1831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52" name="Line 159"/>
            <p:cNvSpPr>
              <a:spLocks noChangeShapeType="1"/>
            </p:cNvSpPr>
            <p:nvPr/>
          </p:nvSpPr>
          <p:spPr bwMode="auto">
            <a:xfrm flipH="1">
              <a:off x="3494" y="1907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53" name="Line 160"/>
            <p:cNvSpPr>
              <a:spLocks noChangeShapeType="1"/>
            </p:cNvSpPr>
            <p:nvPr/>
          </p:nvSpPr>
          <p:spPr bwMode="auto">
            <a:xfrm>
              <a:off x="3494" y="1983"/>
              <a:ext cx="7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54" name="Line 161"/>
            <p:cNvSpPr>
              <a:spLocks noChangeShapeType="1"/>
            </p:cNvSpPr>
            <p:nvPr/>
          </p:nvSpPr>
          <p:spPr bwMode="auto">
            <a:xfrm flipH="1">
              <a:off x="2835" y="2358"/>
              <a:ext cx="53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55" name="Line 162"/>
            <p:cNvSpPr>
              <a:spLocks noChangeShapeType="1"/>
            </p:cNvSpPr>
            <p:nvPr/>
          </p:nvSpPr>
          <p:spPr bwMode="auto">
            <a:xfrm flipH="1">
              <a:off x="3066" y="2434"/>
              <a:ext cx="3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56" name="Line 163"/>
            <p:cNvSpPr>
              <a:spLocks noChangeShapeType="1"/>
            </p:cNvSpPr>
            <p:nvPr/>
          </p:nvSpPr>
          <p:spPr bwMode="auto">
            <a:xfrm flipH="1">
              <a:off x="3296" y="2520"/>
              <a:ext cx="7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57" name="Line 164"/>
            <p:cNvSpPr>
              <a:spLocks noChangeShapeType="1"/>
            </p:cNvSpPr>
            <p:nvPr/>
          </p:nvSpPr>
          <p:spPr bwMode="auto">
            <a:xfrm flipH="1">
              <a:off x="2604" y="2283"/>
              <a:ext cx="77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58" name="Line 165"/>
            <p:cNvSpPr>
              <a:spLocks noChangeShapeType="1"/>
            </p:cNvSpPr>
            <p:nvPr/>
          </p:nvSpPr>
          <p:spPr bwMode="auto">
            <a:xfrm flipH="1">
              <a:off x="2362" y="2208"/>
              <a:ext cx="101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59" name="Line 166"/>
            <p:cNvSpPr>
              <a:spLocks noChangeShapeType="1"/>
            </p:cNvSpPr>
            <p:nvPr/>
          </p:nvSpPr>
          <p:spPr bwMode="auto">
            <a:xfrm flipH="1">
              <a:off x="2132" y="2133"/>
              <a:ext cx="124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60" name="Line 167"/>
            <p:cNvSpPr>
              <a:spLocks noChangeShapeType="1"/>
            </p:cNvSpPr>
            <p:nvPr/>
          </p:nvSpPr>
          <p:spPr bwMode="auto">
            <a:xfrm flipH="1">
              <a:off x="2835" y="2896"/>
              <a:ext cx="53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61" name="Line 168"/>
            <p:cNvSpPr>
              <a:spLocks noChangeShapeType="1"/>
            </p:cNvSpPr>
            <p:nvPr/>
          </p:nvSpPr>
          <p:spPr bwMode="auto">
            <a:xfrm flipH="1">
              <a:off x="3066" y="2972"/>
              <a:ext cx="30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62" name="Line 169"/>
            <p:cNvSpPr>
              <a:spLocks noChangeShapeType="1"/>
            </p:cNvSpPr>
            <p:nvPr/>
          </p:nvSpPr>
          <p:spPr bwMode="auto">
            <a:xfrm flipH="1">
              <a:off x="3296" y="3047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63" name="Line 170"/>
            <p:cNvSpPr>
              <a:spLocks noChangeShapeType="1"/>
            </p:cNvSpPr>
            <p:nvPr/>
          </p:nvSpPr>
          <p:spPr bwMode="auto">
            <a:xfrm flipH="1">
              <a:off x="2604" y="2821"/>
              <a:ext cx="77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64" name="Line 171"/>
            <p:cNvSpPr>
              <a:spLocks noChangeShapeType="1"/>
            </p:cNvSpPr>
            <p:nvPr/>
          </p:nvSpPr>
          <p:spPr bwMode="auto">
            <a:xfrm flipH="1">
              <a:off x="2362" y="2746"/>
              <a:ext cx="101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65" name="Line 173"/>
            <p:cNvSpPr>
              <a:spLocks noChangeShapeType="1"/>
            </p:cNvSpPr>
            <p:nvPr/>
          </p:nvSpPr>
          <p:spPr bwMode="auto">
            <a:xfrm flipH="1">
              <a:off x="2132" y="2670"/>
              <a:ext cx="124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66" name="Line 174"/>
            <p:cNvSpPr>
              <a:spLocks noChangeShapeType="1"/>
            </p:cNvSpPr>
            <p:nvPr/>
          </p:nvSpPr>
          <p:spPr bwMode="auto">
            <a:xfrm flipH="1">
              <a:off x="2835" y="3434"/>
              <a:ext cx="53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67" name="Line 175"/>
            <p:cNvSpPr>
              <a:spLocks noChangeShapeType="1"/>
            </p:cNvSpPr>
            <p:nvPr/>
          </p:nvSpPr>
          <p:spPr bwMode="auto">
            <a:xfrm flipH="1">
              <a:off x="3066" y="3509"/>
              <a:ext cx="30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68" name="Line 176"/>
            <p:cNvSpPr>
              <a:spLocks noChangeShapeType="1"/>
            </p:cNvSpPr>
            <p:nvPr/>
          </p:nvSpPr>
          <p:spPr bwMode="auto">
            <a:xfrm flipH="1">
              <a:off x="3296" y="3585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69" name="Line 177"/>
            <p:cNvSpPr>
              <a:spLocks noChangeShapeType="1"/>
            </p:cNvSpPr>
            <p:nvPr/>
          </p:nvSpPr>
          <p:spPr bwMode="auto">
            <a:xfrm flipH="1">
              <a:off x="2604" y="3348"/>
              <a:ext cx="77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70" name="Line 178"/>
            <p:cNvSpPr>
              <a:spLocks noChangeShapeType="1"/>
            </p:cNvSpPr>
            <p:nvPr/>
          </p:nvSpPr>
          <p:spPr bwMode="auto">
            <a:xfrm flipH="1">
              <a:off x="2362" y="3273"/>
              <a:ext cx="10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71" name="Line 179"/>
            <p:cNvSpPr>
              <a:spLocks noChangeShapeType="1"/>
            </p:cNvSpPr>
            <p:nvPr/>
          </p:nvSpPr>
          <p:spPr bwMode="auto">
            <a:xfrm flipH="1">
              <a:off x="2132" y="3197"/>
              <a:ext cx="124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72" name="Freeform 180"/>
            <p:cNvSpPr>
              <a:spLocks/>
            </p:cNvSpPr>
            <p:nvPr/>
          </p:nvSpPr>
          <p:spPr bwMode="auto">
            <a:xfrm>
              <a:off x="2121" y="1584"/>
              <a:ext cx="22" cy="21"/>
            </a:xfrm>
            <a:custGeom>
              <a:avLst/>
              <a:gdLst>
                <a:gd name="T0" fmla="*/ 6 w 40"/>
                <a:gd name="T1" fmla="*/ 5 h 40"/>
                <a:gd name="T2" fmla="*/ 12 w 40"/>
                <a:gd name="T3" fmla="*/ 5 h 40"/>
                <a:gd name="T4" fmla="*/ 6 w 40"/>
                <a:gd name="T5" fmla="*/ 0 h 40"/>
                <a:gd name="T6" fmla="*/ 0 w 40"/>
                <a:gd name="T7" fmla="*/ 5 h 40"/>
                <a:gd name="T8" fmla="*/ 6 w 40"/>
                <a:gd name="T9" fmla="*/ 11 h 40"/>
                <a:gd name="T10" fmla="*/ 12 w 40"/>
                <a:gd name="T11" fmla="*/ 5 h 40"/>
                <a:gd name="T12" fmla="*/ 6 w 40"/>
                <a:gd name="T13" fmla="*/ 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" name="Oval 181"/>
            <p:cNvSpPr>
              <a:spLocks noChangeArrowheads="1"/>
            </p:cNvSpPr>
            <p:nvPr/>
          </p:nvSpPr>
          <p:spPr bwMode="auto">
            <a:xfrm>
              <a:off x="2113" y="1588"/>
              <a:ext cx="28" cy="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" name="Freeform 182"/>
            <p:cNvSpPr>
              <a:spLocks/>
            </p:cNvSpPr>
            <p:nvPr/>
          </p:nvSpPr>
          <p:spPr bwMode="auto">
            <a:xfrm>
              <a:off x="2351" y="1670"/>
              <a:ext cx="22" cy="21"/>
            </a:xfrm>
            <a:custGeom>
              <a:avLst/>
              <a:gdLst>
                <a:gd name="T0" fmla="*/ 6 w 40"/>
                <a:gd name="T1" fmla="*/ 5 h 40"/>
                <a:gd name="T2" fmla="*/ 12 w 40"/>
                <a:gd name="T3" fmla="*/ 5 h 40"/>
                <a:gd name="T4" fmla="*/ 6 w 40"/>
                <a:gd name="T5" fmla="*/ 0 h 40"/>
                <a:gd name="T6" fmla="*/ 0 w 40"/>
                <a:gd name="T7" fmla="*/ 5 h 40"/>
                <a:gd name="T8" fmla="*/ 6 w 40"/>
                <a:gd name="T9" fmla="*/ 11 h 40"/>
                <a:gd name="T10" fmla="*/ 12 w 40"/>
                <a:gd name="T11" fmla="*/ 5 h 40"/>
                <a:gd name="T12" fmla="*/ 6 w 40"/>
                <a:gd name="T13" fmla="*/ 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" name="Oval 183"/>
            <p:cNvSpPr>
              <a:spLocks noChangeArrowheads="1"/>
            </p:cNvSpPr>
            <p:nvPr/>
          </p:nvSpPr>
          <p:spPr bwMode="auto">
            <a:xfrm>
              <a:off x="2356" y="1664"/>
              <a:ext cx="26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Freeform 184"/>
            <p:cNvSpPr>
              <a:spLocks/>
            </p:cNvSpPr>
            <p:nvPr/>
          </p:nvSpPr>
          <p:spPr bwMode="auto">
            <a:xfrm>
              <a:off x="2593" y="1745"/>
              <a:ext cx="23" cy="22"/>
            </a:xfrm>
            <a:custGeom>
              <a:avLst/>
              <a:gdLst>
                <a:gd name="T0" fmla="*/ 7 w 40"/>
                <a:gd name="T1" fmla="*/ 6 h 40"/>
                <a:gd name="T2" fmla="*/ 13 w 40"/>
                <a:gd name="T3" fmla="*/ 6 h 40"/>
                <a:gd name="T4" fmla="*/ 7 w 40"/>
                <a:gd name="T5" fmla="*/ 0 h 40"/>
                <a:gd name="T6" fmla="*/ 0 w 40"/>
                <a:gd name="T7" fmla="*/ 6 h 40"/>
                <a:gd name="T8" fmla="*/ 7 w 40"/>
                <a:gd name="T9" fmla="*/ 12 h 40"/>
                <a:gd name="T10" fmla="*/ 13 w 40"/>
                <a:gd name="T11" fmla="*/ 6 h 40"/>
                <a:gd name="T12" fmla="*/ 7 w 40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" name="Oval 185"/>
            <p:cNvSpPr>
              <a:spLocks noChangeArrowheads="1"/>
            </p:cNvSpPr>
            <p:nvPr/>
          </p:nvSpPr>
          <p:spPr bwMode="auto">
            <a:xfrm>
              <a:off x="2586" y="1739"/>
              <a:ext cx="28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" name="Freeform 186"/>
            <p:cNvSpPr>
              <a:spLocks/>
            </p:cNvSpPr>
            <p:nvPr/>
          </p:nvSpPr>
          <p:spPr bwMode="auto">
            <a:xfrm>
              <a:off x="2824" y="1821"/>
              <a:ext cx="22" cy="21"/>
            </a:xfrm>
            <a:custGeom>
              <a:avLst/>
              <a:gdLst>
                <a:gd name="T0" fmla="*/ 6 w 40"/>
                <a:gd name="T1" fmla="*/ 5 h 40"/>
                <a:gd name="T2" fmla="*/ 12 w 40"/>
                <a:gd name="T3" fmla="*/ 5 h 40"/>
                <a:gd name="T4" fmla="*/ 6 w 40"/>
                <a:gd name="T5" fmla="*/ 0 h 40"/>
                <a:gd name="T6" fmla="*/ 0 w 40"/>
                <a:gd name="T7" fmla="*/ 5 h 40"/>
                <a:gd name="T8" fmla="*/ 6 w 40"/>
                <a:gd name="T9" fmla="*/ 11 h 40"/>
                <a:gd name="T10" fmla="*/ 12 w 40"/>
                <a:gd name="T11" fmla="*/ 5 h 40"/>
                <a:gd name="T12" fmla="*/ 6 w 40"/>
                <a:gd name="T13" fmla="*/ 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" name="Oval 187"/>
            <p:cNvSpPr>
              <a:spLocks noChangeArrowheads="1"/>
            </p:cNvSpPr>
            <p:nvPr/>
          </p:nvSpPr>
          <p:spPr bwMode="auto">
            <a:xfrm>
              <a:off x="2817" y="1815"/>
              <a:ext cx="27" cy="2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0" name="Freeform 188"/>
            <p:cNvSpPr>
              <a:spLocks/>
            </p:cNvSpPr>
            <p:nvPr/>
          </p:nvSpPr>
          <p:spPr bwMode="auto">
            <a:xfrm>
              <a:off x="3055" y="1896"/>
              <a:ext cx="22" cy="21"/>
            </a:xfrm>
            <a:custGeom>
              <a:avLst/>
              <a:gdLst>
                <a:gd name="T0" fmla="*/ 6 w 40"/>
                <a:gd name="T1" fmla="*/ 5 h 40"/>
                <a:gd name="T2" fmla="*/ 12 w 40"/>
                <a:gd name="T3" fmla="*/ 5 h 40"/>
                <a:gd name="T4" fmla="*/ 6 w 40"/>
                <a:gd name="T5" fmla="*/ 0 h 40"/>
                <a:gd name="T6" fmla="*/ 0 w 40"/>
                <a:gd name="T7" fmla="*/ 5 h 40"/>
                <a:gd name="T8" fmla="*/ 6 w 40"/>
                <a:gd name="T9" fmla="*/ 11 h 40"/>
                <a:gd name="T10" fmla="*/ 12 w 40"/>
                <a:gd name="T11" fmla="*/ 5 h 40"/>
                <a:gd name="T12" fmla="*/ 6 w 40"/>
                <a:gd name="T13" fmla="*/ 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1" name="Oval 189"/>
            <p:cNvSpPr>
              <a:spLocks noChangeArrowheads="1"/>
            </p:cNvSpPr>
            <p:nvPr/>
          </p:nvSpPr>
          <p:spPr bwMode="auto">
            <a:xfrm>
              <a:off x="3049" y="1890"/>
              <a:ext cx="26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" name="Freeform 190"/>
            <p:cNvSpPr>
              <a:spLocks/>
            </p:cNvSpPr>
            <p:nvPr/>
          </p:nvSpPr>
          <p:spPr bwMode="auto">
            <a:xfrm>
              <a:off x="3286" y="1971"/>
              <a:ext cx="21" cy="22"/>
            </a:xfrm>
            <a:custGeom>
              <a:avLst/>
              <a:gdLst>
                <a:gd name="T0" fmla="*/ 5 w 40"/>
                <a:gd name="T1" fmla="*/ 6 h 40"/>
                <a:gd name="T2" fmla="*/ 11 w 40"/>
                <a:gd name="T3" fmla="*/ 6 h 40"/>
                <a:gd name="T4" fmla="*/ 5 w 40"/>
                <a:gd name="T5" fmla="*/ 0 h 40"/>
                <a:gd name="T6" fmla="*/ 0 w 40"/>
                <a:gd name="T7" fmla="*/ 6 h 40"/>
                <a:gd name="T8" fmla="*/ 5 w 40"/>
                <a:gd name="T9" fmla="*/ 12 h 40"/>
                <a:gd name="T10" fmla="*/ 11 w 40"/>
                <a:gd name="T11" fmla="*/ 6 h 40"/>
                <a:gd name="T12" fmla="*/ 5 w 40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3" name="Oval 191"/>
            <p:cNvSpPr>
              <a:spLocks noChangeArrowheads="1"/>
            </p:cNvSpPr>
            <p:nvPr/>
          </p:nvSpPr>
          <p:spPr bwMode="auto">
            <a:xfrm>
              <a:off x="3290" y="1964"/>
              <a:ext cx="27" cy="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4" name="Freeform 192"/>
            <p:cNvSpPr>
              <a:spLocks/>
            </p:cNvSpPr>
            <p:nvPr/>
          </p:nvSpPr>
          <p:spPr bwMode="auto">
            <a:xfrm>
              <a:off x="2121" y="2122"/>
              <a:ext cx="22" cy="22"/>
            </a:xfrm>
            <a:custGeom>
              <a:avLst/>
              <a:gdLst>
                <a:gd name="T0" fmla="*/ 6 w 40"/>
                <a:gd name="T1" fmla="*/ 6 h 40"/>
                <a:gd name="T2" fmla="*/ 12 w 40"/>
                <a:gd name="T3" fmla="*/ 6 h 40"/>
                <a:gd name="T4" fmla="*/ 6 w 40"/>
                <a:gd name="T5" fmla="*/ 0 h 40"/>
                <a:gd name="T6" fmla="*/ 0 w 40"/>
                <a:gd name="T7" fmla="*/ 6 h 40"/>
                <a:gd name="T8" fmla="*/ 6 w 40"/>
                <a:gd name="T9" fmla="*/ 12 h 40"/>
                <a:gd name="T10" fmla="*/ 12 w 40"/>
                <a:gd name="T11" fmla="*/ 6 h 40"/>
                <a:gd name="T12" fmla="*/ 6 w 40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5" name="Oval 193"/>
            <p:cNvSpPr>
              <a:spLocks noChangeArrowheads="1"/>
            </p:cNvSpPr>
            <p:nvPr/>
          </p:nvSpPr>
          <p:spPr bwMode="auto">
            <a:xfrm>
              <a:off x="2113" y="2115"/>
              <a:ext cx="28" cy="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6" name="Freeform 194"/>
            <p:cNvSpPr>
              <a:spLocks/>
            </p:cNvSpPr>
            <p:nvPr/>
          </p:nvSpPr>
          <p:spPr bwMode="auto">
            <a:xfrm>
              <a:off x="2351" y="2197"/>
              <a:ext cx="22" cy="22"/>
            </a:xfrm>
            <a:custGeom>
              <a:avLst/>
              <a:gdLst>
                <a:gd name="T0" fmla="*/ 6 w 40"/>
                <a:gd name="T1" fmla="*/ 6 h 40"/>
                <a:gd name="T2" fmla="*/ 12 w 40"/>
                <a:gd name="T3" fmla="*/ 6 h 40"/>
                <a:gd name="T4" fmla="*/ 6 w 40"/>
                <a:gd name="T5" fmla="*/ 0 h 40"/>
                <a:gd name="T6" fmla="*/ 0 w 40"/>
                <a:gd name="T7" fmla="*/ 6 h 40"/>
                <a:gd name="T8" fmla="*/ 6 w 40"/>
                <a:gd name="T9" fmla="*/ 12 h 40"/>
                <a:gd name="T10" fmla="*/ 12 w 40"/>
                <a:gd name="T11" fmla="*/ 6 h 40"/>
                <a:gd name="T12" fmla="*/ 6 w 40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" name="Oval 195"/>
            <p:cNvSpPr>
              <a:spLocks noChangeArrowheads="1"/>
            </p:cNvSpPr>
            <p:nvPr/>
          </p:nvSpPr>
          <p:spPr bwMode="auto">
            <a:xfrm>
              <a:off x="2356" y="2201"/>
              <a:ext cx="26" cy="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" name="Freeform 196"/>
            <p:cNvSpPr>
              <a:spLocks/>
            </p:cNvSpPr>
            <p:nvPr/>
          </p:nvSpPr>
          <p:spPr bwMode="auto">
            <a:xfrm>
              <a:off x="2593" y="2272"/>
              <a:ext cx="23" cy="22"/>
            </a:xfrm>
            <a:custGeom>
              <a:avLst/>
              <a:gdLst>
                <a:gd name="T0" fmla="*/ 7 w 40"/>
                <a:gd name="T1" fmla="*/ 6 h 40"/>
                <a:gd name="T2" fmla="*/ 13 w 40"/>
                <a:gd name="T3" fmla="*/ 6 h 40"/>
                <a:gd name="T4" fmla="*/ 7 w 40"/>
                <a:gd name="T5" fmla="*/ 0 h 40"/>
                <a:gd name="T6" fmla="*/ 0 w 40"/>
                <a:gd name="T7" fmla="*/ 6 h 40"/>
                <a:gd name="T8" fmla="*/ 7 w 40"/>
                <a:gd name="T9" fmla="*/ 12 h 40"/>
                <a:gd name="T10" fmla="*/ 13 w 40"/>
                <a:gd name="T11" fmla="*/ 6 h 40"/>
                <a:gd name="T12" fmla="*/ 7 w 40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" name="Oval 197"/>
            <p:cNvSpPr>
              <a:spLocks noChangeArrowheads="1"/>
            </p:cNvSpPr>
            <p:nvPr/>
          </p:nvSpPr>
          <p:spPr bwMode="auto">
            <a:xfrm>
              <a:off x="2586" y="2277"/>
              <a:ext cx="28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" name="Freeform 198"/>
            <p:cNvSpPr>
              <a:spLocks/>
            </p:cNvSpPr>
            <p:nvPr/>
          </p:nvSpPr>
          <p:spPr bwMode="auto">
            <a:xfrm>
              <a:off x="2824" y="2348"/>
              <a:ext cx="22" cy="21"/>
            </a:xfrm>
            <a:custGeom>
              <a:avLst/>
              <a:gdLst>
                <a:gd name="T0" fmla="*/ 6 w 40"/>
                <a:gd name="T1" fmla="*/ 5 h 40"/>
                <a:gd name="T2" fmla="*/ 12 w 40"/>
                <a:gd name="T3" fmla="*/ 5 h 40"/>
                <a:gd name="T4" fmla="*/ 6 w 40"/>
                <a:gd name="T5" fmla="*/ 0 h 40"/>
                <a:gd name="T6" fmla="*/ 0 w 40"/>
                <a:gd name="T7" fmla="*/ 5 h 40"/>
                <a:gd name="T8" fmla="*/ 6 w 40"/>
                <a:gd name="T9" fmla="*/ 11 h 40"/>
                <a:gd name="T10" fmla="*/ 12 w 40"/>
                <a:gd name="T11" fmla="*/ 5 h 40"/>
                <a:gd name="T12" fmla="*/ 6 w 40"/>
                <a:gd name="T13" fmla="*/ 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" name="Oval 199"/>
            <p:cNvSpPr>
              <a:spLocks noChangeArrowheads="1"/>
            </p:cNvSpPr>
            <p:nvPr/>
          </p:nvSpPr>
          <p:spPr bwMode="auto">
            <a:xfrm>
              <a:off x="2817" y="2352"/>
              <a:ext cx="27" cy="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Freeform 200"/>
            <p:cNvSpPr>
              <a:spLocks/>
            </p:cNvSpPr>
            <p:nvPr/>
          </p:nvSpPr>
          <p:spPr bwMode="auto">
            <a:xfrm>
              <a:off x="3055" y="2423"/>
              <a:ext cx="22" cy="21"/>
            </a:xfrm>
            <a:custGeom>
              <a:avLst/>
              <a:gdLst>
                <a:gd name="T0" fmla="*/ 6 w 40"/>
                <a:gd name="T1" fmla="*/ 5 h 40"/>
                <a:gd name="T2" fmla="*/ 12 w 40"/>
                <a:gd name="T3" fmla="*/ 5 h 40"/>
                <a:gd name="T4" fmla="*/ 6 w 40"/>
                <a:gd name="T5" fmla="*/ 0 h 40"/>
                <a:gd name="T6" fmla="*/ 0 w 40"/>
                <a:gd name="T7" fmla="*/ 5 h 40"/>
                <a:gd name="T8" fmla="*/ 6 w 40"/>
                <a:gd name="T9" fmla="*/ 11 h 40"/>
                <a:gd name="T10" fmla="*/ 12 w 40"/>
                <a:gd name="T11" fmla="*/ 5 h 40"/>
                <a:gd name="T12" fmla="*/ 6 w 40"/>
                <a:gd name="T13" fmla="*/ 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3" name="Oval 201"/>
            <p:cNvSpPr>
              <a:spLocks noChangeArrowheads="1"/>
            </p:cNvSpPr>
            <p:nvPr/>
          </p:nvSpPr>
          <p:spPr bwMode="auto">
            <a:xfrm>
              <a:off x="3049" y="2427"/>
              <a:ext cx="26" cy="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4" name="Freeform 202"/>
            <p:cNvSpPr>
              <a:spLocks/>
            </p:cNvSpPr>
            <p:nvPr/>
          </p:nvSpPr>
          <p:spPr bwMode="auto">
            <a:xfrm>
              <a:off x="3286" y="2509"/>
              <a:ext cx="21" cy="21"/>
            </a:xfrm>
            <a:custGeom>
              <a:avLst/>
              <a:gdLst>
                <a:gd name="T0" fmla="*/ 5 w 40"/>
                <a:gd name="T1" fmla="*/ 5 h 40"/>
                <a:gd name="T2" fmla="*/ 11 w 40"/>
                <a:gd name="T3" fmla="*/ 5 h 40"/>
                <a:gd name="T4" fmla="*/ 5 w 40"/>
                <a:gd name="T5" fmla="*/ 0 h 40"/>
                <a:gd name="T6" fmla="*/ 0 w 40"/>
                <a:gd name="T7" fmla="*/ 5 h 40"/>
                <a:gd name="T8" fmla="*/ 5 w 40"/>
                <a:gd name="T9" fmla="*/ 11 h 40"/>
                <a:gd name="T10" fmla="*/ 11 w 40"/>
                <a:gd name="T11" fmla="*/ 5 h 40"/>
                <a:gd name="T12" fmla="*/ 5 w 40"/>
                <a:gd name="T13" fmla="*/ 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5" name="Oval 203"/>
            <p:cNvSpPr>
              <a:spLocks noChangeArrowheads="1"/>
            </p:cNvSpPr>
            <p:nvPr/>
          </p:nvSpPr>
          <p:spPr bwMode="auto">
            <a:xfrm>
              <a:off x="3290" y="2503"/>
              <a:ext cx="27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6" name="Freeform 204"/>
            <p:cNvSpPr>
              <a:spLocks/>
            </p:cNvSpPr>
            <p:nvPr/>
          </p:nvSpPr>
          <p:spPr bwMode="auto">
            <a:xfrm>
              <a:off x="2121" y="2660"/>
              <a:ext cx="22" cy="21"/>
            </a:xfrm>
            <a:custGeom>
              <a:avLst/>
              <a:gdLst>
                <a:gd name="T0" fmla="*/ 6 w 40"/>
                <a:gd name="T1" fmla="*/ 5 h 40"/>
                <a:gd name="T2" fmla="*/ 12 w 40"/>
                <a:gd name="T3" fmla="*/ 5 h 40"/>
                <a:gd name="T4" fmla="*/ 6 w 40"/>
                <a:gd name="T5" fmla="*/ 0 h 40"/>
                <a:gd name="T6" fmla="*/ 0 w 40"/>
                <a:gd name="T7" fmla="*/ 5 h 40"/>
                <a:gd name="T8" fmla="*/ 6 w 40"/>
                <a:gd name="T9" fmla="*/ 11 h 40"/>
                <a:gd name="T10" fmla="*/ 12 w 40"/>
                <a:gd name="T11" fmla="*/ 5 h 40"/>
                <a:gd name="T12" fmla="*/ 6 w 40"/>
                <a:gd name="T13" fmla="*/ 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7" name="Oval 205"/>
            <p:cNvSpPr>
              <a:spLocks noChangeArrowheads="1"/>
            </p:cNvSpPr>
            <p:nvPr/>
          </p:nvSpPr>
          <p:spPr bwMode="auto">
            <a:xfrm>
              <a:off x="2113" y="2653"/>
              <a:ext cx="28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8" name="Freeform 206"/>
            <p:cNvSpPr>
              <a:spLocks/>
            </p:cNvSpPr>
            <p:nvPr/>
          </p:nvSpPr>
          <p:spPr bwMode="auto">
            <a:xfrm>
              <a:off x="2351" y="2735"/>
              <a:ext cx="22" cy="21"/>
            </a:xfrm>
            <a:custGeom>
              <a:avLst/>
              <a:gdLst>
                <a:gd name="T0" fmla="*/ 6 w 40"/>
                <a:gd name="T1" fmla="*/ 5 h 40"/>
                <a:gd name="T2" fmla="*/ 12 w 40"/>
                <a:gd name="T3" fmla="*/ 5 h 40"/>
                <a:gd name="T4" fmla="*/ 6 w 40"/>
                <a:gd name="T5" fmla="*/ 0 h 40"/>
                <a:gd name="T6" fmla="*/ 0 w 40"/>
                <a:gd name="T7" fmla="*/ 5 h 40"/>
                <a:gd name="T8" fmla="*/ 6 w 40"/>
                <a:gd name="T9" fmla="*/ 11 h 40"/>
                <a:gd name="T10" fmla="*/ 12 w 40"/>
                <a:gd name="T11" fmla="*/ 5 h 40"/>
                <a:gd name="T12" fmla="*/ 6 w 40"/>
                <a:gd name="T13" fmla="*/ 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9" name="Oval 207"/>
            <p:cNvSpPr>
              <a:spLocks noChangeArrowheads="1"/>
            </p:cNvSpPr>
            <p:nvPr/>
          </p:nvSpPr>
          <p:spPr bwMode="auto">
            <a:xfrm>
              <a:off x="2356" y="2729"/>
              <a:ext cx="26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0" name="Freeform 208"/>
            <p:cNvSpPr>
              <a:spLocks/>
            </p:cNvSpPr>
            <p:nvPr/>
          </p:nvSpPr>
          <p:spPr bwMode="auto">
            <a:xfrm>
              <a:off x="2593" y="2810"/>
              <a:ext cx="23" cy="22"/>
            </a:xfrm>
            <a:custGeom>
              <a:avLst/>
              <a:gdLst>
                <a:gd name="T0" fmla="*/ 7 w 40"/>
                <a:gd name="T1" fmla="*/ 6 h 40"/>
                <a:gd name="T2" fmla="*/ 13 w 40"/>
                <a:gd name="T3" fmla="*/ 6 h 40"/>
                <a:gd name="T4" fmla="*/ 7 w 40"/>
                <a:gd name="T5" fmla="*/ 0 h 40"/>
                <a:gd name="T6" fmla="*/ 0 w 40"/>
                <a:gd name="T7" fmla="*/ 6 h 40"/>
                <a:gd name="T8" fmla="*/ 7 w 40"/>
                <a:gd name="T9" fmla="*/ 12 h 40"/>
                <a:gd name="T10" fmla="*/ 13 w 40"/>
                <a:gd name="T11" fmla="*/ 6 h 40"/>
                <a:gd name="T12" fmla="*/ 7 w 40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1" name="Oval 209"/>
            <p:cNvSpPr>
              <a:spLocks noChangeArrowheads="1"/>
            </p:cNvSpPr>
            <p:nvPr/>
          </p:nvSpPr>
          <p:spPr bwMode="auto">
            <a:xfrm>
              <a:off x="2586" y="2803"/>
              <a:ext cx="28" cy="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2" name="Freeform 210"/>
            <p:cNvSpPr>
              <a:spLocks/>
            </p:cNvSpPr>
            <p:nvPr/>
          </p:nvSpPr>
          <p:spPr bwMode="auto">
            <a:xfrm>
              <a:off x="2824" y="2886"/>
              <a:ext cx="22" cy="21"/>
            </a:xfrm>
            <a:custGeom>
              <a:avLst/>
              <a:gdLst>
                <a:gd name="T0" fmla="*/ 6 w 40"/>
                <a:gd name="T1" fmla="*/ 5 h 40"/>
                <a:gd name="T2" fmla="*/ 12 w 40"/>
                <a:gd name="T3" fmla="*/ 5 h 40"/>
                <a:gd name="T4" fmla="*/ 6 w 40"/>
                <a:gd name="T5" fmla="*/ 0 h 40"/>
                <a:gd name="T6" fmla="*/ 0 w 40"/>
                <a:gd name="T7" fmla="*/ 5 h 40"/>
                <a:gd name="T8" fmla="*/ 6 w 40"/>
                <a:gd name="T9" fmla="*/ 11 h 40"/>
                <a:gd name="T10" fmla="*/ 12 w 40"/>
                <a:gd name="T11" fmla="*/ 5 h 40"/>
                <a:gd name="T12" fmla="*/ 6 w 40"/>
                <a:gd name="T13" fmla="*/ 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3" name="Oval 211"/>
            <p:cNvSpPr>
              <a:spLocks noChangeArrowheads="1"/>
            </p:cNvSpPr>
            <p:nvPr/>
          </p:nvSpPr>
          <p:spPr bwMode="auto">
            <a:xfrm>
              <a:off x="2817" y="2879"/>
              <a:ext cx="27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4" name="Freeform 212"/>
            <p:cNvSpPr>
              <a:spLocks/>
            </p:cNvSpPr>
            <p:nvPr/>
          </p:nvSpPr>
          <p:spPr bwMode="auto">
            <a:xfrm>
              <a:off x="3055" y="2961"/>
              <a:ext cx="22" cy="22"/>
            </a:xfrm>
            <a:custGeom>
              <a:avLst/>
              <a:gdLst>
                <a:gd name="T0" fmla="*/ 6 w 40"/>
                <a:gd name="T1" fmla="*/ 6 h 40"/>
                <a:gd name="T2" fmla="*/ 12 w 40"/>
                <a:gd name="T3" fmla="*/ 6 h 40"/>
                <a:gd name="T4" fmla="*/ 6 w 40"/>
                <a:gd name="T5" fmla="*/ 0 h 40"/>
                <a:gd name="T6" fmla="*/ 0 w 40"/>
                <a:gd name="T7" fmla="*/ 6 h 40"/>
                <a:gd name="T8" fmla="*/ 6 w 40"/>
                <a:gd name="T9" fmla="*/ 12 h 40"/>
                <a:gd name="T10" fmla="*/ 12 w 40"/>
                <a:gd name="T11" fmla="*/ 6 h 40"/>
                <a:gd name="T12" fmla="*/ 6 w 40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5" name="Oval 213"/>
            <p:cNvSpPr>
              <a:spLocks noChangeArrowheads="1"/>
            </p:cNvSpPr>
            <p:nvPr/>
          </p:nvSpPr>
          <p:spPr bwMode="auto">
            <a:xfrm>
              <a:off x="3049" y="2954"/>
              <a:ext cx="26" cy="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6" name="Freeform 214"/>
            <p:cNvSpPr>
              <a:spLocks/>
            </p:cNvSpPr>
            <p:nvPr/>
          </p:nvSpPr>
          <p:spPr bwMode="auto">
            <a:xfrm>
              <a:off x="3286" y="3036"/>
              <a:ext cx="21" cy="22"/>
            </a:xfrm>
            <a:custGeom>
              <a:avLst/>
              <a:gdLst>
                <a:gd name="T0" fmla="*/ 5 w 40"/>
                <a:gd name="T1" fmla="*/ 6 h 40"/>
                <a:gd name="T2" fmla="*/ 11 w 40"/>
                <a:gd name="T3" fmla="*/ 6 h 40"/>
                <a:gd name="T4" fmla="*/ 5 w 40"/>
                <a:gd name="T5" fmla="*/ 0 h 40"/>
                <a:gd name="T6" fmla="*/ 0 w 40"/>
                <a:gd name="T7" fmla="*/ 6 h 40"/>
                <a:gd name="T8" fmla="*/ 5 w 40"/>
                <a:gd name="T9" fmla="*/ 12 h 40"/>
                <a:gd name="T10" fmla="*/ 11 w 40"/>
                <a:gd name="T11" fmla="*/ 6 h 40"/>
                <a:gd name="T12" fmla="*/ 5 w 40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7" name="Oval 215"/>
            <p:cNvSpPr>
              <a:spLocks noChangeArrowheads="1"/>
            </p:cNvSpPr>
            <p:nvPr/>
          </p:nvSpPr>
          <p:spPr bwMode="auto">
            <a:xfrm>
              <a:off x="3290" y="3040"/>
              <a:ext cx="27" cy="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8" name="Freeform 216"/>
            <p:cNvSpPr>
              <a:spLocks/>
            </p:cNvSpPr>
            <p:nvPr/>
          </p:nvSpPr>
          <p:spPr bwMode="auto">
            <a:xfrm>
              <a:off x="2121" y="3187"/>
              <a:ext cx="22" cy="22"/>
            </a:xfrm>
            <a:custGeom>
              <a:avLst/>
              <a:gdLst>
                <a:gd name="T0" fmla="*/ 6 w 40"/>
                <a:gd name="T1" fmla="*/ 6 h 40"/>
                <a:gd name="T2" fmla="*/ 12 w 40"/>
                <a:gd name="T3" fmla="*/ 6 h 40"/>
                <a:gd name="T4" fmla="*/ 6 w 40"/>
                <a:gd name="T5" fmla="*/ 0 h 40"/>
                <a:gd name="T6" fmla="*/ 0 w 40"/>
                <a:gd name="T7" fmla="*/ 6 h 40"/>
                <a:gd name="T8" fmla="*/ 6 w 40"/>
                <a:gd name="T9" fmla="*/ 12 h 40"/>
                <a:gd name="T10" fmla="*/ 12 w 40"/>
                <a:gd name="T11" fmla="*/ 6 h 40"/>
                <a:gd name="T12" fmla="*/ 6 w 40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9" name="Oval 217"/>
            <p:cNvSpPr>
              <a:spLocks noChangeArrowheads="1"/>
            </p:cNvSpPr>
            <p:nvPr/>
          </p:nvSpPr>
          <p:spPr bwMode="auto">
            <a:xfrm>
              <a:off x="2113" y="3191"/>
              <a:ext cx="28" cy="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0" name="Freeform 218"/>
            <p:cNvSpPr>
              <a:spLocks/>
            </p:cNvSpPr>
            <p:nvPr/>
          </p:nvSpPr>
          <p:spPr bwMode="auto">
            <a:xfrm>
              <a:off x="2351" y="3262"/>
              <a:ext cx="22" cy="21"/>
            </a:xfrm>
            <a:custGeom>
              <a:avLst/>
              <a:gdLst>
                <a:gd name="T0" fmla="*/ 6 w 40"/>
                <a:gd name="T1" fmla="*/ 5 h 40"/>
                <a:gd name="T2" fmla="*/ 12 w 40"/>
                <a:gd name="T3" fmla="*/ 5 h 40"/>
                <a:gd name="T4" fmla="*/ 6 w 40"/>
                <a:gd name="T5" fmla="*/ 0 h 40"/>
                <a:gd name="T6" fmla="*/ 0 w 40"/>
                <a:gd name="T7" fmla="*/ 5 h 40"/>
                <a:gd name="T8" fmla="*/ 6 w 40"/>
                <a:gd name="T9" fmla="*/ 11 h 40"/>
                <a:gd name="T10" fmla="*/ 12 w 40"/>
                <a:gd name="T11" fmla="*/ 5 h 40"/>
                <a:gd name="T12" fmla="*/ 6 w 40"/>
                <a:gd name="T13" fmla="*/ 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1" name="Oval 219"/>
            <p:cNvSpPr>
              <a:spLocks noChangeArrowheads="1"/>
            </p:cNvSpPr>
            <p:nvPr/>
          </p:nvSpPr>
          <p:spPr bwMode="auto">
            <a:xfrm>
              <a:off x="2356" y="3266"/>
              <a:ext cx="26" cy="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2" name="Freeform 220"/>
            <p:cNvSpPr>
              <a:spLocks/>
            </p:cNvSpPr>
            <p:nvPr/>
          </p:nvSpPr>
          <p:spPr bwMode="auto">
            <a:xfrm>
              <a:off x="2593" y="3337"/>
              <a:ext cx="23" cy="22"/>
            </a:xfrm>
            <a:custGeom>
              <a:avLst/>
              <a:gdLst>
                <a:gd name="T0" fmla="*/ 7 w 40"/>
                <a:gd name="T1" fmla="*/ 6 h 40"/>
                <a:gd name="T2" fmla="*/ 13 w 40"/>
                <a:gd name="T3" fmla="*/ 6 h 40"/>
                <a:gd name="T4" fmla="*/ 7 w 40"/>
                <a:gd name="T5" fmla="*/ 0 h 40"/>
                <a:gd name="T6" fmla="*/ 0 w 40"/>
                <a:gd name="T7" fmla="*/ 6 h 40"/>
                <a:gd name="T8" fmla="*/ 7 w 40"/>
                <a:gd name="T9" fmla="*/ 12 h 40"/>
                <a:gd name="T10" fmla="*/ 13 w 40"/>
                <a:gd name="T11" fmla="*/ 6 h 40"/>
                <a:gd name="T12" fmla="*/ 7 w 40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3" name="Oval 221"/>
            <p:cNvSpPr>
              <a:spLocks noChangeArrowheads="1"/>
            </p:cNvSpPr>
            <p:nvPr/>
          </p:nvSpPr>
          <p:spPr bwMode="auto">
            <a:xfrm>
              <a:off x="2586" y="3342"/>
              <a:ext cx="28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4" name="Freeform 222"/>
            <p:cNvSpPr>
              <a:spLocks/>
            </p:cNvSpPr>
            <p:nvPr/>
          </p:nvSpPr>
          <p:spPr bwMode="auto">
            <a:xfrm>
              <a:off x="2824" y="3423"/>
              <a:ext cx="22" cy="22"/>
            </a:xfrm>
            <a:custGeom>
              <a:avLst/>
              <a:gdLst>
                <a:gd name="T0" fmla="*/ 6 w 40"/>
                <a:gd name="T1" fmla="*/ 6 h 40"/>
                <a:gd name="T2" fmla="*/ 12 w 40"/>
                <a:gd name="T3" fmla="*/ 6 h 40"/>
                <a:gd name="T4" fmla="*/ 6 w 40"/>
                <a:gd name="T5" fmla="*/ 0 h 40"/>
                <a:gd name="T6" fmla="*/ 0 w 40"/>
                <a:gd name="T7" fmla="*/ 6 h 40"/>
                <a:gd name="T8" fmla="*/ 6 w 40"/>
                <a:gd name="T9" fmla="*/ 12 h 40"/>
                <a:gd name="T10" fmla="*/ 12 w 40"/>
                <a:gd name="T11" fmla="*/ 6 h 40"/>
                <a:gd name="T12" fmla="*/ 6 w 40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5" name="Oval 223"/>
            <p:cNvSpPr>
              <a:spLocks noChangeArrowheads="1"/>
            </p:cNvSpPr>
            <p:nvPr/>
          </p:nvSpPr>
          <p:spPr bwMode="auto">
            <a:xfrm>
              <a:off x="2817" y="3417"/>
              <a:ext cx="27" cy="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6" name="Freeform 224"/>
            <p:cNvSpPr>
              <a:spLocks/>
            </p:cNvSpPr>
            <p:nvPr/>
          </p:nvSpPr>
          <p:spPr bwMode="auto">
            <a:xfrm>
              <a:off x="3055" y="3499"/>
              <a:ext cx="22" cy="21"/>
            </a:xfrm>
            <a:custGeom>
              <a:avLst/>
              <a:gdLst>
                <a:gd name="T0" fmla="*/ 6 w 40"/>
                <a:gd name="T1" fmla="*/ 5 h 40"/>
                <a:gd name="T2" fmla="*/ 12 w 40"/>
                <a:gd name="T3" fmla="*/ 5 h 40"/>
                <a:gd name="T4" fmla="*/ 6 w 40"/>
                <a:gd name="T5" fmla="*/ 0 h 40"/>
                <a:gd name="T6" fmla="*/ 0 w 40"/>
                <a:gd name="T7" fmla="*/ 5 h 40"/>
                <a:gd name="T8" fmla="*/ 6 w 40"/>
                <a:gd name="T9" fmla="*/ 11 h 40"/>
                <a:gd name="T10" fmla="*/ 12 w 40"/>
                <a:gd name="T11" fmla="*/ 5 h 40"/>
                <a:gd name="T12" fmla="*/ 6 w 40"/>
                <a:gd name="T13" fmla="*/ 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7" name="Oval 225"/>
            <p:cNvSpPr>
              <a:spLocks noChangeArrowheads="1"/>
            </p:cNvSpPr>
            <p:nvPr/>
          </p:nvSpPr>
          <p:spPr bwMode="auto">
            <a:xfrm>
              <a:off x="3049" y="3492"/>
              <a:ext cx="26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8" name="Freeform 226"/>
            <p:cNvSpPr>
              <a:spLocks/>
            </p:cNvSpPr>
            <p:nvPr/>
          </p:nvSpPr>
          <p:spPr bwMode="auto">
            <a:xfrm>
              <a:off x="3286" y="3574"/>
              <a:ext cx="21" cy="21"/>
            </a:xfrm>
            <a:custGeom>
              <a:avLst/>
              <a:gdLst>
                <a:gd name="T0" fmla="*/ 5 w 40"/>
                <a:gd name="T1" fmla="*/ 5 h 40"/>
                <a:gd name="T2" fmla="*/ 11 w 40"/>
                <a:gd name="T3" fmla="*/ 5 h 40"/>
                <a:gd name="T4" fmla="*/ 5 w 40"/>
                <a:gd name="T5" fmla="*/ 0 h 40"/>
                <a:gd name="T6" fmla="*/ 0 w 40"/>
                <a:gd name="T7" fmla="*/ 5 h 40"/>
                <a:gd name="T8" fmla="*/ 5 w 40"/>
                <a:gd name="T9" fmla="*/ 11 h 40"/>
                <a:gd name="T10" fmla="*/ 11 w 40"/>
                <a:gd name="T11" fmla="*/ 5 h 40"/>
                <a:gd name="T12" fmla="*/ 5 w 40"/>
                <a:gd name="T13" fmla="*/ 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9" name="Oval 227"/>
            <p:cNvSpPr>
              <a:spLocks noChangeArrowheads="1"/>
            </p:cNvSpPr>
            <p:nvPr/>
          </p:nvSpPr>
          <p:spPr bwMode="auto">
            <a:xfrm>
              <a:off x="3290" y="3568"/>
              <a:ext cx="27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0" name="Line 228"/>
            <p:cNvSpPr>
              <a:spLocks noChangeShapeType="1"/>
            </p:cNvSpPr>
            <p:nvPr/>
          </p:nvSpPr>
          <p:spPr bwMode="auto">
            <a:xfrm flipH="1">
              <a:off x="3868" y="3391"/>
              <a:ext cx="122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21" name="Freeform 229"/>
            <p:cNvSpPr>
              <a:spLocks/>
            </p:cNvSpPr>
            <p:nvPr/>
          </p:nvSpPr>
          <p:spPr bwMode="auto">
            <a:xfrm>
              <a:off x="4297" y="3468"/>
              <a:ext cx="78" cy="114"/>
            </a:xfrm>
            <a:custGeom>
              <a:avLst/>
              <a:gdLst>
                <a:gd name="T0" fmla="*/ 21 w 142"/>
                <a:gd name="T1" fmla="*/ 61 h 213"/>
                <a:gd name="T2" fmla="*/ 21 w 142"/>
                <a:gd name="T3" fmla="*/ 31 h 213"/>
                <a:gd name="T4" fmla="*/ 21 w 142"/>
                <a:gd name="T5" fmla="*/ 0 h 213"/>
                <a:gd name="T6" fmla="*/ 0 60000 65536"/>
                <a:gd name="T7" fmla="*/ 0 60000 65536"/>
                <a:gd name="T8" fmla="*/ 0 60000 65536"/>
                <a:gd name="T9" fmla="*/ 0 w 142"/>
                <a:gd name="T10" fmla="*/ 0 h 213"/>
                <a:gd name="T11" fmla="*/ 142 w 142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2" h="213">
                  <a:moveTo>
                    <a:pt x="71" y="213"/>
                  </a:moveTo>
                  <a:cubicBezTo>
                    <a:pt x="0" y="142"/>
                    <a:pt x="0" y="142"/>
                    <a:pt x="71" y="106"/>
                  </a:cubicBezTo>
                  <a:cubicBezTo>
                    <a:pt x="142" y="71"/>
                    <a:pt x="142" y="71"/>
                    <a:pt x="71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2" name="Line 230"/>
            <p:cNvSpPr>
              <a:spLocks noChangeShapeType="1"/>
            </p:cNvSpPr>
            <p:nvPr/>
          </p:nvSpPr>
          <p:spPr bwMode="auto">
            <a:xfrm>
              <a:off x="4341" y="1789"/>
              <a:ext cx="1" cy="16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23" name="Freeform 231"/>
            <p:cNvSpPr>
              <a:spLocks/>
            </p:cNvSpPr>
            <p:nvPr/>
          </p:nvSpPr>
          <p:spPr bwMode="auto">
            <a:xfrm>
              <a:off x="4359" y="3468"/>
              <a:ext cx="78" cy="114"/>
            </a:xfrm>
            <a:custGeom>
              <a:avLst/>
              <a:gdLst>
                <a:gd name="T0" fmla="*/ 21 w 142"/>
                <a:gd name="T1" fmla="*/ 61 h 213"/>
                <a:gd name="T2" fmla="*/ 21 w 142"/>
                <a:gd name="T3" fmla="*/ 31 h 213"/>
                <a:gd name="T4" fmla="*/ 21 w 142"/>
                <a:gd name="T5" fmla="*/ 0 h 213"/>
                <a:gd name="T6" fmla="*/ 0 60000 65536"/>
                <a:gd name="T7" fmla="*/ 0 60000 65536"/>
                <a:gd name="T8" fmla="*/ 0 60000 65536"/>
                <a:gd name="T9" fmla="*/ 0 w 142"/>
                <a:gd name="T10" fmla="*/ 0 h 213"/>
                <a:gd name="T11" fmla="*/ 142 w 142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2" h="213">
                  <a:moveTo>
                    <a:pt x="71" y="213"/>
                  </a:moveTo>
                  <a:cubicBezTo>
                    <a:pt x="0" y="142"/>
                    <a:pt x="0" y="142"/>
                    <a:pt x="71" y="106"/>
                  </a:cubicBezTo>
                  <a:cubicBezTo>
                    <a:pt x="142" y="71"/>
                    <a:pt x="142" y="71"/>
                    <a:pt x="71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4" name="Line 232"/>
            <p:cNvSpPr>
              <a:spLocks noChangeShapeType="1"/>
            </p:cNvSpPr>
            <p:nvPr/>
          </p:nvSpPr>
          <p:spPr bwMode="auto">
            <a:xfrm flipV="1">
              <a:off x="4396" y="3585"/>
              <a:ext cx="1" cy="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25" name="Line 233"/>
            <p:cNvSpPr>
              <a:spLocks noChangeShapeType="1"/>
            </p:cNvSpPr>
            <p:nvPr/>
          </p:nvSpPr>
          <p:spPr bwMode="auto">
            <a:xfrm>
              <a:off x="4396" y="2326"/>
              <a:ext cx="1" cy="1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26" name="Freeform 234"/>
            <p:cNvSpPr>
              <a:spLocks/>
            </p:cNvSpPr>
            <p:nvPr/>
          </p:nvSpPr>
          <p:spPr bwMode="auto">
            <a:xfrm>
              <a:off x="4419" y="3468"/>
              <a:ext cx="79" cy="114"/>
            </a:xfrm>
            <a:custGeom>
              <a:avLst/>
              <a:gdLst>
                <a:gd name="T0" fmla="*/ 22 w 141"/>
                <a:gd name="T1" fmla="*/ 61 h 213"/>
                <a:gd name="T2" fmla="*/ 22 w 141"/>
                <a:gd name="T3" fmla="*/ 31 h 213"/>
                <a:gd name="T4" fmla="*/ 22 w 141"/>
                <a:gd name="T5" fmla="*/ 0 h 213"/>
                <a:gd name="T6" fmla="*/ 0 60000 65536"/>
                <a:gd name="T7" fmla="*/ 0 60000 65536"/>
                <a:gd name="T8" fmla="*/ 0 60000 65536"/>
                <a:gd name="T9" fmla="*/ 0 w 141"/>
                <a:gd name="T10" fmla="*/ 0 h 213"/>
                <a:gd name="T11" fmla="*/ 141 w 141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213">
                  <a:moveTo>
                    <a:pt x="70" y="213"/>
                  </a:moveTo>
                  <a:cubicBezTo>
                    <a:pt x="0" y="142"/>
                    <a:pt x="0" y="142"/>
                    <a:pt x="70" y="106"/>
                  </a:cubicBezTo>
                  <a:cubicBezTo>
                    <a:pt x="141" y="71"/>
                    <a:pt x="141" y="71"/>
                    <a:pt x="7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7" name="Line 235"/>
            <p:cNvSpPr>
              <a:spLocks noChangeShapeType="1"/>
            </p:cNvSpPr>
            <p:nvPr/>
          </p:nvSpPr>
          <p:spPr bwMode="auto">
            <a:xfrm flipV="1">
              <a:off x="4462" y="3585"/>
              <a:ext cx="1" cy="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28" name="Line 236"/>
            <p:cNvSpPr>
              <a:spLocks noChangeShapeType="1"/>
            </p:cNvSpPr>
            <p:nvPr/>
          </p:nvSpPr>
          <p:spPr bwMode="auto">
            <a:xfrm>
              <a:off x="4518" y="3585"/>
              <a:ext cx="0" cy="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29" name="Line 237"/>
            <p:cNvSpPr>
              <a:spLocks noChangeShapeType="1"/>
            </p:cNvSpPr>
            <p:nvPr/>
          </p:nvSpPr>
          <p:spPr bwMode="auto">
            <a:xfrm>
              <a:off x="4518" y="3391"/>
              <a:ext cx="0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30" name="Line 238"/>
            <p:cNvSpPr>
              <a:spLocks noChangeShapeType="1"/>
            </p:cNvSpPr>
            <p:nvPr/>
          </p:nvSpPr>
          <p:spPr bwMode="auto">
            <a:xfrm>
              <a:off x="4924" y="2853"/>
              <a:ext cx="1" cy="6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31" name="Line 239"/>
            <p:cNvSpPr>
              <a:spLocks noChangeShapeType="1"/>
            </p:cNvSpPr>
            <p:nvPr/>
          </p:nvSpPr>
          <p:spPr bwMode="auto">
            <a:xfrm>
              <a:off x="4803" y="3585"/>
              <a:ext cx="0" cy="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32" name="Freeform 240"/>
            <p:cNvSpPr>
              <a:spLocks/>
            </p:cNvSpPr>
            <p:nvPr/>
          </p:nvSpPr>
          <p:spPr bwMode="auto">
            <a:xfrm>
              <a:off x="4765" y="3469"/>
              <a:ext cx="78" cy="114"/>
            </a:xfrm>
            <a:custGeom>
              <a:avLst/>
              <a:gdLst>
                <a:gd name="T0" fmla="*/ 22 w 141"/>
                <a:gd name="T1" fmla="*/ 61 h 212"/>
                <a:gd name="T2" fmla="*/ 22 w 141"/>
                <a:gd name="T3" fmla="*/ 31 h 212"/>
                <a:gd name="T4" fmla="*/ 22 w 141"/>
                <a:gd name="T5" fmla="*/ 0 h 212"/>
                <a:gd name="T6" fmla="*/ 0 60000 65536"/>
                <a:gd name="T7" fmla="*/ 0 60000 65536"/>
                <a:gd name="T8" fmla="*/ 0 60000 65536"/>
                <a:gd name="T9" fmla="*/ 0 w 141"/>
                <a:gd name="T10" fmla="*/ 0 h 212"/>
                <a:gd name="T11" fmla="*/ 141 w 141"/>
                <a:gd name="T12" fmla="*/ 212 h 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212">
                  <a:moveTo>
                    <a:pt x="70" y="212"/>
                  </a:moveTo>
                  <a:cubicBezTo>
                    <a:pt x="0" y="142"/>
                    <a:pt x="0" y="142"/>
                    <a:pt x="70" y="106"/>
                  </a:cubicBezTo>
                  <a:cubicBezTo>
                    <a:pt x="141" y="71"/>
                    <a:pt x="141" y="71"/>
                    <a:pt x="7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3" name="Line 241"/>
            <p:cNvSpPr>
              <a:spLocks noChangeShapeType="1"/>
            </p:cNvSpPr>
            <p:nvPr/>
          </p:nvSpPr>
          <p:spPr bwMode="auto">
            <a:xfrm>
              <a:off x="4803" y="1789"/>
              <a:ext cx="0" cy="16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34" name="Line 242"/>
            <p:cNvSpPr>
              <a:spLocks noChangeShapeType="1"/>
            </p:cNvSpPr>
            <p:nvPr/>
          </p:nvSpPr>
          <p:spPr bwMode="auto">
            <a:xfrm flipV="1">
              <a:off x="4869" y="3585"/>
              <a:ext cx="1" cy="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35" name="Line 243"/>
            <p:cNvSpPr>
              <a:spLocks noChangeShapeType="1"/>
            </p:cNvSpPr>
            <p:nvPr/>
          </p:nvSpPr>
          <p:spPr bwMode="auto">
            <a:xfrm>
              <a:off x="4869" y="2326"/>
              <a:ext cx="1" cy="1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36" name="Freeform 244"/>
            <p:cNvSpPr>
              <a:spLocks/>
            </p:cNvSpPr>
            <p:nvPr/>
          </p:nvSpPr>
          <p:spPr bwMode="auto">
            <a:xfrm>
              <a:off x="4887" y="3469"/>
              <a:ext cx="78" cy="114"/>
            </a:xfrm>
            <a:custGeom>
              <a:avLst/>
              <a:gdLst>
                <a:gd name="T0" fmla="*/ 22 w 141"/>
                <a:gd name="T1" fmla="*/ 61 h 212"/>
                <a:gd name="T2" fmla="*/ 22 w 141"/>
                <a:gd name="T3" fmla="*/ 31 h 212"/>
                <a:gd name="T4" fmla="*/ 22 w 141"/>
                <a:gd name="T5" fmla="*/ 0 h 212"/>
                <a:gd name="T6" fmla="*/ 0 60000 65536"/>
                <a:gd name="T7" fmla="*/ 0 60000 65536"/>
                <a:gd name="T8" fmla="*/ 0 60000 65536"/>
                <a:gd name="T9" fmla="*/ 0 w 141"/>
                <a:gd name="T10" fmla="*/ 0 h 212"/>
                <a:gd name="T11" fmla="*/ 141 w 141"/>
                <a:gd name="T12" fmla="*/ 212 h 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212">
                  <a:moveTo>
                    <a:pt x="70" y="212"/>
                  </a:moveTo>
                  <a:cubicBezTo>
                    <a:pt x="0" y="142"/>
                    <a:pt x="0" y="142"/>
                    <a:pt x="70" y="106"/>
                  </a:cubicBezTo>
                  <a:cubicBezTo>
                    <a:pt x="141" y="71"/>
                    <a:pt x="141" y="71"/>
                    <a:pt x="7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7" name="Line 245"/>
            <p:cNvSpPr>
              <a:spLocks noChangeShapeType="1"/>
            </p:cNvSpPr>
            <p:nvPr/>
          </p:nvSpPr>
          <p:spPr bwMode="auto">
            <a:xfrm flipV="1">
              <a:off x="4924" y="3585"/>
              <a:ext cx="1" cy="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38" name="Line 246"/>
            <p:cNvSpPr>
              <a:spLocks noChangeShapeType="1"/>
            </p:cNvSpPr>
            <p:nvPr/>
          </p:nvSpPr>
          <p:spPr bwMode="auto">
            <a:xfrm>
              <a:off x="4990" y="3585"/>
              <a:ext cx="1" cy="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39" name="Line 247"/>
            <p:cNvSpPr>
              <a:spLocks noChangeShapeType="1"/>
            </p:cNvSpPr>
            <p:nvPr/>
          </p:nvSpPr>
          <p:spPr bwMode="auto">
            <a:xfrm>
              <a:off x="4990" y="3391"/>
              <a:ext cx="1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40" name="Freeform 248"/>
            <p:cNvSpPr>
              <a:spLocks/>
            </p:cNvSpPr>
            <p:nvPr/>
          </p:nvSpPr>
          <p:spPr bwMode="auto">
            <a:xfrm>
              <a:off x="4948" y="3469"/>
              <a:ext cx="78" cy="114"/>
            </a:xfrm>
            <a:custGeom>
              <a:avLst/>
              <a:gdLst>
                <a:gd name="T0" fmla="*/ 21 w 142"/>
                <a:gd name="T1" fmla="*/ 61 h 212"/>
                <a:gd name="T2" fmla="*/ 21 w 142"/>
                <a:gd name="T3" fmla="*/ 31 h 212"/>
                <a:gd name="T4" fmla="*/ 21 w 142"/>
                <a:gd name="T5" fmla="*/ 0 h 212"/>
                <a:gd name="T6" fmla="*/ 0 60000 65536"/>
                <a:gd name="T7" fmla="*/ 0 60000 65536"/>
                <a:gd name="T8" fmla="*/ 0 60000 65536"/>
                <a:gd name="T9" fmla="*/ 0 w 142"/>
                <a:gd name="T10" fmla="*/ 0 h 212"/>
                <a:gd name="T11" fmla="*/ 142 w 142"/>
                <a:gd name="T12" fmla="*/ 212 h 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2" h="212">
                  <a:moveTo>
                    <a:pt x="71" y="212"/>
                  </a:moveTo>
                  <a:cubicBezTo>
                    <a:pt x="0" y="142"/>
                    <a:pt x="0" y="142"/>
                    <a:pt x="71" y="106"/>
                  </a:cubicBezTo>
                  <a:cubicBezTo>
                    <a:pt x="142" y="71"/>
                    <a:pt x="142" y="71"/>
                    <a:pt x="71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1" name="Freeform 249"/>
            <p:cNvSpPr>
              <a:spLocks/>
            </p:cNvSpPr>
            <p:nvPr/>
          </p:nvSpPr>
          <p:spPr bwMode="auto">
            <a:xfrm>
              <a:off x="4320" y="1777"/>
              <a:ext cx="21" cy="22"/>
            </a:xfrm>
            <a:custGeom>
              <a:avLst/>
              <a:gdLst>
                <a:gd name="T0" fmla="*/ 5 w 40"/>
                <a:gd name="T1" fmla="*/ 6 h 40"/>
                <a:gd name="T2" fmla="*/ 11 w 40"/>
                <a:gd name="T3" fmla="*/ 6 h 40"/>
                <a:gd name="T4" fmla="*/ 5 w 40"/>
                <a:gd name="T5" fmla="*/ 0 h 40"/>
                <a:gd name="T6" fmla="*/ 0 w 40"/>
                <a:gd name="T7" fmla="*/ 6 h 40"/>
                <a:gd name="T8" fmla="*/ 5 w 40"/>
                <a:gd name="T9" fmla="*/ 12 h 40"/>
                <a:gd name="T10" fmla="*/ 11 w 40"/>
                <a:gd name="T11" fmla="*/ 6 h 40"/>
                <a:gd name="T12" fmla="*/ 5 w 40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2" name="Oval 250"/>
            <p:cNvSpPr>
              <a:spLocks noChangeArrowheads="1"/>
            </p:cNvSpPr>
            <p:nvPr/>
          </p:nvSpPr>
          <p:spPr bwMode="auto">
            <a:xfrm>
              <a:off x="4323" y="1782"/>
              <a:ext cx="27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3" name="Freeform 251"/>
            <p:cNvSpPr>
              <a:spLocks/>
            </p:cNvSpPr>
            <p:nvPr/>
          </p:nvSpPr>
          <p:spPr bwMode="auto">
            <a:xfrm>
              <a:off x="4385" y="2316"/>
              <a:ext cx="23" cy="21"/>
            </a:xfrm>
            <a:custGeom>
              <a:avLst/>
              <a:gdLst>
                <a:gd name="T0" fmla="*/ 7 w 40"/>
                <a:gd name="T1" fmla="*/ 5 h 40"/>
                <a:gd name="T2" fmla="*/ 13 w 40"/>
                <a:gd name="T3" fmla="*/ 5 h 40"/>
                <a:gd name="T4" fmla="*/ 7 w 40"/>
                <a:gd name="T5" fmla="*/ 0 h 40"/>
                <a:gd name="T6" fmla="*/ 0 w 40"/>
                <a:gd name="T7" fmla="*/ 5 h 40"/>
                <a:gd name="T8" fmla="*/ 7 w 40"/>
                <a:gd name="T9" fmla="*/ 11 h 40"/>
                <a:gd name="T10" fmla="*/ 13 w 40"/>
                <a:gd name="T11" fmla="*/ 5 h 40"/>
                <a:gd name="T12" fmla="*/ 7 w 40"/>
                <a:gd name="T13" fmla="*/ 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4" name="Oval 252"/>
            <p:cNvSpPr>
              <a:spLocks noChangeArrowheads="1"/>
            </p:cNvSpPr>
            <p:nvPr/>
          </p:nvSpPr>
          <p:spPr bwMode="auto">
            <a:xfrm>
              <a:off x="4379" y="2309"/>
              <a:ext cx="27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5" name="Freeform 253"/>
            <p:cNvSpPr>
              <a:spLocks/>
            </p:cNvSpPr>
            <p:nvPr/>
          </p:nvSpPr>
          <p:spPr bwMode="auto">
            <a:xfrm>
              <a:off x="4451" y="2842"/>
              <a:ext cx="22" cy="22"/>
            </a:xfrm>
            <a:custGeom>
              <a:avLst/>
              <a:gdLst>
                <a:gd name="T0" fmla="*/ 6 w 40"/>
                <a:gd name="T1" fmla="*/ 6 h 40"/>
                <a:gd name="T2" fmla="*/ 12 w 40"/>
                <a:gd name="T3" fmla="*/ 6 h 40"/>
                <a:gd name="T4" fmla="*/ 6 w 40"/>
                <a:gd name="T5" fmla="*/ 0 h 40"/>
                <a:gd name="T6" fmla="*/ 0 w 40"/>
                <a:gd name="T7" fmla="*/ 6 h 40"/>
                <a:gd name="T8" fmla="*/ 6 w 40"/>
                <a:gd name="T9" fmla="*/ 12 h 40"/>
                <a:gd name="T10" fmla="*/ 12 w 40"/>
                <a:gd name="T11" fmla="*/ 6 h 40"/>
                <a:gd name="T12" fmla="*/ 6 w 40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6" name="Oval 254"/>
            <p:cNvSpPr>
              <a:spLocks noChangeArrowheads="1"/>
            </p:cNvSpPr>
            <p:nvPr/>
          </p:nvSpPr>
          <p:spPr bwMode="auto">
            <a:xfrm>
              <a:off x="4445" y="2847"/>
              <a:ext cx="26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7" name="Freeform 255"/>
            <p:cNvSpPr>
              <a:spLocks/>
            </p:cNvSpPr>
            <p:nvPr/>
          </p:nvSpPr>
          <p:spPr bwMode="auto">
            <a:xfrm>
              <a:off x="4507" y="3381"/>
              <a:ext cx="21" cy="21"/>
            </a:xfrm>
            <a:custGeom>
              <a:avLst/>
              <a:gdLst>
                <a:gd name="T0" fmla="*/ 5 w 40"/>
                <a:gd name="T1" fmla="*/ 5 h 40"/>
                <a:gd name="T2" fmla="*/ 11 w 40"/>
                <a:gd name="T3" fmla="*/ 5 h 40"/>
                <a:gd name="T4" fmla="*/ 5 w 40"/>
                <a:gd name="T5" fmla="*/ 0 h 40"/>
                <a:gd name="T6" fmla="*/ 0 w 40"/>
                <a:gd name="T7" fmla="*/ 5 h 40"/>
                <a:gd name="T8" fmla="*/ 5 w 40"/>
                <a:gd name="T9" fmla="*/ 11 h 40"/>
                <a:gd name="T10" fmla="*/ 11 w 40"/>
                <a:gd name="T11" fmla="*/ 5 h 40"/>
                <a:gd name="T12" fmla="*/ 5 w 40"/>
                <a:gd name="T13" fmla="*/ 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8" name="Oval 256"/>
            <p:cNvSpPr>
              <a:spLocks noChangeArrowheads="1"/>
            </p:cNvSpPr>
            <p:nvPr/>
          </p:nvSpPr>
          <p:spPr bwMode="auto">
            <a:xfrm>
              <a:off x="4510" y="3374"/>
              <a:ext cx="27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9" name="Freeform 257"/>
            <p:cNvSpPr>
              <a:spLocks/>
            </p:cNvSpPr>
            <p:nvPr/>
          </p:nvSpPr>
          <p:spPr bwMode="auto">
            <a:xfrm>
              <a:off x="4979" y="3381"/>
              <a:ext cx="21" cy="21"/>
            </a:xfrm>
            <a:custGeom>
              <a:avLst/>
              <a:gdLst>
                <a:gd name="T0" fmla="*/ 5 w 40"/>
                <a:gd name="T1" fmla="*/ 5 h 40"/>
                <a:gd name="T2" fmla="*/ 11 w 40"/>
                <a:gd name="T3" fmla="*/ 5 h 40"/>
                <a:gd name="T4" fmla="*/ 5 w 40"/>
                <a:gd name="T5" fmla="*/ 0 h 40"/>
                <a:gd name="T6" fmla="*/ 0 w 40"/>
                <a:gd name="T7" fmla="*/ 5 h 40"/>
                <a:gd name="T8" fmla="*/ 5 w 40"/>
                <a:gd name="T9" fmla="*/ 11 h 40"/>
                <a:gd name="T10" fmla="*/ 11 w 40"/>
                <a:gd name="T11" fmla="*/ 5 h 40"/>
                <a:gd name="T12" fmla="*/ 5 w 40"/>
                <a:gd name="T13" fmla="*/ 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0" name="Oval 258"/>
            <p:cNvSpPr>
              <a:spLocks noChangeArrowheads="1"/>
            </p:cNvSpPr>
            <p:nvPr/>
          </p:nvSpPr>
          <p:spPr bwMode="auto">
            <a:xfrm>
              <a:off x="4972" y="3374"/>
              <a:ext cx="28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1" name="Freeform 259"/>
            <p:cNvSpPr>
              <a:spLocks/>
            </p:cNvSpPr>
            <p:nvPr/>
          </p:nvSpPr>
          <p:spPr bwMode="auto">
            <a:xfrm>
              <a:off x="4913" y="2842"/>
              <a:ext cx="22" cy="22"/>
            </a:xfrm>
            <a:custGeom>
              <a:avLst/>
              <a:gdLst>
                <a:gd name="T0" fmla="*/ 6 w 40"/>
                <a:gd name="T1" fmla="*/ 6 h 40"/>
                <a:gd name="T2" fmla="*/ 12 w 40"/>
                <a:gd name="T3" fmla="*/ 6 h 40"/>
                <a:gd name="T4" fmla="*/ 6 w 40"/>
                <a:gd name="T5" fmla="*/ 0 h 40"/>
                <a:gd name="T6" fmla="*/ 0 w 40"/>
                <a:gd name="T7" fmla="*/ 6 h 40"/>
                <a:gd name="T8" fmla="*/ 6 w 40"/>
                <a:gd name="T9" fmla="*/ 12 h 40"/>
                <a:gd name="T10" fmla="*/ 12 w 40"/>
                <a:gd name="T11" fmla="*/ 6 h 40"/>
                <a:gd name="T12" fmla="*/ 6 w 40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2" name="Oval 260"/>
            <p:cNvSpPr>
              <a:spLocks noChangeArrowheads="1"/>
            </p:cNvSpPr>
            <p:nvPr/>
          </p:nvSpPr>
          <p:spPr bwMode="auto">
            <a:xfrm>
              <a:off x="4906" y="2847"/>
              <a:ext cx="27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3" name="Freeform 261"/>
            <p:cNvSpPr>
              <a:spLocks/>
            </p:cNvSpPr>
            <p:nvPr/>
          </p:nvSpPr>
          <p:spPr bwMode="auto">
            <a:xfrm>
              <a:off x="4858" y="2316"/>
              <a:ext cx="22" cy="21"/>
            </a:xfrm>
            <a:custGeom>
              <a:avLst/>
              <a:gdLst>
                <a:gd name="T0" fmla="*/ 6 w 40"/>
                <a:gd name="T1" fmla="*/ 5 h 40"/>
                <a:gd name="T2" fmla="*/ 12 w 40"/>
                <a:gd name="T3" fmla="*/ 5 h 40"/>
                <a:gd name="T4" fmla="*/ 6 w 40"/>
                <a:gd name="T5" fmla="*/ 0 h 40"/>
                <a:gd name="T6" fmla="*/ 0 w 40"/>
                <a:gd name="T7" fmla="*/ 5 h 40"/>
                <a:gd name="T8" fmla="*/ 6 w 40"/>
                <a:gd name="T9" fmla="*/ 11 h 40"/>
                <a:gd name="T10" fmla="*/ 12 w 40"/>
                <a:gd name="T11" fmla="*/ 5 h 40"/>
                <a:gd name="T12" fmla="*/ 6 w 40"/>
                <a:gd name="T13" fmla="*/ 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4" name="Oval 262"/>
            <p:cNvSpPr>
              <a:spLocks noChangeArrowheads="1"/>
            </p:cNvSpPr>
            <p:nvPr/>
          </p:nvSpPr>
          <p:spPr bwMode="auto">
            <a:xfrm>
              <a:off x="4852" y="2309"/>
              <a:ext cx="26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5" name="Freeform 263"/>
            <p:cNvSpPr>
              <a:spLocks/>
            </p:cNvSpPr>
            <p:nvPr/>
          </p:nvSpPr>
          <p:spPr bwMode="auto">
            <a:xfrm>
              <a:off x="4792" y="1777"/>
              <a:ext cx="22" cy="22"/>
            </a:xfrm>
            <a:custGeom>
              <a:avLst/>
              <a:gdLst>
                <a:gd name="T0" fmla="*/ 6 w 40"/>
                <a:gd name="T1" fmla="*/ 6 h 40"/>
                <a:gd name="T2" fmla="*/ 12 w 40"/>
                <a:gd name="T3" fmla="*/ 6 h 40"/>
                <a:gd name="T4" fmla="*/ 6 w 40"/>
                <a:gd name="T5" fmla="*/ 0 h 40"/>
                <a:gd name="T6" fmla="*/ 0 w 40"/>
                <a:gd name="T7" fmla="*/ 6 h 40"/>
                <a:gd name="T8" fmla="*/ 6 w 40"/>
                <a:gd name="T9" fmla="*/ 12 h 40"/>
                <a:gd name="T10" fmla="*/ 12 w 40"/>
                <a:gd name="T11" fmla="*/ 6 h 40"/>
                <a:gd name="T12" fmla="*/ 6 w 40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6" name="Oval 264"/>
            <p:cNvSpPr>
              <a:spLocks noChangeArrowheads="1"/>
            </p:cNvSpPr>
            <p:nvPr/>
          </p:nvSpPr>
          <p:spPr bwMode="auto">
            <a:xfrm>
              <a:off x="4785" y="1782"/>
              <a:ext cx="28" cy="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7" name="Freeform 265"/>
            <p:cNvSpPr>
              <a:spLocks/>
            </p:cNvSpPr>
            <p:nvPr/>
          </p:nvSpPr>
          <p:spPr bwMode="auto">
            <a:xfrm>
              <a:off x="3473" y="1519"/>
              <a:ext cx="32" cy="44"/>
            </a:xfrm>
            <a:custGeom>
              <a:avLst/>
              <a:gdLst>
                <a:gd name="T0" fmla="*/ 19 w 36"/>
                <a:gd name="T1" fmla="*/ 0 h 49"/>
                <a:gd name="T2" fmla="*/ 0 w 36"/>
                <a:gd name="T3" fmla="*/ 40 h 49"/>
                <a:gd name="T4" fmla="*/ 28 w 36"/>
                <a:gd name="T5" fmla="*/ 10 h 49"/>
                <a:gd name="T6" fmla="*/ 19 w 36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49"/>
                <a:gd name="T14" fmla="*/ 36 w 3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49">
                  <a:moveTo>
                    <a:pt x="24" y="0"/>
                  </a:moveTo>
                  <a:lnTo>
                    <a:pt x="0" y="49"/>
                  </a:lnTo>
                  <a:lnTo>
                    <a:pt x="36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8" name="Freeform 266"/>
            <p:cNvSpPr>
              <a:spLocks/>
            </p:cNvSpPr>
            <p:nvPr/>
          </p:nvSpPr>
          <p:spPr bwMode="auto">
            <a:xfrm>
              <a:off x="3505" y="1282"/>
              <a:ext cx="617" cy="237"/>
            </a:xfrm>
            <a:custGeom>
              <a:avLst/>
              <a:gdLst>
                <a:gd name="T0" fmla="*/ 0 w 679"/>
                <a:gd name="T1" fmla="*/ 210 h 267"/>
                <a:gd name="T2" fmla="*/ 150 w 679"/>
                <a:gd name="T3" fmla="*/ 0 h 267"/>
                <a:gd name="T4" fmla="*/ 561 w 679"/>
                <a:gd name="T5" fmla="*/ 0 h 267"/>
                <a:gd name="T6" fmla="*/ 0 60000 65536"/>
                <a:gd name="T7" fmla="*/ 0 60000 65536"/>
                <a:gd name="T8" fmla="*/ 0 60000 65536"/>
                <a:gd name="T9" fmla="*/ 0 w 679"/>
                <a:gd name="T10" fmla="*/ 0 h 267"/>
                <a:gd name="T11" fmla="*/ 679 w 679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9" h="267">
                  <a:moveTo>
                    <a:pt x="0" y="267"/>
                  </a:moveTo>
                  <a:lnTo>
                    <a:pt x="182" y="0"/>
                  </a:lnTo>
                  <a:lnTo>
                    <a:pt x="67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9" name="Rectangle 267"/>
            <p:cNvSpPr>
              <a:spLocks noChangeArrowheads="1"/>
            </p:cNvSpPr>
            <p:nvPr/>
          </p:nvSpPr>
          <p:spPr bwMode="auto">
            <a:xfrm>
              <a:off x="4473" y="1570"/>
              <a:ext cx="47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OR plane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360" name="Rectangle 268"/>
            <p:cNvSpPr>
              <a:spLocks noChangeArrowheads="1"/>
            </p:cNvSpPr>
            <p:nvPr/>
          </p:nvSpPr>
          <p:spPr bwMode="auto">
            <a:xfrm>
              <a:off x="4198" y="1179"/>
              <a:ext cx="73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Programmable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361" name="Freeform 269"/>
            <p:cNvSpPr>
              <a:spLocks/>
            </p:cNvSpPr>
            <p:nvPr/>
          </p:nvSpPr>
          <p:spPr bwMode="auto">
            <a:xfrm>
              <a:off x="5056" y="3509"/>
              <a:ext cx="55" cy="22"/>
            </a:xfrm>
            <a:custGeom>
              <a:avLst/>
              <a:gdLst>
                <a:gd name="T0" fmla="*/ 50 w 61"/>
                <a:gd name="T1" fmla="*/ 0 h 24"/>
                <a:gd name="T2" fmla="*/ 0 w 61"/>
                <a:gd name="T3" fmla="*/ 10 h 24"/>
                <a:gd name="T4" fmla="*/ 50 w 61"/>
                <a:gd name="T5" fmla="*/ 20 h 24"/>
                <a:gd name="T6" fmla="*/ 50 w 61"/>
                <a:gd name="T7" fmla="*/ 10 h 24"/>
                <a:gd name="T8" fmla="*/ 50 w 6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4"/>
                <a:gd name="T17" fmla="*/ 61 w 6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4">
                  <a:moveTo>
                    <a:pt x="61" y="0"/>
                  </a:moveTo>
                  <a:lnTo>
                    <a:pt x="0" y="12"/>
                  </a:lnTo>
                  <a:lnTo>
                    <a:pt x="61" y="24"/>
                  </a:lnTo>
                  <a:lnTo>
                    <a:pt x="61" y="1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2" name="Freeform 270"/>
            <p:cNvSpPr>
              <a:spLocks/>
            </p:cNvSpPr>
            <p:nvPr/>
          </p:nvSpPr>
          <p:spPr bwMode="auto">
            <a:xfrm>
              <a:off x="4858" y="1282"/>
              <a:ext cx="374" cy="2238"/>
            </a:xfrm>
            <a:custGeom>
              <a:avLst/>
              <a:gdLst>
                <a:gd name="T0" fmla="*/ 230 w 412"/>
                <a:gd name="T1" fmla="*/ 1985 h 2523"/>
                <a:gd name="T2" fmla="*/ 340 w 412"/>
                <a:gd name="T3" fmla="*/ 1985 h 2523"/>
                <a:gd name="T4" fmla="*/ 340 w 412"/>
                <a:gd name="T5" fmla="*/ 0 h 2523"/>
                <a:gd name="T6" fmla="*/ 0 w 412"/>
                <a:gd name="T7" fmla="*/ 0 h 25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2"/>
                <a:gd name="T13" fmla="*/ 0 h 2523"/>
                <a:gd name="T14" fmla="*/ 412 w 412"/>
                <a:gd name="T15" fmla="*/ 2523 h 25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2523">
                  <a:moveTo>
                    <a:pt x="279" y="2523"/>
                  </a:moveTo>
                  <a:lnTo>
                    <a:pt x="412" y="2523"/>
                  </a:lnTo>
                  <a:lnTo>
                    <a:pt x="41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3" name="Line 271"/>
            <p:cNvSpPr>
              <a:spLocks noChangeShapeType="1"/>
            </p:cNvSpPr>
            <p:nvPr/>
          </p:nvSpPr>
          <p:spPr bwMode="auto">
            <a:xfrm>
              <a:off x="2362" y="1024"/>
              <a:ext cx="1" cy="1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64" name="Line 272"/>
            <p:cNvSpPr>
              <a:spLocks noChangeShapeType="1"/>
            </p:cNvSpPr>
            <p:nvPr/>
          </p:nvSpPr>
          <p:spPr bwMode="auto">
            <a:xfrm flipV="1">
              <a:off x="2835" y="1419"/>
              <a:ext cx="1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65" name="Line 273"/>
            <p:cNvSpPr>
              <a:spLocks noChangeShapeType="1"/>
            </p:cNvSpPr>
            <p:nvPr/>
          </p:nvSpPr>
          <p:spPr bwMode="auto">
            <a:xfrm flipV="1">
              <a:off x="3296" y="1401"/>
              <a:ext cx="1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66" name="Line 274"/>
            <p:cNvSpPr>
              <a:spLocks noChangeShapeType="1"/>
            </p:cNvSpPr>
            <p:nvPr/>
          </p:nvSpPr>
          <p:spPr bwMode="auto">
            <a:xfrm>
              <a:off x="3296" y="1089"/>
              <a:ext cx="1" cy="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67" name="Freeform 275"/>
            <p:cNvSpPr>
              <a:spLocks/>
            </p:cNvSpPr>
            <p:nvPr/>
          </p:nvSpPr>
          <p:spPr bwMode="auto">
            <a:xfrm>
              <a:off x="2593" y="1014"/>
              <a:ext cx="23" cy="22"/>
            </a:xfrm>
            <a:custGeom>
              <a:avLst/>
              <a:gdLst>
                <a:gd name="T0" fmla="*/ 7 w 40"/>
                <a:gd name="T1" fmla="*/ 6 h 40"/>
                <a:gd name="T2" fmla="*/ 13 w 40"/>
                <a:gd name="T3" fmla="*/ 6 h 40"/>
                <a:gd name="T4" fmla="*/ 7 w 40"/>
                <a:gd name="T5" fmla="*/ 0 h 40"/>
                <a:gd name="T6" fmla="*/ 0 w 40"/>
                <a:gd name="T7" fmla="*/ 6 h 40"/>
                <a:gd name="T8" fmla="*/ 7 w 40"/>
                <a:gd name="T9" fmla="*/ 12 h 40"/>
                <a:gd name="T10" fmla="*/ 13 w 40"/>
                <a:gd name="T11" fmla="*/ 6 h 40"/>
                <a:gd name="T12" fmla="*/ 7 w 40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8" name="Oval 276"/>
            <p:cNvSpPr>
              <a:spLocks noChangeArrowheads="1"/>
            </p:cNvSpPr>
            <p:nvPr/>
          </p:nvSpPr>
          <p:spPr bwMode="auto">
            <a:xfrm>
              <a:off x="2586" y="1007"/>
              <a:ext cx="28" cy="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9" name="Freeform 277"/>
            <p:cNvSpPr>
              <a:spLocks/>
            </p:cNvSpPr>
            <p:nvPr/>
          </p:nvSpPr>
          <p:spPr bwMode="auto">
            <a:xfrm>
              <a:off x="3055" y="1014"/>
              <a:ext cx="22" cy="22"/>
            </a:xfrm>
            <a:custGeom>
              <a:avLst/>
              <a:gdLst>
                <a:gd name="T0" fmla="*/ 6 w 40"/>
                <a:gd name="T1" fmla="*/ 6 h 40"/>
                <a:gd name="T2" fmla="*/ 12 w 40"/>
                <a:gd name="T3" fmla="*/ 6 h 40"/>
                <a:gd name="T4" fmla="*/ 6 w 40"/>
                <a:gd name="T5" fmla="*/ 0 h 40"/>
                <a:gd name="T6" fmla="*/ 0 w 40"/>
                <a:gd name="T7" fmla="*/ 6 h 40"/>
                <a:gd name="T8" fmla="*/ 6 w 40"/>
                <a:gd name="T9" fmla="*/ 12 h 40"/>
                <a:gd name="T10" fmla="*/ 12 w 40"/>
                <a:gd name="T11" fmla="*/ 6 h 40"/>
                <a:gd name="T12" fmla="*/ 6 w 40"/>
                <a:gd name="T13" fmla="*/ 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0" name="Oval 278"/>
            <p:cNvSpPr>
              <a:spLocks noChangeArrowheads="1"/>
            </p:cNvSpPr>
            <p:nvPr/>
          </p:nvSpPr>
          <p:spPr bwMode="auto">
            <a:xfrm>
              <a:off x="3049" y="1007"/>
              <a:ext cx="26" cy="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1" name="Rectangle 279"/>
            <p:cNvSpPr>
              <a:spLocks noChangeArrowheads="1"/>
            </p:cNvSpPr>
            <p:nvPr/>
          </p:nvSpPr>
          <p:spPr bwMode="auto">
            <a:xfrm>
              <a:off x="2782" y="3837"/>
              <a:ext cx="541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AND plane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372" name="Rectangle 280"/>
            <p:cNvSpPr>
              <a:spLocks noChangeArrowheads="1"/>
            </p:cNvSpPr>
            <p:nvPr/>
          </p:nvSpPr>
          <p:spPr bwMode="auto">
            <a:xfrm>
              <a:off x="4253" y="1287"/>
              <a:ext cx="59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connections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373" name="Rectangle 281"/>
            <p:cNvSpPr>
              <a:spLocks noChangeArrowheads="1"/>
            </p:cNvSpPr>
            <p:nvPr/>
          </p:nvSpPr>
          <p:spPr bwMode="auto">
            <a:xfrm>
              <a:off x="3999" y="2734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374" name="Rectangle 282"/>
            <p:cNvSpPr>
              <a:spLocks noChangeArrowheads="1"/>
            </p:cNvSpPr>
            <p:nvPr/>
          </p:nvSpPr>
          <p:spPr bwMode="auto">
            <a:xfrm>
              <a:off x="4055" y="277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Times-Roman"/>
                </a:rPr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375" name="Rectangle 283"/>
            <p:cNvSpPr>
              <a:spLocks noChangeArrowheads="1"/>
            </p:cNvSpPr>
            <p:nvPr/>
          </p:nvSpPr>
          <p:spPr bwMode="auto">
            <a:xfrm>
              <a:off x="3999" y="3269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376" name="Rectangle 284"/>
            <p:cNvSpPr>
              <a:spLocks noChangeArrowheads="1"/>
            </p:cNvSpPr>
            <p:nvPr/>
          </p:nvSpPr>
          <p:spPr bwMode="auto">
            <a:xfrm>
              <a:off x="4055" y="330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Times-Roman"/>
                </a:rPr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" name="Group 285"/>
            <p:cNvGrpSpPr>
              <a:grpSpLocks/>
            </p:cNvGrpSpPr>
            <p:nvPr/>
          </p:nvGrpSpPr>
          <p:grpSpPr bwMode="auto">
            <a:xfrm>
              <a:off x="3571" y="1563"/>
              <a:ext cx="324" cy="451"/>
              <a:chOff x="2841" y="1111"/>
              <a:chExt cx="357" cy="509"/>
            </a:xfrm>
          </p:grpSpPr>
          <p:sp>
            <p:nvSpPr>
              <p:cNvPr id="7404" name="Line 286"/>
              <p:cNvSpPr>
                <a:spLocks noChangeShapeType="1"/>
              </p:cNvSpPr>
              <p:nvPr/>
            </p:nvSpPr>
            <p:spPr bwMode="auto">
              <a:xfrm flipH="1" flipV="1">
                <a:off x="2841" y="1450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05" name="Line 287"/>
              <p:cNvSpPr>
                <a:spLocks noChangeShapeType="1"/>
              </p:cNvSpPr>
              <p:nvPr/>
            </p:nvSpPr>
            <p:spPr bwMode="auto">
              <a:xfrm flipV="1">
                <a:off x="2842" y="1111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06" name="AutoShape 288"/>
              <p:cNvSpPr>
                <a:spLocks noChangeArrowheads="1"/>
              </p:cNvSpPr>
              <p:nvPr/>
            </p:nvSpPr>
            <p:spPr bwMode="auto">
              <a:xfrm>
                <a:off x="2842" y="1216"/>
                <a:ext cx="356" cy="301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89"/>
            <p:cNvGrpSpPr>
              <a:grpSpLocks/>
            </p:cNvGrpSpPr>
            <p:nvPr/>
          </p:nvGrpSpPr>
          <p:grpSpPr bwMode="auto">
            <a:xfrm>
              <a:off x="3571" y="2100"/>
              <a:ext cx="324" cy="452"/>
              <a:chOff x="2841" y="1111"/>
              <a:chExt cx="357" cy="509"/>
            </a:xfrm>
          </p:grpSpPr>
          <p:sp>
            <p:nvSpPr>
              <p:cNvPr id="7401" name="Line 290"/>
              <p:cNvSpPr>
                <a:spLocks noChangeShapeType="1"/>
              </p:cNvSpPr>
              <p:nvPr/>
            </p:nvSpPr>
            <p:spPr bwMode="auto">
              <a:xfrm flipH="1" flipV="1">
                <a:off x="2841" y="1450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02" name="Line 291"/>
              <p:cNvSpPr>
                <a:spLocks noChangeShapeType="1"/>
              </p:cNvSpPr>
              <p:nvPr/>
            </p:nvSpPr>
            <p:spPr bwMode="auto">
              <a:xfrm flipV="1">
                <a:off x="2842" y="1111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03" name="AutoShape 292"/>
              <p:cNvSpPr>
                <a:spLocks noChangeArrowheads="1"/>
              </p:cNvSpPr>
              <p:nvPr/>
            </p:nvSpPr>
            <p:spPr bwMode="auto">
              <a:xfrm>
                <a:off x="2842" y="1216"/>
                <a:ext cx="356" cy="301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93"/>
            <p:cNvGrpSpPr>
              <a:grpSpLocks/>
            </p:cNvGrpSpPr>
            <p:nvPr/>
          </p:nvGrpSpPr>
          <p:grpSpPr bwMode="auto">
            <a:xfrm>
              <a:off x="3571" y="2627"/>
              <a:ext cx="324" cy="451"/>
              <a:chOff x="2841" y="1111"/>
              <a:chExt cx="357" cy="509"/>
            </a:xfrm>
          </p:grpSpPr>
          <p:sp>
            <p:nvSpPr>
              <p:cNvPr id="7398" name="Line 294"/>
              <p:cNvSpPr>
                <a:spLocks noChangeShapeType="1"/>
              </p:cNvSpPr>
              <p:nvPr/>
            </p:nvSpPr>
            <p:spPr bwMode="auto">
              <a:xfrm flipH="1" flipV="1">
                <a:off x="2841" y="1450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99" name="Line 295"/>
              <p:cNvSpPr>
                <a:spLocks noChangeShapeType="1"/>
              </p:cNvSpPr>
              <p:nvPr/>
            </p:nvSpPr>
            <p:spPr bwMode="auto">
              <a:xfrm flipV="1">
                <a:off x="2842" y="1111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00" name="AutoShape 296"/>
              <p:cNvSpPr>
                <a:spLocks noChangeArrowheads="1"/>
              </p:cNvSpPr>
              <p:nvPr/>
            </p:nvSpPr>
            <p:spPr bwMode="auto">
              <a:xfrm>
                <a:off x="2842" y="1216"/>
                <a:ext cx="356" cy="301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97"/>
            <p:cNvGrpSpPr>
              <a:grpSpLocks/>
            </p:cNvGrpSpPr>
            <p:nvPr/>
          </p:nvGrpSpPr>
          <p:grpSpPr bwMode="auto">
            <a:xfrm>
              <a:off x="3571" y="3166"/>
              <a:ext cx="324" cy="452"/>
              <a:chOff x="2841" y="1111"/>
              <a:chExt cx="357" cy="509"/>
            </a:xfrm>
          </p:grpSpPr>
          <p:sp>
            <p:nvSpPr>
              <p:cNvPr id="7395" name="Line 298"/>
              <p:cNvSpPr>
                <a:spLocks noChangeShapeType="1"/>
              </p:cNvSpPr>
              <p:nvPr/>
            </p:nvSpPr>
            <p:spPr bwMode="auto">
              <a:xfrm flipH="1" flipV="1">
                <a:off x="2841" y="1450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96" name="Line 299"/>
              <p:cNvSpPr>
                <a:spLocks noChangeShapeType="1"/>
              </p:cNvSpPr>
              <p:nvPr/>
            </p:nvSpPr>
            <p:spPr bwMode="auto">
              <a:xfrm flipV="1">
                <a:off x="2842" y="1111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97" name="AutoShape 300"/>
              <p:cNvSpPr>
                <a:spLocks noChangeArrowheads="1"/>
              </p:cNvSpPr>
              <p:nvPr/>
            </p:nvSpPr>
            <p:spPr bwMode="auto">
              <a:xfrm>
                <a:off x="2842" y="1216"/>
                <a:ext cx="356" cy="301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81" name="Freeform 301"/>
            <p:cNvSpPr>
              <a:spLocks/>
            </p:cNvSpPr>
            <p:nvPr/>
          </p:nvSpPr>
          <p:spPr bwMode="auto">
            <a:xfrm rot="5400000">
              <a:off x="4256" y="3668"/>
              <a:ext cx="347" cy="276"/>
            </a:xfrm>
            <a:custGeom>
              <a:avLst/>
              <a:gdLst>
                <a:gd name="T0" fmla="*/ 5 w 211"/>
                <a:gd name="T1" fmla="*/ 5 h 173"/>
                <a:gd name="T2" fmla="*/ 331 w 211"/>
                <a:gd name="T3" fmla="*/ 18 h 173"/>
                <a:gd name="T4" fmla="*/ 385 w 211"/>
                <a:gd name="T5" fmla="*/ 34 h 173"/>
                <a:gd name="T6" fmla="*/ 433 w 211"/>
                <a:gd name="T7" fmla="*/ 61 h 173"/>
                <a:gd name="T8" fmla="*/ 457 w 211"/>
                <a:gd name="T9" fmla="*/ 78 h 173"/>
                <a:gd name="T10" fmla="*/ 482 w 211"/>
                <a:gd name="T11" fmla="*/ 104 h 173"/>
                <a:gd name="T12" fmla="*/ 511 w 211"/>
                <a:gd name="T13" fmla="*/ 132 h 173"/>
                <a:gd name="T14" fmla="*/ 544 w 211"/>
                <a:gd name="T15" fmla="*/ 175 h 173"/>
                <a:gd name="T16" fmla="*/ 562 w 211"/>
                <a:gd name="T17" fmla="*/ 209 h 173"/>
                <a:gd name="T18" fmla="*/ 546 w 211"/>
                <a:gd name="T19" fmla="*/ 244 h 173"/>
                <a:gd name="T20" fmla="*/ 533 w 211"/>
                <a:gd name="T21" fmla="*/ 260 h 173"/>
                <a:gd name="T22" fmla="*/ 516 w 211"/>
                <a:gd name="T23" fmla="*/ 286 h 173"/>
                <a:gd name="T24" fmla="*/ 490 w 211"/>
                <a:gd name="T25" fmla="*/ 316 h 173"/>
                <a:gd name="T26" fmla="*/ 446 w 211"/>
                <a:gd name="T27" fmla="*/ 354 h 173"/>
                <a:gd name="T28" fmla="*/ 370 w 211"/>
                <a:gd name="T29" fmla="*/ 402 h 173"/>
                <a:gd name="T30" fmla="*/ 289 w 211"/>
                <a:gd name="T31" fmla="*/ 423 h 173"/>
                <a:gd name="T32" fmla="*/ 0 w 211"/>
                <a:gd name="T33" fmla="*/ 424 h 173"/>
                <a:gd name="T34" fmla="*/ 43 w 211"/>
                <a:gd name="T35" fmla="*/ 346 h 173"/>
                <a:gd name="T36" fmla="*/ 59 w 211"/>
                <a:gd name="T37" fmla="*/ 300 h 173"/>
                <a:gd name="T38" fmla="*/ 64 w 211"/>
                <a:gd name="T39" fmla="*/ 227 h 173"/>
                <a:gd name="T40" fmla="*/ 54 w 211"/>
                <a:gd name="T41" fmla="*/ 137 h 173"/>
                <a:gd name="T42" fmla="*/ 20 w 211"/>
                <a:gd name="T43" fmla="*/ 41 h 173"/>
                <a:gd name="T44" fmla="*/ 5 w 211"/>
                <a:gd name="T45" fmla="*/ 5 h 1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1"/>
                <a:gd name="T70" fmla="*/ 0 h 173"/>
                <a:gd name="T71" fmla="*/ 211 w 211"/>
                <a:gd name="T72" fmla="*/ 173 h 1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1" h="173">
                  <a:moveTo>
                    <a:pt x="2" y="2"/>
                  </a:moveTo>
                  <a:cubicBezTo>
                    <a:pt x="39" y="5"/>
                    <a:pt x="83" y="0"/>
                    <a:pt x="122" y="7"/>
                  </a:cubicBezTo>
                  <a:cubicBezTo>
                    <a:pt x="128" y="10"/>
                    <a:pt x="135" y="11"/>
                    <a:pt x="142" y="13"/>
                  </a:cubicBezTo>
                  <a:cubicBezTo>
                    <a:pt x="145" y="18"/>
                    <a:pt x="154" y="22"/>
                    <a:pt x="160" y="24"/>
                  </a:cubicBezTo>
                  <a:cubicBezTo>
                    <a:pt x="162" y="28"/>
                    <a:pt x="165" y="29"/>
                    <a:pt x="169" y="31"/>
                  </a:cubicBezTo>
                  <a:cubicBezTo>
                    <a:pt x="170" y="34"/>
                    <a:pt x="175" y="39"/>
                    <a:pt x="178" y="41"/>
                  </a:cubicBezTo>
                  <a:cubicBezTo>
                    <a:pt x="180" y="45"/>
                    <a:pt x="185" y="51"/>
                    <a:pt x="189" y="52"/>
                  </a:cubicBezTo>
                  <a:cubicBezTo>
                    <a:pt x="192" y="57"/>
                    <a:pt x="198" y="64"/>
                    <a:pt x="201" y="69"/>
                  </a:cubicBezTo>
                  <a:cubicBezTo>
                    <a:pt x="204" y="74"/>
                    <a:pt x="208" y="78"/>
                    <a:pt x="208" y="82"/>
                  </a:cubicBezTo>
                  <a:cubicBezTo>
                    <a:pt x="211" y="86"/>
                    <a:pt x="206" y="93"/>
                    <a:pt x="202" y="96"/>
                  </a:cubicBezTo>
                  <a:cubicBezTo>
                    <a:pt x="200" y="100"/>
                    <a:pt x="201" y="101"/>
                    <a:pt x="197" y="102"/>
                  </a:cubicBezTo>
                  <a:cubicBezTo>
                    <a:pt x="196" y="106"/>
                    <a:pt x="194" y="110"/>
                    <a:pt x="191" y="112"/>
                  </a:cubicBezTo>
                  <a:cubicBezTo>
                    <a:pt x="190" y="115"/>
                    <a:pt x="181" y="124"/>
                    <a:pt x="181" y="124"/>
                  </a:cubicBezTo>
                  <a:cubicBezTo>
                    <a:pt x="177" y="128"/>
                    <a:pt x="172" y="133"/>
                    <a:pt x="165" y="139"/>
                  </a:cubicBezTo>
                  <a:cubicBezTo>
                    <a:pt x="158" y="145"/>
                    <a:pt x="147" y="154"/>
                    <a:pt x="137" y="158"/>
                  </a:cubicBezTo>
                  <a:cubicBezTo>
                    <a:pt x="132" y="160"/>
                    <a:pt x="114" y="165"/>
                    <a:pt x="107" y="166"/>
                  </a:cubicBezTo>
                  <a:cubicBezTo>
                    <a:pt x="79" y="173"/>
                    <a:pt x="1" y="167"/>
                    <a:pt x="0" y="167"/>
                  </a:cubicBezTo>
                  <a:cubicBezTo>
                    <a:pt x="5" y="157"/>
                    <a:pt x="11" y="147"/>
                    <a:pt x="16" y="136"/>
                  </a:cubicBezTo>
                  <a:cubicBezTo>
                    <a:pt x="19" y="130"/>
                    <a:pt x="18" y="123"/>
                    <a:pt x="22" y="118"/>
                  </a:cubicBezTo>
                  <a:cubicBezTo>
                    <a:pt x="24" y="111"/>
                    <a:pt x="24" y="97"/>
                    <a:pt x="24" y="89"/>
                  </a:cubicBezTo>
                  <a:cubicBezTo>
                    <a:pt x="24" y="79"/>
                    <a:pt x="27" y="65"/>
                    <a:pt x="20" y="54"/>
                  </a:cubicBezTo>
                  <a:cubicBezTo>
                    <a:pt x="19" y="44"/>
                    <a:pt x="17" y="22"/>
                    <a:pt x="7" y="16"/>
                  </a:cubicBezTo>
                  <a:cubicBezTo>
                    <a:pt x="6" y="11"/>
                    <a:pt x="2" y="7"/>
                    <a:pt x="2" y="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2" name="Freeform 302"/>
            <p:cNvSpPr>
              <a:spLocks/>
            </p:cNvSpPr>
            <p:nvPr/>
          </p:nvSpPr>
          <p:spPr bwMode="auto">
            <a:xfrm rot="5400000">
              <a:off x="4718" y="3668"/>
              <a:ext cx="347" cy="276"/>
            </a:xfrm>
            <a:custGeom>
              <a:avLst/>
              <a:gdLst>
                <a:gd name="T0" fmla="*/ 5 w 211"/>
                <a:gd name="T1" fmla="*/ 5 h 173"/>
                <a:gd name="T2" fmla="*/ 331 w 211"/>
                <a:gd name="T3" fmla="*/ 18 h 173"/>
                <a:gd name="T4" fmla="*/ 385 w 211"/>
                <a:gd name="T5" fmla="*/ 34 h 173"/>
                <a:gd name="T6" fmla="*/ 433 w 211"/>
                <a:gd name="T7" fmla="*/ 61 h 173"/>
                <a:gd name="T8" fmla="*/ 457 w 211"/>
                <a:gd name="T9" fmla="*/ 78 h 173"/>
                <a:gd name="T10" fmla="*/ 482 w 211"/>
                <a:gd name="T11" fmla="*/ 104 h 173"/>
                <a:gd name="T12" fmla="*/ 511 w 211"/>
                <a:gd name="T13" fmla="*/ 132 h 173"/>
                <a:gd name="T14" fmla="*/ 544 w 211"/>
                <a:gd name="T15" fmla="*/ 175 h 173"/>
                <a:gd name="T16" fmla="*/ 562 w 211"/>
                <a:gd name="T17" fmla="*/ 209 h 173"/>
                <a:gd name="T18" fmla="*/ 546 w 211"/>
                <a:gd name="T19" fmla="*/ 244 h 173"/>
                <a:gd name="T20" fmla="*/ 533 w 211"/>
                <a:gd name="T21" fmla="*/ 260 h 173"/>
                <a:gd name="T22" fmla="*/ 516 w 211"/>
                <a:gd name="T23" fmla="*/ 286 h 173"/>
                <a:gd name="T24" fmla="*/ 490 w 211"/>
                <a:gd name="T25" fmla="*/ 316 h 173"/>
                <a:gd name="T26" fmla="*/ 446 w 211"/>
                <a:gd name="T27" fmla="*/ 354 h 173"/>
                <a:gd name="T28" fmla="*/ 370 w 211"/>
                <a:gd name="T29" fmla="*/ 402 h 173"/>
                <a:gd name="T30" fmla="*/ 289 w 211"/>
                <a:gd name="T31" fmla="*/ 423 h 173"/>
                <a:gd name="T32" fmla="*/ 0 w 211"/>
                <a:gd name="T33" fmla="*/ 424 h 173"/>
                <a:gd name="T34" fmla="*/ 43 w 211"/>
                <a:gd name="T35" fmla="*/ 346 h 173"/>
                <a:gd name="T36" fmla="*/ 59 w 211"/>
                <a:gd name="T37" fmla="*/ 300 h 173"/>
                <a:gd name="T38" fmla="*/ 64 w 211"/>
                <a:gd name="T39" fmla="*/ 227 h 173"/>
                <a:gd name="T40" fmla="*/ 54 w 211"/>
                <a:gd name="T41" fmla="*/ 137 h 173"/>
                <a:gd name="T42" fmla="*/ 20 w 211"/>
                <a:gd name="T43" fmla="*/ 41 h 173"/>
                <a:gd name="T44" fmla="*/ 5 w 211"/>
                <a:gd name="T45" fmla="*/ 5 h 1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1"/>
                <a:gd name="T70" fmla="*/ 0 h 173"/>
                <a:gd name="T71" fmla="*/ 211 w 211"/>
                <a:gd name="T72" fmla="*/ 173 h 1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1" h="173">
                  <a:moveTo>
                    <a:pt x="2" y="2"/>
                  </a:moveTo>
                  <a:cubicBezTo>
                    <a:pt x="39" y="5"/>
                    <a:pt x="83" y="0"/>
                    <a:pt x="122" y="7"/>
                  </a:cubicBezTo>
                  <a:cubicBezTo>
                    <a:pt x="128" y="10"/>
                    <a:pt x="135" y="11"/>
                    <a:pt x="142" y="13"/>
                  </a:cubicBezTo>
                  <a:cubicBezTo>
                    <a:pt x="145" y="18"/>
                    <a:pt x="154" y="22"/>
                    <a:pt x="160" y="24"/>
                  </a:cubicBezTo>
                  <a:cubicBezTo>
                    <a:pt x="162" y="28"/>
                    <a:pt x="165" y="29"/>
                    <a:pt x="169" y="31"/>
                  </a:cubicBezTo>
                  <a:cubicBezTo>
                    <a:pt x="170" y="34"/>
                    <a:pt x="175" y="39"/>
                    <a:pt x="178" y="41"/>
                  </a:cubicBezTo>
                  <a:cubicBezTo>
                    <a:pt x="180" y="45"/>
                    <a:pt x="185" y="51"/>
                    <a:pt x="189" y="52"/>
                  </a:cubicBezTo>
                  <a:cubicBezTo>
                    <a:pt x="192" y="57"/>
                    <a:pt x="198" y="64"/>
                    <a:pt x="201" y="69"/>
                  </a:cubicBezTo>
                  <a:cubicBezTo>
                    <a:pt x="204" y="74"/>
                    <a:pt x="208" y="78"/>
                    <a:pt x="208" y="82"/>
                  </a:cubicBezTo>
                  <a:cubicBezTo>
                    <a:pt x="211" y="86"/>
                    <a:pt x="206" y="93"/>
                    <a:pt x="202" y="96"/>
                  </a:cubicBezTo>
                  <a:cubicBezTo>
                    <a:pt x="200" y="100"/>
                    <a:pt x="201" y="101"/>
                    <a:pt x="197" y="102"/>
                  </a:cubicBezTo>
                  <a:cubicBezTo>
                    <a:pt x="196" y="106"/>
                    <a:pt x="194" y="110"/>
                    <a:pt x="191" y="112"/>
                  </a:cubicBezTo>
                  <a:cubicBezTo>
                    <a:pt x="190" y="115"/>
                    <a:pt x="181" y="124"/>
                    <a:pt x="181" y="124"/>
                  </a:cubicBezTo>
                  <a:cubicBezTo>
                    <a:pt x="177" y="128"/>
                    <a:pt x="172" y="133"/>
                    <a:pt x="165" y="139"/>
                  </a:cubicBezTo>
                  <a:cubicBezTo>
                    <a:pt x="158" y="145"/>
                    <a:pt x="147" y="154"/>
                    <a:pt x="137" y="158"/>
                  </a:cubicBezTo>
                  <a:cubicBezTo>
                    <a:pt x="132" y="160"/>
                    <a:pt x="114" y="165"/>
                    <a:pt x="107" y="166"/>
                  </a:cubicBezTo>
                  <a:cubicBezTo>
                    <a:pt x="79" y="173"/>
                    <a:pt x="1" y="167"/>
                    <a:pt x="0" y="167"/>
                  </a:cubicBezTo>
                  <a:cubicBezTo>
                    <a:pt x="5" y="157"/>
                    <a:pt x="11" y="147"/>
                    <a:pt x="16" y="136"/>
                  </a:cubicBezTo>
                  <a:cubicBezTo>
                    <a:pt x="19" y="130"/>
                    <a:pt x="18" y="123"/>
                    <a:pt x="22" y="118"/>
                  </a:cubicBezTo>
                  <a:cubicBezTo>
                    <a:pt x="24" y="111"/>
                    <a:pt x="24" y="97"/>
                    <a:pt x="24" y="89"/>
                  </a:cubicBezTo>
                  <a:cubicBezTo>
                    <a:pt x="24" y="79"/>
                    <a:pt x="27" y="65"/>
                    <a:pt x="20" y="54"/>
                  </a:cubicBezTo>
                  <a:cubicBezTo>
                    <a:pt x="19" y="44"/>
                    <a:pt x="17" y="22"/>
                    <a:pt x="7" y="16"/>
                  </a:cubicBezTo>
                  <a:cubicBezTo>
                    <a:pt x="6" y="11"/>
                    <a:pt x="2" y="7"/>
                    <a:pt x="2" y="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303"/>
            <p:cNvGrpSpPr>
              <a:grpSpLocks/>
            </p:cNvGrpSpPr>
            <p:nvPr/>
          </p:nvGrpSpPr>
          <p:grpSpPr bwMode="auto">
            <a:xfrm>
              <a:off x="2270" y="1171"/>
              <a:ext cx="188" cy="285"/>
              <a:chOff x="1408" y="668"/>
              <a:chExt cx="207" cy="322"/>
            </a:xfrm>
          </p:grpSpPr>
          <p:sp>
            <p:nvSpPr>
              <p:cNvPr id="7392" name="Line 304"/>
              <p:cNvSpPr>
                <a:spLocks noChangeShapeType="1"/>
              </p:cNvSpPr>
              <p:nvPr/>
            </p:nvSpPr>
            <p:spPr bwMode="auto">
              <a:xfrm flipV="1">
                <a:off x="1510" y="929"/>
                <a:ext cx="1" cy="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93" name="Oval 305"/>
              <p:cNvSpPr>
                <a:spLocks noChangeArrowheads="1"/>
              </p:cNvSpPr>
              <p:nvPr/>
            </p:nvSpPr>
            <p:spPr bwMode="auto">
              <a:xfrm>
                <a:off x="1485" y="883"/>
                <a:ext cx="52" cy="5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" name="Freeform 306"/>
              <p:cNvSpPr>
                <a:spLocks/>
              </p:cNvSpPr>
              <p:nvPr/>
            </p:nvSpPr>
            <p:spPr bwMode="auto">
              <a:xfrm>
                <a:off x="1408" y="668"/>
                <a:ext cx="207" cy="207"/>
              </a:xfrm>
              <a:custGeom>
                <a:avLst/>
                <a:gdLst>
                  <a:gd name="T0" fmla="*/ 52 w 413"/>
                  <a:gd name="T1" fmla="*/ 104 h 413"/>
                  <a:gd name="T2" fmla="*/ 0 w 413"/>
                  <a:gd name="T3" fmla="*/ 0 h 413"/>
                  <a:gd name="T4" fmla="*/ 104 w 413"/>
                  <a:gd name="T5" fmla="*/ 0 h 413"/>
                  <a:gd name="T6" fmla="*/ 52 w 413"/>
                  <a:gd name="T7" fmla="*/ 104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07"/>
            <p:cNvGrpSpPr>
              <a:grpSpLocks/>
            </p:cNvGrpSpPr>
            <p:nvPr/>
          </p:nvGrpSpPr>
          <p:grpSpPr bwMode="auto">
            <a:xfrm>
              <a:off x="2743" y="1171"/>
              <a:ext cx="188" cy="285"/>
              <a:chOff x="1408" y="668"/>
              <a:chExt cx="207" cy="322"/>
            </a:xfrm>
          </p:grpSpPr>
          <p:sp>
            <p:nvSpPr>
              <p:cNvPr id="7389" name="Line 308"/>
              <p:cNvSpPr>
                <a:spLocks noChangeShapeType="1"/>
              </p:cNvSpPr>
              <p:nvPr/>
            </p:nvSpPr>
            <p:spPr bwMode="auto">
              <a:xfrm flipV="1">
                <a:off x="1510" y="929"/>
                <a:ext cx="1" cy="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90" name="Oval 309"/>
              <p:cNvSpPr>
                <a:spLocks noChangeArrowheads="1"/>
              </p:cNvSpPr>
              <p:nvPr/>
            </p:nvSpPr>
            <p:spPr bwMode="auto">
              <a:xfrm>
                <a:off x="1485" y="883"/>
                <a:ext cx="52" cy="5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" name="Freeform 310"/>
              <p:cNvSpPr>
                <a:spLocks/>
              </p:cNvSpPr>
              <p:nvPr/>
            </p:nvSpPr>
            <p:spPr bwMode="auto">
              <a:xfrm>
                <a:off x="1408" y="668"/>
                <a:ext cx="207" cy="207"/>
              </a:xfrm>
              <a:custGeom>
                <a:avLst/>
                <a:gdLst>
                  <a:gd name="T0" fmla="*/ 52 w 413"/>
                  <a:gd name="T1" fmla="*/ 104 h 413"/>
                  <a:gd name="T2" fmla="*/ 0 w 413"/>
                  <a:gd name="T3" fmla="*/ 0 h 413"/>
                  <a:gd name="T4" fmla="*/ 104 w 413"/>
                  <a:gd name="T5" fmla="*/ 0 h 413"/>
                  <a:gd name="T6" fmla="*/ 52 w 413"/>
                  <a:gd name="T7" fmla="*/ 104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311"/>
            <p:cNvGrpSpPr>
              <a:grpSpLocks/>
            </p:cNvGrpSpPr>
            <p:nvPr/>
          </p:nvGrpSpPr>
          <p:grpSpPr bwMode="auto">
            <a:xfrm>
              <a:off x="3205" y="1171"/>
              <a:ext cx="188" cy="285"/>
              <a:chOff x="1408" y="668"/>
              <a:chExt cx="207" cy="322"/>
            </a:xfrm>
          </p:grpSpPr>
          <p:sp>
            <p:nvSpPr>
              <p:cNvPr id="7386" name="Line 312"/>
              <p:cNvSpPr>
                <a:spLocks noChangeShapeType="1"/>
              </p:cNvSpPr>
              <p:nvPr/>
            </p:nvSpPr>
            <p:spPr bwMode="auto">
              <a:xfrm flipV="1">
                <a:off x="1510" y="929"/>
                <a:ext cx="1" cy="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87" name="Oval 313"/>
              <p:cNvSpPr>
                <a:spLocks noChangeArrowheads="1"/>
              </p:cNvSpPr>
              <p:nvPr/>
            </p:nvSpPr>
            <p:spPr bwMode="auto">
              <a:xfrm>
                <a:off x="1485" y="883"/>
                <a:ext cx="52" cy="5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" name="Freeform 314"/>
              <p:cNvSpPr>
                <a:spLocks/>
              </p:cNvSpPr>
              <p:nvPr/>
            </p:nvSpPr>
            <p:spPr bwMode="auto">
              <a:xfrm>
                <a:off x="1408" y="668"/>
                <a:ext cx="207" cy="207"/>
              </a:xfrm>
              <a:custGeom>
                <a:avLst/>
                <a:gdLst>
                  <a:gd name="T0" fmla="*/ 52 w 413"/>
                  <a:gd name="T1" fmla="*/ 104 h 413"/>
                  <a:gd name="T2" fmla="*/ 0 w 413"/>
                  <a:gd name="T3" fmla="*/ 0 h 413"/>
                  <a:gd name="T4" fmla="*/ 104 w 413"/>
                  <a:gd name="T5" fmla="*/ 0 h 413"/>
                  <a:gd name="T6" fmla="*/ 52 w 413"/>
                  <a:gd name="T7" fmla="*/ 104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175" name="Text Box 317"/>
          <p:cNvSpPr txBox="1">
            <a:spLocks noChangeArrowheads="1"/>
          </p:cNvSpPr>
          <p:nvPr/>
        </p:nvSpPr>
        <p:spPr bwMode="auto">
          <a:xfrm>
            <a:off x="381000" y="2514600"/>
            <a:ext cx="27432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</a:t>
            </a:r>
            <a:r>
              <a:rPr lang="en-US" baseline="-25000"/>
              <a:t>1</a:t>
            </a:r>
            <a:r>
              <a:rPr lang="en-US"/>
              <a:t> = x</a:t>
            </a:r>
            <a:r>
              <a:rPr lang="en-US" baseline="-25000"/>
              <a:t>1</a:t>
            </a:r>
            <a:r>
              <a:rPr lang="en-US"/>
              <a:t>x</a:t>
            </a:r>
            <a:r>
              <a:rPr lang="en-US" baseline="-25000"/>
              <a:t>2</a:t>
            </a:r>
            <a:r>
              <a:rPr lang="en-US"/>
              <a:t>+x</a:t>
            </a:r>
            <a:r>
              <a:rPr lang="en-US" baseline="-25000"/>
              <a:t>1</a:t>
            </a:r>
            <a:r>
              <a:rPr lang="en-US"/>
              <a:t>x</a:t>
            </a:r>
            <a:r>
              <a:rPr lang="en-US" baseline="-25000"/>
              <a:t>3</a:t>
            </a:r>
            <a:r>
              <a:rPr lang="en-US"/>
              <a:t>'+x</a:t>
            </a:r>
            <a:r>
              <a:rPr lang="en-US" baseline="-25000"/>
              <a:t>1</a:t>
            </a:r>
            <a:r>
              <a:rPr lang="en-US"/>
              <a:t>'x</a:t>
            </a:r>
            <a:r>
              <a:rPr lang="en-US" baseline="-25000"/>
              <a:t>2</a:t>
            </a:r>
            <a:r>
              <a:rPr lang="en-US"/>
              <a:t>'x</a:t>
            </a:r>
            <a:r>
              <a:rPr lang="en-US" baseline="-25000"/>
              <a:t>3</a:t>
            </a:r>
          </a:p>
        </p:txBody>
      </p:sp>
      <p:sp>
        <p:nvSpPr>
          <p:cNvPr id="7176" name="Text Box 318"/>
          <p:cNvSpPr txBox="1">
            <a:spLocks noChangeArrowheads="1"/>
          </p:cNvSpPr>
          <p:nvPr/>
        </p:nvSpPr>
        <p:spPr bwMode="auto">
          <a:xfrm>
            <a:off x="381000" y="3001963"/>
            <a:ext cx="27432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</a:t>
            </a:r>
            <a:r>
              <a:rPr lang="en-US" baseline="-25000"/>
              <a:t>2</a:t>
            </a:r>
            <a:r>
              <a:rPr lang="en-US"/>
              <a:t> = x</a:t>
            </a:r>
            <a:r>
              <a:rPr lang="en-US" baseline="-25000"/>
              <a:t>1</a:t>
            </a:r>
            <a:r>
              <a:rPr lang="en-US"/>
              <a:t>x</a:t>
            </a:r>
            <a:r>
              <a:rPr lang="en-US" baseline="-25000"/>
              <a:t>2</a:t>
            </a:r>
            <a:r>
              <a:rPr lang="en-US"/>
              <a:t>+x</a:t>
            </a:r>
            <a:r>
              <a:rPr lang="en-US" baseline="-25000"/>
              <a:t>1</a:t>
            </a:r>
            <a:r>
              <a:rPr lang="en-US"/>
              <a:t>'x</a:t>
            </a:r>
            <a:r>
              <a:rPr lang="en-US" baseline="-25000"/>
              <a:t>2</a:t>
            </a:r>
            <a:r>
              <a:rPr lang="en-US"/>
              <a:t>'x</a:t>
            </a:r>
            <a:r>
              <a:rPr lang="en-US" baseline="-25000"/>
              <a:t>3</a:t>
            </a:r>
            <a:r>
              <a:rPr lang="en-US"/>
              <a:t>+x</a:t>
            </a:r>
            <a:r>
              <a:rPr lang="en-US" baseline="-25000"/>
              <a:t>1</a:t>
            </a:r>
            <a:r>
              <a:rPr lang="en-US"/>
              <a:t>x</a:t>
            </a:r>
            <a:r>
              <a:rPr lang="en-US" baseline="-25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smtClean="0"/>
              <a:t>Customary Schematic of a </a:t>
            </a:r>
            <a:r>
              <a:rPr lang="en-US" dirty="0" err="1" smtClean="0"/>
              <a:t>PLA</a:t>
            </a:r>
            <a:endParaRPr lang="en-US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237"/>
          <p:cNvSpPr txBox="1">
            <a:spLocks noChangeArrowheads="1"/>
          </p:cNvSpPr>
          <p:nvPr/>
        </p:nvSpPr>
        <p:spPr bwMode="auto">
          <a:xfrm>
            <a:off x="381000" y="2514600"/>
            <a:ext cx="27432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</a:t>
            </a:r>
            <a:r>
              <a:rPr lang="en-US" baseline="-25000"/>
              <a:t>1</a:t>
            </a:r>
            <a:r>
              <a:rPr lang="en-US"/>
              <a:t> = x</a:t>
            </a:r>
            <a:r>
              <a:rPr lang="en-US" baseline="-25000"/>
              <a:t>1</a:t>
            </a:r>
            <a:r>
              <a:rPr lang="en-US"/>
              <a:t>x</a:t>
            </a:r>
            <a:r>
              <a:rPr lang="en-US" baseline="-25000"/>
              <a:t>2</a:t>
            </a:r>
            <a:r>
              <a:rPr lang="en-US"/>
              <a:t>+x</a:t>
            </a:r>
            <a:r>
              <a:rPr lang="en-US" baseline="-25000"/>
              <a:t>1</a:t>
            </a:r>
            <a:r>
              <a:rPr lang="en-US"/>
              <a:t>x</a:t>
            </a:r>
            <a:r>
              <a:rPr lang="en-US" baseline="-25000"/>
              <a:t>3</a:t>
            </a:r>
            <a:r>
              <a:rPr lang="en-US"/>
              <a:t>'+x</a:t>
            </a:r>
            <a:r>
              <a:rPr lang="en-US" baseline="-25000"/>
              <a:t>1</a:t>
            </a:r>
            <a:r>
              <a:rPr lang="en-US"/>
              <a:t>'x</a:t>
            </a:r>
            <a:r>
              <a:rPr lang="en-US" baseline="-25000"/>
              <a:t>2</a:t>
            </a:r>
            <a:r>
              <a:rPr lang="en-US"/>
              <a:t>'x</a:t>
            </a:r>
            <a:r>
              <a:rPr lang="en-US" baseline="-25000"/>
              <a:t>3</a:t>
            </a:r>
          </a:p>
        </p:txBody>
      </p:sp>
      <p:sp>
        <p:nvSpPr>
          <p:cNvPr id="8199" name="Text Box 238"/>
          <p:cNvSpPr txBox="1">
            <a:spLocks noChangeArrowheads="1"/>
          </p:cNvSpPr>
          <p:nvPr/>
        </p:nvSpPr>
        <p:spPr bwMode="auto">
          <a:xfrm>
            <a:off x="381000" y="3001963"/>
            <a:ext cx="27432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</a:t>
            </a:r>
            <a:r>
              <a:rPr lang="en-US" baseline="-25000"/>
              <a:t>2</a:t>
            </a:r>
            <a:r>
              <a:rPr lang="en-US"/>
              <a:t> = x</a:t>
            </a:r>
            <a:r>
              <a:rPr lang="en-US" baseline="-25000"/>
              <a:t>1</a:t>
            </a:r>
            <a:r>
              <a:rPr lang="en-US"/>
              <a:t>x</a:t>
            </a:r>
            <a:r>
              <a:rPr lang="en-US" baseline="-25000"/>
              <a:t>2</a:t>
            </a:r>
            <a:r>
              <a:rPr lang="en-US"/>
              <a:t>+x</a:t>
            </a:r>
            <a:r>
              <a:rPr lang="en-US" baseline="-25000"/>
              <a:t>1</a:t>
            </a:r>
            <a:r>
              <a:rPr lang="en-US"/>
              <a:t>'x</a:t>
            </a:r>
            <a:r>
              <a:rPr lang="en-US" baseline="-25000"/>
              <a:t>2</a:t>
            </a:r>
            <a:r>
              <a:rPr lang="en-US"/>
              <a:t>'x</a:t>
            </a:r>
            <a:r>
              <a:rPr lang="en-US" baseline="-25000"/>
              <a:t>3</a:t>
            </a:r>
            <a:r>
              <a:rPr lang="en-US"/>
              <a:t>+x</a:t>
            </a:r>
            <a:r>
              <a:rPr lang="en-US" baseline="-25000"/>
              <a:t>1</a:t>
            </a:r>
            <a:r>
              <a:rPr lang="en-US"/>
              <a:t>x</a:t>
            </a:r>
            <a:r>
              <a:rPr lang="en-US" baseline="-25000"/>
              <a:t>3</a:t>
            </a:r>
          </a:p>
        </p:txBody>
      </p:sp>
      <p:grpSp>
        <p:nvGrpSpPr>
          <p:cNvPr id="2" name="Group 340"/>
          <p:cNvGrpSpPr>
            <a:grpSpLocks/>
          </p:cNvGrpSpPr>
          <p:nvPr/>
        </p:nvGrpSpPr>
        <p:grpSpPr bwMode="auto">
          <a:xfrm>
            <a:off x="2895600" y="1319213"/>
            <a:ext cx="5791200" cy="5462587"/>
            <a:chOff x="1824" y="831"/>
            <a:chExt cx="3648" cy="3441"/>
          </a:xfrm>
        </p:grpSpPr>
        <p:sp>
          <p:nvSpPr>
            <p:cNvPr id="8202" name="Rectangle 239"/>
            <p:cNvSpPr>
              <a:spLocks noChangeArrowheads="1"/>
            </p:cNvSpPr>
            <p:nvPr/>
          </p:nvSpPr>
          <p:spPr bwMode="auto">
            <a:xfrm>
              <a:off x="1824" y="1625"/>
              <a:ext cx="2272" cy="2050"/>
            </a:xfrm>
            <a:prstGeom prst="rect">
              <a:avLst/>
            </a:prstGeom>
            <a:solidFill>
              <a:srgbClr val="FFFF99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240"/>
            <p:cNvSpPr>
              <a:spLocks noChangeShapeType="1"/>
            </p:cNvSpPr>
            <p:nvPr/>
          </p:nvSpPr>
          <p:spPr bwMode="auto">
            <a:xfrm>
              <a:off x="1910" y="3241"/>
              <a:ext cx="174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4" name="Line 241"/>
            <p:cNvSpPr>
              <a:spLocks noChangeShapeType="1"/>
            </p:cNvSpPr>
            <p:nvPr/>
          </p:nvSpPr>
          <p:spPr bwMode="auto">
            <a:xfrm>
              <a:off x="1910" y="2794"/>
              <a:ext cx="174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5" name="Line 242"/>
            <p:cNvSpPr>
              <a:spLocks noChangeShapeType="1"/>
            </p:cNvSpPr>
            <p:nvPr/>
          </p:nvSpPr>
          <p:spPr bwMode="auto">
            <a:xfrm>
              <a:off x="1910" y="2336"/>
              <a:ext cx="174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6" name="Line 243"/>
            <p:cNvSpPr>
              <a:spLocks noChangeShapeType="1"/>
            </p:cNvSpPr>
            <p:nvPr/>
          </p:nvSpPr>
          <p:spPr bwMode="auto">
            <a:xfrm>
              <a:off x="1910" y="1890"/>
              <a:ext cx="174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7" name="Line 244"/>
            <p:cNvSpPr>
              <a:spLocks noChangeShapeType="1"/>
            </p:cNvSpPr>
            <p:nvPr/>
          </p:nvSpPr>
          <p:spPr bwMode="auto">
            <a:xfrm flipH="1">
              <a:off x="2045" y="3204"/>
              <a:ext cx="85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8" name="Line 245"/>
            <p:cNvSpPr>
              <a:spLocks noChangeShapeType="1"/>
            </p:cNvSpPr>
            <p:nvPr/>
          </p:nvSpPr>
          <p:spPr bwMode="auto">
            <a:xfrm flipH="1" flipV="1">
              <a:off x="2045" y="3204"/>
              <a:ext cx="85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9" name="Line 246"/>
            <p:cNvSpPr>
              <a:spLocks noChangeShapeType="1"/>
            </p:cNvSpPr>
            <p:nvPr/>
          </p:nvSpPr>
          <p:spPr bwMode="auto">
            <a:xfrm flipH="1">
              <a:off x="2560" y="1842"/>
              <a:ext cx="86" cy="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0" name="Line 247"/>
            <p:cNvSpPr>
              <a:spLocks noChangeShapeType="1"/>
            </p:cNvSpPr>
            <p:nvPr/>
          </p:nvSpPr>
          <p:spPr bwMode="auto">
            <a:xfrm flipH="1" flipV="1">
              <a:off x="2560" y="1842"/>
              <a:ext cx="86" cy="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1" name="Line 248"/>
            <p:cNvSpPr>
              <a:spLocks noChangeShapeType="1"/>
            </p:cNvSpPr>
            <p:nvPr/>
          </p:nvSpPr>
          <p:spPr bwMode="auto">
            <a:xfrm flipH="1">
              <a:off x="2045" y="2300"/>
              <a:ext cx="85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2" name="Line 249"/>
            <p:cNvSpPr>
              <a:spLocks noChangeShapeType="1"/>
            </p:cNvSpPr>
            <p:nvPr/>
          </p:nvSpPr>
          <p:spPr bwMode="auto">
            <a:xfrm flipH="1" flipV="1">
              <a:off x="2045" y="2300"/>
              <a:ext cx="85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3" name="Line 250"/>
            <p:cNvSpPr>
              <a:spLocks noChangeShapeType="1"/>
            </p:cNvSpPr>
            <p:nvPr/>
          </p:nvSpPr>
          <p:spPr bwMode="auto">
            <a:xfrm flipH="1">
              <a:off x="3346" y="2300"/>
              <a:ext cx="87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4" name="Line 251"/>
            <p:cNvSpPr>
              <a:spLocks noChangeShapeType="1"/>
            </p:cNvSpPr>
            <p:nvPr/>
          </p:nvSpPr>
          <p:spPr bwMode="auto">
            <a:xfrm flipH="1" flipV="1">
              <a:off x="3346" y="2300"/>
              <a:ext cx="87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5" name="Line 252"/>
            <p:cNvSpPr>
              <a:spLocks noChangeShapeType="1"/>
            </p:cNvSpPr>
            <p:nvPr/>
          </p:nvSpPr>
          <p:spPr bwMode="auto">
            <a:xfrm flipH="1">
              <a:off x="3089" y="3204"/>
              <a:ext cx="85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6" name="Line 253"/>
            <p:cNvSpPr>
              <a:spLocks noChangeShapeType="1"/>
            </p:cNvSpPr>
            <p:nvPr/>
          </p:nvSpPr>
          <p:spPr bwMode="auto">
            <a:xfrm flipH="1" flipV="1">
              <a:off x="3089" y="3204"/>
              <a:ext cx="85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7" name="Line 254"/>
            <p:cNvSpPr>
              <a:spLocks noChangeShapeType="1"/>
            </p:cNvSpPr>
            <p:nvPr/>
          </p:nvSpPr>
          <p:spPr bwMode="auto">
            <a:xfrm flipH="1">
              <a:off x="2818" y="2746"/>
              <a:ext cx="86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8" name="Line 255"/>
            <p:cNvSpPr>
              <a:spLocks noChangeShapeType="1"/>
            </p:cNvSpPr>
            <p:nvPr/>
          </p:nvSpPr>
          <p:spPr bwMode="auto">
            <a:xfrm flipH="1" flipV="1">
              <a:off x="2818" y="2746"/>
              <a:ext cx="86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9" name="Line 256"/>
            <p:cNvSpPr>
              <a:spLocks noChangeShapeType="1"/>
            </p:cNvSpPr>
            <p:nvPr/>
          </p:nvSpPr>
          <p:spPr bwMode="auto">
            <a:xfrm flipH="1">
              <a:off x="2303" y="2746"/>
              <a:ext cx="85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0" name="Line 257"/>
            <p:cNvSpPr>
              <a:spLocks noChangeShapeType="1"/>
            </p:cNvSpPr>
            <p:nvPr/>
          </p:nvSpPr>
          <p:spPr bwMode="auto">
            <a:xfrm flipH="1" flipV="1">
              <a:off x="2303" y="2746"/>
              <a:ext cx="85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1" name="Line 258"/>
            <p:cNvSpPr>
              <a:spLocks noChangeShapeType="1"/>
            </p:cNvSpPr>
            <p:nvPr/>
          </p:nvSpPr>
          <p:spPr bwMode="auto">
            <a:xfrm flipH="1">
              <a:off x="2045" y="1842"/>
              <a:ext cx="85" cy="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2" name="Line 259"/>
            <p:cNvSpPr>
              <a:spLocks noChangeShapeType="1"/>
            </p:cNvSpPr>
            <p:nvPr/>
          </p:nvSpPr>
          <p:spPr bwMode="auto">
            <a:xfrm flipH="1" flipV="1">
              <a:off x="2045" y="1842"/>
              <a:ext cx="85" cy="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3" name="Line 260"/>
            <p:cNvSpPr>
              <a:spLocks noChangeShapeType="1"/>
            </p:cNvSpPr>
            <p:nvPr/>
          </p:nvSpPr>
          <p:spPr bwMode="auto">
            <a:xfrm flipH="1">
              <a:off x="3089" y="2746"/>
              <a:ext cx="85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4" name="Line 261"/>
            <p:cNvSpPr>
              <a:spLocks noChangeShapeType="1"/>
            </p:cNvSpPr>
            <p:nvPr/>
          </p:nvSpPr>
          <p:spPr bwMode="auto">
            <a:xfrm flipH="1" flipV="1">
              <a:off x="3089" y="2746"/>
              <a:ext cx="85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5" name="Rectangle 262"/>
            <p:cNvSpPr>
              <a:spLocks noChangeArrowheads="1"/>
            </p:cNvSpPr>
            <p:nvPr/>
          </p:nvSpPr>
          <p:spPr bwMode="auto">
            <a:xfrm>
              <a:off x="4609" y="4110"/>
              <a:ext cx="6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>
                  <a:solidFill>
                    <a:srgbClr val="000000"/>
                  </a:solidFill>
                  <a:latin typeface="Times-Roman"/>
                </a:rPr>
                <a:t>f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26" name="Rectangle 263"/>
            <p:cNvSpPr>
              <a:spLocks noChangeArrowheads="1"/>
            </p:cNvSpPr>
            <p:nvPr/>
          </p:nvSpPr>
          <p:spPr bwMode="auto">
            <a:xfrm>
              <a:off x="4640" y="4156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-Roman"/>
                </a:rPr>
                <a:t>1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27" name="Rectangle 264"/>
            <p:cNvSpPr>
              <a:spLocks noChangeArrowheads="1"/>
            </p:cNvSpPr>
            <p:nvPr/>
          </p:nvSpPr>
          <p:spPr bwMode="auto">
            <a:xfrm>
              <a:off x="4172" y="1728"/>
              <a:ext cx="11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-Roman"/>
                </a:rPr>
                <a:t>P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28" name="Rectangle 265"/>
            <p:cNvSpPr>
              <a:spLocks noChangeArrowheads="1"/>
            </p:cNvSpPr>
            <p:nvPr/>
          </p:nvSpPr>
          <p:spPr bwMode="auto">
            <a:xfrm>
              <a:off x="4233" y="1773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-Roman"/>
                </a:rPr>
                <a:t>1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29" name="Rectangle 266"/>
            <p:cNvSpPr>
              <a:spLocks noChangeArrowheads="1"/>
            </p:cNvSpPr>
            <p:nvPr/>
          </p:nvSpPr>
          <p:spPr bwMode="auto">
            <a:xfrm>
              <a:off x="4172" y="2181"/>
              <a:ext cx="11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-Roman"/>
                </a:rPr>
                <a:t>P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30" name="Rectangle 267"/>
            <p:cNvSpPr>
              <a:spLocks noChangeArrowheads="1"/>
            </p:cNvSpPr>
            <p:nvPr/>
          </p:nvSpPr>
          <p:spPr bwMode="auto">
            <a:xfrm>
              <a:off x="4233" y="2227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-Roman"/>
                </a:rPr>
                <a:t>2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31" name="Rectangle 268"/>
            <p:cNvSpPr>
              <a:spLocks noChangeArrowheads="1"/>
            </p:cNvSpPr>
            <p:nvPr/>
          </p:nvSpPr>
          <p:spPr bwMode="auto">
            <a:xfrm>
              <a:off x="5132" y="4110"/>
              <a:ext cx="6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>
                  <a:solidFill>
                    <a:srgbClr val="000000"/>
                  </a:solidFill>
                  <a:latin typeface="Times-Roman"/>
                </a:rPr>
                <a:t>f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32" name="Rectangle 269"/>
            <p:cNvSpPr>
              <a:spLocks noChangeArrowheads="1"/>
            </p:cNvSpPr>
            <p:nvPr/>
          </p:nvSpPr>
          <p:spPr bwMode="auto">
            <a:xfrm>
              <a:off x="5163" y="4157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-Roman"/>
                </a:rPr>
                <a:t>2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33" name="Rectangle 270"/>
            <p:cNvSpPr>
              <a:spLocks noChangeArrowheads="1"/>
            </p:cNvSpPr>
            <p:nvPr/>
          </p:nvSpPr>
          <p:spPr bwMode="auto">
            <a:xfrm>
              <a:off x="2031" y="831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34" name="Rectangle 271"/>
            <p:cNvSpPr>
              <a:spLocks noChangeArrowheads="1"/>
            </p:cNvSpPr>
            <p:nvPr/>
          </p:nvSpPr>
          <p:spPr bwMode="auto">
            <a:xfrm>
              <a:off x="2085" y="887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-Roman"/>
                </a:rPr>
                <a:t>1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35" name="Rectangle 272"/>
            <p:cNvSpPr>
              <a:spLocks noChangeArrowheads="1"/>
            </p:cNvSpPr>
            <p:nvPr/>
          </p:nvSpPr>
          <p:spPr bwMode="auto">
            <a:xfrm>
              <a:off x="2553" y="831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36" name="Rectangle 273"/>
            <p:cNvSpPr>
              <a:spLocks noChangeArrowheads="1"/>
            </p:cNvSpPr>
            <p:nvPr/>
          </p:nvSpPr>
          <p:spPr bwMode="auto">
            <a:xfrm>
              <a:off x="2606" y="887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-Roman"/>
                </a:rPr>
                <a:t>2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37" name="Rectangle 274"/>
            <p:cNvSpPr>
              <a:spLocks noChangeArrowheads="1"/>
            </p:cNvSpPr>
            <p:nvPr/>
          </p:nvSpPr>
          <p:spPr bwMode="auto">
            <a:xfrm>
              <a:off x="3076" y="831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38" name="Rectangle 275"/>
            <p:cNvSpPr>
              <a:spLocks noChangeArrowheads="1"/>
            </p:cNvSpPr>
            <p:nvPr/>
          </p:nvSpPr>
          <p:spPr bwMode="auto">
            <a:xfrm>
              <a:off x="4403" y="1733"/>
              <a:ext cx="1069" cy="2219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Rectangle 276"/>
            <p:cNvSpPr>
              <a:spLocks noChangeArrowheads="1"/>
            </p:cNvSpPr>
            <p:nvPr/>
          </p:nvSpPr>
          <p:spPr bwMode="auto">
            <a:xfrm>
              <a:off x="3129" y="887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-Roman"/>
                </a:rPr>
                <a:t>3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40" name="Line 277"/>
            <p:cNvSpPr>
              <a:spLocks noChangeShapeType="1"/>
            </p:cNvSpPr>
            <p:nvPr/>
          </p:nvSpPr>
          <p:spPr bwMode="auto">
            <a:xfrm flipV="1">
              <a:off x="4649" y="3820"/>
              <a:ext cx="1" cy="2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1" name="Line 278"/>
            <p:cNvSpPr>
              <a:spLocks noChangeShapeType="1"/>
            </p:cNvSpPr>
            <p:nvPr/>
          </p:nvSpPr>
          <p:spPr bwMode="auto">
            <a:xfrm>
              <a:off x="2340" y="1130"/>
              <a:ext cx="1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2" name="Line 279"/>
            <p:cNvSpPr>
              <a:spLocks noChangeShapeType="1"/>
            </p:cNvSpPr>
            <p:nvPr/>
          </p:nvSpPr>
          <p:spPr bwMode="auto">
            <a:xfrm>
              <a:off x="2868" y="1130"/>
              <a:ext cx="1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3" name="Line 280"/>
            <p:cNvSpPr>
              <a:spLocks noChangeShapeType="1"/>
            </p:cNvSpPr>
            <p:nvPr/>
          </p:nvSpPr>
          <p:spPr bwMode="auto">
            <a:xfrm>
              <a:off x="3383" y="1130"/>
              <a:ext cx="1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4" name="Line 281"/>
            <p:cNvSpPr>
              <a:spLocks noChangeShapeType="1"/>
            </p:cNvSpPr>
            <p:nvPr/>
          </p:nvSpPr>
          <p:spPr bwMode="auto">
            <a:xfrm flipV="1">
              <a:off x="2081" y="997"/>
              <a:ext cx="1" cy="26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5" name="Line 282"/>
            <p:cNvSpPr>
              <a:spLocks noChangeShapeType="1"/>
            </p:cNvSpPr>
            <p:nvPr/>
          </p:nvSpPr>
          <p:spPr bwMode="auto">
            <a:xfrm flipV="1">
              <a:off x="2610" y="997"/>
              <a:ext cx="1" cy="26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6" name="Line 283"/>
            <p:cNvSpPr>
              <a:spLocks noChangeShapeType="1"/>
            </p:cNvSpPr>
            <p:nvPr/>
          </p:nvSpPr>
          <p:spPr bwMode="auto">
            <a:xfrm flipV="1">
              <a:off x="3126" y="997"/>
              <a:ext cx="1" cy="26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7" name="Line 284"/>
            <p:cNvSpPr>
              <a:spLocks noChangeShapeType="1"/>
            </p:cNvSpPr>
            <p:nvPr/>
          </p:nvSpPr>
          <p:spPr bwMode="auto">
            <a:xfrm>
              <a:off x="2081" y="1130"/>
              <a:ext cx="25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8" name="Line 285"/>
            <p:cNvSpPr>
              <a:spLocks noChangeShapeType="1"/>
            </p:cNvSpPr>
            <p:nvPr/>
          </p:nvSpPr>
          <p:spPr bwMode="auto">
            <a:xfrm>
              <a:off x="2610" y="1130"/>
              <a:ext cx="25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9" name="Line 286"/>
            <p:cNvSpPr>
              <a:spLocks noChangeShapeType="1"/>
            </p:cNvSpPr>
            <p:nvPr/>
          </p:nvSpPr>
          <p:spPr bwMode="auto">
            <a:xfrm>
              <a:off x="3126" y="1130"/>
              <a:ext cx="25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50" name="Line 287"/>
            <p:cNvSpPr>
              <a:spLocks noChangeShapeType="1"/>
            </p:cNvSpPr>
            <p:nvPr/>
          </p:nvSpPr>
          <p:spPr bwMode="auto">
            <a:xfrm flipV="1">
              <a:off x="2340" y="1600"/>
              <a:ext cx="1" cy="20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51" name="Line 288"/>
            <p:cNvSpPr>
              <a:spLocks noChangeShapeType="1"/>
            </p:cNvSpPr>
            <p:nvPr/>
          </p:nvSpPr>
          <p:spPr bwMode="auto">
            <a:xfrm>
              <a:off x="2868" y="1600"/>
              <a:ext cx="1" cy="20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52" name="Line 289"/>
            <p:cNvSpPr>
              <a:spLocks noChangeShapeType="1"/>
            </p:cNvSpPr>
            <p:nvPr/>
          </p:nvSpPr>
          <p:spPr bwMode="auto">
            <a:xfrm flipV="1">
              <a:off x="3383" y="1600"/>
              <a:ext cx="1" cy="20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53" name="Line 290"/>
            <p:cNvSpPr>
              <a:spLocks noChangeShapeType="1"/>
            </p:cNvSpPr>
            <p:nvPr/>
          </p:nvSpPr>
          <p:spPr bwMode="auto">
            <a:xfrm flipV="1">
              <a:off x="5165" y="3820"/>
              <a:ext cx="1" cy="2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54" name="Line 291"/>
            <p:cNvSpPr>
              <a:spLocks noChangeShapeType="1"/>
            </p:cNvSpPr>
            <p:nvPr/>
          </p:nvSpPr>
          <p:spPr bwMode="auto">
            <a:xfrm flipH="1">
              <a:off x="3985" y="1890"/>
              <a:ext cx="140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55" name="Line 292"/>
            <p:cNvSpPr>
              <a:spLocks noChangeShapeType="1"/>
            </p:cNvSpPr>
            <p:nvPr/>
          </p:nvSpPr>
          <p:spPr bwMode="auto">
            <a:xfrm flipH="1">
              <a:off x="3985" y="2336"/>
              <a:ext cx="140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56" name="Line 293"/>
            <p:cNvSpPr>
              <a:spLocks noChangeShapeType="1"/>
            </p:cNvSpPr>
            <p:nvPr/>
          </p:nvSpPr>
          <p:spPr bwMode="auto">
            <a:xfrm flipH="1">
              <a:off x="3985" y="2794"/>
              <a:ext cx="142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57" name="Freeform 294"/>
            <p:cNvSpPr>
              <a:spLocks/>
            </p:cNvSpPr>
            <p:nvPr/>
          </p:nvSpPr>
          <p:spPr bwMode="auto">
            <a:xfrm>
              <a:off x="2069" y="1118"/>
              <a:ext cx="24" cy="24"/>
            </a:xfrm>
            <a:custGeom>
              <a:avLst/>
              <a:gdLst>
                <a:gd name="T0" fmla="*/ 11 w 52"/>
                <a:gd name="T1" fmla="*/ 5 h 51"/>
                <a:gd name="T2" fmla="*/ 11 w 52"/>
                <a:gd name="T3" fmla="*/ 4 h 51"/>
                <a:gd name="T4" fmla="*/ 11 w 52"/>
                <a:gd name="T5" fmla="*/ 4 h 51"/>
                <a:gd name="T6" fmla="*/ 11 w 52"/>
                <a:gd name="T7" fmla="*/ 3 h 51"/>
                <a:gd name="T8" fmla="*/ 10 w 52"/>
                <a:gd name="T9" fmla="*/ 2 h 51"/>
                <a:gd name="T10" fmla="*/ 10 w 52"/>
                <a:gd name="T11" fmla="*/ 1 h 51"/>
                <a:gd name="T12" fmla="*/ 9 w 52"/>
                <a:gd name="T13" fmla="*/ 1 h 51"/>
                <a:gd name="T14" fmla="*/ 8 w 52"/>
                <a:gd name="T15" fmla="*/ 0 h 51"/>
                <a:gd name="T16" fmla="*/ 7 w 52"/>
                <a:gd name="T17" fmla="*/ 0 h 51"/>
                <a:gd name="T18" fmla="*/ 7 w 52"/>
                <a:gd name="T19" fmla="*/ 0 h 51"/>
                <a:gd name="T20" fmla="*/ 6 w 52"/>
                <a:gd name="T21" fmla="*/ 0 h 51"/>
                <a:gd name="T22" fmla="*/ 6 w 52"/>
                <a:gd name="T23" fmla="*/ 0 h 51"/>
                <a:gd name="T24" fmla="*/ 5 w 52"/>
                <a:gd name="T25" fmla="*/ 0 h 51"/>
                <a:gd name="T26" fmla="*/ 4 w 52"/>
                <a:gd name="T27" fmla="*/ 0 h 51"/>
                <a:gd name="T28" fmla="*/ 3 w 52"/>
                <a:gd name="T29" fmla="*/ 0 h 51"/>
                <a:gd name="T30" fmla="*/ 3 w 52"/>
                <a:gd name="T31" fmla="*/ 1 h 51"/>
                <a:gd name="T32" fmla="*/ 2 w 52"/>
                <a:gd name="T33" fmla="*/ 1 h 51"/>
                <a:gd name="T34" fmla="*/ 1 w 52"/>
                <a:gd name="T35" fmla="*/ 2 h 51"/>
                <a:gd name="T36" fmla="*/ 1 w 52"/>
                <a:gd name="T37" fmla="*/ 3 h 51"/>
                <a:gd name="T38" fmla="*/ 0 w 52"/>
                <a:gd name="T39" fmla="*/ 4 h 51"/>
                <a:gd name="T40" fmla="*/ 0 w 52"/>
                <a:gd name="T41" fmla="*/ 4 h 51"/>
                <a:gd name="T42" fmla="*/ 0 w 52"/>
                <a:gd name="T43" fmla="*/ 5 h 51"/>
                <a:gd name="T44" fmla="*/ 0 w 52"/>
                <a:gd name="T45" fmla="*/ 6 h 51"/>
                <a:gd name="T46" fmla="*/ 0 w 52"/>
                <a:gd name="T47" fmla="*/ 7 h 51"/>
                <a:gd name="T48" fmla="*/ 0 w 52"/>
                <a:gd name="T49" fmla="*/ 8 h 51"/>
                <a:gd name="T50" fmla="*/ 1 w 52"/>
                <a:gd name="T51" fmla="*/ 8 h 51"/>
                <a:gd name="T52" fmla="*/ 1 w 52"/>
                <a:gd name="T53" fmla="*/ 9 h 51"/>
                <a:gd name="T54" fmla="*/ 2 w 52"/>
                <a:gd name="T55" fmla="*/ 9 h 51"/>
                <a:gd name="T56" fmla="*/ 3 w 52"/>
                <a:gd name="T57" fmla="*/ 10 h 51"/>
                <a:gd name="T58" fmla="*/ 3 w 52"/>
                <a:gd name="T59" fmla="*/ 10 h 51"/>
                <a:gd name="T60" fmla="*/ 4 w 52"/>
                <a:gd name="T61" fmla="*/ 11 h 51"/>
                <a:gd name="T62" fmla="*/ 5 w 52"/>
                <a:gd name="T63" fmla="*/ 11 h 51"/>
                <a:gd name="T64" fmla="*/ 6 w 52"/>
                <a:gd name="T65" fmla="*/ 11 h 51"/>
                <a:gd name="T66" fmla="*/ 6 w 52"/>
                <a:gd name="T67" fmla="*/ 11 h 51"/>
                <a:gd name="T68" fmla="*/ 7 w 52"/>
                <a:gd name="T69" fmla="*/ 11 h 51"/>
                <a:gd name="T70" fmla="*/ 7 w 52"/>
                <a:gd name="T71" fmla="*/ 11 h 51"/>
                <a:gd name="T72" fmla="*/ 8 w 52"/>
                <a:gd name="T73" fmla="*/ 10 h 51"/>
                <a:gd name="T74" fmla="*/ 9 w 52"/>
                <a:gd name="T75" fmla="*/ 10 h 51"/>
                <a:gd name="T76" fmla="*/ 10 w 52"/>
                <a:gd name="T77" fmla="*/ 9 h 51"/>
                <a:gd name="T78" fmla="*/ 10 w 52"/>
                <a:gd name="T79" fmla="*/ 9 h 51"/>
                <a:gd name="T80" fmla="*/ 11 w 52"/>
                <a:gd name="T81" fmla="*/ 8 h 51"/>
                <a:gd name="T82" fmla="*/ 11 w 52"/>
                <a:gd name="T83" fmla="*/ 8 h 51"/>
                <a:gd name="T84" fmla="*/ 11 w 52"/>
                <a:gd name="T85" fmla="*/ 7 h 51"/>
                <a:gd name="T86" fmla="*/ 11 w 52"/>
                <a:gd name="T87" fmla="*/ 6 h 51"/>
                <a:gd name="T88" fmla="*/ 6 w 52"/>
                <a:gd name="T89" fmla="*/ 6 h 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"/>
                <a:gd name="T136" fmla="*/ 0 h 51"/>
                <a:gd name="T137" fmla="*/ 52 w 52"/>
                <a:gd name="T138" fmla="*/ 51 h 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" h="51">
                  <a:moveTo>
                    <a:pt x="26" y="25"/>
                  </a:moveTo>
                  <a:lnTo>
                    <a:pt x="52" y="25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9"/>
                  </a:lnTo>
                  <a:lnTo>
                    <a:pt x="45" y="7"/>
                  </a:lnTo>
                  <a:lnTo>
                    <a:pt x="44" y="6"/>
                  </a:lnTo>
                  <a:lnTo>
                    <a:pt x="43" y="5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7" y="42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9" y="45"/>
                  </a:lnTo>
                  <a:lnTo>
                    <a:pt x="10" y="45"/>
                  </a:lnTo>
                  <a:lnTo>
                    <a:pt x="12" y="46"/>
                  </a:lnTo>
                  <a:lnTo>
                    <a:pt x="13" y="47"/>
                  </a:lnTo>
                  <a:lnTo>
                    <a:pt x="14" y="47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3" y="45"/>
                  </a:lnTo>
                  <a:lnTo>
                    <a:pt x="44" y="45"/>
                  </a:lnTo>
                  <a:lnTo>
                    <a:pt x="45" y="43"/>
                  </a:lnTo>
                  <a:lnTo>
                    <a:pt x="45" y="42"/>
                  </a:lnTo>
                  <a:lnTo>
                    <a:pt x="47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50" y="37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2" y="33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2" y="28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295"/>
            <p:cNvSpPr>
              <a:spLocks/>
            </p:cNvSpPr>
            <p:nvPr/>
          </p:nvSpPr>
          <p:spPr bwMode="auto">
            <a:xfrm>
              <a:off x="2062" y="1111"/>
              <a:ext cx="29" cy="28"/>
            </a:xfrm>
            <a:custGeom>
              <a:avLst/>
              <a:gdLst>
                <a:gd name="T0" fmla="*/ 13 w 63"/>
                <a:gd name="T1" fmla="*/ 6 h 62"/>
                <a:gd name="T2" fmla="*/ 13 w 63"/>
                <a:gd name="T3" fmla="*/ 5 h 62"/>
                <a:gd name="T4" fmla="*/ 13 w 63"/>
                <a:gd name="T5" fmla="*/ 4 h 62"/>
                <a:gd name="T6" fmla="*/ 12 w 63"/>
                <a:gd name="T7" fmla="*/ 3 h 62"/>
                <a:gd name="T8" fmla="*/ 12 w 63"/>
                <a:gd name="T9" fmla="*/ 2 h 62"/>
                <a:gd name="T10" fmla="*/ 11 w 63"/>
                <a:gd name="T11" fmla="*/ 2 h 62"/>
                <a:gd name="T12" fmla="*/ 11 w 63"/>
                <a:gd name="T13" fmla="*/ 1 h 62"/>
                <a:gd name="T14" fmla="*/ 10 w 63"/>
                <a:gd name="T15" fmla="*/ 0 h 62"/>
                <a:gd name="T16" fmla="*/ 9 w 63"/>
                <a:gd name="T17" fmla="*/ 0 h 62"/>
                <a:gd name="T18" fmla="*/ 8 w 63"/>
                <a:gd name="T19" fmla="*/ 0 h 62"/>
                <a:gd name="T20" fmla="*/ 7 w 63"/>
                <a:gd name="T21" fmla="*/ 0 h 62"/>
                <a:gd name="T22" fmla="*/ 6 w 63"/>
                <a:gd name="T23" fmla="*/ 0 h 62"/>
                <a:gd name="T24" fmla="*/ 5 w 63"/>
                <a:gd name="T25" fmla="*/ 0 h 62"/>
                <a:gd name="T26" fmla="*/ 4 w 63"/>
                <a:gd name="T27" fmla="*/ 0 h 62"/>
                <a:gd name="T28" fmla="*/ 3 w 63"/>
                <a:gd name="T29" fmla="*/ 1 h 62"/>
                <a:gd name="T30" fmla="*/ 2 w 63"/>
                <a:gd name="T31" fmla="*/ 1 h 62"/>
                <a:gd name="T32" fmla="*/ 2 w 63"/>
                <a:gd name="T33" fmla="*/ 2 h 62"/>
                <a:gd name="T34" fmla="*/ 1 w 63"/>
                <a:gd name="T35" fmla="*/ 3 h 62"/>
                <a:gd name="T36" fmla="*/ 0 w 63"/>
                <a:gd name="T37" fmla="*/ 4 h 62"/>
                <a:gd name="T38" fmla="*/ 0 w 63"/>
                <a:gd name="T39" fmla="*/ 5 h 62"/>
                <a:gd name="T40" fmla="*/ 0 w 63"/>
                <a:gd name="T41" fmla="*/ 5 h 62"/>
                <a:gd name="T42" fmla="*/ 0 w 63"/>
                <a:gd name="T43" fmla="*/ 6 h 62"/>
                <a:gd name="T44" fmla="*/ 0 w 63"/>
                <a:gd name="T45" fmla="*/ 7 h 62"/>
                <a:gd name="T46" fmla="*/ 0 w 63"/>
                <a:gd name="T47" fmla="*/ 8 h 62"/>
                <a:gd name="T48" fmla="*/ 0 w 63"/>
                <a:gd name="T49" fmla="*/ 9 h 62"/>
                <a:gd name="T50" fmla="*/ 1 w 63"/>
                <a:gd name="T51" fmla="*/ 10 h 62"/>
                <a:gd name="T52" fmla="*/ 1 w 63"/>
                <a:gd name="T53" fmla="*/ 10 h 62"/>
                <a:gd name="T54" fmla="*/ 2 w 63"/>
                <a:gd name="T55" fmla="*/ 11 h 62"/>
                <a:gd name="T56" fmla="*/ 3 w 63"/>
                <a:gd name="T57" fmla="*/ 12 h 62"/>
                <a:gd name="T58" fmla="*/ 4 w 63"/>
                <a:gd name="T59" fmla="*/ 12 h 62"/>
                <a:gd name="T60" fmla="*/ 5 w 63"/>
                <a:gd name="T61" fmla="*/ 13 h 62"/>
                <a:gd name="T62" fmla="*/ 6 w 63"/>
                <a:gd name="T63" fmla="*/ 13 h 62"/>
                <a:gd name="T64" fmla="*/ 7 w 63"/>
                <a:gd name="T65" fmla="*/ 13 h 62"/>
                <a:gd name="T66" fmla="*/ 7 w 63"/>
                <a:gd name="T67" fmla="*/ 13 h 62"/>
                <a:gd name="T68" fmla="*/ 8 w 63"/>
                <a:gd name="T69" fmla="*/ 13 h 62"/>
                <a:gd name="T70" fmla="*/ 9 w 63"/>
                <a:gd name="T71" fmla="*/ 13 h 62"/>
                <a:gd name="T72" fmla="*/ 10 w 63"/>
                <a:gd name="T73" fmla="*/ 12 h 62"/>
                <a:gd name="T74" fmla="*/ 11 w 63"/>
                <a:gd name="T75" fmla="*/ 11 h 62"/>
                <a:gd name="T76" fmla="*/ 12 w 63"/>
                <a:gd name="T77" fmla="*/ 10 h 62"/>
                <a:gd name="T78" fmla="*/ 12 w 63"/>
                <a:gd name="T79" fmla="*/ 10 h 62"/>
                <a:gd name="T80" fmla="*/ 13 w 63"/>
                <a:gd name="T81" fmla="*/ 9 h 62"/>
                <a:gd name="T82" fmla="*/ 13 w 63"/>
                <a:gd name="T83" fmla="*/ 8 h 62"/>
                <a:gd name="T84" fmla="*/ 13 w 63"/>
                <a:gd name="T85" fmla="*/ 7 h 62"/>
                <a:gd name="T86" fmla="*/ 13 w 63"/>
                <a:gd name="T87" fmla="*/ 6 h 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"/>
                <a:gd name="T133" fmla="*/ 0 h 62"/>
                <a:gd name="T134" fmla="*/ 63 w 63"/>
                <a:gd name="T135" fmla="*/ 62 h 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" h="62">
                  <a:moveTo>
                    <a:pt x="63" y="31"/>
                  </a:moveTo>
                  <a:lnTo>
                    <a:pt x="63" y="30"/>
                  </a:lnTo>
                  <a:lnTo>
                    <a:pt x="63" y="28"/>
                  </a:lnTo>
                  <a:lnTo>
                    <a:pt x="63" y="26"/>
                  </a:lnTo>
                  <a:lnTo>
                    <a:pt x="63" y="25"/>
                  </a:lnTo>
                  <a:lnTo>
                    <a:pt x="62" y="23"/>
                  </a:lnTo>
                  <a:lnTo>
                    <a:pt x="62" y="22"/>
                  </a:lnTo>
                  <a:lnTo>
                    <a:pt x="62" y="21"/>
                  </a:lnTo>
                  <a:lnTo>
                    <a:pt x="60" y="19"/>
                  </a:lnTo>
                  <a:lnTo>
                    <a:pt x="60" y="17"/>
                  </a:lnTo>
                  <a:lnTo>
                    <a:pt x="59" y="16"/>
                  </a:lnTo>
                  <a:lnTo>
                    <a:pt x="59" y="14"/>
                  </a:lnTo>
                  <a:lnTo>
                    <a:pt x="58" y="13"/>
                  </a:lnTo>
                  <a:lnTo>
                    <a:pt x="56" y="12"/>
                  </a:lnTo>
                  <a:lnTo>
                    <a:pt x="55" y="10"/>
                  </a:lnTo>
                  <a:lnTo>
                    <a:pt x="54" y="9"/>
                  </a:lnTo>
                  <a:lnTo>
                    <a:pt x="53" y="8"/>
                  </a:lnTo>
                  <a:lnTo>
                    <a:pt x="51" y="7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4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8"/>
                  </a:lnTo>
                  <a:lnTo>
                    <a:pt x="5" y="49"/>
                  </a:lnTo>
                  <a:lnTo>
                    <a:pt x="6" y="50"/>
                  </a:lnTo>
                  <a:lnTo>
                    <a:pt x="7" y="52"/>
                  </a:lnTo>
                  <a:lnTo>
                    <a:pt x="9" y="52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1" y="56"/>
                  </a:lnTo>
                  <a:lnTo>
                    <a:pt x="13" y="57"/>
                  </a:lnTo>
                  <a:lnTo>
                    <a:pt x="14" y="57"/>
                  </a:lnTo>
                  <a:lnTo>
                    <a:pt x="15" y="58"/>
                  </a:lnTo>
                  <a:lnTo>
                    <a:pt x="16" y="58"/>
                  </a:lnTo>
                  <a:lnTo>
                    <a:pt x="18" y="59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22" y="61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2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1" y="61"/>
                  </a:lnTo>
                  <a:lnTo>
                    <a:pt x="42" y="61"/>
                  </a:lnTo>
                  <a:lnTo>
                    <a:pt x="43" y="61"/>
                  </a:lnTo>
                  <a:lnTo>
                    <a:pt x="45" y="59"/>
                  </a:lnTo>
                  <a:lnTo>
                    <a:pt x="46" y="58"/>
                  </a:lnTo>
                  <a:lnTo>
                    <a:pt x="47" y="58"/>
                  </a:lnTo>
                  <a:lnTo>
                    <a:pt x="49" y="57"/>
                  </a:lnTo>
                  <a:lnTo>
                    <a:pt x="50" y="57"/>
                  </a:lnTo>
                  <a:lnTo>
                    <a:pt x="51" y="56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5" y="52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8" y="49"/>
                  </a:lnTo>
                  <a:lnTo>
                    <a:pt x="59" y="48"/>
                  </a:lnTo>
                  <a:lnTo>
                    <a:pt x="59" y="47"/>
                  </a:lnTo>
                  <a:lnTo>
                    <a:pt x="60" y="45"/>
                  </a:lnTo>
                  <a:lnTo>
                    <a:pt x="60" y="44"/>
                  </a:lnTo>
                  <a:lnTo>
                    <a:pt x="62" y="41"/>
                  </a:lnTo>
                  <a:lnTo>
                    <a:pt x="62" y="40"/>
                  </a:lnTo>
                  <a:lnTo>
                    <a:pt x="62" y="39"/>
                  </a:lnTo>
                  <a:lnTo>
                    <a:pt x="63" y="38"/>
                  </a:lnTo>
                  <a:lnTo>
                    <a:pt x="63" y="36"/>
                  </a:lnTo>
                  <a:lnTo>
                    <a:pt x="63" y="35"/>
                  </a:lnTo>
                  <a:lnTo>
                    <a:pt x="63" y="32"/>
                  </a:lnTo>
                  <a:lnTo>
                    <a:pt x="63" y="3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Line 296"/>
            <p:cNvSpPr>
              <a:spLocks noChangeShapeType="1"/>
            </p:cNvSpPr>
            <p:nvPr/>
          </p:nvSpPr>
          <p:spPr bwMode="auto">
            <a:xfrm flipH="1">
              <a:off x="3985" y="3241"/>
              <a:ext cx="140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60" name="Rectangle 297"/>
            <p:cNvSpPr>
              <a:spLocks noChangeArrowheads="1"/>
            </p:cNvSpPr>
            <p:nvPr/>
          </p:nvSpPr>
          <p:spPr bwMode="auto">
            <a:xfrm>
              <a:off x="4730" y="1529"/>
              <a:ext cx="50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-Roman"/>
                </a:rPr>
                <a:t>OR plane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61" name="Line 298"/>
            <p:cNvSpPr>
              <a:spLocks noChangeShapeType="1"/>
            </p:cNvSpPr>
            <p:nvPr/>
          </p:nvSpPr>
          <p:spPr bwMode="auto">
            <a:xfrm flipV="1">
              <a:off x="2340" y="1552"/>
              <a:ext cx="1" cy="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62" name="Line 299"/>
            <p:cNvSpPr>
              <a:spLocks noChangeShapeType="1"/>
            </p:cNvSpPr>
            <p:nvPr/>
          </p:nvSpPr>
          <p:spPr bwMode="auto">
            <a:xfrm>
              <a:off x="2340" y="1190"/>
              <a:ext cx="1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63" name="Freeform 300"/>
            <p:cNvSpPr>
              <a:spLocks/>
            </p:cNvSpPr>
            <p:nvPr/>
          </p:nvSpPr>
          <p:spPr bwMode="auto">
            <a:xfrm>
              <a:off x="2241" y="1298"/>
              <a:ext cx="197" cy="194"/>
            </a:xfrm>
            <a:custGeom>
              <a:avLst/>
              <a:gdLst>
                <a:gd name="T0" fmla="*/ 47 w 413"/>
                <a:gd name="T1" fmla="*/ 91 h 413"/>
                <a:gd name="T2" fmla="*/ 0 w 413"/>
                <a:gd name="T3" fmla="*/ 0 h 413"/>
                <a:gd name="T4" fmla="*/ 94 w 413"/>
                <a:gd name="T5" fmla="*/ 0 h 413"/>
                <a:gd name="T6" fmla="*/ 47 w 413"/>
                <a:gd name="T7" fmla="*/ 91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4" name="Freeform 301"/>
            <p:cNvSpPr>
              <a:spLocks/>
            </p:cNvSpPr>
            <p:nvPr/>
          </p:nvSpPr>
          <p:spPr bwMode="auto">
            <a:xfrm>
              <a:off x="2314" y="1503"/>
              <a:ext cx="52" cy="51"/>
            </a:xfrm>
            <a:custGeom>
              <a:avLst/>
              <a:gdLst>
                <a:gd name="T0" fmla="*/ 25 w 110"/>
                <a:gd name="T1" fmla="*/ 11 h 109"/>
                <a:gd name="T2" fmla="*/ 25 w 110"/>
                <a:gd name="T3" fmla="*/ 9 h 109"/>
                <a:gd name="T4" fmla="*/ 24 w 110"/>
                <a:gd name="T5" fmla="*/ 7 h 109"/>
                <a:gd name="T6" fmla="*/ 23 w 110"/>
                <a:gd name="T7" fmla="*/ 6 h 109"/>
                <a:gd name="T8" fmla="*/ 22 w 110"/>
                <a:gd name="T9" fmla="*/ 4 h 109"/>
                <a:gd name="T10" fmla="*/ 20 w 110"/>
                <a:gd name="T11" fmla="*/ 3 h 109"/>
                <a:gd name="T12" fmla="*/ 19 w 110"/>
                <a:gd name="T13" fmla="*/ 2 h 109"/>
                <a:gd name="T14" fmla="*/ 17 w 110"/>
                <a:gd name="T15" fmla="*/ 1 h 109"/>
                <a:gd name="T16" fmla="*/ 16 w 110"/>
                <a:gd name="T17" fmla="*/ 0 h 109"/>
                <a:gd name="T18" fmla="*/ 14 w 110"/>
                <a:gd name="T19" fmla="*/ 0 h 109"/>
                <a:gd name="T20" fmla="*/ 12 w 110"/>
                <a:gd name="T21" fmla="*/ 0 h 109"/>
                <a:gd name="T22" fmla="*/ 11 w 110"/>
                <a:gd name="T23" fmla="*/ 0 h 109"/>
                <a:gd name="T24" fmla="*/ 9 w 110"/>
                <a:gd name="T25" fmla="*/ 0 h 109"/>
                <a:gd name="T26" fmla="*/ 8 w 110"/>
                <a:gd name="T27" fmla="*/ 1 h 109"/>
                <a:gd name="T28" fmla="*/ 6 w 110"/>
                <a:gd name="T29" fmla="*/ 2 h 109"/>
                <a:gd name="T30" fmla="*/ 5 w 110"/>
                <a:gd name="T31" fmla="*/ 3 h 109"/>
                <a:gd name="T32" fmla="*/ 3 w 110"/>
                <a:gd name="T33" fmla="*/ 4 h 109"/>
                <a:gd name="T34" fmla="*/ 2 w 110"/>
                <a:gd name="T35" fmla="*/ 5 h 109"/>
                <a:gd name="T36" fmla="*/ 1 w 110"/>
                <a:gd name="T37" fmla="*/ 7 h 109"/>
                <a:gd name="T38" fmla="*/ 0 w 110"/>
                <a:gd name="T39" fmla="*/ 8 h 109"/>
                <a:gd name="T40" fmla="*/ 0 w 110"/>
                <a:gd name="T41" fmla="*/ 10 h 109"/>
                <a:gd name="T42" fmla="*/ 0 w 110"/>
                <a:gd name="T43" fmla="*/ 12 h 109"/>
                <a:gd name="T44" fmla="*/ 0 w 110"/>
                <a:gd name="T45" fmla="*/ 13 h 109"/>
                <a:gd name="T46" fmla="*/ 0 w 110"/>
                <a:gd name="T47" fmla="*/ 15 h 109"/>
                <a:gd name="T48" fmla="*/ 1 w 110"/>
                <a:gd name="T49" fmla="*/ 17 h 109"/>
                <a:gd name="T50" fmla="*/ 2 w 110"/>
                <a:gd name="T51" fmla="*/ 18 h 109"/>
                <a:gd name="T52" fmla="*/ 3 w 110"/>
                <a:gd name="T53" fmla="*/ 20 h 109"/>
                <a:gd name="T54" fmla="*/ 4 w 110"/>
                <a:gd name="T55" fmla="*/ 21 h 109"/>
                <a:gd name="T56" fmla="*/ 6 w 110"/>
                <a:gd name="T57" fmla="*/ 22 h 109"/>
                <a:gd name="T58" fmla="*/ 7 w 110"/>
                <a:gd name="T59" fmla="*/ 22 h 109"/>
                <a:gd name="T60" fmla="*/ 9 w 110"/>
                <a:gd name="T61" fmla="*/ 23 h 109"/>
                <a:gd name="T62" fmla="*/ 10 w 110"/>
                <a:gd name="T63" fmla="*/ 24 h 109"/>
                <a:gd name="T64" fmla="*/ 12 w 110"/>
                <a:gd name="T65" fmla="*/ 24 h 109"/>
                <a:gd name="T66" fmla="*/ 14 w 110"/>
                <a:gd name="T67" fmla="*/ 24 h 109"/>
                <a:gd name="T68" fmla="*/ 16 w 110"/>
                <a:gd name="T69" fmla="*/ 23 h 109"/>
                <a:gd name="T70" fmla="*/ 17 w 110"/>
                <a:gd name="T71" fmla="*/ 23 h 109"/>
                <a:gd name="T72" fmla="*/ 19 w 110"/>
                <a:gd name="T73" fmla="*/ 22 h 109"/>
                <a:gd name="T74" fmla="*/ 20 w 110"/>
                <a:gd name="T75" fmla="*/ 21 h 109"/>
                <a:gd name="T76" fmla="*/ 21 w 110"/>
                <a:gd name="T77" fmla="*/ 20 h 109"/>
                <a:gd name="T78" fmla="*/ 23 w 110"/>
                <a:gd name="T79" fmla="*/ 19 h 109"/>
                <a:gd name="T80" fmla="*/ 24 w 110"/>
                <a:gd name="T81" fmla="*/ 17 h 109"/>
                <a:gd name="T82" fmla="*/ 24 w 110"/>
                <a:gd name="T83" fmla="*/ 15 h 109"/>
                <a:gd name="T84" fmla="*/ 25 w 110"/>
                <a:gd name="T85" fmla="*/ 14 h 109"/>
                <a:gd name="T86" fmla="*/ 25 w 110"/>
                <a:gd name="T87" fmla="*/ 12 h 1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0"/>
                <a:gd name="T133" fmla="*/ 0 h 109"/>
                <a:gd name="T134" fmla="*/ 110 w 110"/>
                <a:gd name="T135" fmla="*/ 109 h 10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0" h="109">
                  <a:moveTo>
                    <a:pt x="110" y="54"/>
                  </a:moveTo>
                  <a:lnTo>
                    <a:pt x="110" y="52"/>
                  </a:lnTo>
                  <a:lnTo>
                    <a:pt x="110" y="49"/>
                  </a:lnTo>
                  <a:lnTo>
                    <a:pt x="110" y="47"/>
                  </a:lnTo>
                  <a:lnTo>
                    <a:pt x="109" y="43"/>
                  </a:lnTo>
                  <a:lnTo>
                    <a:pt x="109" y="40"/>
                  </a:lnTo>
                  <a:lnTo>
                    <a:pt x="107" y="38"/>
                  </a:lnTo>
                  <a:lnTo>
                    <a:pt x="107" y="35"/>
                  </a:lnTo>
                  <a:lnTo>
                    <a:pt x="106" y="34"/>
                  </a:lnTo>
                  <a:lnTo>
                    <a:pt x="105" y="31"/>
                  </a:lnTo>
                  <a:lnTo>
                    <a:pt x="103" y="29"/>
                  </a:lnTo>
                  <a:lnTo>
                    <a:pt x="102" y="26"/>
                  </a:lnTo>
                  <a:lnTo>
                    <a:pt x="101" y="23"/>
                  </a:lnTo>
                  <a:lnTo>
                    <a:pt x="100" y="22"/>
                  </a:lnTo>
                  <a:lnTo>
                    <a:pt x="97" y="19"/>
                  </a:lnTo>
                  <a:lnTo>
                    <a:pt x="96" y="18"/>
                  </a:lnTo>
                  <a:lnTo>
                    <a:pt x="94" y="16"/>
                  </a:lnTo>
                  <a:lnTo>
                    <a:pt x="92" y="14"/>
                  </a:lnTo>
                  <a:lnTo>
                    <a:pt x="91" y="12"/>
                  </a:lnTo>
                  <a:lnTo>
                    <a:pt x="88" y="10"/>
                  </a:lnTo>
                  <a:lnTo>
                    <a:pt x="85" y="9"/>
                  </a:lnTo>
                  <a:lnTo>
                    <a:pt x="84" y="8"/>
                  </a:lnTo>
                  <a:lnTo>
                    <a:pt x="82" y="7"/>
                  </a:lnTo>
                  <a:lnTo>
                    <a:pt x="79" y="5"/>
                  </a:lnTo>
                  <a:lnTo>
                    <a:pt x="76" y="4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9" y="1"/>
                  </a:lnTo>
                  <a:lnTo>
                    <a:pt x="66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34" y="4"/>
                  </a:lnTo>
                  <a:lnTo>
                    <a:pt x="31" y="5"/>
                  </a:lnTo>
                  <a:lnTo>
                    <a:pt x="29" y="7"/>
                  </a:lnTo>
                  <a:lnTo>
                    <a:pt x="27" y="8"/>
                  </a:lnTo>
                  <a:lnTo>
                    <a:pt x="25" y="9"/>
                  </a:lnTo>
                  <a:lnTo>
                    <a:pt x="22" y="10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7" y="16"/>
                  </a:lnTo>
                  <a:lnTo>
                    <a:pt x="14" y="18"/>
                  </a:lnTo>
                  <a:lnTo>
                    <a:pt x="13" y="19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8" y="26"/>
                  </a:lnTo>
                  <a:lnTo>
                    <a:pt x="7" y="29"/>
                  </a:lnTo>
                  <a:lnTo>
                    <a:pt x="5" y="31"/>
                  </a:lnTo>
                  <a:lnTo>
                    <a:pt x="5" y="34"/>
                  </a:lnTo>
                  <a:lnTo>
                    <a:pt x="4" y="35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1" y="43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1" y="62"/>
                  </a:lnTo>
                  <a:lnTo>
                    <a:pt x="1" y="66"/>
                  </a:lnTo>
                  <a:lnTo>
                    <a:pt x="3" y="69"/>
                  </a:lnTo>
                  <a:lnTo>
                    <a:pt x="3" y="71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5" y="78"/>
                  </a:lnTo>
                  <a:lnTo>
                    <a:pt x="7" y="80"/>
                  </a:lnTo>
                  <a:lnTo>
                    <a:pt x="8" y="83"/>
                  </a:lnTo>
                  <a:lnTo>
                    <a:pt x="11" y="85"/>
                  </a:lnTo>
                  <a:lnTo>
                    <a:pt x="12" y="87"/>
                  </a:lnTo>
                  <a:lnTo>
                    <a:pt x="13" y="89"/>
                  </a:lnTo>
                  <a:lnTo>
                    <a:pt x="14" y="92"/>
                  </a:lnTo>
                  <a:lnTo>
                    <a:pt x="17" y="93"/>
                  </a:lnTo>
                  <a:lnTo>
                    <a:pt x="18" y="94"/>
                  </a:lnTo>
                  <a:lnTo>
                    <a:pt x="21" y="97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7" y="101"/>
                  </a:lnTo>
                  <a:lnTo>
                    <a:pt x="29" y="102"/>
                  </a:lnTo>
                  <a:lnTo>
                    <a:pt x="31" y="103"/>
                  </a:lnTo>
                  <a:lnTo>
                    <a:pt x="34" y="105"/>
                  </a:lnTo>
                  <a:lnTo>
                    <a:pt x="36" y="106"/>
                  </a:lnTo>
                  <a:lnTo>
                    <a:pt x="39" y="107"/>
                  </a:lnTo>
                  <a:lnTo>
                    <a:pt x="42" y="107"/>
                  </a:lnTo>
                  <a:lnTo>
                    <a:pt x="44" y="109"/>
                  </a:lnTo>
                  <a:lnTo>
                    <a:pt x="47" y="109"/>
                  </a:lnTo>
                  <a:lnTo>
                    <a:pt x="49" y="109"/>
                  </a:lnTo>
                  <a:lnTo>
                    <a:pt x="53" y="109"/>
                  </a:lnTo>
                  <a:lnTo>
                    <a:pt x="56" y="109"/>
                  </a:lnTo>
                  <a:lnTo>
                    <a:pt x="58" y="109"/>
                  </a:lnTo>
                  <a:lnTo>
                    <a:pt x="61" y="109"/>
                  </a:lnTo>
                  <a:lnTo>
                    <a:pt x="63" y="109"/>
                  </a:lnTo>
                  <a:lnTo>
                    <a:pt x="66" y="109"/>
                  </a:lnTo>
                  <a:lnTo>
                    <a:pt x="69" y="107"/>
                  </a:lnTo>
                  <a:lnTo>
                    <a:pt x="71" y="107"/>
                  </a:lnTo>
                  <a:lnTo>
                    <a:pt x="74" y="106"/>
                  </a:lnTo>
                  <a:lnTo>
                    <a:pt x="76" y="105"/>
                  </a:lnTo>
                  <a:lnTo>
                    <a:pt x="79" y="103"/>
                  </a:lnTo>
                  <a:lnTo>
                    <a:pt x="82" y="102"/>
                  </a:lnTo>
                  <a:lnTo>
                    <a:pt x="84" y="101"/>
                  </a:lnTo>
                  <a:lnTo>
                    <a:pt x="85" y="99"/>
                  </a:lnTo>
                  <a:lnTo>
                    <a:pt x="88" y="98"/>
                  </a:lnTo>
                  <a:lnTo>
                    <a:pt x="91" y="97"/>
                  </a:lnTo>
                  <a:lnTo>
                    <a:pt x="92" y="94"/>
                  </a:lnTo>
                  <a:lnTo>
                    <a:pt x="94" y="93"/>
                  </a:lnTo>
                  <a:lnTo>
                    <a:pt x="96" y="92"/>
                  </a:lnTo>
                  <a:lnTo>
                    <a:pt x="97" y="89"/>
                  </a:lnTo>
                  <a:lnTo>
                    <a:pt x="100" y="87"/>
                  </a:lnTo>
                  <a:lnTo>
                    <a:pt x="101" y="85"/>
                  </a:lnTo>
                  <a:lnTo>
                    <a:pt x="102" y="83"/>
                  </a:lnTo>
                  <a:lnTo>
                    <a:pt x="103" y="80"/>
                  </a:lnTo>
                  <a:lnTo>
                    <a:pt x="105" y="78"/>
                  </a:lnTo>
                  <a:lnTo>
                    <a:pt x="106" y="76"/>
                  </a:lnTo>
                  <a:lnTo>
                    <a:pt x="107" y="74"/>
                  </a:lnTo>
                  <a:lnTo>
                    <a:pt x="107" y="71"/>
                  </a:lnTo>
                  <a:lnTo>
                    <a:pt x="109" y="69"/>
                  </a:lnTo>
                  <a:lnTo>
                    <a:pt x="109" y="66"/>
                  </a:lnTo>
                  <a:lnTo>
                    <a:pt x="110" y="62"/>
                  </a:lnTo>
                  <a:lnTo>
                    <a:pt x="110" y="59"/>
                  </a:lnTo>
                  <a:lnTo>
                    <a:pt x="110" y="57"/>
                  </a:lnTo>
                  <a:lnTo>
                    <a:pt x="110" y="5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Line 302"/>
            <p:cNvSpPr>
              <a:spLocks noChangeShapeType="1"/>
            </p:cNvSpPr>
            <p:nvPr/>
          </p:nvSpPr>
          <p:spPr bwMode="auto">
            <a:xfrm flipV="1">
              <a:off x="2868" y="1552"/>
              <a:ext cx="1" cy="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66" name="Line 303"/>
            <p:cNvSpPr>
              <a:spLocks noChangeShapeType="1"/>
            </p:cNvSpPr>
            <p:nvPr/>
          </p:nvSpPr>
          <p:spPr bwMode="auto">
            <a:xfrm>
              <a:off x="2868" y="1190"/>
              <a:ext cx="1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67" name="Freeform 304"/>
            <p:cNvSpPr>
              <a:spLocks/>
            </p:cNvSpPr>
            <p:nvPr/>
          </p:nvSpPr>
          <p:spPr bwMode="auto">
            <a:xfrm>
              <a:off x="2769" y="1298"/>
              <a:ext cx="197" cy="194"/>
            </a:xfrm>
            <a:custGeom>
              <a:avLst/>
              <a:gdLst>
                <a:gd name="T0" fmla="*/ 47 w 413"/>
                <a:gd name="T1" fmla="*/ 91 h 413"/>
                <a:gd name="T2" fmla="*/ 0 w 413"/>
                <a:gd name="T3" fmla="*/ 0 h 413"/>
                <a:gd name="T4" fmla="*/ 94 w 413"/>
                <a:gd name="T5" fmla="*/ 0 h 413"/>
                <a:gd name="T6" fmla="*/ 47 w 413"/>
                <a:gd name="T7" fmla="*/ 91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8" name="Freeform 305"/>
            <p:cNvSpPr>
              <a:spLocks/>
            </p:cNvSpPr>
            <p:nvPr/>
          </p:nvSpPr>
          <p:spPr bwMode="auto">
            <a:xfrm>
              <a:off x="2842" y="1503"/>
              <a:ext cx="52" cy="51"/>
            </a:xfrm>
            <a:custGeom>
              <a:avLst/>
              <a:gdLst>
                <a:gd name="T0" fmla="*/ 25 w 110"/>
                <a:gd name="T1" fmla="*/ 11 h 109"/>
                <a:gd name="T2" fmla="*/ 25 w 110"/>
                <a:gd name="T3" fmla="*/ 9 h 109"/>
                <a:gd name="T4" fmla="*/ 24 w 110"/>
                <a:gd name="T5" fmla="*/ 7 h 109"/>
                <a:gd name="T6" fmla="*/ 23 w 110"/>
                <a:gd name="T7" fmla="*/ 6 h 109"/>
                <a:gd name="T8" fmla="*/ 22 w 110"/>
                <a:gd name="T9" fmla="*/ 4 h 109"/>
                <a:gd name="T10" fmla="*/ 20 w 110"/>
                <a:gd name="T11" fmla="*/ 3 h 109"/>
                <a:gd name="T12" fmla="*/ 19 w 110"/>
                <a:gd name="T13" fmla="*/ 2 h 109"/>
                <a:gd name="T14" fmla="*/ 17 w 110"/>
                <a:gd name="T15" fmla="*/ 1 h 109"/>
                <a:gd name="T16" fmla="*/ 16 w 110"/>
                <a:gd name="T17" fmla="*/ 0 h 109"/>
                <a:gd name="T18" fmla="*/ 14 w 110"/>
                <a:gd name="T19" fmla="*/ 0 h 109"/>
                <a:gd name="T20" fmla="*/ 12 w 110"/>
                <a:gd name="T21" fmla="*/ 0 h 109"/>
                <a:gd name="T22" fmla="*/ 11 w 110"/>
                <a:gd name="T23" fmla="*/ 0 h 109"/>
                <a:gd name="T24" fmla="*/ 9 w 110"/>
                <a:gd name="T25" fmla="*/ 0 h 109"/>
                <a:gd name="T26" fmla="*/ 8 w 110"/>
                <a:gd name="T27" fmla="*/ 1 h 109"/>
                <a:gd name="T28" fmla="*/ 6 w 110"/>
                <a:gd name="T29" fmla="*/ 2 h 109"/>
                <a:gd name="T30" fmla="*/ 5 w 110"/>
                <a:gd name="T31" fmla="*/ 3 h 109"/>
                <a:gd name="T32" fmla="*/ 3 w 110"/>
                <a:gd name="T33" fmla="*/ 4 h 109"/>
                <a:gd name="T34" fmla="*/ 2 w 110"/>
                <a:gd name="T35" fmla="*/ 5 h 109"/>
                <a:gd name="T36" fmla="*/ 1 w 110"/>
                <a:gd name="T37" fmla="*/ 7 h 109"/>
                <a:gd name="T38" fmla="*/ 0 w 110"/>
                <a:gd name="T39" fmla="*/ 8 h 109"/>
                <a:gd name="T40" fmla="*/ 0 w 110"/>
                <a:gd name="T41" fmla="*/ 10 h 109"/>
                <a:gd name="T42" fmla="*/ 0 w 110"/>
                <a:gd name="T43" fmla="*/ 12 h 109"/>
                <a:gd name="T44" fmla="*/ 0 w 110"/>
                <a:gd name="T45" fmla="*/ 13 h 109"/>
                <a:gd name="T46" fmla="*/ 0 w 110"/>
                <a:gd name="T47" fmla="*/ 15 h 109"/>
                <a:gd name="T48" fmla="*/ 1 w 110"/>
                <a:gd name="T49" fmla="*/ 17 h 109"/>
                <a:gd name="T50" fmla="*/ 2 w 110"/>
                <a:gd name="T51" fmla="*/ 18 h 109"/>
                <a:gd name="T52" fmla="*/ 3 w 110"/>
                <a:gd name="T53" fmla="*/ 20 h 109"/>
                <a:gd name="T54" fmla="*/ 4 w 110"/>
                <a:gd name="T55" fmla="*/ 21 h 109"/>
                <a:gd name="T56" fmla="*/ 6 w 110"/>
                <a:gd name="T57" fmla="*/ 22 h 109"/>
                <a:gd name="T58" fmla="*/ 7 w 110"/>
                <a:gd name="T59" fmla="*/ 22 h 109"/>
                <a:gd name="T60" fmla="*/ 9 w 110"/>
                <a:gd name="T61" fmla="*/ 23 h 109"/>
                <a:gd name="T62" fmla="*/ 10 w 110"/>
                <a:gd name="T63" fmla="*/ 24 h 109"/>
                <a:gd name="T64" fmla="*/ 12 w 110"/>
                <a:gd name="T65" fmla="*/ 24 h 109"/>
                <a:gd name="T66" fmla="*/ 14 w 110"/>
                <a:gd name="T67" fmla="*/ 24 h 109"/>
                <a:gd name="T68" fmla="*/ 16 w 110"/>
                <a:gd name="T69" fmla="*/ 23 h 109"/>
                <a:gd name="T70" fmla="*/ 17 w 110"/>
                <a:gd name="T71" fmla="*/ 23 h 109"/>
                <a:gd name="T72" fmla="*/ 19 w 110"/>
                <a:gd name="T73" fmla="*/ 22 h 109"/>
                <a:gd name="T74" fmla="*/ 20 w 110"/>
                <a:gd name="T75" fmla="*/ 21 h 109"/>
                <a:gd name="T76" fmla="*/ 21 w 110"/>
                <a:gd name="T77" fmla="*/ 20 h 109"/>
                <a:gd name="T78" fmla="*/ 23 w 110"/>
                <a:gd name="T79" fmla="*/ 19 h 109"/>
                <a:gd name="T80" fmla="*/ 24 w 110"/>
                <a:gd name="T81" fmla="*/ 17 h 109"/>
                <a:gd name="T82" fmla="*/ 24 w 110"/>
                <a:gd name="T83" fmla="*/ 15 h 109"/>
                <a:gd name="T84" fmla="*/ 25 w 110"/>
                <a:gd name="T85" fmla="*/ 14 h 109"/>
                <a:gd name="T86" fmla="*/ 25 w 110"/>
                <a:gd name="T87" fmla="*/ 12 h 1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0"/>
                <a:gd name="T133" fmla="*/ 0 h 109"/>
                <a:gd name="T134" fmla="*/ 110 w 110"/>
                <a:gd name="T135" fmla="*/ 109 h 10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0" h="109">
                  <a:moveTo>
                    <a:pt x="110" y="54"/>
                  </a:moveTo>
                  <a:lnTo>
                    <a:pt x="110" y="52"/>
                  </a:lnTo>
                  <a:lnTo>
                    <a:pt x="110" y="49"/>
                  </a:lnTo>
                  <a:lnTo>
                    <a:pt x="110" y="47"/>
                  </a:lnTo>
                  <a:lnTo>
                    <a:pt x="109" y="43"/>
                  </a:lnTo>
                  <a:lnTo>
                    <a:pt x="109" y="40"/>
                  </a:lnTo>
                  <a:lnTo>
                    <a:pt x="108" y="38"/>
                  </a:lnTo>
                  <a:lnTo>
                    <a:pt x="108" y="35"/>
                  </a:lnTo>
                  <a:lnTo>
                    <a:pt x="106" y="34"/>
                  </a:lnTo>
                  <a:lnTo>
                    <a:pt x="105" y="31"/>
                  </a:lnTo>
                  <a:lnTo>
                    <a:pt x="104" y="29"/>
                  </a:lnTo>
                  <a:lnTo>
                    <a:pt x="102" y="26"/>
                  </a:lnTo>
                  <a:lnTo>
                    <a:pt x="101" y="23"/>
                  </a:lnTo>
                  <a:lnTo>
                    <a:pt x="100" y="22"/>
                  </a:lnTo>
                  <a:lnTo>
                    <a:pt x="97" y="19"/>
                  </a:lnTo>
                  <a:lnTo>
                    <a:pt x="96" y="18"/>
                  </a:lnTo>
                  <a:lnTo>
                    <a:pt x="95" y="16"/>
                  </a:lnTo>
                  <a:lnTo>
                    <a:pt x="92" y="14"/>
                  </a:lnTo>
                  <a:lnTo>
                    <a:pt x="91" y="12"/>
                  </a:lnTo>
                  <a:lnTo>
                    <a:pt x="88" y="10"/>
                  </a:lnTo>
                  <a:lnTo>
                    <a:pt x="86" y="9"/>
                  </a:lnTo>
                  <a:lnTo>
                    <a:pt x="84" y="8"/>
                  </a:lnTo>
                  <a:lnTo>
                    <a:pt x="82" y="7"/>
                  </a:lnTo>
                  <a:lnTo>
                    <a:pt x="79" y="5"/>
                  </a:lnTo>
                  <a:lnTo>
                    <a:pt x="77" y="4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9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4" y="4"/>
                  </a:lnTo>
                  <a:lnTo>
                    <a:pt x="31" y="5"/>
                  </a:lnTo>
                  <a:lnTo>
                    <a:pt x="29" y="7"/>
                  </a:lnTo>
                  <a:lnTo>
                    <a:pt x="28" y="8"/>
                  </a:lnTo>
                  <a:lnTo>
                    <a:pt x="25" y="9"/>
                  </a:lnTo>
                  <a:lnTo>
                    <a:pt x="22" y="10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3" y="19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8" y="26"/>
                  </a:lnTo>
                  <a:lnTo>
                    <a:pt x="7" y="29"/>
                  </a:lnTo>
                  <a:lnTo>
                    <a:pt x="6" y="31"/>
                  </a:lnTo>
                  <a:lnTo>
                    <a:pt x="6" y="34"/>
                  </a:lnTo>
                  <a:lnTo>
                    <a:pt x="4" y="35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2" y="43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3" y="69"/>
                  </a:lnTo>
                  <a:lnTo>
                    <a:pt x="3" y="71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7" y="80"/>
                  </a:lnTo>
                  <a:lnTo>
                    <a:pt x="8" y="83"/>
                  </a:lnTo>
                  <a:lnTo>
                    <a:pt x="11" y="85"/>
                  </a:lnTo>
                  <a:lnTo>
                    <a:pt x="12" y="87"/>
                  </a:lnTo>
                  <a:lnTo>
                    <a:pt x="13" y="89"/>
                  </a:lnTo>
                  <a:lnTo>
                    <a:pt x="15" y="92"/>
                  </a:lnTo>
                  <a:lnTo>
                    <a:pt x="17" y="93"/>
                  </a:lnTo>
                  <a:lnTo>
                    <a:pt x="19" y="94"/>
                  </a:lnTo>
                  <a:lnTo>
                    <a:pt x="21" y="97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8" y="101"/>
                  </a:lnTo>
                  <a:lnTo>
                    <a:pt x="29" y="102"/>
                  </a:lnTo>
                  <a:lnTo>
                    <a:pt x="31" y="103"/>
                  </a:lnTo>
                  <a:lnTo>
                    <a:pt x="34" y="105"/>
                  </a:lnTo>
                  <a:lnTo>
                    <a:pt x="37" y="106"/>
                  </a:lnTo>
                  <a:lnTo>
                    <a:pt x="39" y="107"/>
                  </a:lnTo>
                  <a:lnTo>
                    <a:pt x="42" y="107"/>
                  </a:lnTo>
                  <a:lnTo>
                    <a:pt x="44" y="109"/>
                  </a:lnTo>
                  <a:lnTo>
                    <a:pt x="47" y="109"/>
                  </a:lnTo>
                  <a:lnTo>
                    <a:pt x="49" y="109"/>
                  </a:lnTo>
                  <a:lnTo>
                    <a:pt x="53" y="109"/>
                  </a:lnTo>
                  <a:lnTo>
                    <a:pt x="56" y="109"/>
                  </a:lnTo>
                  <a:lnTo>
                    <a:pt x="59" y="109"/>
                  </a:lnTo>
                  <a:lnTo>
                    <a:pt x="61" y="109"/>
                  </a:lnTo>
                  <a:lnTo>
                    <a:pt x="64" y="109"/>
                  </a:lnTo>
                  <a:lnTo>
                    <a:pt x="66" y="109"/>
                  </a:lnTo>
                  <a:lnTo>
                    <a:pt x="69" y="107"/>
                  </a:lnTo>
                  <a:lnTo>
                    <a:pt x="71" y="107"/>
                  </a:lnTo>
                  <a:lnTo>
                    <a:pt x="74" y="106"/>
                  </a:lnTo>
                  <a:lnTo>
                    <a:pt x="77" y="105"/>
                  </a:lnTo>
                  <a:lnTo>
                    <a:pt x="79" y="103"/>
                  </a:lnTo>
                  <a:lnTo>
                    <a:pt x="82" y="102"/>
                  </a:lnTo>
                  <a:lnTo>
                    <a:pt x="84" y="101"/>
                  </a:lnTo>
                  <a:lnTo>
                    <a:pt x="86" y="99"/>
                  </a:lnTo>
                  <a:lnTo>
                    <a:pt x="88" y="98"/>
                  </a:lnTo>
                  <a:lnTo>
                    <a:pt x="91" y="97"/>
                  </a:lnTo>
                  <a:lnTo>
                    <a:pt x="92" y="94"/>
                  </a:lnTo>
                  <a:lnTo>
                    <a:pt x="95" y="93"/>
                  </a:lnTo>
                  <a:lnTo>
                    <a:pt x="96" y="92"/>
                  </a:lnTo>
                  <a:lnTo>
                    <a:pt x="97" y="89"/>
                  </a:lnTo>
                  <a:lnTo>
                    <a:pt x="100" y="87"/>
                  </a:lnTo>
                  <a:lnTo>
                    <a:pt x="101" y="85"/>
                  </a:lnTo>
                  <a:lnTo>
                    <a:pt x="102" y="83"/>
                  </a:lnTo>
                  <a:lnTo>
                    <a:pt x="104" y="80"/>
                  </a:lnTo>
                  <a:lnTo>
                    <a:pt x="105" y="78"/>
                  </a:lnTo>
                  <a:lnTo>
                    <a:pt x="106" y="76"/>
                  </a:lnTo>
                  <a:lnTo>
                    <a:pt x="108" y="74"/>
                  </a:lnTo>
                  <a:lnTo>
                    <a:pt x="108" y="71"/>
                  </a:lnTo>
                  <a:lnTo>
                    <a:pt x="109" y="69"/>
                  </a:lnTo>
                  <a:lnTo>
                    <a:pt x="109" y="66"/>
                  </a:lnTo>
                  <a:lnTo>
                    <a:pt x="110" y="62"/>
                  </a:lnTo>
                  <a:lnTo>
                    <a:pt x="110" y="59"/>
                  </a:lnTo>
                  <a:lnTo>
                    <a:pt x="110" y="57"/>
                  </a:lnTo>
                  <a:lnTo>
                    <a:pt x="110" y="5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Line 306"/>
            <p:cNvSpPr>
              <a:spLocks noChangeShapeType="1"/>
            </p:cNvSpPr>
            <p:nvPr/>
          </p:nvSpPr>
          <p:spPr bwMode="auto">
            <a:xfrm flipV="1">
              <a:off x="3383" y="1552"/>
              <a:ext cx="1" cy="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70" name="Line 307"/>
            <p:cNvSpPr>
              <a:spLocks noChangeShapeType="1"/>
            </p:cNvSpPr>
            <p:nvPr/>
          </p:nvSpPr>
          <p:spPr bwMode="auto">
            <a:xfrm>
              <a:off x="3383" y="1190"/>
              <a:ext cx="1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71" name="Freeform 308"/>
            <p:cNvSpPr>
              <a:spLocks/>
            </p:cNvSpPr>
            <p:nvPr/>
          </p:nvSpPr>
          <p:spPr bwMode="auto">
            <a:xfrm>
              <a:off x="3285" y="1298"/>
              <a:ext cx="196" cy="194"/>
            </a:xfrm>
            <a:custGeom>
              <a:avLst/>
              <a:gdLst>
                <a:gd name="T0" fmla="*/ 47 w 413"/>
                <a:gd name="T1" fmla="*/ 91 h 413"/>
                <a:gd name="T2" fmla="*/ 0 w 413"/>
                <a:gd name="T3" fmla="*/ 0 h 413"/>
                <a:gd name="T4" fmla="*/ 93 w 413"/>
                <a:gd name="T5" fmla="*/ 0 h 413"/>
                <a:gd name="T6" fmla="*/ 47 w 413"/>
                <a:gd name="T7" fmla="*/ 91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7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7" y="413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Freeform 309"/>
            <p:cNvSpPr>
              <a:spLocks/>
            </p:cNvSpPr>
            <p:nvPr/>
          </p:nvSpPr>
          <p:spPr bwMode="auto">
            <a:xfrm>
              <a:off x="3358" y="1503"/>
              <a:ext cx="52" cy="51"/>
            </a:xfrm>
            <a:custGeom>
              <a:avLst/>
              <a:gdLst>
                <a:gd name="T0" fmla="*/ 25 w 110"/>
                <a:gd name="T1" fmla="*/ 11 h 109"/>
                <a:gd name="T2" fmla="*/ 24 w 110"/>
                <a:gd name="T3" fmla="*/ 9 h 109"/>
                <a:gd name="T4" fmla="*/ 24 w 110"/>
                <a:gd name="T5" fmla="*/ 7 h 109"/>
                <a:gd name="T6" fmla="*/ 23 w 110"/>
                <a:gd name="T7" fmla="*/ 6 h 109"/>
                <a:gd name="T8" fmla="*/ 22 w 110"/>
                <a:gd name="T9" fmla="*/ 4 h 109"/>
                <a:gd name="T10" fmla="*/ 20 w 110"/>
                <a:gd name="T11" fmla="*/ 3 h 109"/>
                <a:gd name="T12" fmla="*/ 19 w 110"/>
                <a:gd name="T13" fmla="*/ 2 h 109"/>
                <a:gd name="T14" fmla="*/ 17 w 110"/>
                <a:gd name="T15" fmla="*/ 1 h 109"/>
                <a:gd name="T16" fmla="*/ 16 w 110"/>
                <a:gd name="T17" fmla="*/ 0 h 109"/>
                <a:gd name="T18" fmla="*/ 14 w 110"/>
                <a:gd name="T19" fmla="*/ 0 h 109"/>
                <a:gd name="T20" fmla="*/ 12 w 110"/>
                <a:gd name="T21" fmla="*/ 0 h 109"/>
                <a:gd name="T22" fmla="*/ 11 w 110"/>
                <a:gd name="T23" fmla="*/ 0 h 109"/>
                <a:gd name="T24" fmla="*/ 9 w 110"/>
                <a:gd name="T25" fmla="*/ 0 h 109"/>
                <a:gd name="T26" fmla="*/ 8 w 110"/>
                <a:gd name="T27" fmla="*/ 1 h 109"/>
                <a:gd name="T28" fmla="*/ 6 w 110"/>
                <a:gd name="T29" fmla="*/ 2 h 109"/>
                <a:gd name="T30" fmla="*/ 5 w 110"/>
                <a:gd name="T31" fmla="*/ 3 h 109"/>
                <a:gd name="T32" fmla="*/ 3 w 110"/>
                <a:gd name="T33" fmla="*/ 4 h 109"/>
                <a:gd name="T34" fmla="*/ 2 w 110"/>
                <a:gd name="T35" fmla="*/ 5 h 109"/>
                <a:gd name="T36" fmla="*/ 1 w 110"/>
                <a:gd name="T37" fmla="*/ 7 h 109"/>
                <a:gd name="T38" fmla="*/ 0 w 110"/>
                <a:gd name="T39" fmla="*/ 8 h 109"/>
                <a:gd name="T40" fmla="*/ 0 w 110"/>
                <a:gd name="T41" fmla="*/ 10 h 109"/>
                <a:gd name="T42" fmla="*/ 0 w 110"/>
                <a:gd name="T43" fmla="*/ 12 h 109"/>
                <a:gd name="T44" fmla="*/ 0 w 110"/>
                <a:gd name="T45" fmla="*/ 13 h 109"/>
                <a:gd name="T46" fmla="*/ 0 w 110"/>
                <a:gd name="T47" fmla="*/ 15 h 109"/>
                <a:gd name="T48" fmla="*/ 1 w 110"/>
                <a:gd name="T49" fmla="*/ 17 h 109"/>
                <a:gd name="T50" fmla="*/ 2 w 110"/>
                <a:gd name="T51" fmla="*/ 18 h 109"/>
                <a:gd name="T52" fmla="*/ 3 w 110"/>
                <a:gd name="T53" fmla="*/ 20 h 109"/>
                <a:gd name="T54" fmla="*/ 4 w 110"/>
                <a:gd name="T55" fmla="*/ 21 h 109"/>
                <a:gd name="T56" fmla="*/ 5 w 110"/>
                <a:gd name="T57" fmla="*/ 22 h 109"/>
                <a:gd name="T58" fmla="*/ 7 w 110"/>
                <a:gd name="T59" fmla="*/ 22 h 109"/>
                <a:gd name="T60" fmla="*/ 9 w 110"/>
                <a:gd name="T61" fmla="*/ 23 h 109"/>
                <a:gd name="T62" fmla="*/ 10 w 110"/>
                <a:gd name="T63" fmla="*/ 24 h 109"/>
                <a:gd name="T64" fmla="*/ 12 w 110"/>
                <a:gd name="T65" fmla="*/ 24 h 109"/>
                <a:gd name="T66" fmla="*/ 14 w 110"/>
                <a:gd name="T67" fmla="*/ 24 h 109"/>
                <a:gd name="T68" fmla="*/ 15 w 110"/>
                <a:gd name="T69" fmla="*/ 23 h 109"/>
                <a:gd name="T70" fmla="*/ 17 w 110"/>
                <a:gd name="T71" fmla="*/ 23 h 109"/>
                <a:gd name="T72" fmla="*/ 19 w 110"/>
                <a:gd name="T73" fmla="*/ 22 h 109"/>
                <a:gd name="T74" fmla="*/ 20 w 110"/>
                <a:gd name="T75" fmla="*/ 21 h 109"/>
                <a:gd name="T76" fmla="*/ 21 w 110"/>
                <a:gd name="T77" fmla="*/ 20 h 109"/>
                <a:gd name="T78" fmla="*/ 23 w 110"/>
                <a:gd name="T79" fmla="*/ 19 h 109"/>
                <a:gd name="T80" fmla="*/ 23 w 110"/>
                <a:gd name="T81" fmla="*/ 17 h 109"/>
                <a:gd name="T82" fmla="*/ 24 w 110"/>
                <a:gd name="T83" fmla="*/ 15 h 109"/>
                <a:gd name="T84" fmla="*/ 25 w 110"/>
                <a:gd name="T85" fmla="*/ 14 h 109"/>
                <a:gd name="T86" fmla="*/ 25 w 110"/>
                <a:gd name="T87" fmla="*/ 12 h 1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0"/>
                <a:gd name="T133" fmla="*/ 0 h 109"/>
                <a:gd name="T134" fmla="*/ 110 w 110"/>
                <a:gd name="T135" fmla="*/ 109 h 10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0" h="109">
                  <a:moveTo>
                    <a:pt x="110" y="54"/>
                  </a:moveTo>
                  <a:lnTo>
                    <a:pt x="110" y="52"/>
                  </a:lnTo>
                  <a:lnTo>
                    <a:pt x="110" y="49"/>
                  </a:lnTo>
                  <a:lnTo>
                    <a:pt x="110" y="47"/>
                  </a:lnTo>
                  <a:lnTo>
                    <a:pt x="108" y="43"/>
                  </a:lnTo>
                  <a:lnTo>
                    <a:pt x="108" y="40"/>
                  </a:lnTo>
                  <a:lnTo>
                    <a:pt x="107" y="38"/>
                  </a:lnTo>
                  <a:lnTo>
                    <a:pt x="107" y="35"/>
                  </a:lnTo>
                  <a:lnTo>
                    <a:pt x="106" y="34"/>
                  </a:lnTo>
                  <a:lnTo>
                    <a:pt x="104" y="31"/>
                  </a:lnTo>
                  <a:lnTo>
                    <a:pt x="103" y="29"/>
                  </a:lnTo>
                  <a:lnTo>
                    <a:pt x="102" y="26"/>
                  </a:lnTo>
                  <a:lnTo>
                    <a:pt x="101" y="23"/>
                  </a:lnTo>
                  <a:lnTo>
                    <a:pt x="99" y="22"/>
                  </a:lnTo>
                  <a:lnTo>
                    <a:pt x="97" y="19"/>
                  </a:lnTo>
                  <a:lnTo>
                    <a:pt x="95" y="18"/>
                  </a:lnTo>
                  <a:lnTo>
                    <a:pt x="94" y="16"/>
                  </a:lnTo>
                  <a:lnTo>
                    <a:pt x="92" y="14"/>
                  </a:lnTo>
                  <a:lnTo>
                    <a:pt x="90" y="12"/>
                  </a:lnTo>
                  <a:lnTo>
                    <a:pt x="88" y="10"/>
                  </a:lnTo>
                  <a:lnTo>
                    <a:pt x="85" y="9"/>
                  </a:lnTo>
                  <a:lnTo>
                    <a:pt x="84" y="8"/>
                  </a:lnTo>
                  <a:lnTo>
                    <a:pt x="81" y="7"/>
                  </a:lnTo>
                  <a:lnTo>
                    <a:pt x="79" y="5"/>
                  </a:lnTo>
                  <a:lnTo>
                    <a:pt x="76" y="4"/>
                  </a:lnTo>
                  <a:lnTo>
                    <a:pt x="73" y="3"/>
                  </a:lnTo>
                  <a:lnTo>
                    <a:pt x="71" y="3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1" y="1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28" y="7"/>
                  </a:lnTo>
                  <a:lnTo>
                    <a:pt x="27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7" y="16"/>
                  </a:lnTo>
                  <a:lnTo>
                    <a:pt x="14" y="18"/>
                  </a:lnTo>
                  <a:lnTo>
                    <a:pt x="13" y="19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8" y="26"/>
                  </a:lnTo>
                  <a:lnTo>
                    <a:pt x="6" y="29"/>
                  </a:lnTo>
                  <a:lnTo>
                    <a:pt x="5" y="31"/>
                  </a:lnTo>
                  <a:lnTo>
                    <a:pt x="5" y="34"/>
                  </a:lnTo>
                  <a:lnTo>
                    <a:pt x="4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1" y="43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1" y="62"/>
                  </a:lnTo>
                  <a:lnTo>
                    <a:pt x="1" y="66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5" y="78"/>
                  </a:lnTo>
                  <a:lnTo>
                    <a:pt x="6" y="80"/>
                  </a:lnTo>
                  <a:lnTo>
                    <a:pt x="8" y="83"/>
                  </a:lnTo>
                  <a:lnTo>
                    <a:pt x="10" y="85"/>
                  </a:lnTo>
                  <a:lnTo>
                    <a:pt x="11" y="87"/>
                  </a:lnTo>
                  <a:lnTo>
                    <a:pt x="13" y="89"/>
                  </a:lnTo>
                  <a:lnTo>
                    <a:pt x="14" y="92"/>
                  </a:lnTo>
                  <a:lnTo>
                    <a:pt x="17" y="93"/>
                  </a:lnTo>
                  <a:lnTo>
                    <a:pt x="18" y="94"/>
                  </a:lnTo>
                  <a:lnTo>
                    <a:pt x="21" y="97"/>
                  </a:lnTo>
                  <a:lnTo>
                    <a:pt x="22" y="98"/>
                  </a:lnTo>
                  <a:lnTo>
                    <a:pt x="24" y="99"/>
                  </a:lnTo>
                  <a:lnTo>
                    <a:pt x="27" y="101"/>
                  </a:lnTo>
                  <a:lnTo>
                    <a:pt x="28" y="102"/>
                  </a:lnTo>
                  <a:lnTo>
                    <a:pt x="31" y="103"/>
                  </a:lnTo>
                  <a:lnTo>
                    <a:pt x="33" y="105"/>
                  </a:lnTo>
                  <a:lnTo>
                    <a:pt x="36" y="106"/>
                  </a:lnTo>
                  <a:lnTo>
                    <a:pt x="39" y="107"/>
                  </a:lnTo>
                  <a:lnTo>
                    <a:pt x="41" y="107"/>
                  </a:lnTo>
                  <a:lnTo>
                    <a:pt x="44" y="109"/>
                  </a:lnTo>
                  <a:lnTo>
                    <a:pt x="46" y="109"/>
                  </a:lnTo>
                  <a:lnTo>
                    <a:pt x="49" y="109"/>
                  </a:lnTo>
                  <a:lnTo>
                    <a:pt x="53" y="109"/>
                  </a:lnTo>
                  <a:lnTo>
                    <a:pt x="55" y="109"/>
                  </a:lnTo>
                  <a:lnTo>
                    <a:pt x="58" y="109"/>
                  </a:lnTo>
                  <a:lnTo>
                    <a:pt x="61" y="109"/>
                  </a:lnTo>
                  <a:lnTo>
                    <a:pt x="63" y="109"/>
                  </a:lnTo>
                  <a:lnTo>
                    <a:pt x="66" y="109"/>
                  </a:lnTo>
                  <a:lnTo>
                    <a:pt x="68" y="107"/>
                  </a:lnTo>
                  <a:lnTo>
                    <a:pt x="71" y="107"/>
                  </a:lnTo>
                  <a:lnTo>
                    <a:pt x="73" y="106"/>
                  </a:lnTo>
                  <a:lnTo>
                    <a:pt x="76" y="105"/>
                  </a:lnTo>
                  <a:lnTo>
                    <a:pt x="79" y="103"/>
                  </a:lnTo>
                  <a:lnTo>
                    <a:pt x="81" y="102"/>
                  </a:lnTo>
                  <a:lnTo>
                    <a:pt x="84" y="101"/>
                  </a:lnTo>
                  <a:lnTo>
                    <a:pt x="85" y="99"/>
                  </a:lnTo>
                  <a:lnTo>
                    <a:pt x="88" y="98"/>
                  </a:lnTo>
                  <a:lnTo>
                    <a:pt x="90" y="97"/>
                  </a:lnTo>
                  <a:lnTo>
                    <a:pt x="92" y="94"/>
                  </a:lnTo>
                  <a:lnTo>
                    <a:pt x="94" y="93"/>
                  </a:lnTo>
                  <a:lnTo>
                    <a:pt x="95" y="92"/>
                  </a:lnTo>
                  <a:lnTo>
                    <a:pt x="97" y="89"/>
                  </a:lnTo>
                  <a:lnTo>
                    <a:pt x="99" y="87"/>
                  </a:lnTo>
                  <a:lnTo>
                    <a:pt x="101" y="85"/>
                  </a:lnTo>
                  <a:lnTo>
                    <a:pt x="102" y="83"/>
                  </a:lnTo>
                  <a:lnTo>
                    <a:pt x="103" y="80"/>
                  </a:lnTo>
                  <a:lnTo>
                    <a:pt x="104" y="78"/>
                  </a:lnTo>
                  <a:lnTo>
                    <a:pt x="106" y="76"/>
                  </a:lnTo>
                  <a:lnTo>
                    <a:pt x="107" y="74"/>
                  </a:lnTo>
                  <a:lnTo>
                    <a:pt x="107" y="71"/>
                  </a:lnTo>
                  <a:lnTo>
                    <a:pt x="108" y="69"/>
                  </a:lnTo>
                  <a:lnTo>
                    <a:pt x="108" y="66"/>
                  </a:lnTo>
                  <a:lnTo>
                    <a:pt x="110" y="62"/>
                  </a:lnTo>
                  <a:lnTo>
                    <a:pt x="110" y="59"/>
                  </a:lnTo>
                  <a:lnTo>
                    <a:pt x="110" y="57"/>
                  </a:lnTo>
                  <a:lnTo>
                    <a:pt x="110" y="5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Freeform 310"/>
            <p:cNvSpPr>
              <a:spLocks/>
            </p:cNvSpPr>
            <p:nvPr/>
          </p:nvSpPr>
          <p:spPr bwMode="auto">
            <a:xfrm>
              <a:off x="2598" y="1118"/>
              <a:ext cx="23" cy="24"/>
            </a:xfrm>
            <a:custGeom>
              <a:avLst/>
              <a:gdLst>
                <a:gd name="T0" fmla="*/ 10 w 52"/>
                <a:gd name="T1" fmla="*/ 5 h 51"/>
                <a:gd name="T2" fmla="*/ 10 w 52"/>
                <a:gd name="T3" fmla="*/ 4 h 51"/>
                <a:gd name="T4" fmla="*/ 10 w 52"/>
                <a:gd name="T5" fmla="*/ 4 h 51"/>
                <a:gd name="T6" fmla="*/ 10 w 52"/>
                <a:gd name="T7" fmla="*/ 3 h 51"/>
                <a:gd name="T8" fmla="*/ 9 w 52"/>
                <a:gd name="T9" fmla="*/ 2 h 51"/>
                <a:gd name="T10" fmla="*/ 9 w 52"/>
                <a:gd name="T11" fmla="*/ 1 h 51"/>
                <a:gd name="T12" fmla="*/ 8 w 52"/>
                <a:gd name="T13" fmla="*/ 1 h 51"/>
                <a:gd name="T14" fmla="*/ 8 w 52"/>
                <a:gd name="T15" fmla="*/ 0 h 51"/>
                <a:gd name="T16" fmla="*/ 7 w 52"/>
                <a:gd name="T17" fmla="*/ 0 h 51"/>
                <a:gd name="T18" fmla="*/ 7 w 52"/>
                <a:gd name="T19" fmla="*/ 0 h 51"/>
                <a:gd name="T20" fmla="*/ 6 w 52"/>
                <a:gd name="T21" fmla="*/ 0 h 51"/>
                <a:gd name="T22" fmla="*/ 5 w 52"/>
                <a:gd name="T23" fmla="*/ 0 h 51"/>
                <a:gd name="T24" fmla="*/ 4 w 52"/>
                <a:gd name="T25" fmla="*/ 0 h 51"/>
                <a:gd name="T26" fmla="*/ 4 w 52"/>
                <a:gd name="T27" fmla="*/ 0 h 51"/>
                <a:gd name="T28" fmla="*/ 3 w 52"/>
                <a:gd name="T29" fmla="*/ 0 h 51"/>
                <a:gd name="T30" fmla="*/ 2 w 52"/>
                <a:gd name="T31" fmla="*/ 1 h 51"/>
                <a:gd name="T32" fmla="*/ 2 w 52"/>
                <a:gd name="T33" fmla="*/ 1 h 51"/>
                <a:gd name="T34" fmla="*/ 1 w 52"/>
                <a:gd name="T35" fmla="*/ 2 h 51"/>
                <a:gd name="T36" fmla="*/ 1 w 52"/>
                <a:gd name="T37" fmla="*/ 3 h 51"/>
                <a:gd name="T38" fmla="*/ 0 w 52"/>
                <a:gd name="T39" fmla="*/ 4 h 51"/>
                <a:gd name="T40" fmla="*/ 0 w 52"/>
                <a:gd name="T41" fmla="*/ 4 h 51"/>
                <a:gd name="T42" fmla="*/ 0 w 52"/>
                <a:gd name="T43" fmla="*/ 5 h 51"/>
                <a:gd name="T44" fmla="*/ 0 w 52"/>
                <a:gd name="T45" fmla="*/ 6 h 51"/>
                <a:gd name="T46" fmla="*/ 0 w 52"/>
                <a:gd name="T47" fmla="*/ 7 h 51"/>
                <a:gd name="T48" fmla="*/ 0 w 52"/>
                <a:gd name="T49" fmla="*/ 8 h 51"/>
                <a:gd name="T50" fmla="*/ 1 w 52"/>
                <a:gd name="T51" fmla="*/ 8 h 51"/>
                <a:gd name="T52" fmla="*/ 1 w 52"/>
                <a:gd name="T53" fmla="*/ 9 h 51"/>
                <a:gd name="T54" fmla="*/ 2 w 52"/>
                <a:gd name="T55" fmla="*/ 9 h 51"/>
                <a:gd name="T56" fmla="*/ 2 w 52"/>
                <a:gd name="T57" fmla="*/ 10 h 51"/>
                <a:gd name="T58" fmla="*/ 3 w 52"/>
                <a:gd name="T59" fmla="*/ 10 h 51"/>
                <a:gd name="T60" fmla="*/ 4 w 52"/>
                <a:gd name="T61" fmla="*/ 11 h 51"/>
                <a:gd name="T62" fmla="*/ 4 w 52"/>
                <a:gd name="T63" fmla="*/ 11 h 51"/>
                <a:gd name="T64" fmla="*/ 5 w 52"/>
                <a:gd name="T65" fmla="*/ 11 h 51"/>
                <a:gd name="T66" fmla="*/ 6 w 52"/>
                <a:gd name="T67" fmla="*/ 11 h 51"/>
                <a:gd name="T68" fmla="*/ 7 w 52"/>
                <a:gd name="T69" fmla="*/ 11 h 51"/>
                <a:gd name="T70" fmla="*/ 7 w 52"/>
                <a:gd name="T71" fmla="*/ 11 h 51"/>
                <a:gd name="T72" fmla="*/ 8 w 52"/>
                <a:gd name="T73" fmla="*/ 10 h 51"/>
                <a:gd name="T74" fmla="*/ 8 w 52"/>
                <a:gd name="T75" fmla="*/ 10 h 51"/>
                <a:gd name="T76" fmla="*/ 9 w 52"/>
                <a:gd name="T77" fmla="*/ 9 h 51"/>
                <a:gd name="T78" fmla="*/ 9 w 52"/>
                <a:gd name="T79" fmla="*/ 9 h 51"/>
                <a:gd name="T80" fmla="*/ 10 w 52"/>
                <a:gd name="T81" fmla="*/ 8 h 51"/>
                <a:gd name="T82" fmla="*/ 10 w 52"/>
                <a:gd name="T83" fmla="*/ 8 h 51"/>
                <a:gd name="T84" fmla="*/ 10 w 52"/>
                <a:gd name="T85" fmla="*/ 7 h 51"/>
                <a:gd name="T86" fmla="*/ 10 w 52"/>
                <a:gd name="T87" fmla="*/ 6 h 51"/>
                <a:gd name="T88" fmla="*/ 5 w 52"/>
                <a:gd name="T89" fmla="*/ 6 h 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"/>
                <a:gd name="T136" fmla="*/ 0 h 51"/>
                <a:gd name="T137" fmla="*/ 52 w 52"/>
                <a:gd name="T138" fmla="*/ 51 h 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" h="51">
                  <a:moveTo>
                    <a:pt x="26" y="25"/>
                  </a:moveTo>
                  <a:lnTo>
                    <a:pt x="52" y="25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1" y="16"/>
                  </a:lnTo>
                  <a:lnTo>
                    <a:pt x="51" y="15"/>
                  </a:lnTo>
                  <a:lnTo>
                    <a:pt x="51" y="14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9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7" y="42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7"/>
                  </a:lnTo>
                  <a:lnTo>
                    <a:pt x="15" y="47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8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4" y="45"/>
                  </a:lnTo>
                  <a:lnTo>
                    <a:pt x="46" y="43"/>
                  </a:lnTo>
                  <a:lnTo>
                    <a:pt x="46" y="42"/>
                  </a:lnTo>
                  <a:lnTo>
                    <a:pt x="47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51" y="37"/>
                  </a:lnTo>
                  <a:lnTo>
                    <a:pt x="51" y="36"/>
                  </a:lnTo>
                  <a:lnTo>
                    <a:pt x="51" y="34"/>
                  </a:lnTo>
                  <a:lnTo>
                    <a:pt x="52" y="33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2" y="28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4" name="Freeform 311"/>
            <p:cNvSpPr>
              <a:spLocks/>
            </p:cNvSpPr>
            <p:nvPr/>
          </p:nvSpPr>
          <p:spPr bwMode="auto">
            <a:xfrm>
              <a:off x="2590" y="1111"/>
              <a:ext cx="30" cy="28"/>
            </a:xfrm>
            <a:custGeom>
              <a:avLst/>
              <a:gdLst>
                <a:gd name="T0" fmla="*/ 14 w 63"/>
                <a:gd name="T1" fmla="*/ 6 h 62"/>
                <a:gd name="T2" fmla="*/ 14 w 63"/>
                <a:gd name="T3" fmla="*/ 5 h 62"/>
                <a:gd name="T4" fmla="*/ 14 w 63"/>
                <a:gd name="T5" fmla="*/ 4 h 62"/>
                <a:gd name="T6" fmla="*/ 13 w 63"/>
                <a:gd name="T7" fmla="*/ 3 h 62"/>
                <a:gd name="T8" fmla="*/ 13 w 63"/>
                <a:gd name="T9" fmla="*/ 2 h 62"/>
                <a:gd name="T10" fmla="*/ 12 w 63"/>
                <a:gd name="T11" fmla="*/ 2 h 62"/>
                <a:gd name="T12" fmla="*/ 11 w 63"/>
                <a:gd name="T13" fmla="*/ 1 h 62"/>
                <a:gd name="T14" fmla="*/ 10 w 63"/>
                <a:gd name="T15" fmla="*/ 0 h 62"/>
                <a:gd name="T16" fmla="*/ 10 w 63"/>
                <a:gd name="T17" fmla="*/ 0 h 62"/>
                <a:gd name="T18" fmla="*/ 8 w 63"/>
                <a:gd name="T19" fmla="*/ 0 h 62"/>
                <a:gd name="T20" fmla="*/ 7 w 63"/>
                <a:gd name="T21" fmla="*/ 0 h 62"/>
                <a:gd name="T22" fmla="*/ 6 w 63"/>
                <a:gd name="T23" fmla="*/ 0 h 62"/>
                <a:gd name="T24" fmla="*/ 5 w 63"/>
                <a:gd name="T25" fmla="*/ 0 h 62"/>
                <a:gd name="T26" fmla="*/ 4 w 63"/>
                <a:gd name="T27" fmla="*/ 0 h 62"/>
                <a:gd name="T28" fmla="*/ 3 w 63"/>
                <a:gd name="T29" fmla="*/ 1 h 62"/>
                <a:gd name="T30" fmla="*/ 2 w 63"/>
                <a:gd name="T31" fmla="*/ 1 h 62"/>
                <a:gd name="T32" fmla="*/ 2 w 63"/>
                <a:gd name="T33" fmla="*/ 2 h 62"/>
                <a:gd name="T34" fmla="*/ 1 w 63"/>
                <a:gd name="T35" fmla="*/ 3 h 62"/>
                <a:gd name="T36" fmla="*/ 1 w 63"/>
                <a:gd name="T37" fmla="*/ 4 h 62"/>
                <a:gd name="T38" fmla="*/ 0 w 63"/>
                <a:gd name="T39" fmla="*/ 5 h 62"/>
                <a:gd name="T40" fmla="*/ 0 w 63"/>
                <a:gd name="T41" fmla="*/ 5 h 62"/>
                <a:gd name="T42" fmla="*/ 0 w 63"/>
                <a:gd name="T43" fmla="*/ 6 h 62"/>
                <a:gd name="T44" fmla="*/ 0 w 63"/>
                <a:gd name="T45" fmla="*/ 7 h 62"/>
                <a:gd name="T46" fmla="*/ 0 w 63"/>
                <a:gd name="T47" fmla="*/ 8 h 62"/>
                <a:gd name="T48" fmla="*/ 0 w 63"/>
                <a:gd name="T49" fmla="*/ 9 h 62"/>
                <a:gd name="T50" fmla="*/ 1 w 63"/>
                <a:gd name="T51" fmla="*/ 10 h 62"/>
                <a:gd name="T52" fmla="*/ 2 w 63"/>
                <a:gd name="T53" fmla="*/ 10 h 62"/>
                <a:gd name="T54" fmla="*/ 2 w 63"/>
                <a:gd name="T55" fmla="*/ 11 h 62"/>
                <a:gd name="T56" fmla="*/ 3 w 63"/>
                <a:gd name="T57" fmla="*/ 12 h 62"/>
                <a:gd name="T58" fmla="*/ 4 w 63"/>
                <a:gd name="T59" fmla="*/ 12 h 62"/>
                <a:gd name="T60" fmla="*/ 5 w 63"/>
                <a:gd name="T61" fmla="*/ 13 h 62"/>
                <a:gd name="T62" fmla="*/ 6 w 63"/>
                <a:gd name="T63" fmla="*/ 13 h 62"/>
                <a:gd name="T64" fmla="*/ 7 w 63"/>
                <a:gd name="T65" fmla="*/ 13 h 62"/>
                <a:gd name="T66" fmla="*/ 8 w 63"/>
                <a:gd name="T67" fmla="*/ 13 h 62"/>
                <a:gd name="T68" fmla="*/ 9 w 63"/>
                <a:gd name="T69" fmla="*/ 13 h 62"/>
                <a:gd name="T70" fmla="*/ 10 w 63"/>
                <a:gd name="T71" fmla="*/ 13 h 62"/>
                <a:gd name="T72" fmla="*/ 11 w 63"/>
                <a:gd name="T73" fmla="*/ 12 h 62"/>
                <a:gd name="T74" fmla="*/ 11 w 63"/>
                <a:gd name="T75" fmla="*/ 11 h 62"/>
                <a:gd name="T76" fmla="*/ 12 w 63"/>
                <a:gd name="T77" fmla="*/ 10 h 62"/>
                <a:gd name="T78" fmla="*/ 13 w 63"/>
                <a:gd name="T79" fmla="*/ 10 h 62"/>
                <a:gd name="T80" fmla="*/ 14 w 63"/>
                <a:gd name="T81" fmla="*/ 9 h 62"/>
                <a:gd name="T82" fmla="*/ 14 w 63"/>
                <a:gd name="T83" fmla="*/ 8 h 62"/>
                <a:gd name="T84" fmla="*/ 14 w 63"/>
                <a:gd name="T85" fmla="*/ 7 h 62"/>
                <a:gd name="T86" fmla="*/ 14 w 63"/>
                <a:gd name="T87" fmla="*/ 6 h 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"/>
                <a:gd name="T133" fmla="*/ 0 h 62"/>
                <a:gd name="T134" fmla="*/ 63 w 63"/>
                <a:gd name="T135" fmla="*/ 62 h 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" h="62">
                  <a:moveTo>
                    <a:pt x="63" y="31"/>
                  </a:moveTo>
                  <a:lnTo>
                    <a:pt x="63" y="30"/>
                  </a:lnTo>
                  <a:lnTo>
                    <a:pt x="63" y="28"/>
                  </a:lnTo>
                  <a:lnTo>
                    <a:pt x="63" y="26"/>
                  </a:lnTo>
                  <a:lnTo>
                    <a:pt x="63" y="25"/>
                  </a:lnTo>
                  <a:lnTo>
                    <a:pt x="62" y="23"/>
                  </a:lnTo>
                  <a:lnTo>
                    <a:pt x="62" y="22"/>
                  </a:lnTo>
                  <a:lnTo>
                    <a:pt x="62" y="21"/>
                  </a:lnTo>
                  <a:lnTo>
                    <a:pt x="61" y="19"/>
                  </a:lnTo>
                  <a:lnTo>
                    <a:pt x="61" y="17"/>
                  </a:lnTo>
                  <a:lnTo>
                    <a:pt x="59" y="16"/>
                  </a:lnTo>
                  <a:lnTo>
                    <a:pt x="59" y="14"/>
                  </a:lnTo>
                  <a:lnTo>
                    <a:pt x="58" y="13"/>
                  </a:lnTo>
                  <a:lnTo>
                    <a:pt x="57" y="12"/>
                  </a:lnTo>
                  <a:lnTo>
                    <a:pt x="55" y="10"/>
                  </a:lnTo>
                  <a:lnTo>
                    <a:pt x="54" y="9"/>
                  </a:lnTo>
                  <a:lnTo>
                    <a:pt x="53" y="8"/>
                  </a:lnTo>
                  <a:lnTo>
                    <a:pt x="51" y="7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4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5" y="48"/>
                  </a:lnTo>
                  <a:lnTo>
                    <a:pt x="5" y="49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1" y="56"/>
                  </a:lnTo>
                  <a:lnTo>
                    <a:pt x="13" y="57"/>
                  </a:lnTo>
                  <a:lnTo>
                    <a:pt x="14" y="57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8" y="59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22" y="61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7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2" y="62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2"/>
                  </a:lnTo>
                  <a:lnTo>
                    <a:pt x="41" y="61"/>
                  </a:lnTo>
                  <a:lnTo>
                    <a:pt x="42" y="61"/>
                  </a:lnTo>
                  <a:lnTo>
                    <a:pt x="44" y="61"/>
                  </a:lnTo>
                  <a:lnTo>
                    <a:pt x="45" y="59"/>
                  </a:lnTo>
                  <a:lnTo>
                    <a:pt x="46" y="58"/>
                  </a:lnTo>
                  <a:lnTo>
                    <a:pt x="48" y="58"/>
                  </a:lnTo>
                  <a:lnTo>
                    <a:pt x="49" y="57"/>
                  </a:lnTo>
                  <a:lnTo>
                    <a:pt x="50" y="57"/>
                  </a:lnTo>
                  <a:lnTo>
                    <a:pt x="51" y="56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5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59" y="48"/>
                  </a:lnTo>
                  <a:lnTo>
                    <a:pt x="59" y="47"/>
                  </a:lnTo>
                  <a:lnTo>
                    <a:pt x="61" y="45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2" y="40"/>
                  </a:lnTo>
                  <a:lnTo>
                    <a:pt x="62" y="39"/>
                  </a:lnTo>
                  <a:lnTo>
                    <a:pt x="63" y="38"/>
                  </a:lnTo>
                  <a:lnTo>
                    <a:pt x="63" y="36"/>
                  </a:lnTo>
                  <a:lnTo>
                    <a:pt x="63" y="35"/>
                  </a:lnTo>
                  <a:lnTo>
                    <a:pt x="63" y="32"/>
                  </a:lnTo>
                  <a:lnTo>
                    <a:pt x="63" y="3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Freeform 312"/>
            <p:cNvSpPr>
              <a:spLocks/>
            </p:cNvSpPr>
            <p:nvPr/>
          </p:nvSpPr>
          <p:spPr bwMode="auto">
            <a:xfrm>
              <a:off x="3113" y="1118"/>
              <a:ext cx="25" cy="24"/>
            </a:xfrm>
            <a:custGeom>
              <a:avLst/>
              <a:gdLst>
                <a:gd name="T0" fmla="*/ 12 w 51"/>
                <a:gd name="T1" fmla="*/ 5 h 51"/>
                <a:gd name="T2" fmla="*/ 12 w 51"/>
                <a:gd name="T3" fmla="*/ 4 h 51"/>
                <a:gd name="T4" fmla="*/ 12 w 51"/>
                <a:gd name="T5" fmla="*/ 4 h 51"/>
                <a:gd name="T6" fmla="*/ 12 w 51"/>
                <a:gd name="T7" fmla="*/ 3 h 51"/>
                <a:gd name="T8" fmla="*/ 12 w 51"/>
                <a:gd name="T9" fmla="*/ 2 h 51"/>
                <a:gd name="T10" fmla="*/ 11 w 51"/>
                <a:gd name="T11" fmla="*/ 1 h 51"/>
                <a:gd name="T12" fmla="*/ 10 w 51"/>
                <a:gd name="T13" fmla="*/ 1 h 51"/>
                <a:gd name="T14" fmla="*/ 9 w 51"/>
                <a:gd name="T15" fmla="*/ 0 h 51"/>
                <a:gd name="T16" fmla="*/ 8 w 51"/>
                <a:gd name="T17" fmla="*/ 0 h 51"/>
                <a:gd name="T18" fmla="*/ 8 w 51"/>
                <a:gd name="T19" fmla="*/ 0 h 51"/>
                <a:gd name="T20" fmla="*/ 7 w 51"/>
                <a:gd name="T21" fmla="*/ 0 h 51"/>
                <a:gd name="T22" fmla="*/ 6 w 51"/>
                <a:gd name="T23" fmla="*/ 0 h 51"/>
                <a:gd name="T24" fmla="*/ 5 w 51"/>
                <a:gd name="T25" fmla="*/ 0 h 51"/>
                <a:gd name="T26" fmla="*/ 4 w 51"/>
                <a:gd name="T27" fmla="*/ 0 h 51"/>
                <a:gd name="T28" fmla="*/ 3 w 51"/>
                <a:gd name="T29" fmla="*/ 0 h 51"/>
                <a:gd name="T30" fmla="*/ 2 w 51"/>
                <a:gd name="T31" fmla="*/ 1 h 51"/>
                <a:gd name="T32" fmla="*/ 1 w 51"/>
                <a:gd name="T33" fmla="*/ 1 h 51"/>
                <a:gd name="T34" fmla="*/ 1 w 51"/>
                <a:gd name="T35" fmla="*/ 2 h 51"/>
                <a:gd name="T36" fmla="*/ 1 w 51"/>
                <a:gd name="T37" fmla="*/ 3 h 51"/>
                <a:gd name="T38" fmla="*/ 0 w 51"/>
                <a:gd name="T39" fmla="*/ 4 h 51"/>
                <a:gd name="T40" fmla="*/ 0 w 51"/>
                <a:gd name="T41" fmla="*/ 4 h 51"/>
                <a:gd name="T42" fmla="*/ 0 w 51"/>
                <a:gd name="T43" fmla="*/ 5 h 51"/>
                <a:gd name="T44" fmla="*/ 0 w 51"/>
                <a:gd name="T45" fmla="*/ 6 h 51"/>
                <a:gd name="T46" fmla="*/ 0 w 51"/>
                <a:gd name="T47" fmla="*/ 7 h 51"/>
                <a:gd name="T48" fmla="*/ 0 w 51"/>
                <a:gd name="T49" fmla="*/ 8 h 51"/>
                <a:gd name="T50" fmla="*/ 1 w 51"/>
                <a:gd name="T51" fmla="*/ 8 h 51"/>
                <a:gd name="T52" fmla="*/ 1 w 51"/>
                <a:gd name="T53" fmla="*/ 9 h 51"/>
                <a:gd name="T54" fmla="*/ 1 w 51"/>
                <a:gd name="T55" fmla="*/ 9 h 51"/>
                <a:gd name="T56" fmla="*/ 2 w 51"/>
                <a:gd name="T57" fmla="*/ 10 h 51"/>
                <a:gd name="T58" fmla="*/ 3 w 51"/>
                <a:gd name="T59" fmla="*/ 10 h 51"/>
                <a:gd name="T60" fmla="*/ 4 w 51"/>
                <a:gd name="T61" fmla="*/ 11 h 51"/>
                <a:gd name="T62" fmla="*/ 5 w 51"/>
                <a:gd name="T63" fmla="*/ 11 h 51"/>
                <a:gd name="T64" fmla="*/ 6 w 51"/>
                <a:gd name="T65" fmla="*/ 11 h 51"/>
                <a:gd name="T66" fmla="*/ 7 w 51"/>
                <a:gd name="T67" fmla="*/ 11 h 51"/>
                <a:gd name="T68" fmla="*/ 8 w 51"/>
                <a:gd name="T69" fmla="*/ 11 h 51"/>
                <a:gd name="T70" fmla="*/ 8 w 51"/>
                <a:gd name="T71" fmla="*/ 11 h 51"/>
                <a:gd name="T72" fmla="*/ 9 w 51"/>
                <a:gd name="T73" fmla="*/ 10 h 51"/>
                <a:gd name="T74" fmla="*/ 10 w 51"/>
                <a:gd name="T75" fmla="*/ 10 h 51"/>
                <a:gd name="T76" fmla="*/ 11 w 51"/>
                <a:gd name="T77" fmla="*/ 9 h 51"/>
                <a:gd name="T78" fmla="*/ 12 w 51"/>
                <a:gd name="T79" fmla="*/ 9 h 51"/>
                <a:gd name="T80" fmla="*/ 12 w 51"/>
                <a:gd name="T81" fmla="*/ 8 h 51"/>
                <a:gd name="T82" fmla="*/ 12 w 51"/>
                <a:gd name="T83" fmla="*/ 8 h 51"/>
                <a:gd name="T84" fmla="*/ 12 w 51"/>
                <a:gd name="T85" fmla="*/ 7 h 51"/>
                <a:gd name="T86" fmla="*/ 12 w 51"/>
                <a:gd name="T87" fmla="*/ 6 h 51"/>
                <a:gd name="T88" fmla="*/ 6 w 51"/>
                <a:gd name="T89" fmla="*/ 6 h 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1"/>
                <a:gd name="T136" fmla="*/ 0 h 51"/>
                <a:gd name="T137" fmla="*/ 51 w 51"/>
                <a:gd name="T138" fmla="*/ 51 h 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1" h="51">
                  <a:moveTo>
                    <a:pt x="26" y="25"/>
                  </a:move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2"/>
                  </a:lnTo>
                  <a:lnTo>
                    <a:pt x="51" y="20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6" y="9"/>
                  </a:lnTo>
                  <a:lnTo>
                    <a:pt x="45" y="7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9" y="6"/>
                  </a:lnTo>
                  <a:lnTo>
                    <a:pt x="7" y="7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9" y="45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3" y="47"/>
                  </a:lnTo>
                  <a:lnTo>
                    <a:pt x="14" y="47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5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50" y="37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6" name="Freeform 313"/>
            <p:cNvSpPr>
              <a:spLocks/>
            </p:cNvSpPr>
            <p:nvPr/>
          </p:nvSpPr>
          <p:spPr bwMode="auto">
            <a:xfrm>
              <a:off x="3118" y="1111"/>
              <a:ext cx="30" cy="28"/>
            </a:xfrm>
            <a:custGeom>
              <a:avLst/>
              <a:gdLst>
                <a:gd name="T0" fmla="*/ 14 w 63"/>
                <a:gd name="T1" fmla="*/ 6 h 62"/>
                <a:gd name="T2" fmla="*/ 14 w 63"/>
                <a:gd name="T3" fmla="*/ 5 h 62"/>
                <a:gd name="T4" fmla="*/ 14 w 63"/>
                <a:gd name="T5" fmla="*/ 4 h 62"/>
                <a:gd name="T6" fmla="*/ 13 w 63"/>
                <a:gd name="T7" fmla="*/ 3 h 62"/>
                <a:gd name="T8" fmla="*/ 13 w 63"/>
                <a:gd name="T9" fmla="*/ 2 h 62"/>
                <a:gd name="T10" fmla="*/ 12 w 63"/>
                <a:gd name="T11" fmla="*/ 2 h 62"/>
                <a:gd name="T12" fmla="*/ 11 w 63"/>
                <a:gd name="T13" fmla="*/ 1 h 62"/>
                <a:gd name="T14" fmla="*/ 10 w 63"/>
                <a:gd name="T15" fmla="*/ 0 h 62"/>
                <a:gd name="T16" fmla="*/ 10 w 63"/>
                <a:gd name="T17" fmla="*/ 0 h 62"/>
                <a:gd name="T18" fmla="*/ 8 w 63"/>
                <a:gd name="T19" fmla="*/ 0 h 62"/>
                <a:gd name="T20" fmla="*/ 7 w 63"/>
                <a:gd name="T21" fmla="*/ 0 h 62"/>
                <a:gd name="T22" fmla="*/ 6 w 63"/>
                <a:gd name="T23" fmla="*/ 0 h 62"/>
                <a:gd name="T24" fmla="*/ 6 w 63"/>
                <a:gd name="T25" fmla="*/ 0 h 62"/>
                <a:gd name="T26" fmla="*/ 4 w 63"/>
                <a:gd name="T27" fmla="*/ 0 h 62"/>
                <a:gd name="T28" fmla="*/ 4 w 63"/>
                <a:gd name="T29" fmla="*/ 1 h 62"/>
                <a:gd name="T30" fmla="*/ 3 w 63"/>
                <a:gd name="T31" fmla="*/ 1 h 62"/>
                <a:gd name="T32" fmla="*/ 2 w 63"/>
                <a:gd name="T33" fmla="*/ 2 h 62"/>
                <a:gd name="T34" fmla="*/ 1 w 63"/>
                <a:gd name="T35" fmla="*/ 3 h 62"/>
                <a:gd name="T36" fmla="*/ 1 w 63"/>
                <a:gd name="T37" fmla="*/ 4 h 62"/>
                <a:gd name="T38" fmla="*/ 0 w 63"/>
                <a:gd name="T39" fmla="*/ 5 h 62"/>
                <a:gd name="T40" fmla="*/ 0 w 63"/>
                <a:gd name="T41" fmla="*/ 5 h 62"/>
                <a:gd name="T42" fmla="*/ 0 w 63"/>
                <a:gd name="T43" fmla="*/ 6 h 62"/>
                <a:gd name="T44" fmla="*/ 0 w 63"/>
                <a:gd name="T45" fmla="*/ 7 h 62"/>
                <a:gd name="T46" fmla="*/ 0 w 63"/>
                <a:gd name="T47" fmla="*/ 8 h 62"/>
                <a:gd name="T48" fmla="*/ 0 w 63"/>
                <a:gd name="T49" fmla="*/ 9 h 62"/>
                <a:gd name="T50" fmla="*/ 1 w 63"/>
                <a:gd name="T51" fmla="*/ 10 h 62"/>
                <a:gd name="T52" fmla="*/ 2 w 63"/>
                <a:gd name="T53" fmla="*/ 10 h 62"/>
                <a:gd name="T54" fmla="*/ 2 w 63"/>
                <a:gd name="T55" fmla="*/ 11 h 62"/>
                <a:gd name="T56" fmla="*/ 3 w 63"/>
                <a:gd name="T57" fmla="*/ 12 h 62"/>
                <a:gd name="T58" fmla="*/ 4 w 63"/>
                <a:gd name="T59" fmla="*/ 12 h 62"/>
                <a:gd name="T60" fmla="*/ 5 w 63"/>
                <a:gd name="T61" fmla="*/ 13 h 62"/>
                <a:gd name="T62" fmla="*/ 6 w 63"/>
                <a:gd name="T63" fmla="*/ 13 h 62"/>
                <a:gd name="T64" fmla="*/ 7 w 63"/>
                <a:gd name="T65" fmla="*/ 13 h 62"/>
                <a:gd name="T66" fmla="*/ 8 w 63"/>
                <a:gd name="T67" fmla="*/ 13 h 62"/>
                <a:gd name="T68" fmla="*/ 9 w 63"/>
                <a:gd name="T69" fmla="*/ 13 h 62"/>
                <a:gd name="T70" fmla="*/ 10 w 63"/>
                <a:gd name="T71" fmla="*/ 13 h 62"/>
                <a:gd name="T72" fmla="*/ 11 w 63"/>
                <a:gd name="T73" fmla="*/ 12 h 62"/>
                <a:gd name="T74" fmla="*/ 12 w 63"/>
                <a:gd name="T75" fmla="*/ 11 h 62"/>
                <a:gd name="T76" fmla="*/ 13 w 63"/>
                <a:gd name="T77" fmla="*/ 10 h 62"/>
                <a:gd name="T78" fmla="*/ 13 w 63"/>
                <a:gd name="T79" fmla="*/ 10 h 62"/>
                <a:gd name="T80" fmla="*/ 14 w 63"/>
                <a:gd name="T81" fmla="*/ 9 h 62"/>
                <a:gd name="T82" fmla="*/ 14 w 63"/>
                <a:gd name="T83" fmla="*/ 8 h 62"/>
                <a:gd name="T84" fmla="*/ 14 w 63"/>
                <a:gd name="T85" fmla="*/ 7 h 62"/>
                <a:gd name="T86" fmla="*/ 14 w 63"/>
                <a:gd name="T87" fmla="*/ 6 h 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"/>
                <a:gd name="T133" fmla="*/ 0 h 62"/>
                <a:gd name="T134" fmla="*/ 63 w 63"/>
                <a:gd name="T135" fmla="*/ 62 h 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" h="62">
                  <a:moveTo>
                    <a:pt x="63" y="31"/>
                  </a:moveTo>
                  <a:lnTo>
                    <a:pt x="63" y="30"/>
                  </a:lnTo>
                  <a:lnTo>
                    <a:pt x="63" y="28"/>
                  </a:lnTo>
                  <a:lnTo>
                    <a:pt x="63" y="26"/>
                  </a:lnTo>
                  <a:lnTo>
                    <a:pt x="63" y="25"/>
                  </a:lnTo>
                  <a:lnTo>
                    <a:pt x="62" y="23"/>
                  </a:lnTo>
                  <a:lnTo>
                    <a:pt x="62" y="22"/>
                  </a:lnTo>
                  <a:lnTo>
                    <a:pt x="62" y="21"/>
                  </a:lnTo>
                  <a:lnTo>
                    <a:pt x="61" y="19"/>
                  </a:lnTo>
                  <a:lnTo>
                    <a:pt x="61" y="17"/>
                  </a:lnTo>
                  <a:lnTo>
                    <a:pt x="59" y="16"/>
                  </a:lnTo>
                  <a:lnTo>
                    <a:pt x="59" y="14"/>
                  </a:lnTo>
                  <a:lnTo>
                    <a:pt x="58" y="13"/>
                  </a:lnTo>
                  <a:lnTo>
                    <a:pt x="57" y="12"/>
                  </a:lnTo>
                  <a:lnTo>
                    <a:pt x="56" y="10"/>
                  </a:lnTo>
                  <a:lnTo>
                    <a:pt x="54" y="9"/>
                  </a:lnTo>
                  <a:lnTo>
                    <a:pt x="53" y="8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4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5" y="48"/>
                  </a:lnTo>
                  <a:lnTo>
                    <a:pt x="5" y="49"/>
                  </a:lnTo>
                  <a:lnTo>
                    <a:pt x="7" y="50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2" y="56"/>
                  </a:lnTo>
                  <a:lnTo>
                    <a:pt x="13" y="57"/>
                  </a:lnTo>
                  <a:lnTo>
                    <a:pt x="14" y="57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9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27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5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2"/>
                  </a:lnTo>
                  <a:lnTo>
                    <a:pt x="41" y="61"/>
                  </a:lnTo>
                  <a:lnTo>
                    <a:pt x="43" y="61"/>
                  </a:lnTo>
                  <a:lnTo>
                    <a:pt x="44" y="61"/>
                  </a:lnTo>
                  <a:lnTo>
                    <a:pt x="45" y="59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7"/>
                  </a:lnTo>
                  <a:lnTo>
                    <a:pt x="50" y="57"/>
                  </a:lnTo>
                  <a:lnTo>
                    <a:pt x="52" y="56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6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59" y="48"/>
                  </a:lnTo>
                  <a:lnTo>
                    <a:pt x="59" y="47"/>
                  </a:lnTo>
                  <a:lnTo>
                    <a:pt x="61" y="45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2" y="40"/>
                  </a:lnTo>
                  <a:lnTo>
                    <a:pt x="62" y="39"/>
                  </a:lnTo>
                  <a:lnTo>
                    <a:pt x="63" y="38"/>
                  </a:lnTo>
                  <a:lnTo>
                    <a:pt x="63" y="36"/>
                  </a:lnTo>
                  <a:lnTo>
                    <a:pt x="63" y="35"/>
                  </a:lnTo>
                  <a:lnTo>
                    <a:pt x="63" y="32"/>
                  </a:lnTo>
                  <a:lnTo>
                    <a:pt x="63" y="3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7" name="Rectangle 314"/>
            <p:cNvSpPr>
              <a:spLocks noChangeArrowheads="1"/>
            </p:cNvSpPr>
            <p:nvPr/>
          </p:nvSpPr>
          <p:spPr bwMode="auto">
            <a:xfrm>
              <a:off x="2706" y="3744"/>
              <a:ext cx="61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-Roman"/>
                </a:rPr>
                <a:t>AND plane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78" name="Rectangle 315"/>
            <p:cNvSpPr>
              <a:spLocks noChangeArrowheads="1"/>
            </p:cNvSpPr>
            <p:nvPr/>
          </p:nvSpPr>
          <p:spPr bwMode="auto">
            <a:xfrm>
              <a:off x="4172" y="2633"/>
              <a:ext cx="11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-Roman"/>
                </a:rPr>
                <a:t>P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79" name="Rectangle 316"/>
            <p:cNvSpPr>
              <a:spLocks noChangeArrowheads="1"/>
            </p:cNvSpPr>
            <p:nvPr/>
          </p:nvSpPr>
          <p:spPr bwMode="auto">
            <a:xfrm>
              <a:off x="4233" y="2679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-Roman"/>
                </a:rPr>
                <a:t>3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80" name="Rectangle 317"/>
            <p:cNvSpPr>
              <a:spLocks noChangeArrowheads="1"/>
            </p:cNvSpPr>
            <p:nvPr/>
          </p:nvSpPr>
          <p:spPr bwMode="auto">
            <a:xfrm>
              <a:off x="4172" y="3082"/>
              <a:ext cx="11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-Roman"/>
                </a:rPr>
                <a:t>P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81" name="Line 318"/>
            <p:cNvSpPr>
              <a:spLocks noChangeShapeType="1"/>
            </p:cNvSpPr>
            <p:nvPr/>
          </p:nvSpPr>
          <p:spPr bwMode="auto">
            <a:xfrm flipV="1">
              <a:off x="4649" y="1817"/>
              <a:ext cx="1" cy="16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82" name="Line 319"/>
            <p:cNvSpPr>
              <a:spLocks noChangeShapeType="1"/>
            </p:cNvSpPr>
            <p:nvPr/>
          </p:nvSpPr>
          <p:spPr bwMode="auto">
            <a:xfrm flipV="1">
              <a:off x="5165" y="1817"/>
              <a:ext cx="1" cy="16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83" name="Line 320"/>
            <p:cNvSpPr>
              <a:spLocks noChangeShapeType="1"/>
            </p:cNvSpPr>
            <p:nvPr/>
          </p:nvSpPr>
          <p:spPr bwMode="auto">
            <a:xfrm flipH="1">
              <a:off x="4599" y="1842"/>
              <a:ext cx="86" cy="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84" name="Line 321"/>
            <p:cNvSpPr>
              <a:spLocks noChangeShapeType="1"/>
            </p:cNvSpPr>
            <p:nvPr/>
          </p:nvSpPr>
          <p:spPr bwMode="auto">
            <a:xfrm flipH="1" flipV="1">
              <a:off x="4599" y="1842"/>
              <a:ext cx="86" cy="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85" name="Line 322"/>
            <p:cNvSpPr>
              <a:spLocks noChangeShapeType="1"/>
            </p:cNvSpPr>
            <p:nvPr/>
          </p:nvSpPr>
          <p:spPr bwMode="auto">
            <a:xfrm flipH="1">
              <a:off x="4599" y="2300"/>
              <a:ext cx="86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86" name="Line 323"/>
            <p:cNvSpPr>
              <a:spLocks noChangeShapeType="1"/>
            </p:cNvSpPr>
            <p:nvPr/>
          </p:nvSpPr>
          <p:spPr bwMode="auto">
            <a:xfrm flipH="1" flipV="1">
              <a:off x="4599" y="2300"/>
              <a:ext cx="86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87" name="Line 324"/>
            <p:cNvSpPr>
              <a:spLocks noChangeShapeType="1"/>
            </p:cNvSpPr>
            <p:nvPr/>
          </p:nvSpPr>
          <p:spPr bwMode="auto">
            <a:xfrm flipH="1">
              <a:off x="4599" y="2746"/>
              <a:ext cx="86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88" name="Line 325"/>
            <p:cNvSpPr>
              <a:spLocks noChangeShapeType="1"/>
            </p:cNvSpPr>
            <p:nvPr/>
          </p:nvSpPr>
          <p:spPr bwMode="auto">
            <a:xfrm flipH="1" flipV="1">
              <a:off x="4599" y="2746"/>
              <a:ext cx="86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89" name="Line 326"/>
            <p:cNvSpPr>
              <a:spLocks noChangeShapeType="1"/>
            </p:cNvSpPr>
            <p:nvPr/>
          </p:nvSpPr>
          <p:spPr bwMode="auto">
            <a:xfrm flipH="1">
              <a:off x="5128" y="1842"/>
              <a:ext cx="85" cy="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90" name="Line 327"/>
            <p:cNvSpPr>
              <a:spLocks noChangeShapeType="1"/>
            </p:cNvSpPr>
            <p:nvPr/>
          </p:nvSpPr>
          <p:spPr bwMode="auto">
            <a:xfrm flipH="1" flipV="1">
              <a:off x="5128" y="1842"/>
              <a:ext cx="85" cy="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91" name="Line 328"/>
            <p:cNvSpPr>
              <a:spLocks noChangeShapeType="1"/>
            </p:cNvSpPr>
            <p:nvPr/>
          </p:nvSpPr>
          <p:spPr bwMode="auto">
            <a:xfrm flipH="1">
              <a:off x="5128" y="2746"/>
              <a:ext cx="85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92" name="Line 329"/>
            <p:cNvSpPr>
              <a:spLocks noChangeShapeType="1"/>
            </p:cNvSpPr>
            <p:nvPr/>
          </p:nvSpPr>
          <p:spPr bwMode="auto">
            <a:xfrm flipH="1" flipV="1">
              <a:off x="5128" y="2746"/>
              <a:ext cx="85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93" name="Line 330"/>
            <p:cNvSpPr>
              <a:spLocks noChangeShapeType="1"/>
            </p:cNvSpPr>
            <p:nvPr/>
          </p:nvSpPr>
          <p:spPr bwMode="auto">
            <a:xfrm flipH="1">
              <a:off x="5128" y="3204"/>
              <a:ext cx="85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94" name="Line 331"/>
            <p:cNvSpPr>
              <a:spLocks noChangeShapeType="1"/>
            </p:cNvSpPr>
            <p:nvPr/>
          </p:nvSpPr>
          <p:spPr bwMode="auto">
            <a:xfrm flipH="1" flipV="1">
              <a:off x="5128" y="3204"/>
              <a:ext cx="85" cy="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95" name="Rectangle 332"/>
            <p:cNvSpPr>
              <a:spLocks noChangeArrowheads="1"/>
            </p:cNvSpPr>
            <p:nvPr/>
          </p:nvSpPr>
          <p:spPr bwMode="auto">
            <a:xfrm>
              <a:off x="4233" y="3128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-Roman"/>
                </a:rPr>
                <a:t>4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96" name="AutoShape 333"/>
            <p:cNvSpPr>
              <a:spLocks noChangeArrowheads="1"/>
            </p:cNvSpPr>
            <p:nvPr/>
          </p:nvSpPr>
          <p:spPr bwMode="auto">
            <a:xfrm>
              <a:off x="3654" y="3103"/>
              <a:ext cx="338" cy="281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" name="AutoShape 334"/>
            <p:cNvSpPr>
              <a:spLocks noChangeArrowheads="1"/>
            </p:cNvSpPr>
            <p:nvPr/>
          </p:nvSpPr>
          <p:spPr bwMode="auto">
            <a:xfrm>
              <a:off x="3655" y="2653"/>
              <a:ext cx="338" cy="281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" name="AutoShape 335"/>
            <p:cNvSpPr>
              <a:spLocks noChangeArrowheads="1"/>
            </p:cNvSpPr>
            <p:nvPr/>
          </p:nvSpPr>
          <p:spPr bwMode="auto">
            <a:xfrm>
              <a:off x="3655" y="2196"/>
              <a:ext cx="338" cy="281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" name="AutoShape 336"/>
            <p:cNvSpPr>
              <a:spLocks noChangeArrowheads="1"/>
            </p:cNvSpPr>
            <p:nvPr/>
          </p:nvSpPr>
          <p:spPr bwMode="auto">
            <a:xfrm>
              <a:off x="3655" y="1749"/>
              <a:ext cx="338" cy="281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0" name="Freeform 337"/>
            <p:cNvSpPr>
              <a:spLocks/>
            </p:cNvSpPr>
            <p:nvPr/>
          </p:nvSpPr>
          <p:spPr bwMode="auto">
            <a:xfrm rot="5400000">
              <a:off x="4462" y="3492"/>
              <a:ext cx="367" cy="290"/>
            </a:xfrm>
            <a:custGeom>
              <a:avLst/>
              <a:gdLst>
                <a:gd name="T0" fmla="*/ 5 w 211"/>
                <a:gd name="T1" fmla="*/ 5 h 173"/>
                <a:gd name="T2" fmla="*/ 369 w 211"/>
                <a:gd name="T3" fmla="*/ 20 h 173"/>
                <a:gd name="T4" fmla="*/ 430 w 211"/>
                <a:gd name="T5" fmla="*/ 37 h 173"/>
                <a:gd name="T6" fmla="*/ 484 w 211"/>
                <a:gd name="T7" fmla="*/ 67 h 173"/>
                <a:gd name="T8" fmla="*/ 511 w 211"/>
                <a:gd name="T9" fmla="*/ 87 h 173"/>
                <a:gd name="T10" fmla="*/ 539 w 211"/>
                <a:gd name="T11" fmla="*/ 116 h 173"/>
                <a:gd name="T12" fmla="*/ 572 w 211"/>
                <a:gd name="T13" fmla="*/ 146 h 173"/>
                <a:gd name="T14" fmla="*/ 609 w 211"/>
                <a:gd name="T15" fmla="*/ 194 h 173"/>
                <a:gd name="T16" fmla="*/ 630 w 211"/>
                <a:gd name="T17" fmla="*/ 230 h 173"/>
                <a:gd name="T18" fmla="*/ 611 w 211"/>
                <a:gd name="T19" fmla="*/ 270 h 173"/>
                <a:gd name="T20" fmla="*/ 597 w 211"/>
                <a:gd name="T21" fmla="*/ 287 h 173"/>
                <a:gd name="T22" fmla="*/ 577 w 211"/>
                <a:gd name="T23" fmla="*/ 315 h 173"/>
                <a:gd name="T24" fmla="*/ 548 w 211"/>
                <a:gd name="T25" fmla="*/ 349 h 173"/>
                <a:gd name="T26" fmla="*/ 499 w 211"/>
                <a:gd name="T27" fmla="*/ 391 h 173"/>
                <a:gd name="T28" fmla="*/ 414 w 211"/>
                <a:gd name="T29" fmla="*/ 444 h 173"/>
                <a:gd name="T30" fmla="*/ 324 w 211"/>
                <a:gd name="T31" fmla="*/ 466 h 173"/>
                <a:gd name="T32" fmla="*/ 0 w 211"/>
                <a:gd name="T33" fmla="*/ 469 h 173"/>
                <a:gd name="T34" fmla="*/ 49 w 211"/>
                <a:gd name="T35" fmla="*/ 382 h 173"/>
                <a:gd name="T36" fmla="*/ 66 w 211"/>
                <a:gd name="T37" fmla="*/ 332 h 173"/>
                <a:gd name="T38" fmla="*/ 73 w 211"/>
                <a:gd name="T39" fmla="*/ 250 h 173"/>
                <a:gd name="T40" fmla="*/ 61 w 211"/>
                <a:gd name="T41" fmla="*/ 153 h 173"/>
                <a:gd name="T42" fmla="*/ 21 w 211"/>
                <a:gd name="T43" fmla="*/ 45 h 173"/>
                <a:gd name="T44" fmla="*/ 5 w 211"/>
                <a:gd name="T45" fmla="*/ 5 h 1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1"/>
                <a:gd name="T70" fmla="*/ 0 h 173"/>
                <a:gd name="T71" fmla="*/ 211 w 211"/>
                <a:gd name="T72" fmla="*/ 173 h 1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1" h="173">
                  <a:moveTo>
                    <a:pt x="2" y="2"/>
                  </a:moveTo>
                  <a:cubicBezTo>
                    <a:pt x="39" y="5"/>
                    <a:pt x="83" y="0"/>
                    <a:pt x="122" y="7"/>
                  </a:cubicBezTo>
                  <a:cubicBezTo>
                    <a:pt x="128" y="10"/>
                    <a:pt x="135" y="11"/>
                    <a:pt x="142" y="13"/>
                  </a:cubicBezTo>
                  <a:cubicBezTo>
                    <a:pt x="145" y="18"/>
                    <a:pt x="154" y="22"/>
                    <a:pt x="160" y="24"/>
                  </a:cubicBezTo>
                  <a:cubicBezTo>
                    <a:pt x="162" y="28"/>
                    <a:pt x="165" y="29"/>
                    <a:pt x="169" y="31"/>
                  </a:cubicBezTo>
                  <a:cubicBezTo>
                    <a:pt x="170" y="34"/>
                    <a:pt x="175" y="39"/>
                    <a:pt x="178" y="41"/>
                  </a:cubicBezTo>
                  <a:cubicBezTo>
                    <a:pt x="180" y="45"/>
                    <a:pt x="185" y="51"/>
                    <a:pt x="189" y="52"/>
                  </a:cubicBezTo>
                  <a:cubicBezTo>
                    <a:pt x="192" y="57"/>
                    <a:pt x="198" y="64"/>
                    <a:pt x="201" y="69"/>
                  </a:cubicBezTo>
                  <a:cubicBezTo>
                    <a:pt x="204" y="74"/>
                    <a:pt x="208" y="78"/>
                    <a:pt x="208" y="82"/>
                  </a:cubicBezTo>
                  <a:cubicBezTo>
                    <a:pt x="211" y="86"/>
                    <a:pt x="206" y="93"/>
                    <a:pt x="202" y="96"/>
                  </a:cubicBezTo>
                  <a:cubicBezTo>
                    <a:pt x="200" y="100"/>
                    <a:pt x="201" y="101"/>
                    <a:pt x="197" y="102"/>
                  </a:cubicBezTo>
                  <a:cubicBezTo>
                    <a:pt x="196" y="106"/>
                    <a:pt x="194" y="110"/>
                    <a:pt x="191" y="112"/>
                  </a:cubicBezTo>
                  <a:cubicBezTo>
                    <a:pt x="190" y="115"/>
                    <a:pt x="181" y="124"/>
                    <a:pt x="181" y="124"/>
                  </a:cubicBezTo>
                  <a:cubicBezTo>
                    <a:pt x="177" y="128"/>
                    <a:pt x="172" y="133"/>
                    <a:pt x="165" y="139"/>
                  </a:cubicBezTo>
                  <a:cubicBezTo>
                    <a:pt x="158" y="145"/>
                    <a:pt x="147" y="154"/>
                    <a:pt x="137" y="158"/>
                  </a:cubicBezTo>
                  <a:cubicBezTo>
                    <a:pt x="132" y="160"/>
                    <a:pt x="114" y="165"/>
                    <a:pt x="107" y="166"/>
                  </a:cubicBezTo>
                  <a:cubicBezTo>
                    <a:pt x="79" y="173"/>
                    <a:pt x="1" y="167"/>
                    <a:pt x="0" y="167"/>
                  </a:cubicBezTo>
                  <a:cubicBezTo>
                    <a:pt x="5" y="157"/>
                    <a:pt x="11" y="147"/>
                    <a:pt x="16" y="136"/>
                  </a:cubicBezTo>
                  <a:cubicBezTo>
                    <a:pt x="19" y="130"/>
                    <a:pt x="18" y="123"/>
                    <a:pt x="22" y="118"/>
                  </a:cubicBezTo>
                  <a:cubicBezTo>
                    <a:pt x="24" y="111"/>
                    <a:pt x="24" y="97"/>
                    <a:pt x="24" y="89"/>
                  </a:cubicBezTo>
                  <a:cubicBezTo>
                    <a:pt x="24" y="79"/>
                    <a:pt x="27" y="65"/>
                    <a:pt x="20" y="54"/>
                  </a:cubicBezTo>
                  <a:cubicBezTo>
                    <a:pt x="19" y="44"/>
                    <a:pt x="17" y="22"/>
                    <a:pt x="7" y="16"/>
                  </a:cubicBezTo>
                  <a:cubicBezTo>
                    <a:pt x="6" y="11"/>
                    <a:pt x="2" y="7"/>
                    <a:pt x="2" y="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1" name="Freeform 338"/>
            <p:cNvSpPr>
              <a:spLocks/>
            </p:cNvSpPr>
            <p:nvPr/>
          </p:nvSpPr>
          <p:spPr bwMode="auto">
            <a:xfrm rot="5400000">
              <a:off x="4980" y="3492"/>
              <a:ext cx="367" cy="289"/>
            </a:xfrm>
            <a:custGeom>
              <a:avLst/>
              <a:gdLst>
                <a:gd name="T0" fmla="*/ 5 w 211"/>
                <a:gd name="T1" fmla="*/ 5 h 173"/>
                <a:gd name="T2" fmla="*/ 369 w 211"/>
                <a:gd name="T3" fmla="*/ 20 h 173"/>
                <a:gd name="T4" fmla="*/ 430 w 211"/>
                <a:gd name="T5" fmla="*/ 37 h 173"/>
                <a:gd name="T6" fmla="*/ 484 w 211"/>
                <a:gd name="T7" fmla="*/ 67 h 173"/>
                <a:gd name="T8" fmla="*/ 511 w 211"/>
                <a:gd name="T9" fmla="*/ 87 h 173"/>
                <a:gd name="T10" fmla="*/ 539 w 211"/>
                <a:gd name="T11" fmla="*/ 114 h 173"/>
                <a:gd name="T12" fmla="*/ 572 w 211"/>
                <a:gd name="T13" fmla="*/ 145 h 173"/>
                <a:gd name="T14" fmla="*/ 609 w 211"/>
                <a:gd name="T15" fmla="*/ 192 h 173"/>
                <a:gd name="T16" fmla="*/ 630 w 211"/>
                <a:gd name="T17" fmla="*/ 229 h 173"/>
                <a:gd name="T18" fmla="*/ 611 w 211"/>
                <a:gd name="T19" fmla="*/ 267 h 173"/>
                <a:gd name="T20" fmla="*/ 597 w 211"/>
                <a:gd name="T21" fmla="*/ 284 h 173"/>
                <a:gd name="T22" fmla="*/ 577 w 211"/>
                <a:gd name="T23" fmla="*/ 312 h 173"/>
                <a:gd name="T24" fmla="*/ 548 w 211"/>
                <a:gd name="T25" fmla="*/ 346 h 173"/>
                <a:gd name="T26" fmla="*/ 499 w 211"/>
                <a:gd name="T27" fmla="*/ 388 h 173"/>
                <a:gd name="T28" fmla="*/ 414 w 211"/>
                <a:gd name="T29" fmla="*/ 441 h 173"/>
                <a:gd name="T30" fmla="*/ 324 w 211"/>
                <a:gd name="T31" fmla="*/ 463 h 173"/>
                <a:gd name="T32" fmla="*/ 0 w 211"/>
                <a:gd name="T33" fmla="*/ 466 h 173"/>
                <a:gd name="T34" fmla="*/ 49 w 211"/>
                <a:gd name="T35" fmla="*/ 379 h 173"/>
                <a:gd name="T36" fmla="*/ 66 w 211"/>
                <a:gd name="T37" fmla="*/ 329 h 173"/>
                <a:gd name="T38" fmla="*/ 73 w 211"/>
                <a:gd name="T39" fmla="*/ 249 h 173"/>
                <a:gd name="T40" fmla="*/ 61 w 211"/>
                <a:gd name="T41" fmla="*/ 150 h 173"/>
                <a:gd name="T42" fmla="*/ 21 w 211"/>
                <a:gd name="T43" fmla="*/ 45 h 173"/>
                <a:gd name="T44" fmla="*/ 5 w 211"/>
                <a:gd name="T45" fmla="*/ 5 h 1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1"/>
                <a:gd name="T70" fmla="*/ 0 h 173"/>
                <a:gd name="T71" fmla="*/ 211 w 211"/>
                <a:gd name="T72" fmla="*/ 173 h 1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1" h="173">
                  <a:moveTo>
                    <a:pt x="2" y="2"/>
                  </a:moveTo>
                  <a:cubicBezTo>
                    <a:pt x="39" y="5"/>
                    <a:pt x="83" y="0"/>
                    <a:pt x="122" y="7"/>
                  </a:cubicBezTo>
                  <a:cubicBezTo>
                    <a:pt x="128" y="10"/>
                    <a:pt x="135" y="11"/>
                    <a:pt x="142" y="13"/>
                  </a:cubicBezTo>
                  <a:cubicBezTo>
                    <a:pt x="145" y="18"/>
                    <a:pt x="154" y="22"/>
                    <a:pt x="160" y="24"/>
                  </a:cubicBezTo>
                  <a:cubicBezTo>
                    <a:pt x="162" y="28"/>
                    <a:pt x="165" y="29"/>
                    <a:pt x="169" y="31"/>
                  </a:cubicBezTo>
                  <a:cubicBezTo>
                    <a:pt x="170" y="34"/>
                    <a:pt x="175" y="39"/>
                    <a:pt x="178" y="41"/>
                  </a:cubicBezTo>
                  <a:cubicBezTo>
                    <a:pt x="180" y="45"/>
                    <a:pt x="185" y="51"/>
                    <a:pt x="189" y="52"/>
                  </a:cubicBezTo>
                  <a:cubicBezTo>
                    <a:pt x="192" y="57"/>
                    <a:pt x="198" y="64"/>
                    <a:pt x="201" y="69"/>
                  </a:cubicBezTo>
                  <a:cubicBezTo>
                    <a:pt x="204" y="74"/>
                    <a:pt x="208" y="78"/>
                    <a:pt x="208" y="82"/>
                  </a:cubicBezTo>
                  <a:cubicBezTo>
                    <a:pt x="211" y="86"/>
                    <a:pt x="206" y="93"/>
                    <a:pt x="202" y="96"/>
                  </a:cubicBezTo>
                  <a:cubicBezTo>
                    <a:pt x="200" y="100"/>
                    <a:pt x="201" y="101"/>
                    <a:pt x="197" y="102"/>
                  </a:cubicBezTo>
                  <a:cubicBezTo>
                    <a:pt x="196" y="106"/>
                    <a:pt x="194" y="110"/>
                    <a:pt x="191" y="112"/>
                  </a:cubicBezTo>
                  <a:cubicBezTo>
                    <a:pt x="190" y="115"/>
                    <a:pt x="181" y="124"/>
                    <a:pt x="181" y="124"/>
                  </a:cubicBezTo>
                  <a:cubicBezTo>
                    <a:pt x="177" y="128"/>
                    <a:pt x="172" y="133"/>
                    <a:pt x="165" y="139"/>
                  </a:cubicBezTo>
                  <a:cubicBezTo>
                    <a:pt x="158" y="145"/>
                    <a:pt x="147" y="154"/>
                    <a:pt x="137" y="158"/>
                  </a:cubicBezTo>
                  <a:cubicBezTo>
                    <a:pt x="132" y="160"/>
                    <a:pt x="114" y="165"/>
                    <a:pt x="107" y="166"/>
                  </a:cubicBezTo>
                  <a:cubicBezTo>
                    <a:pt x="79" y="173"/>
                    <a:pt x="1" y="167"/>
                    <a:pt x="0" y="167"/>
                  </a:cubicBezTo>
                  <a:cubicBezTo>
                    <a:pt x="5" y="157"/>
                    <a:pt x="11" y="147"/>
                    <a:pt x="16" y="136"/>
                  </a:cubicBezTo>
                  <a:cubicBezTo>
                    <a:pt x="19" y="130"/>
                    <a:pt x="18" y="123"/>
                    <a:pt x="22" y="118"/>
                  </a:cubicBezTo>
                  <a:cubicBezTo>
                    <a:pt x="24" y="111"/>
                    <a:pt x="24" y="97"/>
                    <a:pt x="24" y="89"/>
                  </a:cubicBezTo>
                  <a:cubicBezTo>
                    <a:pt x="24" y="79"/>
                    <a:pt x="27" y="65"/>
                    <a:pt x="20" y="54"/>
                  </a:cubicBezTo>
                  <a:cubicBezTo>
                    <a:pt x="19" y="44"/>
                    <a:pt x="17" y="22"/>
                    <a:pt x="7" y="16"/>
                  </a:cubicBezTo>
                  <a:cubicBezTo>
                    <a:pt x="6" y="11"/>
                    <a:pt x="2" y="7"/>
                    <a:pt x="2" y="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1" name="Text Box 341"/>
          <p:cNvSpPr txBox="1">
            <a:spLocks noChangeArrowheads="1"/>
          </p:cNvSpPr>
          <p:nvPr/>
        </p:nvSpPr>
        <p:spPr bwMode="auto">
          <a:xfrm>
            <a:off x="304800" y="5943600"/>
            <a:ext cx="3352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 marks the connections left in place after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Limitations of </a:t>
            </a:r>
            <a:r>
              <a:rPr lang="en-US" dirty="0" err="1" smtClean="0"/>
              <a:t>PLAs</a:t>
            </a:r>
            <a:endParaRPr lang="en-US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PLAs</a:t>
            </a:r>
            <a:r>
              <a:rPr lang="en-US" sz="2400" dirty="0" smtClean="0"/>
              <a:t> come in various sizes</a:t>
            </a:r>
          </a:p>
          <a:p>
            <a:pPr lvl="2"/>
            <a:r>
              <a:rPr lang="en-US" sz="2000" dirty="0" smtClean="0"/>
              <a:t>Typical size is 16 inputs, 32 product terms, 8 outputs</a:t>
            </a:r>
          </a:p>
          <a:p>
            <a:pPr lvl="3"/>
            <a:r>
              <a:rPr lang="en-US" sz="1800" dirty="0" smtClean="0"/>
              <a:t>Each AND gate has large fan-in </a:t>
            </a:r>
            <a:r>
              <a:rPr lang="en-US" sz="1800" dirty="0" smtClean="0">
                <a:sym typeface="Wingdings" pitchFamily="2" charset="2"/>
              </a:rPr>
              <a:t> this limits the number of inputs that can be provided in a </a:t>
            </a:r>
            <a:r>
              <a:rPr lang="en-US" sz="1800" dirty="0" err="1" smtClean="0">
                <a:sym typeface="Wingdings" pitchFamily="2" charset="2"/>
              </a:rPr>
              <a:t>PLA</a:t>
            </a:r>
            <a:endParaRPr lang="en-US" sz="1800" dirty="0" smtClean="0">
              <a:sym typeface="Wingdings" pitchFamily="2" charset="2"/>
            </a:endParaRPr>
          </a:p>
          <a:p>
            <a:pPr lvl="3"/>
            <a:endParaRPr lang="en-US" sz="1800" dirty="0" smtClean="0"/>
          </a:p>
          <a:p>
            <a:pPr lvl="3"/>
            <a:r>
              <a:rPr lang="en-US" sz="1800" dirty="0" smtClean="0"/>
              <a:t>16 inputs </a:t>
            </a:r>
            <a:r>
              <a:rPr lang="en-US" sz="1800" dirty="0" smtClean="0">
                <a:sym typeface="Wingdings" pitchFamily="2" charset="2"/>
              </a:rPr>
              <a:t> 3</a:t>
            </a:r>
            <a:r>
              <a:rPr lang="en-US" sz="1800" baseline="30000" dirty="0" smtClean="0">
                <a:sym typeface="Wingdings" pitchFamily="2" charset="2"/>
              </a:rPr>
              <a:t>16</a:t>
            </a:r>
            <a:r>
              <a:rPr lang="en-US" sz="1800" dirty="0" smtClean="0">
                <a:sym typeface="Wingdings" pitchFamily="2" charset="2"/>
              </a:rPr>
              <a:t> = possible input combinations; only 32 permitted (since 32 AND gates) in a typical </a:t>
            </a:r>
            <a:r>
              <a:rPr lang="en-US" sz="1800" dirty="0" err="1" smtClean="0">
                <a:sym typeface="Wingdings" pitchFamily="2" charset="2"/>
              </a:rPr>
              <a:t>PLA</a:t>
            </a:r>
            <a:endParaRPr lang="en-US" sz="1800" dirty="0" smtClean="0">
              <a:sym typeface="Wingdings" pitchFamily="2" charset="2"/>
            </a:endParaRPr>
          </a:p>
          <a:p>
            <a:pPr lvl="3"/>
            <a:endParaRPr lang="en-US" sz="1800" dirty="0" smtClean="0">
              <a:sym typeface="Wingdings" pitchFamily="2" charset="2"/>
            </a:endParaRPr>
          </a:p>
          <a:p>
            <a:pPr lvl="3"/>
            <a:r>
              <a:rPr lang="en-US" sz="1800" dirty="0" smtClean="0">
                <a:sym typeface="Wingdings" pitchFamily="2" charset="2"/>
              </a:rPr>
              <a:t>32 AND terms permitted  large fan-in for OR gates as well</a:t>
            </a:r>
          </a:p>
          <a:p>
            <a:pPr lvl="4"/>
            <a:r>
              <a:rPr lang="en-US" sz="1800" dirty="0" smtClean="0">
                <a:sym typeface="Wingdings" pitchFamily="2" charset="2"/>
              </a:rPr>
              <a:t>This makes </a:t>
            </a:r>
            <a:r>
              <a:rPr lang="en-US" sz="1800" dirty="0" err="1" smtClean="0">
                <a:sym typeface="Wingdings" pitchFamily="2" charset="2"/>
              </a:rPr>
              <a:t>PLAs</a:t>
            </a:r>
            <a:r>
              <a:rPr lang="en-US" sz="1800" dirty="0" smtClean="0">
                <a:sym typeface="Wingdings" pitchFamily="2" charset="2"/>
              </a:rPr>
              <a:t> slower and slightly more expensive than some alternatives to be discussed shortly</a:t>
            </a:r>
          </a:p>
          <a:p>
            <a:pPr lvl="3"/>
            <a:endParaRPr lang="en-US" sz="1800" dirty="0" smtClean="0">
              <a:sym typeface="Wingdings" pitchFamily="2" charset="2"/>
            </a:endParaRPr>
          </a:p>
          <a:p>
            <a:pPr lvl="3"/>
            <a:r>
              <a:rPr lang="en-US" sz="1800" dirty="0" smtClean="0">
                <a:sym typeface="Wingdings" pitchFamily="2" charset="2"/>
              </a:rPr>
              <a:t>8 outputs  could have shared </a:t>
            </a:r>
            <a:r>
              <a:rPr lang="en-US" sz="1800" dirty="0" err="1" smtClean="0">
                <a:sym typeface="Wingdings" pitchFamily="2" charset="2"/>
              </a:rPr>
              <a:t>minterms</a:t>
            </a:r>
            <a:r>
              <a:rPr lang="en-US" sz="1800" dirty="0" smtClean="0">
                <a:sym typeface="Wingdings" pitchFamily="2" charset="2"/>
              </a:rPr>
              <a:t>, but not required</a:t>
            </a:r>
            <a:endParaRPr lang="en-US" sz="1800" dirty="0" smtClean="0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6D4855-07EA-431E-99F0-4D862936A568}" type="slidenum">
              <a:rPr lang="en-US"/>
              <a:pPr/>
              <a:t>24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Programmable Array Logic (PAL)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Programmable AND array </a:t>
            </a:r>
          </a:p>
          <a:p>
            <a:pPr eaLnBrk="1" hangingPunct="1"/>
            <a:r>
              <a:rPr lang="en-US" smtClean="0"/>
              <a:t>Fixed OR array</a:t>
            </a:r>
          </a:p>
          <a:p>
            <a:pPr lvl="1" eaLnBrk="1" hangingPunct="1"/>
            <a:r>
              <a:rPr lang="en-US" smtClean="0"/>
              <a:t>Each output line permanently connected to a specific set of product terms</a:t>
            </a:r>
          </a:p>
          <a:p>
            <a:pPr eaLnBrk="1" hangingPunct="1"/>
            <a:r>
              <a:rPr lang="en-US" smtClean="0"/>
              <a:t>Number of switching functions that can be implemented with PAL are more limited than PROM and PLA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Programmable Array Logic (PAL)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Also used to implement </a:t>
            </a:r>
            <a:br>
              <a:rPr lang="en-US" sz="2400" dirty="0" smtClean="0"/>
            </a:br>
            <a:r>
              <a:rPr lang="en-US" sz="2400" dirty="0" smtClean="0"/>
              <a:t>circuits in SOP form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The connections in</a:t>
            </a:r>
            <a:br>
              <a:rPr lang="en-US" sz="2400" dirty="0" smtClean="0"/>
            </a:br>
            <a:r>
              <a:rPr lang="en-US" sz="2400" dirty="0" smtClean="0"/>
              <a:t>the AND plane are</a:t>
            </a:r>
            <a:br>
              <a:rPr lang="en-US" sz="2400" dirty="0" smtClean="0"/>
            </a:br>
            <a:r>
              <a:rPr lang="en-US" sz="2400" dirty="0" smtClean="0"/>
              <a:t>programmable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The connections in</a:t>
            </a:r>
            <a:br>
              <a:rPr lang="en-US" sz="2400" dirty="0" smtClean="0"/>
            </a:br>
            <a:r>
              <a:rPr lang="en-US" sz="2400" dirty="0" smtClean="0"/>
              <a:t>the OR plane are</a:t>
            </a:r>
            <a:br>
              <a:rPr lang="en-US" sz="2400" dirty="0" smtClean="0"/>
            </a:br>
            <a:r>
              <a:rPr lang="en-US" sz="2400" u="sng" dirty="0" smtClean="0"/>
              <a:t>NOT</a:t>
            </a:r>
            <a:r>
              <a:rPr lang="en-US" sz="2400" dirty="0" smtClean="0"/>
              <a:t> programmable</a:t>
            </a:r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419600" y="1447800"/>
            <a:ext cx="4318000" cy="5221288"/>
            <a:chOff x="2784" y="912"/>
            <a:chExt cx="2720" cy="3289"/>
          </a:xfrm>
        </p:grpSpPr>
        <p:sp>
          <p:nvSpPr>
            <p:cNvPr id="10249" name="Freeform 7"/>
            <p:cNvSpPr>
              <a:spLocks/>
            </p:cNvSpPr>
            <p:nvPr/>
          </p:nvSpPr>
          <p:spPr bwMode="auto">
            <a:xfrm>
              <a:off x="4328" y="3072"/>
              <a:ext cx="30" cy="28"/>
            </a:xfrm>
            <a:custGeom>
              <a:avLst/>
              <a:gdLst>
                <a:gd name="T0" fmla="*/ 7 w 60"/>
                <a:gd name="T1" fmla="*/ 0 h 60"/>
                <a:gd name="T2" fmla="*/ 6 w 60"/>
                <a:gd name="T3" fmla="*/ 0 h 60"/>
                <a:gd name="T4" fmla="*/ 5 w 60"/>
                <a:gd name="T5" fmla="*/ 0 h 60"/>
                <a:gd name="T6" fmla="*/ 4 w 60"/>
                <a:gd name="T7" fmla="*/ 0 h 60"/>
                <a:gd name="T8" fmla="*/ 3 w 60"/>
                <a:gd name="T9" fmla="*/ 1 h 60"/>
                <a:gd name="T10" fmla="*/ 3 w 60"/>
                <a:gd name="T11" fmla="*/ 2 h 60"/>
                <a:gd name="T12" fmla="*/ 2 w 60"/>
                <a:gd name="T13" fmla="*/ 3 h 60"/>
                <a:gd name="T14" fmla="*/ 1 w 60"/>
                <a:gd name="T15" fmla="*/ 3 h 60"/>
                <a:gd name="T16" fmla="*/ 1 w 60"/>
                <a:gd name="T17" fmla="*/ 4 h 60"/>
                <a:gd name="T18" fmla="*/ 0 w 60"/>
                <a:gd name="T19" fmla="*/ 5 h 60"/>
                <a:gd name="T20" fmla="*/ 0 w 60"/>
                <a:gd name="T21" fmla="*/ 7 h 60"/>
                <a:gd name="T22" fmla="*/ 0 w 60"/>
                <a:gd name="T23" fmla="*/ 7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0 h 60"/>
                <a:gd name="T30" fmla="*/ 2 w 60"/>
                <a:gd name="T31" fmla="*/ 10 h 60"/>
                <a:gd name="T32" fmla="*/ 3 w 60"/>
                <a:gd name="T33" fmla="*/ 11 h 60"/>
                <a:gd name="T34" fmla="*/ 3 w 60"/>
                <a:gd name="T35" fmla="*/ 12 h 60"/>
                <a:gd name="T36" fmla="*/ 4 w 60"/>
                <a:gd name="T37" fmla="*/ 12 h 60"/>
                <a:gd name="T38" fmla="*/ 5 w 60"/>
                <a:gd name="T39" fmla="*/ 13 h 60"/>
                <a:gd name="T40" fmla="*/ 6 w 60"/>
                <a:gd name="T41" fmla="*/ 13 h 60"/>
                <a:gd name="T42" fmla="*/ 7 w 60"/>
                <a:gd name="T43" fmla="*/ 13 h 60"/>
                <a:gd name="T44" fmla="*/ 8 w 60"/>
                <a:gd name="T45" fmla="*/ 13 h 60"/>
                <a:gd name="T46" fmla="*/ 9 w 60"/>
                <a:gd name="T47" fmla="*/ 13 h 60"/>
                <a:gd name="T48" fmla="*/ 10 w 60"/>
                <a:gd name="T49" fmla="*/ 13 h 60"/>
                <a:gd name="T50" fmla="*/ 12 w 60"/>
                <a:gd name="T51" fmla="*/ 12 h 60"/>
                <a:gd name="T52" fmla="*/ 12 w 60"/>
                <a:gd name="T53" fmla="*/ 12 h 60"/>
                <a:gd name="T54" fmla="*/ 13 w 60"/>
                <a:gd name="T55" fmla="*/ 11 h 60"/>
                <a:gd name="T56" fmla="*/ 14 w 60"/>
                <a:gd name="T57" fmla="*/ 10 h 60"/>
                <a:gd name="T58" fmla="*/ 15 w 60"/>
                <a:gd name="T59" fmla="*/ 10 h 60"/>
                <a:gd name="T60" fmla="*/ 15 w 60"/>
                <a:gd name="T61" fmla="*/ 9 h 60"/>
                <a:gd name="T62" fmla="*/ 15 w 60"/>
                <a:gd name="T63" fmla="*/ 8 h 60"/>
                <a:gd name="T64" fmla="*/ 15 w 60"/>
                <a:gd name="T65" fmla="*/ 7 h 60"/>
                <a:gd name="T66" fmla="*/ 15 w 60"/>
                <a:gd name="T67" fmla="*/ 7 h 60"/>
                <a:gd name="T68" fmla="*/ 15 w 60"/>
                <a:gd name="T69" fmla="*/ 5 h 60"/>
                <a:gd name="T70" fmla="*/ 15 w 60"/>
                <a:gd name="T71" fmla="*/ 4 h 60"/>
                <a:gd name="T72" fmla="*/ 15 w 60"/>
                <a:gd name="T73" fmla="*/ 3 h 60"/>
                <a:gd name="T74" fmla="*/ 14 w 60"/>
                <a:gd name="T75" fmla="*/ 3 h 60"/>
                <a:gd name="T76" fmla="*/ 13 w 60"/>
                <a:gd name="T77" fmla="*/ 2 h 60"/>
                <a:gd name="T78" fmla="*/ 12 w 60"/>
                <a:gd name="T79" fmla="*/ 1 h 60"/>
                <a:gd name="T80" fmla="*/ 12 w 60"/>
                <a:gd name="T81" fmla="*/ 0 h 60"/>
                <a:gd name="T82" fmla="*/ 10 w 60"/>
                <a:gd name="T83" fmla="*/ 0 h 60"/>
                <a:gd name="T84" fmla="*/ 9 w 60"/>
                <a:gd name="T85" fmla="*/ 0 h 60"/>
                <a:gd name="T86" fmla="*/ 8 w 60"/>
                <a:gd name="T87" fmla="*/ 0 h 60"/>
                <a:gd name="T88" fmla="*/ 8 w 60"/>
                <a:gd name="T89" fmla="*/ 7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0"/>
                <a:gd name="T137" fmla="*/ 60 w 60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0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9" y="51"/>
                  </a:lnTo>
                  <a:lnTo>
                    <a:pt x="10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5" y="56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1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6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8"/>
            <p:cNvSpPr>
              <a:spLocks/>
            </p:cNvSpPr>
            <p:nvPr/>
          </p:nvSpPr>
          <p:spPr bwMode="auto">
            <a:xfrm>
              <a:off x="4338" y="3066"/>
              <a:ext cx="22" cy="21"/>
            </a:xfrm>
            <a:custGeom>
              <a:avLst/>
              <a:gdLst>
                <a:gd name="T0" fmla="*/ 5 w 44"/>
                <a:gd name="T1" fmla="*/ 0 h 45"/>
                <a:gd name="T2" fmla="*/ 5 w 44"/>
                <a:gd name="T3" fmla="*/ 0 h 45"/>
                <a:gd name="T4" fmla="*/ 3 w 44"/>
                <a:gd name="T5" fmla="*/ 0 h 45"/>
                <a:gd name="T6" fmla="*/ 3 w 44"/>
                <a:gd name="T7" fmla="*/ 1 h 45"/>
                <a:gd name="T8" fmla="*/ 2 w 44"/>
                <a:gd name="T9" fmla="*/ 1 h 45"/>
                <a:gd name="T10" fmla="*/ 1 w 44"/>
                <a:gd name="T11" fmla="*/ 1 h 45"/>
                <a:gd name="T12" fmla="*/ 1 w 44"/>
                <a:gd name="T13" fmla="*/ 2 h 45"/>
                <a:gd name="T14" fmla="*/ 1 w 44"/>
                <a:gd name="T15" fmla="*/ 3 h 45"/>
                <a:gd name="T16" fmla="*/ 0 w 44"/>
                <a:gd name="T17" fmla="*/ 3 h 45"/>
                <a:gd name="T18" fmla="*/ 0 w 44"/>
                <a:gd name="T19" fmla="*/ 4 h 45"/>
                <a:gd name="T20" fmla="*/ 0 w 44"/>
                <a:gd name="T21" fmla="*/ 5 h 45"/>
                <a:gd name="T22" fmla="*/ 0 w 44"/>
                <a:gd name="T23" fmla="*/ 6 h 45"/>
                <a:gd name="T24" fmla="*/ 0 w 44"/>
                <a:gd name="T25" fmla="*/ 7 h 45"/>
                <a:gd name="T26" fmla="*/ 1 w 44"/>
                <a:gd name="T27" fmla="*/ 7 h 45"/>
                <a:gd name="T28" fmla="*/ 1 w 44"/>
                <a:gd name="T29" fmla="*/ 7 h 45"/>
                <a:gd name="T30" fmla="*/ 1 w 44"/>
                <a:gd name="T31" fmla="*/ 8 h 45"/>
                <a:gd name="T32" fmla="*/ 2 w 44"/>
                <a:gd name="T33" fmla="*/ 8 h 45"/>
                <a:gd name="T34" fmla="*/ 3 w 44"/>
                <a:gd name="T35" fmla="*/ 9 h 45"/>
                <a:gd name="T36" fmla="*/ 3 w 44"/>
                <a:gd name="T37" fmla="*/ 10 h 45"/>
                <a:gd name="T38" fmla="*/ 3 w 44"/>
                <a:gd name="T39" fmla="*/ 10 h 45"/>
                <a:gd name="T40" fmla="*/ 5 w 44"/>
                <a:gd name="T41" fmla="*/ 10 h 45"/>
                <a:gd name="T42" fmla="*/ 6 w 44"/>
                <a:gd name="T43" fmla="*/ 10 h 45"/>
                <a:gd name="T44" fmla="*/ 6 w 44"/>
                <a:gd name="T45" fmla="*/ 10 h 45"/>
                <a:gd name="T46" fmla="*/ 6 w 44"/>
                <a:gd name="T47" fmla="*/ 10 h 45"/>
                <a:gd name="T48" fmla="*/ 7 w 44"/>
                <a:gd name="T49" fmla="*/ 10 h 45"/>
                <a:gd name="T50" fmla="*/ 9 w 44"/>
                <a:gd name="T51" fmla="*/ 9 h 45"/>
                <a:gd name="T52" fmla="*/ 10 w 44"/>
                <a:gd name="T53" fmla="*/ 9 h 45"/>
                <a:gd name="T54" fmla="*/ 10 w 44"/>
                <a:gd name="T55" fmla="*/ 8 h 45"/>
                <a:gd name="T56" fmla="*/ 11 w 44"/>
                <a:gd name="T57" fmla="*/ 8 h 45"/>
                <a:gd name="T58" fmla="*/ 11 w 44"/>
                <a:gd name="T59" fmla="*/ 7 h 45"/>
                <a:gd name="T60" fmla="*/ 11 w 44"/>
                <a:gd name="T61" fmla="*/ 7 h 45"/>
                <a:gd name="T62" fmla="*/ 11 w 44"/>
                <a:gd name="T63" fmla="*/ 6 h 45"/>
                <a:gd name="T64" fmla="*/ 11 w 44"/>
                <a:gd name="T65" fmla="*/ 5 h 45"/>
                <a:gd name="T66" fmla="*/ 11 w 44"/>
                <a:gd name="T67" fmla="*/ 5 h 45"/>
                <a:gd name="T68" fmla="*/ 11 w 44"/>
                <a:gd name="T69" fmla="*/ 4 h 45"/>
                <a:gd name="T70" fmla="*/ 11 w 44"/>
                <a:gd name="T71" fmla="*/ 3 h 45"/>
                <a:gd name="T72" fmla="*/ 11 w 44"/>
                <a:gd name="T73" fmla="*/ 3 h 45"/>
                <a:gd name="T74" fmla="*/ 10 w 44"/>
                <a:gd name="T75" fmla="*/ 2 h 45"/>
                <a:gd name="T76" fmla="*/ 10 w 44"/>
                <a:gd name="T77" fmla="*/ 1 h 45"/>
                <a:gd name="T78" fmla="*/ 9 w 44"/>
                <a:gd name="T79" fmla="*/ 1 h 45"/>
                <a:gd name="T80" fmla="*/ 8 w 44"/>
                <a:gd name="T81" fmla="*/ 0 h 45"/>
                <a:gd name="T82" fmla="*/ 7 w 44"/>
                <a:gd name="T83" fmla="*/ 0 h 45"/>
                <a:gd name="T84" fmla="*/ 6 w 44"/>
                <a:gd name="T85" fmla="*/ 0 h 45"/>
                <a:gd name="T86" fmla="*/ 6 w 44"/>
                <a:gd name="T87" fmla="*/ 0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45"/>
                <a:gd name="T134" fmla="*/ 44 w 44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45">
                  <a:moveTo>
                    <a:pt x="21" y="0"/>
                  </a:moveTo>
                  <a:lnTo>
                    <a:pt x="21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3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3" y="15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9"/>
            <p:cNvSpPr>
              <a:spLocks/>
            </p:cNvSpPr>
            <p:nvPr/>
          </p:nvSpPr>
          <p:spPr bwMode="auto">
            <a:xfrm>
              <a:off x="4328" y="3180"/>
              <a:ext cx="30" cy="27"/>
            </a:xfrm>
            <a:custGeom>
              <a:avLst/>
              <a:gdLst>
                <a:gd name="T0" fmla="*/ 7 w 60"/>
                <a:gd name="T1" fmla="*/ 0 h 60"/>
                <a:gd name="T2" fmla="*/ 6 w 60"/>
                <a:gd name="T3" fmla="*/ 0 h 60"/>
                <a:gd name="T4" fmla="*/ 5 w 60"/>
                <a:gd name="T5" fmla="*/ 0 h 60"/>
                <a:gd name="T6" fmla="*/ 4 w 60"/>
                <a:gd name="T7" fmla="*/ 0 h 60"/>
                <a:gd name="T8" fmla="*/ 3 w 60"/>
                <a:gd name="T9" fmla="*/ 1 h 60"/>
                <a:gd name="T10" fmla="*/ 3 w 60"/>
                <a:gd name="T11" fmla="*/ 2 h 60"/>
                <a:gd name="T12" fmla="*/ 2 w 60"/>
                <a:gd name="T13" fmla="*/ 2 h 60"/>
                <a:gd name="T14" fmla="*/ 1 w 60"/>
                <a:gd name="T15" fmla="*/ 3 h 60"/>
                <a:gd name="T16" fmla="*/ 1 w 60"/>
                <a:gd name="T17" fmla="*/ 4 h 60"/>
                <a:gd name="T18" fmla="*/ 0 w 60"/>
                <a:gd name="T19" fmla="*/ 5 h 60"/>
                <a:gd name="T20" fmla="*/ 0 w 60"/>
                <a:gd name="T21" fmla="*/ 6 h 60"/>
                <a:gd name="T22" fmla="*/ 0 w 60"/>
                <a:gd name="T23" fmla="*/ 6 h 60"/>
                <a:gd name="T24" fmla="*/ 0 w 60"/>
                <a:gd name="T25" fmla="*/ 7 h 60"/>
                <a:gd name="T26" fmla="*/ 1 w 60"/>
                <a:gd name="T27" fmla="*/ 8 h 60"/>
                <a:gd name="T28" fmla="*/ 1 w 60"/>
                <a:gd name="T29" fmla="*/ 9 h 60"/>
                <a:gd name="T30" fmla="*/ 2 w 60"/>
                <a:gd name="T31" fmla="*/ 10 h 60"/>
                <a:gd name="T32" fmla="*/ 3 w 60"/>
                <a:gd name="T33" fmla="*/ 10 h 60"/>
                <a:gd name="T34" fmla="*/ 3 w 60"/>
                <a:gd name="T35" fmla="*/ 11 h 60"/>
                <a:gd name="T36" fmla="*/ 4 w 60"/>
                <a:gd name="T37" fmla="*/ 11 h 60"/>
                <a:gd name="T38" fmla="*/ 5 w 60"/>
                <a:gd name="T39" fmla="*/ 12 h 60"/>
                <a:gd name="T40" fmla="*/ 6 w 60"/>
                <a:gd name="T41" fmla="*/ 12 h 60"/>
                <a:gd name="T42" fmla="*/ 7 w 60"/>
                <a:gd name="T43" fmla="*/ 12 h 60"/>
                <a:gd name="T44" fmla="*/ 8 w 60"/>
                <a:gd name="T45" fmla="*/ 12 h 60"/>
                <a:gd name="T46" fmla="*/ 9 w 60"/>
                <a:gd name="T47" fmla="*/ 12 h 60"/>
                <a:gd name="T48" fmla="*/ 10 w 60"/>
                <a:gd name="T49" fmla="*/ 12 h 60"/>
                <a:gd name="T50" fmla="*/ 12 w 60"/>
                <a:gd name="T51" fmla="*/ 11 h 60"/>
                <a:gd name="T52" fmla="*/ 12 w 60"/>
                <a:gd name="T53" fmla="*/ 11 h 60"/>
                <a:gd name="T54" fmla="*/ 13 w 60"/>
                <a:gd name="T55" fmla="*/ 10 h 60"/>
                <a:gd name="T56" fmla="*/ 14 w 60"/>
                <a:gd name="T57" fmla="*/ 10 h 60"/>
                <a:gd name="T58" fmla="*/ 15 w 60"/>
                <a:gd name="T59" fmla="*/ 9 h 60"/>
                <a:gd name="T60" fmla="*/ 15 w 60"/>
                <a:gd name="T61" fmla="*/ 8 h 60"/>
                <a:gd name="T62" fmla="*/ 15 w 60"/>
                <a:gd name="T63" fmla="*/ 7 h 60"/>
                <a:gd name="T64" fmla="*/ 15 w 60"/>
                <a:gd name="T65" fmla="*/ 6 h 60"/>
                <a:gd name="T66" fmla="*/ 15 w 60"/>
                <a:gd name="T67" fmla="*/ 6 h 60"/>
                <a:gd name="T68" fmla="*/ 15 w 60"/>
                <a:gd name="T69" fmla="*/ 5 h 60"/>
                <a:gd name="T70" fmla="*/ 15 w 60"/>
                <a:gd name="T71" fmla="*/ 4 h 60"/>
                <a:gd name="T72" fmla="*/ 15 w 60"/>
                <a:gd name="T73" fmla="*/ 3 h 60"/>
                <a:gd name="T74" fmla="*/ 14 w 60"/>
                <a:gd name="T75" fmla="*/ 2 h 60"/>
                <a:gd name="T76" fmla="*/ 13 w 60"/>
                <a:gd name="T77" fmla="*/ 2 h 60"/>
                <a:gd name="T78" fmla="*/ 12 w 60"/>
                <a:gd name="T79" fmla="*/ 1 h 60"/>
                <a:gd name="T80" fmla="*/ 12 w 60"/>
                <a:gd name="T81" fmla="*/ 0 h 60"/>
                <a:gd name="T82" fmla="*/ 10 w 60"/>
                <a:gd name="T83" fmla="*/ 0 h 60"/>
                <a:gd name="T84" fmla="*/ 9 w 60"/>
                <a:gd name="T85" fmla="*/ 0 h 60"/>
                <a:gd name="T86" fmla="*/ 8 w 60"/>
                <a:gd name="T87" fmla="*/ 0 h 60"/>
                <a:gd name="T88" fmla="*/ 8 w 60"/>
                <a:gd name="T89" fmla="*/ 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0"/>
                <a:gd name="T137" fmla="*/ 60 w 60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0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1"/>
                  </a:lnTo>
                  <a:lnTo>
                    <a:pt x="53" y="49"/>
                  </a:lnTo>
                  <a:lnTo>
                    <a:pt x="54" y="49"/>
                  </a:lnTo>
                  <a:lnTo>
                    <a:pt x="54" y="48"/>
                  </a:lnTo>
                  <a:lnTo>
                    <a:pt x="56" y="46"/>
                  </a:lnTo>
                  <a:lnTo>
                    <a:pt x="56" y="45"/>
                  </a:lnTo>
                  <a:lnTo>
                    <a:pt x="57" y="43"/>
                  </a:lnTo>
                  <a:lnTo>
                    <a:pt x="59" y="42"/>
                  </a:lnTo>
                  <a:lnTo>
                    <a:pt x="59" y="40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59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6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10"/>
            <p:cNvSpPr>
              <a:spLocks/>
            </p:cNvSpPr>
            <p:nvPr/>
          </p:nvSpPr>
          <p:spPr bwMode="auto">
            <a:xfrm>
              <a:off x="4338" y="3175"/>
              <a:ext cx="22" cy="20"/>
            </a:xfrm>
            <a:custGeom>
              <a:avLst/>
              <a:gdLst>
                <a:gd name="T0" fmla="*/ 5 w 44"/>
                <a:gd name="T1" fmla="*/ 0 h 45"/>
                <a:gd name="T2" fmla="*/ 5 w 44"/>
                <a:gd name="T3" fmla="*/ 0 h 45"/>
                <a:gd name="T4" fmla="*/ 3 w 44"/>
                <a:gd name="T5" fmla="*/ 0 h 45"/>
                <a:gd name="T6" fmla="*/ 3 w 44"/>
                <a:gd name="T7" fmla="*/ 1 h 45"/>
                <a:gd name="T8" fmla="*/ 2 w 44"/>
                <a:gd name="T9" fmla="*/ 1 h 45"/>
                <a:gd name="T10" fmla="*/ 1 w 44"/>
                <a:gd name="T11" fmla="*/ 1 h 45"/>
                <a:gd name="T12" fmla="*/ 1 w 44"/>
                <a:gd name="T13" fmla="*/ 2 h 45"/>
                <a:gd name="T14" fmla="*/ 1 w 44"/>
                <a:gd name="T15" fmla="*/ 3 h 45"/>
                <a:gd name="T16" fmla="*/ 0 w 44"/>
                <a:gd name="T17" fmla="*/ 3 h 45"/>
                <a:gd name="T18" fmla="*/ 0 w 44"/>
                <a:gd name="T19" fmla="*/ 4 h 45"/>
                <a:gd name="T20" fmla="*/ 0 w 44"/>
                <a:gd name="T21" fmla="*/ 4 h 45"/>
                <a:gd name="T22" fmla="*/ 0 w 44"/>
                <a:gd name="T23" fmla="*/ 5 h 45"/>
                <a:gd name="T24" fmla="*/ 0 w 44"/>
                <a:gd name="T25" fmla="*/ 5 h 45"/>
                <a:gd name="T26" fmla="*/ 1 w 44"/>
                <a:gd name="T27" fmla="*/ 6 h 45"/>
                <a:gd name="T28" fmla="*/ 1 w 44"/>
                <a:gd name="T29" fmla="*/ 7 h 45"/>
                <a:gd name="T30" fmla="*/ 1 w 44"/>
                <a:gd name="T31" fmla="*/ 7 h 45"/>
                <a:gd name="T32" fmla="*/ 2 w 44"/>
                <a:gd name="T33" fmla="*/ 8 h 45"/>
                <a:gd name="T34" fmla="*/ 3 w 44"/>
                <a:gd name="T35" fmla="*/ 8 h 45"/>
                <a:gd name="T36" fmla="*/ 3 w 44"/>
                <a:gd name="T37" fmla="*/ 8 h 45"/>
                <a:gd name="T38" fmla="*/ 3 w 44"/>
                <a:gd name="T39" fmla="*/ 8 h 45"/>
                <a:gd name="T40" fmla="*/ 5 w 44"/>
                <a:gd name="T41" fmla="*/ 9 h 45"/>
                <a:gd name="T42" fmla="*/ 6 w 44"/>
                <a:gd name="T43" fmla="*/ 9 h 45"/>
                <a:gd name="T44" fmla="*/ 6 w 44"/>
                <a:gd name="T45" fmla="*/ 9 h 45"/>
                <a:gd name="T46" fmla="*/ 6 w 44"/>
                <a:gd name="T47" fmla="*/ 9 h 45"/>
                <a:gd name="T48" fmla="*/ 7 w 44"/>
                <a:gd name="T49" fmla="*/ 8 h 45"/>
                <a:gd name="T50" fmla="*/ 9 w 44"/>
                <a:gd name="T51" fmla="*/ 8 h 45"/>
                <a:gd name="T52" fmla="*/ 10 w 44"/>
                <a:gd name="T53" fmla="*/ 8 h 45"/>
                <a:gd name="T54" fmla="*/ 10 w 44"/>
                <a:gd name="T55" fmla="*/ 7 h 45"/>
                <a:gd name="T56" fmla="*/ 11 w 44"/>
                <a:gd name="T57" fmla="*/ 7 h 45"/>
                <a:gd name="T58" fmla="*/ 11 w 44"/>
                <a:gd name="T59" fmla="*/ 7 h 45"/>
                <a:gd name="T60" fmla="*/ 11 w 44"/>
                <a:gd name="T61" fmla="*/ 6 h 45"/>
                <a:gd name="T62" fmla="*/ 11 w 44"/>
                <a:gd name="T63" fmla="*/ 5 h 45"/>
                <a:gd name="T64" fmla="*/ 11 w 44"/>
                <a:gd name="T65" fmla="*/ 4 h 45"/>
                <a:gd name="T66" fmla="*/ 11 w 44"/>
                <a:gd name="T67" fmla="*/ 4 h 45"/>
                <a:gd name="T68" fmla="*/ 11 w 44"/>
                <a:gd name="T69" fmla="*/ 4 h 45"/>
                <a:gd name="T70" fmla="*/ 11 w 44"/>
                <a:gd name="T71" fmla="*/ 3 h 45"/>
                <a:gd name="T72" fmla="*/ 11 w 44"/>
                <a:gd name="T73" fmla="*/ 2 h 45"/>
                <a:gd name="T74" fmla="*/ 10 w 44"/>
                <a:gd name="T75" fmla="*/ 2 h 45"/>
                <a:gd name="T76" fmla="*/ 10 w 44"/>
                <a:gd name="T77" fmla="*/ 1 h 45"/>
                <a:gd name="T78" fmla="*/ 9 w 44"/>
                <a:gd name="T79" fmla="*/ 1 h 45"/>
                <a:gd name="T80" fmla="*/ 8 w 44"/>
                <a:gd name="T81" fmla="*/ 0 h 45"/>
                <a:gd name="T82" fmla="*/ 7 w 44"/>
                <a:gd name="T83" fmla="*/ 0 h 45"/>
                <a:gd name="T84" fmla="*/ 6 w 44"/>
                <a:gd name="T85" fmla="*/ 0 h 45"/>
                <a:gd name="T86" fmla="*/ 6 w 44"/>
                <a:gd name="T87" fmla="*/ 0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45"/>
                <a:gd name="T134" fmla="*/ 44 w 44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45">
                  <a:moveTo>
                    <a:pt x="21" y="0"/>
                  </a:moveTo>
                  <a:lnTo>
                    <a:pt x="21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9" y="43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0" y="36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3" y="15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1"/>
            <p:cNvSpPr>
              <a:spLocks/>
            </p:cNvSpPr>
            <p:nvPr/>
          </p:nvSpPr>
          <p:spPr bwMode="auto">
            <a:xfrm>
              <a:off x="4328" y="3274"/>
              <a:ext cx="30" cy="27"/>
            </a:xfrm>
            <a:custGeom>
              <a:avLst/>
              <a:gdLst>
                <a:gd name="T0" fmla="*/ 7 w 60"/>
                <a:gd name="T1" fmla="*/ 0 h 61"/>
                <a:gd name="T2" fmla="*/ 6 w 60"/>
                <a:gd name="T3" fmla="*/ 0 h 61"/>
                <a:gd name="T4" fmla="*/ 5 w 60"/>
                <a:gd name="T5" fmla="*/ 0 h 61"/>
                <a:gd name="T6" fmla="*/ 4 w 60"/>
                <a:gd name="T7" fmla="*/ 0 h 61"/>
                <a:gd name="T8" fmla="*/ 3 w 60"/>
                <a:gd name="T9" fmla="*/ 1 h 61"/>
                <a:gd name="T10" fmla="*/ 3 w 60"/>
                <a:gd name="T11" fmla="*/ 2 h 61"/>
                <a:gd name="T12" fmla="*/ 2 w 60"/>
                <a:gd name="T13" fmla="*/ 2 h 61"/>
                <a:gd name="T14" fmla="*/ 1 w 60"/>
                <a:gd name="T15" fmla="*/ 3 h 61"/>
                <a:gd name="T16" fmla="*/ 1 w 60"/>
                <a:gd name="T17" fmla="*/ 4 h 61"/>
                <a:gd name="T18" fmla="*/ 0 w 60"/>
                <a:gd name="T19" fmla="*/ 5 h 61"/>
                <a:gd name="T20" fmla="*/ 0 w 60"/>
                <a:gd name="T21" fmla="*/ 6 h 61"/>
                <a:gd name="T22" fmla="*/ 0 w 60"/>
                <a:gd name="T23" fmla="*/ 6 h 61"/>
                <a:gd name="T24" fmla="*/ 0 w 60"/>
                <a:gd name="T25" fmla="*/ 7 h 61"/>
                <a:gd name="T26" fmla="*/ 1 w 60"/>
                <a:gd name="T27" fmla="*/ 8 h 61"/>
                <a:gd name="T28" fmla="*/ 1 w 60"/>
                <a:gd name="T29" fmla="*/ 8 h 61"/>
                <a:gd name="T30" fmla="*/ 2 w 60"/>
                <a:gd name="T31" fmla="*/ 10 h 61"/>
                <a:gd name="T32" fmla="*/ 3 w 60"/>
                <a:gd name="T33" fmla="*/ 10 h 61"/>
                <a:gd name="T34" fmla="*/ 3 w 60"/>
                <a:gd name="T35" fmla="*/ 11 h 61"/>
                <a:gd name="T36" fmla="*/ 4 w 60"/>
                <a:gd name="T37" fmla="*/ 11 h 61"/>
                <a:gd name="T38" fmla="*/ 5 w 60"/>
                <a:gd name="T39" fmla="*/ 12 h 61"/>
                <a:gd name="T40" fmla="*/ 6 w 60"/>
                <a:gd name="T41" fmla="*/ 12 h 61"/>
                <a:gd name="T42" fmla="*/ 7 w 60"/>
                <a:gd name="T43" fmla="*/ 12 h 61"/>
                <a:gd name="T44" fmla="*/ 8 w 60"/>
                <a:gd name="T45" fmla="*/ 12 h 61"/>
                <a:gd name="T46" fmla="*/ 9 w 60"/>
                <a:gd name="T47" fmla="*/ 12 h 61"/>
                <a:gd name="T48" fmla="*/ 10 w 60"/>
                <a:gd name="T49" fmla="*/ 12 h 61"/>
                <a:gd name="T50" fmla="*/ 12 w 60"/>
                <a:gd name="T51" fmla="*/ 11 h 61"/>
                <a:gd name="T52" fmla="*/ 12 w 60"/>
                <a:gd name="T53" fmla="*/ 11 h 61"/>
                <a:gd name="T54" fmla="*/ 13 w 60"/>
                <a:gd name="T55" fmla="*/ 10 h 61"/>
                <a:gd name="T56" fmla="*/ 14 w 60"/>
                <a:gd name="T57" fmla="*/ 10 h 61"/>
                <a:gd name="T58" fmla="*/ 15 w 60"/>
                <a:gd name="T59" fmla="*/ 8 h 61"/>
                <a:gd name="T60" fmla="*/ 15 w 60"/>
                <a:gd name="T61" fmla="*/ 8 h 61"/>
                <a:gd name="T62" fmla="*/ 15 w 60"/>
                <a:gd name="T63" fmla="*/ 7 h 61"/>
                <a:gd name="T64" fmla="*/ 15 w 60"/>
                <a:gd name="T65" fmla="*/ 6 h 61"/>
                <a:gd name="T66" fmla="*/ 15 w 60"/>
                <a:gd name="T67" fmla="*/ 6 h 61"/>
                <a:gd name="T68" fmla="*/ 15 w 60"/>
                <a:gd name="T69" fmla="*/ 5 h 61"/>
                <a:gd name="T70" fmla="*/ 15 w 60"/>
                <a:gd name="T71" fmla="*/ 4 h 61"/>
                <a:gd name="T72" fmla="*/ 15 w 60"/>
                <a:gd name="T73" fmla="*/ 3 h 61"/>
                <a:gd name="T74" fmla="*/ 14 w 60"/>
                <a:gd name="T75" fmla="*/ 2 h 61"/>
                <a:gd name="T76" fmla="*/ 13 w 60"/>
                <a:gd name="T77" fmla="*/ 2 h 61"/>
                <a:gd name="T78" fmla="*/ 12 w 60"/>
                <a:gd name="T79" fmla="*/ 1 h 61"/>
                <a:gd name="T80" fmla="*/ 12 w 60"/>
                <a:gd name="T81" fmla="*/ 0 h 61"/>
                <a:gd name="T82" fmla="*/ 10 w 60"/>
                <a:gd name="T83" fmla="*/ 0 h 61"/>
                <a:gd name="T84" fmla="*/ 9 w 60"/>
                <a:gd name="T85" fmla="*/ 0 h 61"/>
                <a:gd name="T86" fmla="*/ 8 w 60"/>
                <a:gd name="T87" fmla="*/ 0 h 61"/>
                <a:gd name="T88" fmla="*/ 8 w 60"/>
                <a:gd name="T89" fmla="*/ 6 h 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1"/>
                <a:gd name="T137" fmla="*/ 60 w 60"/>
                <a:gd name="T138" fmla="*/ 61 h 6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1">
                  <a:moveTo>
                    <a:pt x="30" y="31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3" y="43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6" y="47"/>
                  </a:lnTo>
                  <a:lnTo>
                    <a:pt x="6" y="49"/>
                  </a:lnTo>
                  <a:lnTo>
                    <a:pt x="7" y="50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2" y="55"/>
                  </a:lnTo>
                  <a:lnTo>
                    <a:pt x="13" y="55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30" y="61"/>
                  </a:lnTo>
                  <a:lnTo>
                    <a:pt x="31" y="61"/>
                  </a:lnTo>
                  <a:lnTo>
                    <a:pt x="33" y="61"/>
                  </a:lnTo>
                  <a:lnTo>
                    <a:pt x="34" y="61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2" y="58"/>
                  </a:lnTo>
                  <a:lnTo>
                    <a:pt x="43" y="58"/>
                  </a:lnTo>
                  <a:lnTo>
                    <a:pt x="45" y="56"/>
                  </a:lnTo>
                  <a:lnTo>
                    <a:pt x="46" y="55"/>
                  </a:lnTo>
                  <a:lnTo>
                    <a:pt x="48" y="55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1" y="52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6"/>
                  </a:lnTo>
                  <a:lnTo>
                    <a:pt x="57" y="44"/>
                  </a:lnTo>
                  <a:lnTo>
                    <a:pt x="59" y="43"/>
                  </a:lnTo>
                  <a:lnTo>
                    <a:pt x="59" y="41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60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2"/>
            <p:cNvSpPr>
              <a:spLocks/>
            </p:cNvSpPr>
            <p:nvPr/>
          </p:nvSpPr>
          <p:spPr bwMode="auto">
            <a:xfrm>
              <a:off x="4338" y="3282"/>
              <a:ext cx="22" cy="21"/>
            </a:xfrm>
            <a:custGeom>
              <a:avLst/>
              <a:gdLst>
                <a:gd name="T0" fmla="*/ 5 w 44"/>
                <a:gd name="T1" fmla="*/ 0 h 46"/>
                <a:gd name="T2" fmla="*/ 5 w 44"/>
                <a:gd name="T3" fmla="*/ 0 h 46"/>
                <a:gd name="T4" fmla="*/ 3 w 44"/>
                <a:gd name="T5" fmla="*/ 1 h 46"/>
                <a:gd name="T6" fmla="*/ 3 w 44"/>
                <a:gd name="T7" fmla="*/ 1 h 46"/>
                <a:gd name="T8" fmla="*/ 2 w 44"/>
                <a:gd name="T9" fmla="*/ 1 h 46"/>
                <a:gd name="T10" fmla="*/ 1 w 44"/>
                <a:gd name="T11" fmla="*/ 2 h 46"/>
                <a:gd name="T12" fmla="*/ 1 w 44"/>
                <a:gd name="T13" fmla="*/ 2 h 46"/>
                <a:gd name="T14" fmla="*/ 1 w 44"/>
                <a:gd name="T15" fmla="*/ 3 h 46"/>
                <a:gd name="T16" fmla="*/ 0 w 44"/>
                <a:gd name="T17" fmla="*/ 4 h 46"/>
                <a:gd name="T18" fmla="*/ 0 w 44"/>
                <a:gd name="T19" fmla="*/ 4 h 46"/>
                <a:gd name="T20" fmla="*/ 0 w 44"/>
                <a:gd name="T21" fmla="*/ 5 h 46"/>
                <a:gd name="T22" fmla="*/ 0 w 44"/>
                <a:gd name="T23" fmla="*/ 5 h 46"/>
                <a:gd name="T24" fmla="*/ 0 w 44"/>
                <a:gd name="T25" fmla="*/ 6 h 46"/>
                <a:gd name="T26" fmla="*/ 1 w 44"/>
                <a:gd name="T27" fmla="*/ 7 h 46"/>
                <a:gd name="T28" fmla="*/ 1 w 44"/>
                <a:gd name="T29" fmla="*/ 7 h 46"/>
                <a:gd name="T30" fmla="*/ 1 w 44"/>
                <a:gd name="T31" fmla="*/ 8 h 46"/>
                <a:gd name="T32" fmla="*/ 2 w 44"/>
                <a:gd name="T33" fmla="*/ 8 h 46"/>
                <a:gd name="T34" fmla="*/ 3 w 44"/>
                <a:gd name="T35" fmla="*/ 9 h 46"/>
                <a:gd name="T36" fmla="*/ 3 w 44"/>
                <a:gd name="T37" fmla="*/ 9 h 46"/>
                <a:gd name="T38" fmla="*/ 3 w 44"/>
                <a:gd name="T39" fmla="*/ 9 h 46"/>
                <a:gd name="T40" fmla="*/ 5 w 44"/>
                <a:gd name="T41" fmla="*/ 10 h 46"/>
                <a:gd name="T42" fmla="*/ 6 w 44"/>
                <a:gd name="T43" fmla="*/ 10 h 46"/>
                <a:gd name="T44" fmla="*/ 6 w 44"/>
                <a:gd name="T45" fmla="*/ 10 h 46"/>
                <a:gd name="T46" fmla="*/ 6 w 44"/>
                <a:gd name="T47" fmla="*/ 10 h 46"/>
                <a:gd name="T48" fmla="*/ 7 w 44"/>
                <a:gd name="T49" fmla="*/ 9 h 46"/>
                <a:gd name="T50" fmla="*/ 9 w 44"/>
                <a:gd name="T51" fmla="*/ 9 h 46"/>
                <a:gd name="T52" fmla="*/ 10 w 44"/>
                <a:gd name="T53" fmla="*/ 9 h 46"/>
                <a:gd name="T54" fmla="*/ 10 w 44"/>
                <a:gd name="T55" fmla="*/ 8 h 46"/>
                <a:gd name="T56" fmla="*/ 11 w 44"/>
                <a:gd name="T57" fmla="*/ 8 h 46"/>
                <a:gd name="T58" fmla="*/ 11 w 44"/>
                <a:gd name="T59" fmla="*/ 7 h 46"/>
                <a:gd name="T60" fmla="*/ 11 w 44"/>
                <a:gd name="T61" fmla="*/ 6 h 46"/>
                <a:gd name="T62" fmla="*/ 11 w 44"/>
                <a:gd name="T63" fmla="*/ 5 h 46"/>
                <a:gd name="T64" fmla="*/ 11 w 44"/>
                <a:gd name="T65" fmla="*/ 5 h 46"/>
                <a:gd name="T66" fmla="*/ 11 w 44"/>
                <a:gd name="T67" fmla="*/ 5 h 46"/>
                <a:gd name="T68" fmla="*/ 11 w 44"/>
                <a:gd name="T69" fmla="*/ 4 h 46"/>
                <a:gd name="T70" fmla="*/ 11 w 44"/>
                <a:gd name="T71" fmla="*/ 3 h 46"/>
                <a:gd name="T72" fmla="*/ 11 w 44"/>
                <a:gd name="T73" fmla="*/ 3 h 46"/>
                <a:gd name="T74" fmla="*/ 10 w 44"/>
                <a:gd name="T75" fmla="*/ 2 h 46"/>
                <a:gd name="T76" fmla="*/ 10 w 44"/>
                <a:gd name="T77" fmla="*/ 1 h 46"/>
                <a:gd name="T78" fmla="*/ 9 w 44"/>
                <a:gd name="T79" fmla="*/ 1 h 46"/>
                <a:gd name="T80" fmla="*/ 8 w 44"/>
                <a:gd name="T81" fmla="*/ 1 h 46"/>
                <a:gd name="T82" fmla="*/ 7 w 44"/>
                <a:gd name="T83" fmla="*/ 0 h 46"/>
                <a:gd name="T84" fmla="*/ 6 w 44"/>
                <a:gd name="T85" fmla="*/ 0 h 46"/>
                <a:gd name="T86" fmla="*/ 6 w 44"/>
                <a:gd name="T87" fmla="*/ 0 h 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46"/>
                <a:gd name="T134" fmla="*/ 44 w 44"/>
                <a:gd name="T135" fmla="*/ 46 h 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46">
                  <a:moveTo>
                    <a:pt x="21" y="0"/>
                  </a:moveTo>
                  <a:lnTo>
                    <a:pt x="21" y="0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8" y="41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27" y="46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4" y="43"/>
                  </a:lnTo>
                  <a:lnTo>
                    <a:pt x="35" y="43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3" y="32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4" y="25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4" y="20"/>
                  </a:lnTo>
                  <a:lnTo>
                    <a:pt x="44" y="19"/>
                  </a:lnTo>
                  <a:lnTo>
                    <a:pt x="44" y="17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8" y="8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Rectangle 13"/>
            <p:cNvSpPr>
              <a:spLocks noChangeArrowheads="1"/>
            </p:cNvSpPr>
            <p:nvPr/>
          </p:nvSpPr>
          <p:spPr bwMode="auto">
            <a:xfrm>
              <a:off x="4831" y="4017"/>
              <a:ext cx="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-Roman"/>
                </a:rPr>
                <a:t>f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56" name="Freeform 14"/>
            <p:cNvSpPr>
              <a:spLocks/>
            </p:cNvSpPr>
            <p:nvPr/>
          </p:nvSpPr>
          <p:spPr bwMode="auto">
            <a:xfrm>
              <a:off x="4858" y="3894"/>
              <a:ext cx="44" cy="81"/>
            </a:xfrm>
            <a:custGeom>
              <a:avLst/>
              <a:gdLst>
                <a:gd name="T0" fmla="*/ 0 w 90"/>
                <a:gd name="T1" fmla="*/ 0 h 181"/>
                <a:gd name="T2" fmla="*/ 7 w 90"/>
                <a:gd name="T3" fmla="*/ 36 h 181"/>
                <a:gd name="T4" fmla="*/ 22 w 90"/>
                <a:gd name="T5" fmla="*/ 0 h 181"/>
                <a:gd name="T6" fmla="*/ 7 w 90"/>
                <a:gd name="T7" fmla="*/ 0 h 181"/>
                <a:gd name="T8" fmla="*/ 0 w 90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81"/>
                <a:gd name="T17" fmla="*/ 90 w 90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81">
                  <a:moveTo>
                    <a:pt x="0" y="0"/>
                  </a:moveTo>
                  <a:lnTo>
                    <a:pt x="30" y="181"/>
                  </a:lnTo>
                  <a:lnTo>
                    <a:pt x="90" y="0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5"/>
            <p:cNvSpPr>
              <a:spLocks noChangeShapeType="1"/>
            </p:cNvSpPr>
            <p:nvPr/>
          </p:nvSpPr>
          <p:spPr bwMode="auto">
            <a:xfrm flipV="1">
              <a:off x="4873" y="3584"/>
              <a:ext cx="1" cy="31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58" name="Freeform 16"/>
            <p:cNvSpPr>
              <a:spLocks/>
            </p:cNvSpPr>
            <p:nvPr/>
          </p:nvSpPr>
          <p:spPr bwMode="auto">
            <a:xfrm>
              <a:off x="3696" y="2708"/>
              <a:ext cx="44" cy="81"/>
            </a:xfrm>
            <a:custGeom>
              <a:avLst/>
              <a:gdLst>
                <a:gd name="T0" fmla="*/ 0 w 90"/>
                <a:gd name="T1" fmla="*/ 0 h 181"/>
                <a:gd name="T2" fmla="*/ 14 w 90"/>
                <a:gd name="T3" fmla="*/ 36 h 181"/>
                <a:gd name="T4" fmla="*/ 22 w 90"/>
                <a:gd name="T5" fmla="*/ 0 h 181"/>
                <a:gd name="T6" fmla="*/ 14 w 90"/>
                <a:gd name="T7" fmla="*/ 0 h 181"/>
                <a:gd name="T8" fmla="*/ 0 w 90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81"/>
                <a:gd name="T17" fmla="*/ 90 w 90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81">
                  <a:moveTo>
                    <a:pt x="0" y="0"/>
                  </a:moveTo>
                  <a:lnTo>
                    <a:pt x="60" y="181"/>
                  </a:lnTo>
                  <a:lnTo>
                    <a:pt x="90" y="0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7"/>
            <p:cNvSpPr>
              <a:spLocks noChangeShapeType="1"/>
            </p:cNvSpPr>
            <p:nvPr/>
          </p:nvSpPr>
          <p:spPr bwMode="auto">
            <a:xfrm flipV="1">
              <a:off x="3725" y="2264"/>
              <a:ext cx="1" cy="43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0" name="Rectangle 18"/>
            <p:cNvSpPr>
              <a:spLocks noChangeArrowheads="1"/>
            </p:cNvSpPr>
            <p:nvPr/>
          </p:nvSpPr>
          <p:spPr bwMode="auto">
            <a:xfrm>
              <a:off x="4867" y="4068"/>
              <a:ext cx="93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1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61" name="Freeform 19"/>
            <p:cNvSpPr>
              <a:spLocks/>
            </p:cNvSpPr>
            <p:nvPr/>
          </p:nvSpPr>
          <p:spPr bwMode="auto">
            <a:xfrm>
              <a:off x="3064" y="1387"/>
              <a:ext cx="44" cy="82"/>
            </a:xfrm>
            <a:custGeom>
              <a:avLst/>
              <a:gdLst>
                <a:gd name="T0" fmla="*/ 0 w 90"/>
                <a:gd name="T1" fmla="*/ 0 h 180"/>
                <a:gd name="T2" fmla="*/ 7 w 90"/>
                <a:gd name="T3" fmla="*/ 37 h 180"/>
                <a:gd name="T4" fmla="*/ 22 w 90"/>
                <a:gd name="T5" fmla="*/ 0 h 180"/>
                <a:gd name="T6" fmla="*/ 7 w 90"/>
                <a:gd name="T7" fmla="*/ 0 h 180"/>
                <a:gd name="T8" fmla="*/ 0 w 90"/>
                <a:gd name="T9" fmla="*/ 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80"/>
                <a:gd name="T17" fmla="*/ 90 w 90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80">
                  <a:moveTo>
                    <a:pt x="0" y="0"/>
                  </a:moveTo>
                  <a:lnTo>
                    <a:pt x="30" y="180"/>
                  </a:lnTo>
                  <a:lnTo>
                    <a:pt x="90" y="0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20"/>
            <p:cNvSpPr>
              <a:spLocks noChangeShapeType="1"/>
            </p:cNvSpPr>
            <p:nvPr/>
          </p:nvSpPr>
          <p:spPr bwMode="auto">
            <a:xfrm flipV="1">
              <a:off x="3078" y="1105"/>
              <a:ext cx="1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3" name="Freeform 21"/>
            <p:cNvSpPr>
              <a:spLocks/>
            </p:cNvSpPr>
            <p:nvPr/>
          </p:nvSpPr>
          <p:spPr bwMode="auto">
            <a:xfrm>
              <a:off x="3240" y="1387"/>
              <a:ext cx="30" cy="82"/>
            </a:xfrm>
            <a:custGeom>
              <a:avLst/>
              <a:gdLst>
                <a:gd name="T0" fmla="*/ 0 w 60"/>
                <a:gd name="T1" fmla="*/ 0 h 180"/>
                <a:gd name="T2" fmla="*/ 8 w 60"/>
                <a:gd name="T3" fmla="*/ 37 h 180"/>
                <a:gd name="T4" fmla="*/ 15 w 60"/>
                <a:gd name="T5" fmla="*/ 0 h 180"/>
                <a:gd name="T6" fmla="*/ 8 w 60"/>
                <a:gd name="T7" fmla="*/ 0 h 180"/>
                <a:gd name="T8" fmla="*/ 0 w 60"/>
                <a:gd name="T9" fmla="*/ 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80"/>
                <a:gd name="T17" fmla="*/ 60 w 60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80">
                  <a:moveTo>
                    <a:pt x="0" y="0"/>
                  </a:moveTo>
                  <a:lnTo>
                    <a:pt x="30" y="180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22"/>
            <p:cNvSpPr>
              <a:spLocks noChangeShapeType="1"/>
            </p:cNvSpPr>
            <p:nvPr/>
          </p:nvSpPr>
          <p:spPr bwMode="auto">
            <a:xfrm flipV="1">
              <a:off x="3255" y="1105"/>
              <a:ext cx="1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5" name="Freeform 23"/>
            <p:cNvSpPr>
              <a:spLocks/>
            </p:cNvSpPr>
            <p:nvPr/>
          </p:nvSpPr>
          <p:spPr bwMode="auto">
            <a:xfrm>
              <a:off x="3740" y="1387"/>
              <a:ext cx="44" cy="82"/>
            </a:xfrm>
            <a:custGeom>
              <a:avLst/>
              <a:gdLst>
                <a:gd name="T0" fmla="*/ 0 w 91"/>
                <a:gd name="T1" fmla="*/ 0 h 180"/>
                <a:gd name="T2" fmla="*/ 7 w 91"/>
                <a:gd name="T3" fmla="*/ 37 h 180"/>
                <a:gd name="T4" fmla="*/ 21 w 91"/>
                <a:gd name="T5" fmla="*/ 0 h 180"/>
                <a:gd name="T6" fmla="*/ 7 w 91"/>
                <a:gd name="T7" fmla="*/ 0 h 180"/>
                <a:gd name="T8" fmla="*/ 0 w 91"/>
                <a:gd name="T9" fmla="*/ 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80"/>
                <a:gd name="T17" fmla="*/ 91 w 91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80">
                  <a:moveTo>
                    <a:pt x="0" y="0"/>
                  </a:moveTo>
                  <a:lnTo>
                    <a:pt x="30" y="180"/>
                  </a:lnTo>
                  <a:lnTo>
                    <a:pt x="91" y="0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24"/>
            <p:cNvSpPr>
              <a:spLocks noChangeShapeType="1"/>
            </p:cNvSpPr>
            <p:nvPr/>
          </p:nvSpPr>
          <p:spPr bwMode="auto">
            <a:xfrm flipV="1">
              <a:off x="3755" y="1105"/>
              <a:ext cx="0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7" name="Freeform 25"/>
            <p:cNvSpPr>
              <a:spLocks/>
            </p:cNvSpPr>
            <p:nvPr/>
          </p:nvSpPr>
          <p:spPr bwMode="auto">
            <a:xfrm>
              <a:off x="2917" y="2708"/>
              <a:ext cx="44" cy="81"/>
            </a:xfrm>
            <a:custGeom>
              <a:avLst/>
              <a:gdLst>
                <a:gd name="T0" fmla="*/ 0 w 91"/>
                <a:gd name="T1" fmla="*/ 0 h 181"/>
                <a:gd name="T2" fmla="*/ 7 w 91"/>
                <a:gd name="T3" fmla="*/ 36 h 181"/>
                <a:gd name="T4" fmla="*/ 21 w 91"/>
                <a:gd name="T5" fmla="*/ 0 h 181"/>
                <a:gd name="T6" fmla="*/ 7 w 91"/>
                <a:gd name="T7" fmla="*/ 0 h 181"/>
                <a:gd name="T8" fmla="*/ 0 w 91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81"/>
                <a:gd name="T17" fmla="*/ 91 w 91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81">
                  <a:moveTo>
                    <a:pt x="0" y="0"/>
                  </a:moveTo>
                  <a:lnTo>
                    <a:pt x="30" y="181"/>
                  </a:lnTo>
                  <a:lnTo>
                    <a:pt x="91" y="0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26"/>
            <p:cNvSpPr>
              <a:spLocks noChangeShapeType="1"/>
            </p:cNvSpPr>
            <p:nvPr/>
          </p:nvSpPr>
          <p:spPr bwMode="auto">
            <a:xfrm flipV="1">
              <a:off x="2932" y="2264"/>
              <a:ext cx="1" cy="43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9" name="Freeform 27"/>
            <p:cNvSpPr>
              <a:spLocks/>
            </p:cNvSpPr>
            <p:nvPr/>
          </p:nvSpPr>
          <p:spPr bwMode="auto">
            <a:xfrm>
              <a:off x="4549" y="2911"/>
              <a:ext cx="88" cy="27"/>
            </a:xfrm>
            <a:custGeom>
              <a:avLst/>
              <a:gdLst>
                <a:gd name="T0" fmla="*/ 0 w 181"/>
                <a:gd name="T1" fmla="*/ 12 h 60"/>
                <a:gd name="T2" fmla="*/ 43 w 181"/>
                <a:gd name="T3" fmla="*/ 6 h 60"/>
                <a:gd name="T4" fmla="*/ 0 w 181"/>
                <a:gd name="T5" fmla="*/ 0 h 60"/>
                <a:gd name="T6" fmla="*/ 0 w 181"/>
                <a:gd name="T7" fmla="*/ 6 h 60"/>
                <a:gd name="T8" fmla="*/ 0 w 181"/>
                <a:gd name="T9" fmla="*/ 1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"/>
                <a:gd name="T16" fmla="*/ 0 h 60"/>
                <a:gd name="T17" fmla="*/ 181 w 181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" h="60">
                  <a:moveTo>
                    <a:pt x="0" y="60"/>
                  </a:moveTo>
                  <a:lnTo>
                    <a:pt x="181" y="3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28"/>
            <p:cNvSpPr>
              <a:spLocks noChangeShapeType="1"/>
            </p:cNvSpPr>
            <p:nvPr/>
          </p:nvSpPr>
          <p:spPr bwMode="auto">
            <a:xfrm flipH="1">
              <a:off x="4034" y="2924"/>
              <a:ext cx="51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1" name="Freeform 29"/>
            <p:cNvSpPr>
              <a:spLocks/>
            </p:cNvSpPr>
            <p:nvPr/>
          </p:nvSpPr>
          <p:spPr bwMode="auto">
            <a:xfrm>
              <a:off x="4549" y="3436"/>
              <a:ext cx="88" cy="27"/>
            </a:xfrm>
            <a:custGeom>
              <a:avLst/>
              <a:gdLst>
                <a:gd name="T0" fmla="*/ 0 w 181"/>
                <a:gd name="T1" fmla="*/ 12 h 60"/>
                <a:gd name="T2" fmla="*/ 43 w 181"/>
                <a:gd name="T3" fmla="*/ 6 h 60"/>
                <a:gd name="T4" fmla="*/ 0 w 181"/>
                <a:gd name="T5" fmla="*/ 0 h 60"/>
                <a:gd name="T6" fmla="*/ 0 w 181"/>
                <a:gd name="T7" fmla="*/ 6 h 60"/>
                <a:gd name="T8" fmla="*/ 0 w 181"/>
                <a:gd name="T9" fmla="*/ 1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"/>
                <a:gd name="T16" fmla="*/ 0 h 60"/>
                <a:gd name="T17" fmla="*/ 181 w 181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" h="60">
                  <a:moveTo>
                    <a:pt x="0" y="60"/>
                  </a:moveTo>
                  <a:lnTo>
                    <a:pt x="181" y="3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30"/>
            <p:cNvSpPr>
              <a:spLocks noChangeShapeType="1"/>
            </p:cNvSpPr>
            <p:nvPr/>
          </p:nvSpPr>
          <p:spPr bwMode="auto">
            <a:xfrm flipH="1">
              <a:off x="4034" y="3450"/>
              <a:ext cx="51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3" name="Freeform 31"/>
            <p:cNvSpPr>
              <a:spLocks/>
            </p:cNvSpPr>
            <p:nvPr/>
          </p:nvSpPr>
          <p:spPr bwMode="auto">
            <a:xfrm>
              <a:off x="5269" y="3894"/>
              <a:ext cx="44" cy="81"/>
            </a:xfrm>
            <a:custGeom>
              <a:avLst/>
              <a:gdLst>
                <a:gd name="T0" fmla="*/ 0 w 90"/>
                <a:gd name="T1" fmla="*/ 0 h 181"/>
                <a:gd name="T2" fmla="*/ 14 w 90"/>
                <a:gd name="T3" fmla="*/ 36 h 181"/>
                <a:gd name="T4" fmla="*/ 22 w 90"/>
                <a:gd name="T5" fmla="*/ 0 h 181"/>
                <a:gd name="T6" fmla="*/ 14 w 90"/>
                <a:gd name="T7" fmla="*/ 0 h 181"/>
                <a:gd name="T8" fmla="*/ 0 w 90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81"/>
                <a:gd name="T17" fmla="*/ 90 w 90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81">
                  <a:moveTo>
                    <a:pt x="0" y="0"/>
                  </a:moveTo>
                  <a:lnTo>
                    <a:pt x="60" y="181"/>
                  </a:lnTo>
                  <a:lnTo>
                    <a:pt x="90" y="0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32"/>
            <p:cNvSpPr>
              <a:spLocks noChangeShapeType="1"/>
            </p:cNvSpPr>
            <p:nvPr/>
          </p:nvSpPr>
          <p:spPr bwMode="auto">
            <a:xfrm flipV="1">
              <a:off x="5299" y="3584"/>
              <a:ext cx="1" cy="31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5" name="Rectangle 33"/>
            <p:cNvSpPr>
              <a:spLocks noChangeArrowheads="1"/>
            </p:cNvSpPr>
            <p:nvPr/>
          </p:nvSpPr>
          <p:spPr bwMode="auto">
            <a:xfrm>
              <a:off x="3119" y="3148"/>
              <a:ext cx="69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-Roman"/>
                </a:rPr>
                <a:t>AND plane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76" name="Rectangle 34"/>
            <p:cNvSpPr>
              <a:spLocks noChangeArrowheads="1"/>
            </p:cNvSpPr>
            <p:nvPr/>
          </p:nvSpPr>
          <p:spPr bwMode="auto">
            <a:xfrm>
              <a:off x="4835" y="3124"/>
              <a:ext cx="57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-Roman"/>
                </a:rPr>
                <a:t>OR plane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77" name="Rectangle 35"/>
            <p:cNvSpPr>
              <a:spLocks noChangeArrowheads="1"/>
            </p:cNvSpPr>
            <p:nvPr/>
          </p:nvSpPr>
          <p:spPr bwMode="auto">
            <a:xfrm>
              <a:off x="3079" y="1673"/>
              <a:ext cx="79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-Roman"/>
                </a:rPr>
                <a:t>Input buffers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78" name="Rectangle 36"/>
            <p:cNvSpPr>
              <a:spLocks noChangeArrowheads="1"/>
            </p:cNvSpPr>
            <p:nvPr/>
          </p:nvSpPr>
          <p:spPr bwMode="auto">
            <a:xfrm>
              <a:off x="3190" y="1956"/>
              <a:ext cx="56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-Roman"/>
                </a:rPr>
                <a:t>inverters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79" name="Rectangle 37"/>
            <p:cNvSpPr>
              <a:spLocks noChangeArrowheads="1"/>
            </p:cNvSpPr>
            <p:nvPr/>
          </p:nvSpPr>
          <p:spPr bwMode="auto">
            <a:xfrm>
              <a:off x="3327" y="1816"/>
              <a:ext cx="26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-Roman"/>
                </a:rPr>
                <a:t>and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80" name="Rectangle 38"/>
            <p:cNvSpPr>
              <a:spLocks noChangeArrowheads="1"/>
            </p:cNvSpPr>
            <p:nvPr/>
          </p:nvSpPr>
          <p:spPr bwMode="auto">
            <a:xfrm>
              <a:off x="4135" y="2743"/>
              <a:ext cx="12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-Roman"/>
                </a:rPr>
                <a:t>P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81" name="Rectangle 39"/>
            <p:cNvSpPr>
              <a:spLocks noChangeArrowheads="1"/>
            </p:cNvSpPr>
            <p:nvPr/>
          </p:nvSpPr>
          <p:spPr bwMode="auto">
            <a:xfrm>
              <a:off x="4209" y="2801"/>
              <a:ext cx="93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1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82" name="Rectangle 40"/>
            <p:cNvSpPr>
              <a:spLocks noChangeArrowheads="1"/>
            </p:cNvSpPr>
            <p:nvPr/>
          </p:nvSpPr>
          <p:spPr bwMode="auto">
            <a:xfrm>
              <a:off x="4139" y="3271"/>
              <a:ext cx="12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Times-Roman"/>
                </a:rPr>
                <a:t>P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83" name="Rectangle 41"/>
            <p:cNvSpPr>
              <a:spLocks noChangeArrowheads="1"/>
            </p:cNvSpPr>
            <p:nvPr/>
          </p:nvSpPr>
          <p:spPr bwMode="auto">
            <a:xfrm>
              <a:off x="4213" y="3326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-Roman"/>
                </a:rPr>
                <a:t>k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84" name="Rectangle 42"/>
            <p:cNvSpPr>
              <a:spLocks noChangeArrowheads="1"/>
            </p:cNvSpPr>
            <p:nvPr/>
          </p:nvSpPr>
          <p:spPr bwMode="auto">
            <a:xfrm>
              <a:off x="5227" y="4016"/>
              <a:ext cx="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-Roman"/>
                </a:rPr>
                <a:t>f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85" name="Freeform 43"/>
            <p:cNvSpPr>
              <a:spLocks/>
            </p:cNvSpPr>
            <p:nvPr/>
          </p:nvSpPr>
          <p:spPr bwMode="auto">
            <a:xfrm>
              <a:off x="4961" y="3773"/>
              <a:ext cx="29" cy="27"/>
            </a:xfrm>
            <a:custGeom>
              <a:avLst/>
              <a:gdLst>
                <a:gd name="T0" fmla="*/ 0 w 60"/>
                <a:gd name="T1" fmla="*/ 6 h 60"/>
                <a:gd name="T2" fmla="*/ 0 w 60"/>
                <a:gd name="T3" fmla="*/ 7 h 60"/>
                <a:gd name="T4" fmla="*/ 0 w 60"/>
                <a:gd name="T5" fmla="*/ 8 h 60"/>
                <a:gd name="T6" fmla="*/ 1 w 60"/>
                <a:gd name="T7" fmla="*/ 9 h 60"/>
                <a:gd name="T8" fmla="*/ 1 w 60"/>
                <a:gd name="T9" fmla="*/ 10 h 60"/>
                <a:gd name="T10" fmla="*/ 2 w 60"/>
                <a:gd name="T11" fmla="*/ 10 h 60"/>
                <a:gd name="T12" fmla="*/ 3 w 60"/>
                <a:gd name="T13" fmla="*/ 11 h 60"/>
                <a:gd name="T14" fmla="*/ 4 w 60"/>
                <a:gd name="T15" fmla="*/ 11 h 60"/>
                <a:gd name="T16" fmla="*/ 4 w 60"/>
                <a:gd name="T17" fmla="*/ 12 h 60"/>
                <a:gd name="T18" fmla="*/ 6 w 60"/>
                <a:gd name="T19" fmla="*/ 12 h 60"/>
                <a:gd name="T20" fmla="*/ 7 w 60"/>
                <a:gd name="T21" fmla="*/ 12 h 60"/>
                <a:gd name="T22" fmla="*/ 7 w 60"/>
                <a:gd name="T23" fmla="*/ 12 h 60"/>
                <a:gd name="T24" fmla="*/ 8 w 60"/>
                <a:gd name="T25" fmla="*/ 12 h 60"/>
                <a:gd name="T26" fmla="*/ 9 w 60"/>
                <a:gd name="T27" fmla="*/ 12 h 60"/>
                <a:gd name="T28" fmla="*/ 11 w 60"/>
                <a:gd name="T29" fmla="*/ 11 h 60"/>
                <a:gd name="T30" fmla="*/ 11 w 60"/>
                <a:gd name="T31" fmla="*/ 11 h 60"/>
                <a:gd name="T32" fmla="*/ 12 w 60"/>
                <a:gd name="T33" fmla="*/ 10 h 60"/>
                <a:gd name="T34" fmla="*/ 13 w 60"/>
                <a:gd name="T35" fmla="*/ 10 h 60"/>
                <a:gd name="T36" fmla="*/ 14 w 60"/>
                <a:gd name="T37" fmla="*/ 9 h 60"/>
                <a:gd name="T38" fmla="*/ 14 w 60"/>
                <a:gd name="T39" fmla="*/ 8 h 60"/>
                <a:gd name="T40" fmla="*/ 14 w 60"/>
                <a:gd name="T41" fmla="*/ 7 h 60"/>
                <a:gd name="T42" fmla="*/ 14 w 60"/>
                <a:gd name="T43" fmla="*/ 6 h 60"/>
                <a:gd name="T44" fmla="*/ 14 w 60"/>
                <a:gd name="T45" fmla="*/ 6 h 60"/>
                <a:gd name="T46" fmla="*/ 14 w 60"/>
                <a:gd name="T47" fmla="*/ 5 h 60"/>
                <a:gd name="T48" fmla="*/ 14 w 60"/>
                <a:gd name="T49" fmla="*/ 4 h 60"/>
                <a:gd name="T50" fmla="*/ 14 w 60"/>
                <a:gd name="T51" fmla="*/ 3 h 60"/>
                <a:gd name="T52" fmla="*/ 13 w 60"/>
                <a:gd name="T53" fmla="*/ 2 h 60"/>
                <a:gd name="T54" fmla="*/ 12 w 60"/>
                <a:gd name="T55" fmla="*/ 2 h 60"/>
                <a:gd name="T56" fmla="*/ 11 w 60"/>
                <a:gd name="T57" fmla="*/ 1 h 60"/>
                <a:gd name="T58" fmla="*/ 11 w 60"/>
                <a:gd name="T59" fmla="*/ 0 h 60"/>
                <a:gd name="T60" fmla="*/ 9 w 60"/>
                <a:gd name="T61" fmla="*/ 0 h 60"/>
                <a:gd name="T62" fmla="*/ 8 w 60"/>
                <a:gd name="T63" fmla="*/ 0 h 60"/>
                <a:gd name="T64" fmla="*/ 7 w 60"/>
                <a:gd name="T65" fmla="*/ 0 h 60"/>
                <a:gd name="T66" fmla="*/ 7 w 60"/>
                <a:gd name="T67" fmla="*/ 0 h 60"/>
                <a:gd name="T68" fmla="*/ 6 w 60"/>
                <a:gd name="T69" fmla="*/ 0 h 60"/>
                <a:gd name="T70" fmla="*/ 4 w 60"/>
                <a:gd name="T71" fmla="*/ 0 h 60"/>
                <a:gd name="T72" fmla="*/ 4 w 60"/>
                <a:gd name="T73" fmla="*/ 0 h 60"/>
                <a:gd name="T74" fmla="*/ 3 w 60"/>
                <a:gd name="T75" fmla="*/ 1 h 60"/>
                <a:gd name="T76" fmla="*/ 2 w 60"/>
                <a:gd name="T77" fmla="*/ 2 h 60"/>
                <a:gd name="T78" fmla="*/ 1 w 60"/>
                <a:gd name="T79" fmla="*/ 2 h 60"/>
                <a:gd name="T80" fmla="*/ 1 w 60"/>
                <a:gd name="T81" fmla="*/ 3 h 60"/>
                <a:gd name="T82" fmla="*/ 0 w 60"/>
                <a:gd name="T83" fmla="*/ 4 h 60"/>
                <a:gd name="T84" fmla="*/ 0 w 60"/>
                <a:gd name="T85" fmla="*/ 5 h 60"/>
                <a:gd name="T86" fmla="*/ 0 w 60"/>
                <a:gd name="T87" fmla="*/ 6 h 60"/>
                <a:gd name="T88" fmla="*/ 7 w 60"/>
                <a:gd name="T89" fmla="*/ 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0"/>
                <a:gd name="T137" fmla="*/ 60 w 60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0">
                  <a:moveTo>
                    <a:pt x="30" y="30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9" y="51"/>
                  </a:lnTo>
                  <a:lnTo>
                    <a:pt x="10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5" y="56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5" y="47"/>
                  </a:lnTo>
                  <a:lnTo>
                    <a:pt x="55" y="45"/>
                  </a:lnTo>
                  <a:lnTo>
                    <a:pt x="57" y="44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58" y="39"/>
                  </a:lnTo>
                  <a:lnTo>
                    <a:pt x="58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44"/>
            <p:cNvSpPr>
              <a:spLocks/>
            </p:cNvSpPr>
            <p:nvPr/>
          </p:nvSpPr>
          <p:spPr bwMode="auto">
            <a:xfrm>
              <a:off x="4970" y="3781"/>
              <a:ext cx="21" cy="21"/>
            </a:xfrm>
            <a:custGeom>
              <a:avLst/>
              <a:gdLst>
                <a:gd name="T0" fmla="*/ 0 w 44"/>
                <a:gd name="T1" fmla="*/ 6 h 45"/>
                <a:gd name="T2" fmla="*/ 0 w 44"/>
                <a:gd name="T3" fmla="*/ 7 h 45"/>
                <a:gd name="T4" fmla="*/ 0 w 44"/>
                <a:gd name="T5" fmla="*/ 7 h 45"/>
                <a:gd name="T6" fmla="*/ 0 w 44"/>
                <a:gd name="T7" fmla="*/ 7 h 45"/>
                <a:gd name="T8" fmla="*/ 1 w 44"/>
                <a:gd name="T9" fmla="*/ 8 h 45"/>
                <a:gd name="T10" fmla="*/ 2 w 44"/>
                <a:gd name="T11" fmla="*/ 8 h 45"/>
                <a:gd name="T12" fmla="*/ 2 w 44"/>
                <a:gd name="T13" fmla="*/ 9 h 45"/>
                <a:gd name="T14" fmla="*/ 3 w 44"/>
                <a:gd name="T15" fmla="*/ 10 h 45"/>
                <a:gd name="T16" fmla="*/ 3 w 44"/>
                <a:gd name="T17" fmla="*/ 10 h 45"/>
                <a:gd name="T18" fmla="*/ 4 w 44"/>
                <a:gd name="T19" fmla="*/ 10 h 45"/>
                <a:gd name="T20" fmla="*/ 5 w 44"/>
                <a:gd name="T21" fmla="*/ 10 h 45"/>
                <a:gd name="T22" fmla="*/ 5 w 44"/>
                <a:gd name="T23" fmla="*/ 10 h 45"/>
                <a:gd name="T24" fmla="*/ 6 w 44"/>
                <a:gd name="T25" fmla="*/ 10 h 45"/>
                <a:gd name="T26" fmla="*/ 7 w 44"/>
                <a:gd name="T27" fmla="*/ 10 h 45"/>
                <a:gd name="T28" fmla="*/ 8 w 44"/>
                <a:gd name="T29" fmla="*/ 9 h 45"/>
                <a:gd name="T30" fmla="*/ 8 w 44"/>
                <a:gd name="T31" fmla="*/ 9 h 45"/>
                <a:gd name="T32" fmla="*/ 9 w 44"/>
                <a:gd name="T33" fmla="*/ 8 h 45"/>
                <a:gd name="T34" fmla="*/ 10 w 44"/>
                <a:gd name="T35" fmla="*/ 8 h 45"/>
                <a:gd name="T36" fmla="*/ 10 w 44"/>
                <a:gd name="T37" fmla="*/ 7 h 45"/>
                <a:gd name="T38" fmla="*/ 10 w 44"/>
                <a:gd name="T39" fmla="*/ 7 h 45"/>
                <a:gd name="T40" fmla="*/ 10 w 44"/>
                <a:gd name="T41" fmla="*/ 6 h 45"/>
                <a:gd name="T42" fmla="*/ 10 w 44"/>
                <a:gd name="T43" fmla="*/ 5 h 45"/>
                <a:gd name="T44" fmla="*/ 10 w 44"/>
                <a:gd name="T45" fmla="*/ 5 h 45"/>
                <a:gd name="T46" fmla="*/ 10 w 44"/>
                <a:gd name="T47" fmla="*/ 4 h 45"/>
                <a:gd name="T48" fmla="*/ 10 w 44"/>
                <a:gd name="T49" fmla="*/ 3 h 45"/>
                <a:gd name="T50" fmla="*/ 10 w 44"/>
                <a:gd name="T51" fmla="*/ 3 h 45"/>
                <a:gd name="T52" fmla="*/ 9 w 44"/>
                <a:gd name="T53" fmla="*/ 2 h 45"/>
                <a:gd name="T54" fmla="*/ 8 w 44"/>
                <a:gd name="T55" fmla="*/ 1 h 45"/>
                <a:gd name="T56" fmla="*/ 8 w 44"/>
                <a:gd name="T57" fmla="*/ 1 h 45"/>
                <a:gd name="T58" fmla="*/ 7 w 44"/>
                <a:gd name="T59" fmla="*/ 0 h 45"/>
                <a:gd name="T60" fmla="*/ 7 w 44"/>
                <a:gd name="T61" fmla="*/ 0 h 45"/>
                <a:gd name="T62" fmla="*/ 6 w 44"/>
                <a:gd name="T63" fmla="*/ 0 h 45"/>
                <a:gd name="T64" fmla="*/ 5 w 44"/>
                <a:gd name="T65" fmla="*/ 0 h 45"/>
                <a:gd name="T66" fmla="*/ 5 w 44"/>
                <a:gd name="T67" fmla="*/ 0 h 45"/>
                <a:gd name="T68" fmla="*/ 4 w 44"/>
                <a:gd name="T69" fmla="*/ 0 h 45"/>
                <a:gd name="T70" fmla="*/ 3 w 44"/>
                <a:gd name="T71" fmla="*/ 0 h 45"/>
                <a:gd name="T72" fmla="*/ 2 w 44"/>
                <a:gd name="T73" fmla="*/ 1 h 45"/>
                <a:gd name="T74" fmla="*/ 2 w 44"/>
                <a:gd name="T75" fmla="*/ 1 h 45"/>
                <a:gd name="T76" fmla="*/ 1 w 44"/>
                <a:gd name="T77" fmla="*/ 2 h 45"/>
                <a:gd name="T78" fmla="*/ 0 w 44"/>
                <a:gd name="T79" fmla="*/ 2 h 45"/>
                <a:gd name="T80" fmla="*/ 0 w 44"/>
                <a:gd name="T81" fmla="*/ 3 h 45"/>
                <a:gd name="T82" fmla="*/ 0 w 44"/>
                <a:gd name="T83" fmla="*/ 4 h 45"/>
                <a:gd name="T84" fmla="*/ 0 w 44"/>
                <a:gd name="T85" fmla="*/ 4 h 45"/>
                <a:gd name="T86" fmla="*/ 0 w 44"/>
                <a:gd name="T87" fmla="*/ 5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45"/>
                <a:gd name="T134" fmla="*/ 44 w 44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45">
                  <a:moveTo>
                    <a:pt x="0" y="23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45"/>
            <p:cNvSpPr>
              <a:spLocks/>
            </p:cNvSpPr>
            <p:nvPr/>
          </p:nvSpPr>
          <p:spPr bwMode="auto">
            <a:xfrm>
              <a:off x="5078" y="3773"/>
              <a:ext cx="29" cy="27"/>
            </a:xfrm>
            <a:custGeom>
              <a:avLst/>
              <a:gdLst>
                <a:gd name="T0" fmla="*/ 0 w 61"/>
                <a:gd name="T1" fmla="*/ 6 h 60"/>
                <a:gd name="T2" fmla="*/ 0 w 61"/>
                <a:gd name="T3" fmla="*/ 7 h 60"/>
                <a:gd name="T4" fmla="*/ 0 w 61"/>
                <a:gd name="T5" fmla="*/ 8 h 60"/>
                <a:gd name="T6" fmla="*/ 1 w 61"/>
                <a:gd name="T7" fmla="*/ 9 h 60"/>
                <a:gd name="T8" fmla="*/ 1 w 61"/>
                <a:gd name="T9" fmla="*/ 10 h 60"/>
                <a:gd name="T10" fmla="*/ 2 w 61"/>
                <a:gd name="T11" fmla="*/ 10 h 60"/>
                <a:gd name="T12" fmla="*/ 3 w 61"/>
                <a:gd name="T13" fmla="*/ 11 h 60"/>
                <a:gd name="T14" fmla="*/ 4 w 61"/>
                <a:gd name="T15" fmla="*/ 11 h 60"/>
                <a:gd name="T16" fmla="*/ 5 w 61"/>
                <a:gd name="T17" fmla="*/ 12 h 60"/>
                <a:gd name="T18" fmla="*/ 5 w 61"/>
                <a:gd name="T19" fmla="*/ 12 h 60"/>
                <a:gd name="T20" fmla="*/ 7 w 61"/>
                <a:gd name="T21" fmla="*/ 12 h 60"/>
                <a:gd name="T22" fmla="*/ 7 w 61"/>
                <a:gd name="T23" fmla="*/ 12 h 60"/>
                <a:gd name="T24" fmla="*/ 8 w 61"/>
                <a:gd name="T25" fmla="*/ 12 h 60"/>
                <a:gd name="T26" fmla="*/ 9 w 61"/>
                <a:gd name="T27" fmla="*/ 12 h 60"/>
                <a:gd name="T28" fmla="*/ 10 w 61"/>
                <a:gd name="T29" fmla="*/ 11 h 60"/>
                <a:gd name="T30" fmla="*/ 11 w 61"/>
                <a:gd name="T31" fmla="*/ 11 h 60"/>
                <a:gd name="T32" fmla="*/ 12 w 61"/>
                <a:gd name="T33" fmla="*/ 10 h 60"/>
                <a:gd name="T34" fmla="*/ 12 w 61"/>
                <a:gd name="T35" fmla="*/ 10 h 60"/>
                <a:gd name="T36" fmla="*/ 13 w 61"/>
                <a:gd name="T37" fmla="*/ 9 h 60"/>
                <a:gd name="T38" fmla="*/ 13 w 61"/>
                <a:gd name="T39" fmla="*/ 8 h 60"/>
                <a:gd name="T40" fmla="*/ 14 w 61"/>
                <a:gd name="T41" fmla="*/ 7 h 60"/>
                <a:gd name="T42" fmla="*/ 14 w 61"/>
                <a:gd name="T43" fmla="*/ 6 h 60"/>
                <a:gd name="T44" fmla="*/ 14 w 61"/>
                <a:gd name="T45" fmla="*/ 6 h 60"/>
                <a:gd name="T46" fmla="*/ 14 w 61"/>
                <a:gd name="T47" fmla="*/ 5 h 60"/>
                <a:gd name="T48" fmla="*/ 13 w 61"/>
                <a:gd name="T49" fmla="*/ 4 h 60"/>
                <a:gd name="T50" fmla="*/ 13 w 61"/>
                <a:gd name="T51" fmla="*/ 3 h 60"/>
                <a:gd name="T52" fmla="*/ 12 w 61"/>
                <a:gd name="T53" fmla="*/ 2 h 60"/>
                <a:gd name="T54" fmla="*/ 12 w 61"/>
                <a:gd name="T55" fmla="*/ 2 h 60"/>
                <a:gd name="T56" fmla="*/ 11 w 61"/>
                <a:gd name="T57" fmla="*/ 1 h 60"/>
                <a:gd name="T58" fmla="*/ 10 w 61"/>
                <a:gd name="T59" fmla="*/ 0 h 60"/>
                <a:gd name="T60" fmla="*/ 9 w 61"/>
                <a:gd name="T61" fmla="*/ 0 h 60"/>
                <a:gd name="T62" fmla="*/ 8 w 61"/>
                <a:gd name="T63" fmla="*/ 0 h 60"/>
                <a:gd name="T64" fmla="*/ 7 w 61"/>
                <a:gd name="T65" fmla="*/ 0 h 60"/>
                <a:gd name="T66" fmla="*/ 7 w 61"/>
                <a:gd name="T67" fmla="*/ 0 h 60"/>
                <a:gd name="T68" fmla="*/ 5 w 61"/>
                <a:gd name="T69" fmla="*/ 0 h 60"/>
                <a:gd name="T70" fmla="*/ 5 w 61"/>
                <a:gd name="T71" fmla="*/ 0 h 60"/>
                <a:gd name="T72" fmla="*/ 4 w 61"/>
                <a:gd name="T73" fmla="*/ 0 h 60"/>
                <a:gd name="T74" fmla="*/ 3 w 61"/>
                <a:gd name="T75" fmla="*/ 1 h 60"/>
                <a:gd name="T76" fmla="*/ 2 w 61"/>
                <a:gd name="T77" fmla="*/ 2 h 60"/>
                <a:gd name="T78" fmla="*/ 1 w 61"/>
                <a:gd name="T79" fmla="*/ 2 h 60"/>
                <a:gd name="T80" fmla="*/ 1 w 61"/>
                <a:gd name="T81" fmla="*/ 3 h 60"/>
                <a:gd name="T82" fmla="*/ 0 w 61"/>
                <a:gd name="T83" fmla="*/ 4 h 60"/>
                <a:gd name="T84" fmla="*/ 0 w 61"/>
                <a:gd name="T85" fmla="*/ 5 h 60"/>
                <a:gd name="T86" fmla="*/ 0 w 61"/>
                <a:gd name="T87" fmla="*/ 6 h 60"/>
                <a:gd name="T88" fmla="*/ 7 w 61"/>
                <a:gd name="T89" fmla="*/ 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"/>
                <a:gd name="T136" fmla="*/ 0 h 60"/>
                <a:gd name="T137" fmla="*/ 61 w 61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" h="60">
                  <a:moveTo>
                    <a:pt x="30" y="30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20" y="59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4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9" y="59"/>
                  </a:lnTo>
                  <a:lnTo>
                    <a:pt x="41" y="59"/>
                  </a:lnTo>
                  <a:lnTo>
                    <a:pt x="43" y="57"/>
                  </a:lnTo>
                  <a:lnTo>
                    <a:pt x="44" y="57"/>
                  </a:lnTo>
                  <a:lnTo>
                    <a:pt x="46" y="56"/>
                  </a:lnTo>
                  <a:lnTo>
                    <a:pt x="47" y="54"/>
                  </a:lnTo>
                  <a:lnTo>
                    <a:pt x="49" y="54"/>
                  </a:lnTo>
                  <a:lnTo>
                    <a:pt x="50" y="53"/>
                  </a:lnTo>
                  <a:lnTo>
                    <a:pt x="52" y="53"/>
                  </a:lnTo>
                  <a:lnTo>
                    <a:pt x="52" y="51"/>
                  </a:lnTo>
                  <a:lnTo>
                    <a:pt x="53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8" y="44"/>
                  </a:lnTo>
                  <a:lnTo>
                    <a:pt x="59" y="42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61" y="36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1" y="30"/>
                  </a:lnTo>
                  <a:lnTo>
                    <a:pt x="61" y="29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56" y="14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46"/>
            <p:cNvSpPr>
              <a:spLocks/>
            </p:cNvSpPr>
            <p:nvPr/>
          </p:nvSpPr>
          <p:spPr bwMode="auto">
            <a:xfrm>
              <a:off x="5073" y="3781"/>
              <a:ext cx="21" cy="21"/>
            </a:xfrm>
            <a:custGeom>
              <a:avLst/>
              <a:gdLst>
                <a:gd name="T0" fmla="*/ 0 w 43"/>
                <a:gd name="T1" fmla="*/ 6 h 45"/>
                <a:gd name="T2" fmla="*/ 0 w 43"/>
                <a:gd name="T3" fmla="*/ 7 h 45"/>
                <a:gd name="T4" fmla="*/ 0 w 43"/>
                <a:gd name="T5" fmla="*/ 7 h 45"/>
                <a:gd name="T6" fmla="*/ 0 w 43"/>
                <a:gd name="T7" fmla="*/ 7 h 45"/>
                <a:gd name="T8" fmla="*/ 1 w 43"/>
                <a:gd name="T9" fmla="*/ 8 h 45"/>
                <a:gd name="T10" fmla="*/ 1 w 43"/>
                <a:gd name="T11" fmla="*/ 8 h 45"/>
                <a:gd name="T12" fmla="*/ 2 w 43"/>
                <a:gd name="T13" fmla="*/ 9 h 45"/>
                <a:gd name="T14" fmla="*/ 3 w 43"/>
                <a:gd name="T15" fmla="*/ 10 h 45"/>
                <a:gd name="T16" fmla="*/ 3 w 43"/>
                <a:gd name="T17" fmla="*/ 10 h 45"/>
                <a:gd name="T18" fmla="*/ 4 w 43"/>
                <a:gd name="T19" fmla="*/ 10 h 45"/>
                <a:gd name="T20" fmla="*/ 5 w 43"/>
                <a:gd name="T21" fmla="*/ 10 h 45"/>
                <a:gd name="T22" fmla="*/ 6 w 43"/>
                <a:gd name="T23" fmla="*/ 10 h 45"/>
                <a:gd name="T24" fmla="*/ 6 w 43"/>
                <a:gd name="T25" fmla="*/ 10 h 45"/>
                <a:gd name="T26" fmla="*/ 7 w 43"/>
                <a:gd name="T27" fmla="*/ 10 h 45"/>
                <a:gd name="T28" fmla="*/ 8 w 43"/>
                <a:gd name="T29" fmla="*/ 9 h 45"/>
                <a:gd name="T30" fmla="*/ 9 w 43"/>
                <a:gd name="T31" fmla="*/ 9 h 45"/>
                <a:gd name="T32" fmla="*/ 9 w 43"/>
                <a:gd name="T33" fmla="*/ 8 h 45"/>
                <a:gd name="T34" fmla="*/ 10 w 43"/>
                <a:gd name="T35" fmla="*/ 8 h 45"/>
                <a:gd name="T36" fmla="*/ 10 w 43"/>
                <a:gd name="T37" fmla="*/ 7 h 45"/>
                <a:gd name="T38" fmla="*/ 10 w 43"/>
                <a:gd name="T39" fmla="*/ 7 h 45"/>
                <a:gd name="T40" fmla="*/ 10 w 43"/>
                <a:gd name="T41" fmla="*/ 6 h 45"/>
                <a:gd name="T42" fmla="*/ 10 w 43"/>
                <a:gd name="T43" fmla="*/ 5 h 45"/>
                <a:gd name="T44" fmla="*/ 10 w 43"/>
                <a:gd name="T45" fmla="*/ 5 h 45"/>
                <a:gd name="T46" fmla="*/ 10 w 43"/>
                <a:gd name="T47" fmla="*/ 4 h 45"/>
                <a:gd name="T48" fmla="*/ 10 w 43"/>
                <a:gd name="T49" fmla="*/ 3 h 45"/>
                <a:gd name="T50" fmla="*/ 10 w 43"/>
                <a:gd name="T51" fmla="*/ 3 h 45"/>
                <a:gd name="T52" fmla="*/ 9 w 43"/>
                <a:gd name="T53" fmla="*/ 2 h 45"/>
                <a:gd name="T54" fmla="*/ 9 w 43"/>
                <a:gd name="T55" fmla="*/ 1 h 45"/>
                <a:gd name="T56" fmla="*/ 8 w 43"/>
                <a:gd name="T57" fmla="*/ 1 h 45"/>
                <a:gd name="T58" fmla="*/ 7 w 43"/>
                <a:gd name="T59" fmla="*/ 0 h 45"/>
                <a:gd name="T60" fmla="*/ 7 w 43"/>
                <a:gd name="T61" fmla="*/ 0 h 45"/>
                <a:gd name="T62" fmla="*/ 6 w 43"/>
                <a:gd name="T63" fmla="*/ 0 h 45"/>
                <a:gd name="T64" fmla="*/ 5 w 43"/>
                <a:gd name="T65" fmla="*/ 0 h 45"/>
                <a:gd name="T66" fmla="*/ 4 w 43"/>
                <a:gd name="T67" fmla="*/ 0 h 45"/>
                <a:gd name="T68" fmla="*/ 4 w 43"/>
                <a:gd name="T69" fmla="*/ 0 h 45"/>
                <a:gd name="T70" fmla="*/ 3 w 43"/>
                <a:gd name="T71" fmla="*/ 0 h 45"/>
                <a:gd name="T72" fmla="*/ 2 w 43"/>
                <a:gd name="T73" fmla="*/ 1 h 45"/>
                <a:gd name="T74" fmla="*/ 1 w 43"/>
                <a:gd name="T75" fmla="*/ 1 h 45"/>
                <a:gd name="T76" fmla="*/ 1 w 43"/>
                <a:gd name="T77" fmla="*/ 2 h 45"/>
                <a:gd name="T78" fmla="*/ 0 w 43"/>
                <a:gd name="T79" fmla="*/ 2 h 45"/>
                <a:gd name="T80" fmla="*/ 0 w 43"/>
                <a:gd name="T81" fmla="*/ 3 h 45"/>
                <a:gd name="T82" fmla="*/ 0 w 43"/>
                <a:gd name="T83" fmla="*/ 4 h 45"/>
                <a:gd name="T84" fmla="*/ 0 w 43"/>
                <a:gd name="T85" fmla="*/ 4 h 45"/>
                <a:gd name="T86" fmla="*/ 0 w 43"/>
                <a:gd name="T87" fmla="*/ 5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"/>
                <a:gd name="T133" fmla="*/ 0 h 45"/>
                <a:gd name="T134" fmla="*/ 43 w 43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" h="45">
                  <a:moveTo>
                    <a:pt x="0" y="23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37" y="38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47"/>
            <p:cNvSpPr>
              <a:spLocks/>
            </p:cNvSpPr>
            <p:nvPr/>
          </p:nvSpPr>
          <p:spPr bwMode="auto">
            <a:xfrm>
              <a:off x="5181" y="3773"/>
              <a:ext cx="30" cy="27"/>
            </a:xfrm>
            <a:custGeom>
              <a:avLst/>
              <a:gdLst>
                <a:gd name="T0" fmla="*/ 0 w 60"/>
                <a:gd name="T1" fmla="*/ 6 h 60"/>
                <a:gd name="T2" fmla="*/ 0 w 60"/>
                <a:gd name="T3" fmla="*/ 7 h 60"/>
                <a:gd name="T4" fmla="*/ 1 w 60"/>
                <a:gd name="T5" fmla="*/ 8 h 60"/>
                <a:gd name="T6" fmla="*/ 2 w 60"/>
                <a:gd name="T7" fmla="*/ 9 h 60"/>
                <a:gd name="T8" fmla="*/ 2 w 60"/>
                <a:gd name="T9" fmla="*/ 10 h 60"/>
                <a:gd name="T10" fmla="*/ 3 w 60"/>
                <a:gd name="T11" fmla="*/ 10 h 60"/>
                <a:gd name="T12" fmla="*/ 3 w 60"/>
                <a:gd name="T13" fmla="*/ 11 h 60"/>
                <a:gd name="T14" fmla="*/ 5 w 60"/>
                <a:gd name="T15" fmla="*/ 11 h 60"/>
                <a:gd name="T16" fmla="*/ 5 w 60"/>
                <a:gd name="T17" fmla="*/ 12 h 60"/>
                <a:gd name="T18" fmla="*/ 6 w 60"/>
                <a:gd name="T19" fmla="*/ 12 h 60"/>
                <a:gd name="T20" fmla="*/ 8 w 60"/>
                <a:gd name="T21" fmla="*/ 12 h 60"/>
                <a:gd name="T22" fmla="*/ 8 w 60"/>
                <a:gd name="T23" fmla="*/ 12 h 60"/>
                <a:gd name="T24" fmla="*/ 9 w 60"/>
                <a:gd name="T25" fmla="*/ 12 h 60"/>
                <a:gd name="T26" fmla="*/ 11 w 60"/>
                <a:gd name="T27" fmla="*/ 12 h 60"/>
                <a:gd name="T28" fmla="*/ 12 w 60"/>
                <a:gd name="T29" fmla="*/ 11 h 60"/>
                <a:gd name="T30" fmla="*/ 12 w 60"/>
                <a:gd name="T31" fmla="*/ 11 h 60"/>
                <a:gd name="T32" fmla="*/ 13 w 60"/>
                <a:gd name="T33" fmla="*/ 10 h 60"/>
                <a:gd name="T34" fmla="*/ 14 w 60"/>
                <a:gd name="T35" fmla="*/ 10 h 60"/>
                <a:gd name="T36" fmla="*/ 15 w 60"/>
                <a:gd name="T37" fmla="*/ 9 h 60"/>
                <a:gd name="T38" fmla="*/ 15 w 60"/>
                <a:gd name="T39" fmla="*/ 8 h 60"/>
                <a:gd name="T40" fmla="*/ 15 w 60"/>
                <a:gd name="T41" fmla="*/ 7 h 60"/>
                <a:gd name="T42" fmla="*/ 15 w 60"/>
                <a:gd name="T43" fmla="*/ 6 h 60"/>
                <a:gd name="T44" fmla="*/ 15 w 60"/>
                <a:gd name="T45" fmla="*/ 6 h 60"/>
                <a:gd name="T46" fmla="*/ 15 w 60"/>
                <a:gd name="T47" fmla="*/ 5 h 60"/>
                <a:gd name="T48" fmla="*/ 15 w 60"/>
                <a:gd name="T49" fmla="*/ 4 h 60"/>
                <a:gd name="T50" fmla="*/ 15 w 60"/>
                <a:gd name="T51" fmla="*/ 3 h 60"/>
                <a:gd name="T52" fmla="*/ 14 w 60"/>
                <a:gd name="T53" fmla="*/ 2 h 60"/>
                <a:gd name="T54" fmla="*/ 13 w 60"/>
                <a:gd name="T55" fmla="*/ 2 h 60"/>
                <a:gd name="T56" fmla="*/ 12 w 60"/>
                <a:gd name="T57" fmla="*/ 1 h 60"/>
                <a:gd name="T58" fmla="*/ 12 w 60"/>
                <a:gd name="T59" fmla="*/ 0 h 60"/>
                <a:gd name="T60" fmla="*/ 11 w 60"/>
                <a:gd name="T61" fmla="*/ 0 h 60"/>
                <a:gd name="T62" fmla="*/ 9 w 60"/>
                <a:gd name="T63" fmla="*/ 0 h 60"/>
                <a:gd name="T64" fmla="*/ 8 w 60"/>
                <a:gd name="T65" fmla="*/ 0 h 60"/>
                <a:gd name="T66" fmla="*/ 8 w 60"/>
                <a:gd name="T67" fmla="*/ 0 h 60"/>
                <a:gd name="T68" fmla="*/ 6 w 60"/>
                <a:gd name="T69" fmla="*/ 0 h 60"/>
                <a:gd name="T70" fmla="*/ 5 w 60"/>
                <a:gd name="T71" fmla="*/ 0 h 60"/>
                <a:gd name="T72" fmla="*/ 5 w 60"/>
                <a:gd name="T73" fmla="*/ 0 h 60"/>
                <a:gd name="T74" fmla="*/ 3 w 60"/>
                <a:gd name="T75" fmla="*/ 1 h 60"/>
                <a:gd name="T76" fmla="*/ 3 w 60"/>
                <a:gd name="T77" fmla="*/ 2 h 60"/>
                <a:gd name="T78" fmla="*/ 2 w 60"/>
                <a:gd name="T79" fmla="*/ 2 h 60"/>
                <a:gd name="T80" fmla="*/ 2 w 60"/>
                <a:gd name="T81" fmla="*/ 3 h 60"/>
                <a:gd name="T82" fmla="*/ 1 w 60"/>
                <a:gd name="T83" fmla="*/ 4 h 60"/>
                <a:gd name="T84" fmla="*/ 0 w 60"/>
                <a:gd name="T85" fmla="*/ 5 h 60"/>
                <a:gd name="T86" fmla="*/ 0 w 60"/>
                <a:gd name="T87" fmla="*/ 6 h 60"/>
                <a:gd name="T88" fmla="*/ 8 w 60"/>
                <a:gd name="T89" fmla="*/ 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0"/>
                <a:gd name="T137" fmla="*/ 60 w 60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0">
                  <a:moveTo>
                    <a:pt x="30" y="30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20" y="59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4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9" y="59"/>
                  </a:lnTo>
                  <a:lnTo>
                    <a:pt x="41" y="59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5" y="56"/>
                  </a:lnTo>
                  <a:lnTo>
                    <a:pt x="47" y="54"/>
                  </a:lnTo>
                  <a:lnTo>
                    <a:pt x="48" y="54"/>
                  </a:lnTo>
                  <a:lnTo>
                    <a:pt x="50" y="53"/>
                  </a:lnTo>
                  <a:lnTo>
                    <a:pt x="51" y="53"/>
                  </a:lnTo>
                  <a:lnTo>
                    <a:pt x="51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5" y="5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48"/>
            <p:cNvSpPr>
              <a:spLocks/>
            </p:cNvSpPr>
            <p:nvPr/>
          </p:nvSpPr>
          <p:spPr bwMode="auto">
            <a:xfrm>
              <a:off x="5190" y="3781"/>
              <a:ext cx="22" cy="21"/>
            </a:xfrm>
            <a:custGeom>
              <a:avLst/>
              <a:gdLst>
                <a:gd name="T0" fmla="*/ 0 w 43"/>
                <a:gd name="T1" fmla="*/ 6 h 45"/>
                <a:gd name="T2" fmla="*/ 0 w 43"/>
                <a:gd name="T3" fmla="*/ 7 h 45"/>
                <a:gd name="T4" fmla="*/ 1 w 43"/>
                <a:gd name="T5" fmla="*/ 7 h 45"/>
                <a:gd name="T6" fmla="*/ 1 w 43"/>
                <a:gd name="T7" fmla="*/ 7 h 45"/>
                <a:gd name="T8" fmla="*/ 1 w 43"/>
                <a:gd name="T9" fmla="*/ 8 h 45"/>
                <a:gd name="T10" fmla="*/ 2 w 43"/>
                <a:gd name="T11" fmla="*/ 8 h 45"/>
                <a:gd name="T12" fmla="*/ 3 w 43"/>
                <a:gd name="T13" fmla="*/ 9 h 45"/>
                <a:gd name="T14" fmla="*/ 3 w 43"/>
                <a:gd name="T15" fmla="*/ 10 h 45"/>
                <a:gd name="T16" fmla="*/ 4 w 43"/>
                <a:gd name="T17" fmla="*/ 10 h 45"/>
                <a:gd name="T18" fmla="*/ 5 w 43"/>
                <a:gd name="T19" fmla="*/ 10 h 45"/>
                <a:gd name="T20" fmla="*/ 6 w 43"/>
                <a:gd name="T21" fmla="*/ 10 h 45"/>
                <a:gd name="T22" fmla="*/ 6 w 43"/>
                <a:gd name="T23" fmla="*/ 10 h 45"/>
                <a:gd name="T24" fmla="*/ 7 w 43"/>
                <a:gd name="T25" fmla="*/ 10 h 45"/>
                <a:gd name="T26" fmla="*/ 8 w 43"/>
                <a:gd name="T27" fmla="*/ 10 h 45"/>
                <a:gd name="T28" fmla="*/ 9 w 43"/>
                <a:gd name="T29" fmla="*/ 9 h 45"/>
                <a:gd name="T30" fmla="*/ 9 w 43"/>
                <a:gd name="T31" fmla="*/ 9 h 45"/>
                <a:gd name="T32" fmla="*/ 10 w 43"/>
                <a:gd name="T33" fmla="*/ 8 h 45"/>
                <a:gd name="T34" fmla="*/ 10 w 43"/>
                <a:gd name="T35" fmla="*/ 8 h 45"/>
                <a:gd name="T36" fmla="*/ 11 w 43"/>
                <a:gd name="T37" fmla="*/ 7 h 45"/>
                <a:gd name="T38" fmla="*/ 11 w 43"/>
                <a:gd name="T39" fmla="*/ 7 h 45"/>
                <a:gd name="T40" fmla="*/ 11 w 43"/>
                <a:gd name="T41" fmla="*/ 6 h 45"/>
                <a:gd name="T42" fmla="*/ 11 w 43"/>
                <a:gd name="T43" fmla="*/ 5 h 45"/>
                <a:gd name="T44" fmla="*/ 11 w 43"/>
                <a:gd name="T45" fmla="*/ 5 h 45"/>
                <a:gd name="T46" fmla="*/ 11 w 43"/>
                <a:gd name="T47" fmla="*/ 4 h 45"/>
                <a:gd name="T48" fmla="*/ 11 w 43"/>
                <a:gd name="T49" fmla="*/ 3 h 45"/>
                <a:gd name="T50" fmla="*/ 10 w 43"/>
                <a:gd name="T51" fmla="*/ 3 h 45"/>
                <a:gd name="T52" fmla="*/ 10 w 43"/>
                <a:gd name="T53" fmla="*/ 2 h 45"/>
                <a:gd name="T54" fmla="*/ 9 w 43"/>
                <a:gd name="T55" fmla="*/ 1 h 45"/>
                <a:gd name="T56" fmla="*/ 9 w 43"/>
                <a:gd name="T57" fmla="*/ 1 h 45"/>
                <a:gd name="T58" fmla="*/ 8 w 43"/>
                <a:gd name="T59" fmla="*/ 0 h 45"/>
                <a:gd name="T60" fmla="*/ 7 w 43"/>
                <a:gd name="T61" fmla="*/ 0 h 45"/>
                <a:gd name="T62" fmla="*/ 7 w 43"/>
                <a:gd name="T63" fmla="*/ 0 h 45"/>
                <a:gd name="T64" fmla="*/ 6 w 43"/>
                <a:gd name="T65" fmla="*/ 0 h 45"/>
                <a:gd name="T66" fmla="*/ 5 w 43"/>
                <a:gd name="T67" fmla="*/ 0 h 45"/>
                <a:gd name="T68" fmla="*/ 4 w 43"/>
                <a:gd name="T69" fmla="*/ 0 h 45"/>
                <a:gd name="T70" fmla="*/ 4 w 43"/>
                <a:gd name="T71" fmla="*/ 0 h 45"/>
                <a:gd name="T72" fmla="*/ 3 w 43"/>
                <a:gd name="T73" fmla="*/ 1 h 45"/>
                <a:gd name="T74" fmla="*/ 2 w 43"/>
                <a:gd name="T75" fmla="*/ 1 h 45"/>
                <a:gd name="T76" fmla="*/ 2 w 43"/>
                <a:gd name="T77" fmla="*/ 2 h 45"/>
                <a:gd name="T78" fmla="*/ 1 w 43"/>
                <a:gd name="T79" fmla="*/ 2 h 45"/>
                <a:gd name="T80" fmla="*/ 1 w 43"/>
                <a:gd name="T81" fmla="*/ 3 h 45"/>
                <a:gd name="T82" fmla="*/ 0 w 43"/>
                <a:gd name="T83" fmla="*/ 4 h 45"/>
                <a:gd name="T84" fmla="*/ 0 w 43"/>
                <a:gd name="T85" fmla="*/ 4 h 45"/>
                <a:gd name="T86" fmla="*/ 0 w 43"/>
                <a:gd name="T87" fmla="*/ 5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"/>
                <a:gd name="T133" fmla="*/ 0 h 45"/>
                <a:gd name="T134" fmla="*/ 43 w 43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" h="45">
                  <a:moveTo>
                    <a:pt x="0" y="23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37" y="38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49"/>
            <p:cNvSpPr>
              <a:spLocks/>
            </p:cNvSpPr>
            <p:nvPr/>
          </p:nvSpPr>
          <p:spPr bwMode="auto">
            <a:xfrm>
              <a:off x="3276" y="2519"/>
              <a:ext cx="29" cy="28"/>
            </a:xfrm>
            <a:custGeom>
              <a:avLst/>
              <a:gdLst>
                <a:gd name="T0" fmla="*/ 0 w 60"/>
                <a:gd name="T1" fmla="*/ 7 h 60"/>
                <a:gd name="T2" fmla="*/ 0 w 60"/>
                <a:gd name="T3" fmla="*/ 8 h 60"/>
                <a:gd name="T4" fmla="*/ 0 w 60"/>
                <a:gd name="T5" fmla="*/ 9 h 60"/>
                <a:gd name="T6" fmla="*/ 1 w 60"/>
                <a:gd name="T7" fmla="*/ 10 h 60"/>
                <a:gd name="T8" fmla="*/ 1 w 60"/>
                <a:gd name="T9" fmla="*/ 10 h 60"/>
                <a:gd name="T10" fmla="*/ 2 w 60"/>
                <a:gd name="T11" fmla="*/ 11 h 60"/>
                <a:gd name="T12" fmla="*/ 3 w 60"/>
                <a:gd name="T13" fmla="*/ 12 h 60"/>
                <a:gd name="T14" fmla="*/ 4 w 60"/>
                <a:gd name="T15" fmla="*/ 12 h 60"/>
                <a:gd name="T16" fmla="*/ 4 w 60"/>
                <a:gd name="T17" fmla="*/ 13 h 60"/>
                <a:gd name="T18" fmla="*/ 6 w 60"/>
                <a:gd name="T19" fmla="*/ 13 h 60"/>
                <a:gd name="T20" fmla="*/ 7 w 60"/>
                <a:gd name="T21" fmla="*/ 13 h 60"/>
                <a:gd name="T22" fmla="*/ 7 w 60"/>
                <a:gd name="T23" fmla="*/ 13 h 60"/>
                <a:gd name="T24" fmla="*/ 8 w 60"/>
                <a:gd name="T25" fmla="*/ 13 h 60"/>
                <a:gd name="T26" fmla="*/ 9 w 60"/>
                <a:gd name="T27" fmla="*/ 13 h 60"/>
                <a:gd name="T28" fmla="*/ 11 w 60"/>
                <a:gd name="T29" fmla="*/ 12 h 60"/>
                <a:gd name="T30" fmla="*/ 11 w 60"/>
                <a:gd name="T31" fmla="*/ 12 h 60"/>
                <a:gd name="T32" fmla="*/ 12 w 60"/>
                <a:gd name="T33" fmla="*/ 11 h 60"/>
                <a:gd name="T34" fmla="*/ 13 w 60"/>
                <a:gd name="T35" fmla="*/ 10 h 60"/>
                <a:gd name="T36" fmla="*/ 14 w 60"/>
                <a:gd name="T37" fmla="*/ 10 h 60"/>
                <a:gd name="T38" fmla="*/ 14 w 60"/>
                <a:gd name="T39" fmla="*/ 9 h 60"/>
                <a:gd name="T40" fmla="*/ 14 w 60"/>
                <a:gd name="T41" fmla="*/ 8 h 60"/>
                <a:gd name="T42" fmla="*/ 14 w 60"/>
                <a:gd name="T43" fmla="*/ 7 h 60"/>
                <a:gd name="T44" fmla="*/ 14 w 60"/>
                <a:gd name="T45" fmla="*/ 6 h 60"/>
                <a:gd name="T46" fmla="*/ 14 w 60"/>
                <a:gd name="T47" fmla="*/ 5 h 60"/>
                <a:gd name="T48" fmla="*/ 14 w 60"/>
                <a:gd name="T49" fmla="*/ 4 h 60"/>
                <a:gd name="T50" fmla="*/ 14 w 60"/>
                <a:gd name="T51" fmla="*/ 3 h 60"/>
                <a:gd name="T52" fmla="*/ 13 w 60"/>
                <a:gd name="T53" fmla="*/ 3 h 60"/>
                <a:gd name="T54" fmla="*/ 12 w 60"/>
                <a:gd name="T55" fmla="*/ 2 h 60"/>
                <a:gd name="T56" fmla="*/ 11 w 60"/>
                <a:gd name="T57" fmla="*/ 1 h 60"/>
                <a:gd name="T58" fmla="*/ 11 w 60"/>
                <a:gd name="T59" fmla="*/ 0 h 60"/>
                <a:gd name="T60" fmla="*/ 9 w 60"/>
                <a:gd name="T61" fmla="*/ 0 h 60"/>
                <a:gd name="T62" fmla="*/ 8 w 60"/>
                <a:gd name="T63" fmla="*/ 0 h 60"/>
                <a:gd name="T64" fmla="*/ 7 w 60"/>
                <a:gd name="T65" fmla="*/ 0 h 60"/>
                <a:gd name="T66" fmla="*/ 7 w 60"/>
                <a:gd name="T67" fmla="*/ 0 h 60"/>
                <a:gd name="T68" fmla="*/ 6 w 60"/>
                <a:gd name="T69" fmla="*/ 0 h 60"/>
                <a:gd name="T70" fmla="*/ 4 w 60"/>
                <a:gd name="T71" fmla="*/ 0 h 60"/>
                <a:gd name="T72" fmla="*/ 4 w 60"/>
                <a:gd name="T73" fmla="*/ 0 h 60"/>
                <a:gd name="T74" fmla="*/ 3 w 60"/>
                <a:gd name="T75" fmla="*/ 1 h 60"/>
                <a:gd name="T76" fmla="*/ 2 w 60"/>
                <a:gd name="T77" fmla="*/ 2 h 60"/>
                <a:gd name="T78" fmla="*/ 1 w 60"/>
                <a:gd name="T79" fmla="*/ 3 h 60"/>
                <a:gd name="T80" fmla="*/ 1 w 60"/>
                <a:gd name="T81" fmla="*/ 3 h 60"/>
                <a:gd name="T82" fmla="*/ 0 w 60"/>
                <a:gd name="T83" fmla="*/ 4 h 60"/>
                <a:gd name="T84" fmla="*/ 0 w 60"/>
                <a:gd name="T85" fmla="*/ 5 h 60"/>
                <a:gd name="T86" fmla="*/ 0 w 60"/>
                <a:gd name="T87" fmla="*/ 6 h 60"/>
                <a:gd name="T88" fmla="*/ 7 w 60"/>
                <a:gd name="T89" fmla="*/ 7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0"/>
                <a:gd name="T137" fmla="*/ 60 w 60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0">
                  <a:moveTo>
                    <a:pt x="30" y="30"/>
                  </a:move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9" y="51"/>
                  </a:lnTo>
                  <a:lnTo>
                    <a:pt x="10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5" y="56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5" y="47"/>
                  </a:lnTo>
                  <a:lnTo>
                    <a:pt x="55" y="45"/>
                  </a:lnTo>
                  <a:lnTo>
                    <a:pt x="57" y="44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58" y="39"/>
                  </a:lnTo>
                  <a:lnTo>
                    <a:pt x="58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50"/>
            <p:cNvSpPr>
              <a:spLocks/>
            </p:cNvSpPr>
            <p:nvPr/>
          </p:nvSpPr>
          <p:spPr bwMode="auto">
            <a:xfrm>
              <a:off x="3285" y="2527"/>
              <a:ext cx="21" cy="21"/>
            </a:xfrm>
            <a:custGeom>
              <a:avLst/>
              <a:gdLst>
                <a:gd name="T0" fmla="*/ 0 w 44"/>
                <a:gd name="T1" fmla="*/ 6 h 45"/>
                <a:gd name="T2" fmla="*/ 0 w 44"/>
                <a:gd name="T3" fmla="*/ 7 h 45"/>
                <a:gd name="T4" fmla="*/ 0 w 44"/>
                <a:gd name="T5" fmla="*/ 7 h 45"/>
                <a:gd name="T6" fmla="*/ 0 w 44"/>
                <a:gd name="T7" fmla="*/ 7 h 45"/>
                <a:gd name="T8" fmla="*/ 1 w 44"/>
                <a:gd name="T9" fmla="*/ 8 h 45"/>
                <a:gd name="T10" fmla="*/ 2 w 44"/>
                <a:gd name="T11" fmla="*/ 8 h 45"/>
                <a:gd name="T12" fmla="*/ 2 w 44"/>
                <a:gd name="T13" fmla="*/ 9 h 45"/>
                <a:gd name="T14" fmla="*/ 3 w 44"/>
                <a:gd name="T15" fmla="*/ 10 h 45"/>
                <a:gd name="T16" fmla="*/ 3 w 44"/>
                <a:gd name="T17" fmla="*/ 10 h 45"/>
                <a:gd name="T18" fmla="*/ 4 w 44"/>
                <a:gd name="T19" fmla="*/ 10 h 45"/>
                <a:gd name="T20" fmla="*/ 5 w 44"/>
                <a:gd name="T21" fmla="*/ 10 h 45"/>
                <a:gd name="T22" fmla="*/ 5 w 44"/>
                <a:gd name="T23" fmla="*/ 10 h 45"/>
                <a:gd name="T24" fmla="*/ 6 w 44"/>
                <a:gd name="T25" fmla="*/ 10 h 45"/>
                <a:gd name="T26" fmla="*/ 7 w 44"/>
                <a:gd name="T27" fmla="*/ 10 h 45"/>
                <a:gd name="T28" fmla="*/ 8 w 44"/>
                <a:gd name="T29" fmla="*/ 9 h 45"/>
                <a:gd name="T30" fmla="*/ 8 w 44"/>
                <a:gd name="T31" fmla="*/ 9 h 45"/>
                <a:gd name="T32" fmla="*/ 9 w 44"/>
                <a:gd name="T33" fmla="*/ 8 h 45"/>
                <a:gd name="T34" fmla="*/ 10 w 44"/>
                <a:gd name="T35" fmla="*/ 8 h 45"/>
                <a:gd name="T36" fmla="*/ 10 w 44"/>
                <a:gd name="T37" fmla="*/ 7 h 45"/>
                <a:gd name="T38" fmla="*/ 10 w 44"/>
                <a:gd name="T39" fmla="*/ 7 h 45"/>
                <a:gd name="T40" fmla="*/ 10 w 44"/>
                <a:gd name="T41" fmla="*/ 6 h 45"/>
                <a:gd name="T42" fmla="*/ 10 w 44"/>
                <a:gd name="T43" fmla="*/ 5 h 45"/>
                <a:gd name="T44" fmla="*/ 10 w 44"/>
                <a:gd name="T45" fmla="*/ 5 h 45"/>
                <a:gd name="T46" fmla="*/ 10 w 44"/>
                <a:gd name="T47" fmla="*/ 4 h 45"/>
                <a:gd name="T48" fmla="*/ 10 w 44"/>
                <a:gd name="T49" fmla="*/ 3 h 45"/>
                <a:gd name="T50" fmla="*/ 10 w 44"/>
                <a:gd name="T51" fmla="*/ 3 h 45"/>
                <a:gd name="T52" fmla="*/ 9 w 44"/>
                <a:gd name="T53" fmla="*/ 2 h 45"/>
                <a:gd name="T54" fmla="*/ 8 w 44"/>
                <a:gd name="T55" fmla="*/ 1 h 45"/>
                <a:gd name="T56" fmla="*/ 8 w 44"/>
                <a:gd name="T57" fmla="*/ 1 h 45"/>
                <a:gd name="T58" fmla="*/ 7 w 44"/>
                <a:gd name="T59" fmla="*/ 0 h 45"/>
                <a:gd name="T60" fmla="*/ 7 w 44"/>
                <a:gd name="T61" fmla="*/ 0 h 45"/>
                <a:gd name="T62" fmla="*/ 6 w 44"/>
                <a:gd name="T63" fmla="*/ 0 h 45"/>
                <a:gd name="T64" fmla="*/ 5 w 44"/>
                <a:gd name="T65" fmla="*/ 0 h 45"/>
                <a:gd name="T66" fmla="*/ 5 w 44"/>
                <a:gd name="T67" fmla="*/ 0 h 45"/>
                <a:gd name="T68" fmla="*/ 4 w 44"/>
                <a:gd name="T69" fmla="*/ 0 h 45"/>
                <a:gd name="T70" fmla="*/ 3 w 44"/>
                <a:gd name="T71" fmla="*/ 0 h 45"/>
                <a:gd name="T72" fmla="*/ 2 w 44"/>
                <a:gd name="T73" fmla="*/ 1 h 45"/>
                <a:gd name="T74" fmla="*/ 2 w 44"/>
                <a:gd name="T75" fmla="*/ 1 h 45"/>
                <a:gd name="T76" fmla="*/ 1 w 44"/>
                <a:gd name="T77" fmla="*/ 1 h 45"/>
                <a:gd name="T78" fmla="*/ 0 w 44"/>
                <a:gd name="T79" fmla="*/ 2 h 45"/>
                <a:gd name="T80" fmla="*/ 0 w 44"/>
                <a:gd name="T81" fmla="*/ 3 h 45"/>
                <a:gd name="T82" fmla="*/ 0 w 44"/>
                <a:gd name="T83" fmla="*/ 4 h 45"/>
                <a:gd name="T84" fmla="*/ 0 w 44"/>
                <a:gd name="T85" fmla="*/ 4 h 45"/>
                <a:gd name="T86" fmla="*/ 0 w 44"/>
                <a:gd name="T87" fmla="*/ 5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45"/>
                <a:gd name="T134" fmla="*/ 44 w 44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45">
                  <a:moveTo>
                    <a:pt x="0" y="23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51"/>
            <p:cNvSpPr>
              <a:spLocks/>
            </p:cNvSpPr>
            <p:nvPr/>
          </p:nvSpPr>
          <p:spPr bwMode="auto">
            <a:xfrm>
              <a:off x="3393" y="2519"/>
              <a:ext cx="29" cy="28"/>
            </a:xfrm>
            <a:custGeom>
              <a:avLst/>
              <a:gdLst>
                <a:gd name="T0" fmla="*/ 0 w 61"/>
                <a:gd name="T1" fmla="*/ 7 h 60"/>
                <a:gd name="T2" fmla="*/ 0 w 61"/>
                <a:gd name="T3" fmla="*/ 8 h 60"/>
                <a:gd name="T4" fmla="*/ 0 w 61"/>
                <a:gd name="T5" fmla="*/ 9 h 60"/>
                <a:gd name="T6" fmla="*/ 1 w 61"/>
                <a:gd name="T7" fmla="*/ 10 h 60"/>
                <a:gd name="T8" fmla="*/ 1 w 61"/>
                <a:gd name="T9" fmla="*/ 10 h 60"/>
                <a:gd name="T10" fmla="*/ 2 w 61"/>
                <a:gd name="T11" fmla="*/ 11 h 60"/>
                <a:gd name="T12" fmla="*/ 3 w 61"/>
                <a:gd name="T13" fmla="*/ 12 h 60"/>
                <a:gd name="T14" fmla="*/ 4 w 61"/>
                <a:gd name="T15" fmla="*/ 12 h 60"/>
                <a:gd name="T16" fmla="*/ 5 w 61"/>
                <a:gd name="T17" fmla="*/ 13 h 60"/>
                <a:gd name="T18" fmla="*/ 5 w 61"/>
                <a:gd name="T19" fmla="*/ 13 h 60"/>
                <a:gd name="T20" fmla="*/ 7 w 61"/>
                <a:gd name="T21" fmla="*/ 13 h 60"/>
                <a:gd name="T22" fmla="*/ 7 w 61"/>
                <a:gd name="T23" fmla="*/ 13 h 60"/>
                <a:gd name="T24" fmla="*/ 8 w 61"/>
                <a:gd name="T25" fmla="*/ 13 h 60"/>
                <a:gd name="T26" fmla="*/ 9 w 61"/>
                <a:gd name="T27" fmla="*/ 13 h 60"/>
                <a:gd name="T28" fmla="*/ 10 w 61"/>
                <a:gd name="T29" fmla="*/ 12 h 60"/>
                <a:gd name="T30" fmla="*/ 11 w 61"/>
                <a:gd name="T31" fmla="*/ 12 h 60"/>
                <a:gd name="T32" fmla="*/ 11 w 61"/>
                <a:gd name="T33" fmla="*/ 11 h 60"/>
                <a:gd name="T34" fmla="*/ 12 w 61"/>
                <a:gd name="T35" fmla="*/ 10 h 60"/>
                <a:gd name="T36" fmla="*/ 13 w 61"/>
                <a:gd name="T37" fmla="*/ 10 h 60"/>
                <a:gd name="T38" fmla="*/ 13 w 61"/>
                <a:gd name="T39" fmla="*/ 9 h 60"/>
                <a:gd name="T40" fmla="*/ 14 w 61"/>
                <a:gd name="T41" fmla="*/ 8 h 60"/>
                <a:gd name="T42" fmla="*/ 14 w 61"/>
                <a:gd name="T43" fmla="*/ 7 h 60"/>
                <a:gd name="T44" fmla="*/ 14 w 61"/>
                <a:gd name="T45" fmla="*/ 6 h 60"/>
                <a:gd name="T46" fmla="*/ 14 w 61"/>
                <a:gd name="T47" fmla="*/ 5 h 60"/>
                <a:gd name="T48" fmla="*/ 13 w 61"/>
                <a:gd name="T49" fmla="*/ 4 h 60"/>
                <a:gd name="T50" fmla="*/ 13 w 61"/>
                <a:gd name="T51" fmla="*/ 3 h 60"/>
                <a:gd name="T52" fmla="*/ 12 w 61"/>
                <a:gd name="T53" fmla="*/ 3 h 60"/>
                <a:gd name="T54" fmla="*/ 11 w 61"/>
                <a:gd name="T55" fmla="*/ 2 h 60"/>
                <a:gd name="T56" fmla="*/ 11 w 61"/>
                <a:gd name="T57" fmla="*/ 1 h 60"/>
                <a:gd name="T58" fmla="*/ 10 w 61"/>
                <a:gd name="T59" fmla="*/ 0 h 60"/>
                <a:gd name="T60" fmla="*/ 9 w 61"/>
                <a:gd name="T61" fmla="*/ 0 h 60"/>
                <a:gd name="T62" fmla="*/ 8 w 61"/>
                <a:gd name="T63" fmla="*/ 0 h 60"/>
                <a:gd name="T64" fmla="*/ 7 w 61"/>
                <a:gd name="T65" fmla="*/ 0 h 60"/>
                <a:gd name="T66" fmla="*/ 7 w 61"/>
                <a:gd name="T67" fmla="*/ 0 h 60"/>
                <a:gd name="T68" fmla="*/ 5 w 61"/>
                <a:gd name="T69" fmla="*/ 0 h 60"/>
                <a:gd name="T70" fmla="*/ 5 w 61"/>
                <a:gd name="T71" fmla="*/ 0 h 60"/>
                <a:gd name="T72" fmla="*/ 4 w 61"/>
                <a:gd name="T73" fmla="*/ 0 h 60"/>
                <a:gd name="T74" fmla="*/ 3 w 61"/>
                <a:gd name="T75" fmla="*/ 1 h 60"/>
                <a:gd name="T76" fmla="*/ 2 w 61"/>
                <a:gd name="T77" fmla="*/ 2 h 60"/>
                <a:gd name="T78" fmla="*/ 1 w 61"/>
                <a:gd name="T79" fmla="*/ 3 h 60"/>
                <a:gd name="T80" fmla="*/ 1 w 61"/>
                <a:gd name="T81" fmla="*/ 3 h 60"/>
                <a:gd name="T82" fmla="*/ 0 w 61"/>
                <a:gd name="T83" fmla="*/ 4 h 60"/>
                <a:gd name="T84" fmla="*/ 0 w 61"/>
                <a:gd name="T85" fmla="*/ 5 h 60"/>
                <a:gd name="T86" fmla="*/ 0 w 61"/>
                <a:gd name="T87" fmla="*/ 6 h 60"/>
                <a:gd name="T88" fmla="*/ 7 w 61"/>
                <a:gd name="T89" fmla="*/ 7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"/>
                <a:gd name="T136" fmla="*/ 0 h 60"/>
                <a:gd name="T137" fmla="*/ 61 w 61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" h="60">
                  <a:moveTo>
                    <a:pt x="30" y="30"/>
                  </a:move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20" y="59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4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9" y="59"/>
                  </a:lnTo>
                  <a:lnTo>
                    <a:pt x="41" y="59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5" y="56"/>
                  </a:lnTo>
                  <a:lnTo>
                    <a:pt x="47" y="54"/>
                  </a:lnTo>
                  <a:lnTo>
                    <a:pt x="48" y="54"/>
                  </a:lnTo>
                  <a:lnTo>
                    <a:pt x="50" y="53"/>
                  </a:lnTo>
                  <a:lnTo>
                    <a:pt x="51" y="53"/>
                  </a:lnTo>
                  <a:lnTo>
                    <a:pt x="51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8" y="44"/>
                  </a:lnTo>
                  <a:lnTo>
                    <a:pt x="59" y="42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61" y="36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1"/>
                  </a:lnTo>
                  <a:lnTo>
                    <a:pt x="61" y="30"/>
                  </a:lnTo>
                  <a:lnTo>
                    <a:pt x="61" y="28"/>
                  </a:lnTo>
                  <a:lnTo>
                    <a:pt x="61" y="27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59" y="18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6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52"/>
            <p:cNvSpPr>
              <a:spLocks/>
            </p:cNvSpPr>
            <p:nvPr/>
          </p:nvSpPr>
          <p:spPr bwMode="auto">
            <a:xfrm>
              <a:off x="3403" y="2527"/>
              <a:ext cx="21" cy="21"/>
            </a:xfrm>
            <a:custGeom>
              <a:avLst/>
              <a:gdLst>
                <a:gd name="T0" fmla="*/ 0 w 44"/>
                <a:gd name="T1" fmla="*/ 6 h 45"/>
                <a:gd name="T2" fmla="*/ 0 w 44"/>
                <a:gd name="T3" fmla="*/ 7 h 45"/>
                <a:gd name="T4" fmla="*/ 0 w 44"/>
                <a:gd name="T5" fmla="*/ 7 h 45"/>
                <a:gd name="T6" fmla="*/ 0 w 44"/>
                <a:gd name="T7" fmla="*/ 7 h 45"/>
                <a:gd name="T8" fmla="*/ 1 w 44"/>
                <a:gd name="T9" fmla="*/ 8 h 45"/>
                <a:gd name="T10" fmla="*/ 1 w 44"/>
                <a:gd name="T11" fmla="*/ 8 h 45"/>
                <a:gd name="T12" fmla="*/ 2 w 44"/>
                <a:gd name="T13" fmla="*/ 9 h 45"/>
                <a:gd name="T14" fmla="*/ 3 w 44"/>
                <a:gd name="T15" fmla="*/ 10 h 45"/>
                <a:gd name="T16" fmla="*/ 3 w 44"/>
                <a:gd name="T17" fmla="*/ 10 h 45"/>
                <a:gd name="T18" fmla="*/ 4 w 44"/>
                <a:gd name="T19" fmla="*/ 10 h 45"/>
                <a:gd name="T20" fmla="*/ 5 w 44"/>
                <a:gd name="T21" fmla="*/ 10 h 45"/>
                <a:gd name="T22" fmla="*/ 5 w 44"/>
                <a:gd name="T23" fmla="*/ 10 h 45"/>
                <a:gd name="T24" fmla="*/ 6 w 44"/>
                <a:gd name="T25" fmla="*/ 10 h 45"/>
                <a:gd name="T26" fmla="*/ 7 w 44"/>
                <a:gd name="T27" fmla="*/ 10 h 45"/>
                <a:gd name="T28" fmla="*/ 8 w 44"/>
                <a:gd name="T29" fmla="*/ 9 h 45"/>
                <a:gd name="T30" fmla="*/ 8 w 44"/>
                <a:gd name="T31" fmla="*/ 9 h 45"/>
                <a:gd name="T32" fmla="*/ 9 w 44"/>
                <a:gd name="T33" fmla="*/ 8 h 45"/>
                <a:gd name="T34" fmla="*/ 10 w 44"/>
                <a:gd name="T35" fmla="*/ 8 h 45"/>
                <a:gd name="T36" fmla="*/ 10 w 44"/>
                <a:gd name="T37" fmla="*/ 7 h 45"/>
                <a:gd name="T38" fmla="*/ 10 w 44"/>
                <a:gd name="T39" fmla="*/ 7 h 45"/>
                <a:gd name="T40" fmla="*/ 10 w 44"/>
                <a:gd name="T41" fmla="*/ 6 h 45"/>
                <a:gd name="T42" fmla="*/ 10 w 44"/>
                <a:gd name="T43" fmla="*/ 5 h 45"/>
                <a:gd name="T44" fmla="*/ 10 w 44"/>
                <a:gd name="T45" fmla="*/ 5 h 45"/>
                <a:gd name="T46" fmla="*/ 10 w 44"/>
                <a:gd name="T47" fmla="*/ 4 h 45"/>
                <a:gd name="T48" fmla="*/ 10 w 44"/>
                <a:gd name="T49" fmla="*/ 3 h 45"/>
                <a:gd name="T50" fmla="*/ 10 w 44"/>
                <a:gd name="T51" fmla="*/ 3 h 45"/>
                <a:gd name="T52" fmla="*/ 9 w 44"/>
                <a:gd name="T53" fmla="*/ 2 h 45"/>
                <a:gd name="T54" fmla="*/ 8 w 44"/>
                <a:gd name="T55" fmla="*/ 1 h 45"/>
                <a:gd name="T56" fmla="*/ 8 w 44"/>
                <a:gd name="T57" fmla="*/ 1 h 45"/>
                <a:gd name="T58" fmla="*/ 7 w 44"/>
                <a:gd name="T59" fmla="*/ 0 h 45"/>
                <a:gd name="T60" fmla="*/ 6 w 44"/>
                <a:gd name="T61" fmla="*/ 0 h 45"/>
                <a:gd name="T62" fmla="*/ 6 w 44"/>
                <a:gd name="T63" fmla="*/ 0 h 45"/>
                <a:gd name="T64" fmla="*/ 5 w 44"/>
                <a:gd name="T65" fmla="*/ 0 h 45"/>
                <a:gd name="T66" fmla="*/ 4 w 44"/>
                <a:gd name="T67" fmla="*/ 0 h 45"/>
                <a:gd name="T68" fmla="*/ 4 w 44"/>
                <a:gd name="T69" fmla="*/ 0 h 45"/>
                <a:gd name="T70" fmla="*/ 3 w 44"/>
                <a:gd name="T71" fmla="*/ 0 h 45"/>
                <a:gd name="T72" fmla="*/ 2 w 44"/>
                <a:gd name="T73" fmla="*/ 1 h 45"/>
                <a:gd name="T74" fmla="*/ 1 w 44"/>
                <a:gd name="T75" fmla="*/ 1 h 45"/>
                <a:gd name="T76" fmla="*/ 1 w 44"/>
                <a:gd name="T77" fmla="*/ 1 h 45"/>
                <a:gd name="T78" fmla="*/ 0 w 44"/>
                <a:gd name="T79" fmla="*/ 2 h 45"/>
                <a:gd name="T80" fmla="*/ 0 w 44"/>
                <a:gd name="T81" fmla="*/ 3 h 45"/>
                <a:gd name="T82" fmla="*/ 0 w 44"/>
                <a:gd name="T83" fmla="*/ 4 h 45"/>
                <a:gd name="T84" fmla="*/ 0 w 44"/>
                <a:gd name="T85" fmla="*/ 4 h 45"/>
                <a:gd name="T86" fmla="*/ 0 w 44"/>
                <a:gd name="T87" fmla="*/ 5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45"/>
                <a:gd name="T134" fmla="*/ 44 w 44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45">
                  <a:moveTo>
                    <a:pt x="0" y="23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4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53"/>
            <p:cNvSpPr>
              <a:spLocks/>
            </p:cNvSpPr>
            <p:nvPr/>
          </p:nvSpPr>
          <p:spPr bwMode="auto">
            <a:xfrm>
              <a:off x="3511" y="2519"/>
              <a:ext cx="29" cy="28"/>
            </a:xfrm>
            <a:custGeom>
              <a:avLst/>
              <a:gdLst>
                <a:gd name="T0" fmla="*/ 0 w 60"/>
                <a:gd name="T1" fmla="*/ 7 h 60"/>
                <a:gd name="T2" fmla="*/ 0 w 60"/>
                <a:gd name="T3" fmla="*/ 8 h 60"/>
                <a:gd name="T4" fmla="*/ 0 w 60"/>
                <a:gd name="T5" fmla="*/ 9 h 60"/>
                <a:gd name="T6" fmla="*/ 1 w 60"/>
                <a:gd name="T7" fmla="*/ 10 h 60"/>
                <a:gd name="T8" fmla="*/ 1 w 60"/>
                <a:gd name="T9" fmla="*/ 10 h 60"/>
                <a:gd name="T10" fmla="*/ 2 w 60"/>
                <a:gd name="T11" fmla="*/ 11 h 60"/>
                <a:gd name="T12" fmla="*/ 3 w 60"/>
                <a:gd name="T13" fmla="*/ 12 h 60"/>
                <a:gd name="T14" fmla="*/ 4 w 60"/>
                <a:gd name="T15" fmla="*/ 12 h 60"/>
                <a:gd name="T16" fmla="*/ 5 w 60"/>
                <a:gd name="T17" fmla="*/ 13 h 60"/>
                <a:gd name="T18" fmla="*/ 6 w 60"/>
                <a:gd name="T19" fmla="*/ 13 h 60"/>
                <a:gd name="T20" fmla="*/ 7 w 60"/>
                <a:gd name="T21" fmla="*/ 13 h 60"/>
                <a:gd name="T22" fmla="*/ 7 w 60"/>
                <a:gd name="T23" fmla="*/ 13 h 60"/>
                <a:gd name="T24" fmla="*/ 8 w 60"/>
                <a:gd name="T25" fmla="*/ 13 h 60"/>
                <a:gd name="T26" fmla="*/ 10 w 60"/>
                <a:gd name="T27" fmla="*/ 13 h 60"/>
                <a:gd name="T28" fmla="*/ 11 w 60"/>
                <a:gd name="T29" fmla="*/ 12 h 60"/>
                <a:gd name="T30" fmla="*/ 11 w 60"/>
                <a:gd name="T31" fmla="*/ 12 h 60"/>
                <a:gd name="T32" fmla="*/ 12 w 60"/>
                <a:gd name="T33" fmla="*/ 11 h 60"/>
                <a:gd name="T34" fmla="*/ 13 w 60"/>
                <a:gd name="T35" fmla="*/ 10 h 60"/>
                <a:gd name="T36" fmla="*/ 14 w 60"/>
                <a:gd name="T37" fmla="*/ 10 h 60"/>
                <a:gd name="T38" fmla="*/ 14 w 60"/>
                <a:gd name="T39" fmla="*/ 9 h 60"/>
                <a:gd name="T40" fmla="*/ 14 w 60"/>
                <a:gd name="T41" fmla="*/ 8 h 60"/>
                <a:gd name="T42" fmla="*/ 14 w 60"/>
                <a:gd name="T43" fmla="*/ 7 h 60"/>
                <a:gd name="T44" fmla="*/ 14 w 60"/>
                <a:gd name="T45" fmla="*/ 6 h 60"/>
                <a:gd name="T46" fmla="*/ 14 w 60"/>
                <a:gd name="T47" fmla="*/ 5 h 60"/>
                <a:gd name="T48" fmla="*/ 14 w 60"/>
                <a:gd name="T49" fmla="*/ 4 h 60"/>
                <a:gd name="T50" fmla="*/ 14 w 60"/>
                <a:gd name="T51" fmla="*/ 3 h 60"/>
                <a:gd name="T52" fmla="*/ 13 w 60"/>
                <a:gd name="T53" fmla="*/ 3 h 60"/>
                <a:gd name="T54" fmla="*/ 12 w 60"/>
                <a:gd name="T55" fmla="*/ 2 h 60"/>
                <a:gd name="T56" fmla="*/ 11 w 60"/>
                <a:gd name="T57" fmla="*/ 1 h 60"/>
                <a:gd name="T58" fmla="*/ 11 w 60"/>
                <a:gd name="T59" fmla="*/ 0 h 60"/>
                <a:gd name="T60" fmla="*/ 10 w 60"/>
                <a:gd name="T61" fmla="*/ 0 h 60"/>
                <a:gd name="T62" fmla="*/ 8 w 60"/>
                <a:gd name="T63" fmla="*/ 0 h 60"/>
                <a:gd name="T64" fmla="*/ 7 w 60"/>
                <a:gd name="T65" fmla="*/ 0 h 60"/>
                <a:gd name="T66" fmla="*/ 7 w 60"/>
                <a:gd name="T67" fmla="*/ 0 h 60"/>
                <a:gd name="T68" fmla="*/ 6 w 60"/>
                <a:gd name="T69" fmla="*/ 0 h 60"/>
                <a:gd name="T70" fmla="*/ 5 w 60"/>
                <a:gd name="T71" fmla="*/ 0 h 60"/>
                <a:gd name="T72" fmla="*/ 4 w 60"/>
                <a:gd name="T73" fmla="*/ 0 h 60"/>
                <a:gd name="T74" fmla="*/ 3 w 60"/>
                <a:gd name="T75" fmla="*/ 1 h 60"/>
                <a:gd name="T76" fmla="*/ 2 w 60"/>
                <a:gd name="T77" fmla="*/ 2 h 60"/>
                <a:gd name="T78" fmla="*/ 1 w 60"/>
                <a:gd name="T79" fmla="*/ 3 h 60"/>
                <a:gd name="T80" fmla="*/ 1 w 60"/>
                <a:gd name="T81" fmla="*/ 3 h 60"/>
                <a:gd name="T82" fmla="*/ 0 w 60"/>
                <a:gd name="T83" fmla="*/ 4 h 60"/>
                <a:gd name="T84" fmla="*/ 0 w 60"/>
                <a:gd name="T85" fmla="*/ 5 h 60"/>
                <a:gd name="T86" fmla="*/ 0 w 60"/>
                <a:gd name="T87" fmla="*/ 6 h 60"/>
                <a:gd name="T88" fmla="*/ 7 w 60"/>
                <a:gd name="T89" fmla="*/ 7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0"/>
                <a:gd name="T137" fmla="*/ 60 w 60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0">
                  <a:moveTo>
                    <a:pt x="30" y="30"/>
                  </a:move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20" y="59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4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9" y="59"/>
                  </a:lnTo>
                  <a:lnTo>
                    <a:pt x="41" y="59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5" y="56"/>
                  </a:lnTo>
                  <a:lnTo>
                    <a:pt x="47" y="54"/>
                  </a:lnTo>
                  <a:lnTo>
                    <a:pt x="48" y="54"/>
                  </a:lnTo>
                  <a:lnTo>
                    <a:pt x="50" y="53"/>
                  </a:lnTo>
                  <a:lnTo>
                    <a:pt x="51" y="53"/>
                  </a:lnTo>
                  <a:lnTo>
                    <a:pt x="51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59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6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54"/>
            <p:cNvSpPr>
              <a:spLocks/>
            </p:cNvSpPr>
            <p:nvPr/>
          </p:nvSpPr>
          <p:spPr bwMode="auto">
            <a:xfrm>
              <a:off x="3505" y="2527"/>
              <a:ext cx="22" cy="21"/>
            </a:xfrm>
            <a:custGeom>
              <a:avLst/>
              <a:gdLst>
                <a:gd name="T0" fmla="*/ 0 w 43"/>
                <a:gd name="T1" fmla="*/ 6 h 45"/>
                <a:gd name="T2" fmla="*/ 0 w 43"/>
                <a:gd name="T3" fmla="*/ 7 h 45"/>
                <a:gd name="T4" fmla="*/ 1 w 43"/>
                <a:gd name="T5" fmla="*/ 7 h 45"/>
                <a:gd name="T6" fmla="*/ 1 w 43"/>
                <a:gd name="T7" fmla="*/ 7 h 45"/>
                <a:gd name="T8" fmla="*/ 1 w 43"/>
                <a:gd name="T9" fmla="*/ 8 h 45"/>
                <a:gd name="T10" fmla="*/ 2 w 43"/>
                <a:gd name="T11" fmla="*/ 8 h 45"/>
                <a:gd name="T12" fmla="*/ 3 w 43"/>
                <a:gd name="T13" fmla="*/ 9 h 45"/>
                <a:gd name="T14" fmla="*/ 3 w 43"/>
                <a:gd name="T15" fmla="*/ 10 h 45"/>
                <a:gd name="T16" fmla="*/ 4 w 43"/>
                <a:gd name="T17" fmla="*/ 10 h 45"/>
                <a:gd name="T18" fmla="*/ 5 w 43"/>
                <a:gd name="T19" fmla="*/ 10 h 45"/>
                <a:gd name="T20" fmla="*/ 6 w 43"/>
                <a:gd name="T21" fmla="*/ 10 h 45"/>
                <a:gd name="T22" fmla="*/ 6 w 43"/>
                <a:gd name="T23" fmla="*/ 10 h 45"/>
                <a:gd name="T24" fmla="*/ 7 w 43"/>
                <a:gd name="T25" fmla="*/ 10 h 45"/>
                <a:gd name="T26" fmla="*/ 8 w 43"/>
                <a:gd name="T27" fmla="*/ 10 h 45"/>
                <a:gd name="T28" fmla="*/ 9 w 43"/>
                <a:gd name="T29" fmla="*/ 9 h 45"/>
                <a:gd name="T30" fmla="*/ 9 w 43"/>
                <a:gd name="T31" fmla="*/ 9 h 45"/>
                <a:gd name="T32" fmla="*/ 10 w 43"/>
                <a:gd name="T33" fmla="*/ 8 h 45"/>
                <a:gd name="T34" fmla="*/ 10 w 43"/>
                <a:gd name="T35" fmla="*/ 8 h 45"/>
                <a:gd name="T36" fmla="*/ 11 w 43"/>
                <a:gd name="T37" fmla="*/ 7 h 45"/>
                <a:gd name="T38" fmla="*/ 11 w 43"/>
                <a:gd name="T39" fmla="*/ 7 h 45"/>
                <a:gd name="T40" fmla="*/ 11 w 43"/>
                <a:gd name="T41" fmla="*/ 6 h 45"/>
                <a:gd name="T42" fmla="*/ 11 w 43"/>
                <a:gd name="T43" fmla="*/ 5 h 45"/>
                <a:gd name="T44" fmla="*/ 11 w 43"/>
                <a:gd name="T45" fmla="*/ 5 h 45"/>
                <a:gd name="T46" fmla="*/ 11 w 43"/>
                <a:gd name="T47" fmla="*/ 4 h 45"/>
                <a:gd name="T48" fmla="*/ 11 w 43"/>
                <a:gd name="T49" fmla="*/ 3 h 45"/>
                <a:gd name="T50" fmla="*/ 10 w 43"/>
                <a:gd name="T51" fmla="*/ 3 h 45"/>
                <a:gd name="T52" fmla="*/ 10 w 43"/>
                <a:gd name="T53" fmla="*/ 2 h 45"/>
                <a:gd name="T54" fmla="*/ 9 w 43"/>
                <a:gd name="T55" fmla="*/ 1 h 45"/>
                <a:gd name="T56" fmla="*/ 9 w 43"/>
                <a:gd name="T57" fmla="*/ 1 h 45"/>
                <a:gd name="T58" fmla="*/ 8 w 43"/>
                <a:gd name="T59" fmla="*/ 0 h 45"/>
                <a:gd name="T60" fmla="*/ 7 w 43"/>
                <a:gd name="T61" fmla="*/ 0 h 45"/>
                <a:gd name="T62" fmla="*/ 7 w 43"/>
                <a:gd name="T63" fmla="*/ 0 h 45"/>
                <a:gd name="T64" fmla="*/ 6 w 43"/>
                <a:gd name="T65" fmla="*/ 0 h 45"/>
                <a:gd name="T66" fmla="*/ 5 w 43"/>
                <a:gd name="T67" fmla="*/ 0 h 45"/>
                <a:gd name="T68" fmla="*/ 4 w 43"/>
                <a:gd name="T69" fmla="*/ 0 h 45"/>
                <a:gd name="T70" fmla="*/ 4 w 43"/>
                <a:gd name="T71" fmla="*/ 0 h 45"/>
                <a:gd name="T72" fmla="*/ 3 w 43"/>
                <a:gd name="T73" fmla="*/ 1 h 45"/>
                <a:gd name="T74" fmla="*/ 2 w 43"/>
                <a:gd name="T75" fmla="*/ 1 h 45"/>
                <a:gd name="T76" fmla="*/ 2 w 43"/>
                <a:gd name="T77" fmla="*/ 1 h 45"/>
                <a:gd name="T78" fmla="*/ 1 w 43"/>
                <a:gd name="T79" fmla="*/ 2 h 45"/>
                <a:gd name="T80" fmla="*/ 1 w 43"/>
                <a:gd name="T81" fmla="*/ 3 h 45"/>
                <a:gd name="T82" fmla="*/ 0 w 43"/>
                <a:gd name="T83" fmla="*/ 4 h 45"/>
                <a:gd name="T84" fmla="*/ 0 w 43"/>
                <a:gd name="T85" fmla="*/ 4 h 45"/>
                <a:gd name="T86" fmla="*/ 0 w 43"/>
                <a:gd name="T87" fmla="*/ 5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"/>
                <a:gd name="T133" fmla="*/ 0 h 45"/>
                <a:gd name="T134" fmla="*/ 43 w 43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" h="45">
                  <a:moveTo>
                    <a:pt x="0" y="23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37" y="38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4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55"/>
            <p:cNvSpPr>
              <a:spLocks/>
            </p:cNvSpPr>
            <p:nvPr/>
          </p:nvSpPr>
          <p:spPr bwMode="auto">
            <a:xfrm>
              <a:off x="3372" y="1280"/>
              <a:ext cx="30" cy="27"/>
            </a:xfrm>
            <a:custGeom>
              <a:avLst/>
              <a:gdLst>
                <a:gd name="T0" fmla="*/ 0 w 60"/>
                <a:gd name="T1" fmla="*/ 6 h 60"/>
                <a:gd name="T2" fmla="*/ 0 w 60"/>
                <a:gd name="T3" fmla="*/ 7 h 60"/>
                <a:gd name="T4" fmla="*/ 1 w 60"/>
                <a:gd name="T5" fmla="*/ 8 h 60"/>
                <a:gd name="T6" fmla="*/ 2 w 60"/>
                <a:gd name="T7" fmla="*/ 9 h 60"/>
                <a:gd name="T8" fmla="*/ 2 w 60"/>
                <a:gd name="T9" fmla="*/ 10 h 60"/>
                <a:gd name="T10" fmla="*/ 3 w 60"/>
                <a:gd name="T11" fmla="*/ 10 h 60"/>
                <a:gd name="T12" fmla="*/ 3 w 60"/>
                <a:gd name="T13" fmla="*/ 11 h 60"/>
                <a:gd name="T14" fmla="*/ 5 w 60"/>
                <a:gd name="T15" fmla="*/ 11 h 60"/>
                <a:gd name="T16" fmla="*/ 5 w 60"/>
                <a:gd name="T17" fmla="*/ 12 h 60"/>
                <a:gd name="T18" fmla="*/ 6 w 60"/>
                <a:gd name="T19" fmla="*/ 12 h 60"/>
                <a:gd name="T20" fmla="*/ 8 w 60"/>
                <a:gd name="T21" fmla="*/ 12 h 60"/>
                <a:gd name="T22" fmla="*/ 8 w 60"/>
                <a:gd name="T23" fmla="*/ 12 h 60"/>
                <a:gd name="T24" fmla="*/ 9 w 60"/>
                <a:gd name="T25" fmla="*/ 12 h 60"/>
                <a:gd name="T26" fmla="*/ 11 w 60"/>
                <a:gd name="T27" fmla="*/ 12 h 60"/>
                <a:gd name="T28" fmla="*/ 12 w 60"/>
                <a:gd name="T29" fmla="*/ 11 h 60"/>
                <a:gd name="T30" fmla="*/ 12 w 60"/>
                <a:gd name="T31" fmla="*/ 11 h 60"/>
                <a:gd name="T32" fmla="*/ 13 w 60"/>
                <a:gd name="T33" fmla="*/ 10 h 60"/>
                <a:gd name="T34" fmla="*/ 14 w 60"/>
                <a:gd name="T35" fmla="*/ 10 h 60"/>
                <a:gd name="T36" fmla="*/ 15 w 60"/>
                <a:gd name="T37" fmla="*/ 9 h 60"/>
                <a:gd name="T38" fmla="*/ 15 w 60"/>
                <a:gd name="T39" fmla="*/ 8 h 60"/>
                <a:gd name="T40" fmla="*/ 15 w 60"/>
                <a:gd name="T41" fmla="*/ 7 h 60"/>
                <a:gd name="T42" fmla="*/ 15 w 60"/>
                <a:gd name="T43" fmla="*/ 6 h 60"/>
                <a:gd name="T44" fmla="*/ 15 w 60"/>
                <a:gd name="T45" fmla="*/ 6 h 60"/>
                <a:gd name="T46" fmla="*/ 15 w 60"/>
                <a:gd name="T47" fmla="*/ 5 h 60"/>
                <a:gd name="T48" fmla="*/ 15 w 60"/>
                <a:gd name="T49" fmla="*/ 4 h 60"/>
                <a:gd name="T50" fmla="*/ 15 w 60"/>
                <a:gd name="T51" fmla="*/ 3 h 60"/>
                <a:gd name="T52" fmla="*/ 14 w 60"/>
                <a:gd name="T53" fmla="*/ 2 h 60"/>
                <a:gd name="T54" fmla="*/ 13 w 60"/>
                <a:gd name="T55" fmla="*/ 2 h 60"/>
                <a:gd name="T56" fmla="*/ 12 w 60"/>
                <a:gd name="T57" fmla="*/ 1 h 60"/>
                <a:gd name="T58" fmla="*/ 12 w 60"/>
                <a:gd name="T59" fmla="*/ 0 h 60"/>
                <a:gd name="T60" fmla="*/ 11 w 60"/>
                <a:gd name="T61" fmla="*/ 0 h 60"/>
                <a:gd name="T62" fmla="*/ 9 w 60"/>
                <a:gd name="T63" fmla="*/ 0 h 60"/>
                <a:gd name="T64" fmla="*/ 8 w 60"/>
                <a:gd name="T65" fmla="*/ 0 h 60"/>
                <a:gd name="T66" fmla="*/ 8 w 60"/>
                <a:gd name="T67" fmla="*/ 0 h 60"/>
                <a:gd name="T68" fmla="*/ 6 w 60"/>
                <a:gd name="T69" fmla="*/ 0 h 60"/>
                <a:gd name="T70" fmla="*/ 5 w 60"/>
                <a:gd name="T71" fmla="*/ 0 h 60"/>
                <a:gd name="T72" fmla="*/ 5 w 60"/>
                <a:gd name="T73" fmla="*/ 0 h 60"/>
                <a:gd name="T74" fmla="*/ 3 w 60"/>
                <a:gd name="T75" fmla="*/ 1 h 60"/>
                <a:gd name="T76" fmla="*/ 3 w 60"/>
                <a:gd name="T77" fmla="*/ 2 h 60"/>
                <a:gd name="T78" fmla="*/ 2 w 60"/>
                <a:gd name="T79" fmla="*/ 2 h 60"/>
                <a:gd name="T80" fmla="*/ 2 w 60"/>
                <a:gd name="T81" fmla="*/ 3 h 60"/>
                <a:gd name="T82" fmla="*/ 1 w 60"/>
                <a:gd name="T83" fmla="*/ 4 h 60"/>
                <a:gd name="T84" fmla="*/ 0 w 60"/>
                <a:gd name="T85" fmla="*/ 5 h 60"/>
                <a:gd name="T86" fmla="*/ 0 w 60"/>
                <a:gd name="T87" fmla="*/ 6 h 60"/>
                <a:gd name="T88" fmla="*/ 8 w 60"/>
                <a:gd name="T89" fmla="*/ 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0"/>
                <a:gd name="T137" fmla="*/ 60 w 60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0">
                  <a:moveTo>
                    <a:pt x="30" y="30"/>
                  </a:move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8" y="49"/>
                  </a:lnTo>
                  <a:lnTo>
                    <a:pt x="9" y="51"/>
                  </a:lnTo>
                  <a:lnTo>
                    <a:pt x="11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5" y="55"/>
                  </a:lnTo>
                  <a:lnTo>
                    <a:pt x="47" y="54"/>
                  </a:lnTo>
                  <a:lnTo>
                    <a:pt x="48" y="54"/>
                  </a:lnTo>
                  <a:lnTo>
                    <a:pt x="50" y="52"/>
                  </a:lnTo>
                  <a:lnTo>
                    <a:pt x="51" y="52"/>
                  </a:lnTo>
                  <a:lnTo>
                    <a:pt x="51" y="51"/>
                  </a:lnTo>
                  <a:lnTo>
                    <a:pt x="53" y="49"/>
                  </a:lnTo>
                  <a:lnTo>
                    <a:pt x="54" y="49"/>
                  </a:lnTo>
                  <a:lnTo>
                    <a:pt x="54" y="48"/>
                  </a:lnTo>
                  <a:lnTo>
                    <a:pt x="56" y="46"/>
                  </a:lnTo>
                  <a:lnTo>
                    <a:pt x="56" y="45"/>
                  </a:lnTo>
                  <a:lnTo>
                    <a:pt x="57" y="43"/>
                  </a:lnTo>
                  <a:lnTo>
                    <a:pt x="59" y="42"/>
                  </a:lnTo>
                  <a:lnTo>
                    <a:pt x="59" y="40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59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6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56"/>
            <p:cNvSpPr>
              <a:spLocks/>
            </p:cNvSpPr>
            <p:nvPr/>
          </p:nvSpPr>
          <p:spPr bwMode="auto">
            <a:xfrm>
              <a:off x="3382" y="1288"/>
              <a:ext cx="22" cy="20"/>
            </a:xfrm>
            <a:custGeom>
              <a:avLst/>
              <a:gdLst>
                <a:gd name="T0" fmla="*/ 0 w 43"/>
                <a:gd name="T1" fmla="*/ 5 h 45"/>
                <a:gd name="T2" fmla="*/ 0 w 43"/>
                <a:gd name="T3" fmla="*/ 5 h 45"/>
                <a:gd name="T4" fmla="*/ 1 w 43"/>
                <a:gd name="T5" fmla="*/ 6 h 45"/>
                <a:gd name="T6" fmla="*/ 1 w 43"/>
                <a:gd name="T7" fmla="*/ 7 h 45"/>
                <a:gd name="T8" fmla="*/ 1 w 43"/>
                <a:gd name="T9" fmla="*/ 7 h 45"/>
                <a:gd name="T10" fmla="*/ 2 w 43"/>
                <a:gd name="T11" fmla="*/ 8 h 45"/>
                <a:gd name="T12" fmla="*/ 3 w 43"/>
                <a:gd name="T13" fmla="*/ 8 h 45"/>
                <a:gd name="T14" fmla="*/ 3 w 43"/>
                <a:gd name="T15" fmla="*/ 8 h 45"/>
                <a:gd name="T16" fmla="*/ 4 w 43"/>
                <a:gd name="T17" fmla="*/ 8 h 45"/>
                <a:gd name="T18" fmla="*/ 5 w 43"/>
                <a:gd name="T19" fmla="*/ 9 h 45"/>
                <a:gd name="T20" fmla="*/ 6 w 43"/>
                <a:gd name="T21" fmla="*/ 9 h 45"/>
                <a:gd name="T22" fmla="*/ 6 w 43"/>
                <a:gd name="T23" fmla="*/ 9 h 45"/>
                <a:gd name="T24" fmla="*/ 7 w 43"/>
                <a:gd name="T25" fmla="*/ 9 h 45"/>
                <a:gd name="T26" fmla="*/ 8 w 43"/>
                <a:gd name="T27" fmla="*/ 8 h 45"/>
                <a:gd name="T28" fmla="*/ 9 w 43"/>
                <a:gd name="T29" fmla="*/ 8 h 45"/>
                <a:gd name="T30" fmla="*/ 9 w 43"/>
                <a:gd name="T31" fmla="*/ 8 h 45"/>
                <a:gd name="T32" fmla="*/ 10 w 43"/>
                <a:gd name="T33" fmla="*/ 7 h 45"/>
                <a:gd name="T34" fmla="*/ 10 w 43"/>
                <a:gd name="T35" fmla="*/ 7 h 45"/>
                <a:gd name="T36" fmla="*/ 11 w 43"/>
                <a:gd name="T37" fmla="*/ 7 h 45"/>
                <a:gd name="T38" fmla="*/ 11 w 43"/>
                <a:gd name="T39" fmla="*/ 6 h 45"/>
                <a:gd name="T40" fmla="*/ 11 w 43"/>
                <a:gd name="T41" fmla="*/ 5 h 45"/>
                <a:gd name="T42" fmla="*/ 11 w 43"/>
                <a:gd name="T43" fmla="*/ 4 h 45"/>
                <a:gd name="T44" fmla="*/ 11 w 43"/>
                <a:gd name="T45" fmla="*/ 4 h 45"/>
                <a:gd name="T46" fmla="*/ 11 w 43"/>
                <a:gd name="T47" fmla="*/ 4 h 45"/>
                <a:gd name="T48" fmla="*/ 11 w 43"/>
                <a:gd name="T49" fmla="*/ 3 h 45"/>
                <a:gd name="T50" fmla="*/ 10 w 43"/>
                <a:gd name="T51" fmla="*/ 2 h 45"/>
                <a:gd name="T52" fmla="*/ 10 w 43"/>
                <a:gd name="T53" fmla="*/ 2 h 45"/>
                <a:gd name="T54" fmla="*/ 9 w 43"/>
                <a:gd name="T55" fmla="*/ 1 h 45"/>
                <a:gd name="T56" fmla="*/ 9 w 43"/>
                <a:gd name="T57" fmla="*/ 1 h 45"/>
                <a:gd name="T58" fmla="*/ 8 w 43"/>
                <a:gd name="T59" fmla="*/ 0 h 45"/>
                <a:gd name="T60" fmla="*/ 7 w 43"/>
                <a:gd name="T61" fmla="*/ 0 h 45"/>
                <a:gd name="T62" fmla="*/ 7 w 43"/>
                <a:gd name="T63" fmla="*/ 0 h 45"/>
                <a:gd name="T64" fmla="*/ 6 w 43"/>
                <a:gd name="T65" fmla="*/ 0 h 45"/>
                <a:gd name="T66" fmla="*/ 5 w 43"/>
                <a:gd name="T67" fmla="*/ 0 h 45"/>
                <a:gd name="T68" fmla="*/ 4 w 43"/>
                <a:gd name="T69" fmla="*/ 0 h 45"/>
                <a:gd name="T70" fmla="*/ 4 w 43"/>
                <a:gd name="T71" fmla="*/ 0 h 45"/>
                <a:gd name="T72" fmla="*/ 3 w 43"/>
                <a:gd name="T73" fmla="*/ 1 h 45"/>
                <a:gd name="T74" fmla="*/ 2 w 43"/>
                <a:gd name="T75" fmla="*/ 1 h 45"/>
                <a:gd name="T76" fmla="*/ 2 w 43"/>
                <a:gd name="T77" fmla="*/ 1 h 45"/>
                <a:gd name="T78" fmla="*/ 1 w 43"/>
                <a:gd name="T79" fmla="*/ 2 h 45"/>
                <a:gd name="T80" fmla="*/ 1 w 43"/>
                <a:gd name="T81" fmla="*/ 3 h 45"/>
                <a:gd name="T82" fmla="*/ 0 w 43"/>
                <a:gd name="T83" fmla="*/ 3 h 45"/>
                <a:gd name="T84" fmla="*/ 0 w 43"/>
                <a:gd name="T85" fmla="*/ 4 h 45"/>
                <a:gd name="T86" fmla="*/ 0 w 43"/>
                <a:gd name="T87" fmla="*/ 4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"/>
                <a:gd name="T133" fmla="*/ 0 h 45"/>
                <a:gd name="T134" fmla="*/ 43 w 43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" h="45">
                  <a:moveTo>
                    <a:pt x="0" y="22"/>
                  </a:move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3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9" y="37"/>
                  </a:lnTo>
                  <a:lnTo>
                    <a:pt x="39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30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4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57"/>
            <p:cNvSpPr>
              <a:spLocks/>
            </p:cNvSpPr>
            <p:nvPr/>
          </p:nvSpPr>
          <p:spPr bwMode="auto">
            <a:xfrm>
              <a:off x="3490" y="1280"/>
              <a:ext cx="29" cy="27"/>
            </a:xfrm>
            <a:custGeom>
              <a:avLst/>
              <a:gdLst>
                <a:gd name="T0" fmla="*/ 0 w 60"/>
                <a:gd name="T1" fmla="*/ 6 h 60"/>
                <a:gd name="T2" fmla="*/ 0 w 60"/>
                <a:gd name="T3" fmla="*/ 7 h 60"/>
                <a:gd name="T4" fmla="*/ 0 w 60"/>
                <a:gd name="T5" fmla="*/ 8 h 60"/>
                <a:gd name="T6" fmla="*/ 1 w 60"/>
                <a:gd name="T7" fmla="*/ 9 h 60"/>
                <a:gd name="T8" fmla="*/ 1 w 60"/>
                <a:gd name="T9" fmla="*/ 10 h 60"/>
                <a:gd name="T10" fmla="*/ 2 w 60"/>
                <a:gd name="T11" fmla="*/ 10 h 60"/>
                <a:gd name="T12" fmla="*/ 3 w 60"/>
                <a:gd name="T13" fmla="*/ 11 h 60"/>
                <a:gd name="T14" fmla="*/ 4 w 60"/>
                <a:gd name="T15" fmla="*/ 11 h 60"/>
                <a:gd name="T16" fmla="*/ 4 w 60"/>
                <a:gd name="T17" fmla="*/ 12 h 60"/>
                <a:gd name="T18" fmla="*/ 6 w 60"/>
                <a:gd name="T19" fmla="*/ 12 h 60"/>
                <a:gd name="T20" fmla="*/ 7 w 60"/>
                <a:gd name="T21" fmla="*/ 12 h 60"/>
                <a:gd name="T22" fmla="*/ 7 w 60"/>
                <a:gd name="T23" fmla="*/ 12 h 60"/>
                <a:gd name="T24" fmla="*/ 8 w 60"/>
                <a:gd name="T25" fmla="*/ 12 h 60"/>
                <a:gd name="T26" fmla="*/ 9 w 60"/>
                <a:gd name="T27" fmla="*/ 12 h 60"/>
                <a:gd name="T28" fmla="*/ 11 w 60"/>
                <a:gd name="T29" fmla="*/ 11 h 60"/>
                <a:gd name="T30" fmla="*/ 11 w 60"/>
                <a:gd name="T31" fmla="*/ 11 h 60"/>
                <a:gd name="T32" fmla="*/ 12 w 60"/>
                <a:gd name="T33" fmla="*/ 10 h 60"/>
                <a:gd name="T34" fmla="*/ 13 w 60"/>
                <a:gd name="T35" fmla="*/ 10 h 60"/>
                <a:gd name="T36" fmla="*/ 14 w 60"/>
                <a:gd name="T37" fmla="*/ 9 h 60"/>
                <a:gd name="T38" fmla="*/ 14 w 60"/>
                <a:gd name="T39" fmla="*/ 8 h 60"/>
                <a:gd name="T40" fmla="*/ 14 w 60"/>
                <a:gd name="T41" fmla="*/ 7 h 60"/>
                <a:gd name="T42" fmla="*/ 14 w 60"/>
                <a:gd name="T43" fmla="*/ 6 h 60"/>
                <a:gd name="T44" fmla="*/ 14 w 60"/>
                <a:gd name="T45" fmla="*/ 6 h 60"/>
                <a:gd name="T46" fmla="*/ 14 w 60"/>
                <a:gd name="T47" fmla="*/ 5 h 60"/>
                <a:gd name="T48" fmla="*/ 14 w 60"/>
                <a:gd name="T49" fmla="*/ 4 h 60"/>
                <a:gd name="T50" fmla="*/ 14 w 60"/>
                <a:gd name="T51" fmla="*/ 3 h 60"/>
                <a:gd name="T52" fmla="*/ 13 w 60"/>
                <a:gd name="T53" fmla="*/ 2 h 60"/>
                <a:gd name="T54" fmla="*/ 12 w 60"/>
                <a:gd name="T55" fmla="*/ 2 h 60"/>
                <a:gd name="T56" fmla="*/ 11 w 60"/>
                <a:gd name="T57" fmla="*/ 1 h 60"/>
                <a:gd name="T58" fmla="*/ 11 w 60"/>
                <a:gd name="T59" fmla="*/ 0 h 60"/>
                <a:gd name="T60" fmla="*/ 9 w 60"/>
                <a:gd name="T61" fmla="*/ 0 h 60"/>
                <a:gd name="T62" fmla="*/ 8 w 60"/>
                <a:gd name="T63" fmla="*/ 0 h 60"/>
                <a:gd name="T64" fmla="*/ 7 w 60"/>
                <a:gd name="T65" fmla="*/ 0 h 60"/>
                <a:gd name="T66" fmla="*/ 7 w 60"/>
                <a:gd name="T67" fmla="*/ 0 h 60"/>
                <a:gd name="T68" fmla="*/ 6 w 60"/>
                <a:gd name="T69" fmla="*/ 0 h 60"/>
                <a:gd name="T70" fmla="*/ 4 w 60"/>
                <a:gd name="T71" fmla="*/ 0 h 60"/>
                <a:gd name="T72" fmla="*/ 4 w 60"/>
                <a:gd name="T73" fmla="*/ 0 h 60"/>
                <a:gd name="T74" fmla="*/ 3 w 60"/>
                <a:gd name="T75" fmla="*/ 1 h 60"/>
                <a:gd name="T76" fmla="*/ 2 w 60"/>
                <a:gd name="T77" fmla="*/ 2 h 60"/>
                <a:gd name="T78" fmla="*/ 1 w 60"/>
                <a:gd name="T79" fmla="*/ 2 h 60"/>
                <a:gd name="T80" fmla="*/ 1 w 60"/>
                <a:gd name="T81" fmla="*/ 3 h 60"/>
                <a:gd name="T82" fmla="*/ 0 w 60"/>
                <a:gd name="T83" fmla="*/ 4 h 60"/>
                <a:gd name="T84" fmla="*/ 0 w 60"/>
                <a:gd name="T85" fmla="*/ 5 h 60"/>
                <a:gd name="T86" fmla="*/ 0 w 60"/>
                <a:gd name="T87" fmla="*/ 6 h 60"/>
                <a:gd name="T88" fmla="*/ 7 w 60"/>
                <a:gd name="T89" fmla="*/ 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0"/>
                <a:gd name="T137" fmla="*/ 60 w 60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0">
                  <a:moveTo>
                    <a:pt x="30" y="30"/>
                  </a:move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8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7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58"/>
            <p:cNvSpPr>
              <a:spLocks/>
            </p:cNvSpPr>
            <p:nvPr/>
          </p:nvSpPr>
          <p:spPr bwMode="auto">
            <a:xfrm>
              <a:off x="3499" y="1288"/>
              <a:ext cx="22" cy="20"/>
            </a:xfrm>
            <a:custGeom>
              <a:avLst/>
              <a:gdLst>
                <a:gd name="T0" fmla="*/ 0 w 44"/>
                <a:gd name="T1" fmla="*/ 5 h 45"/>
                <a:gd name="T2" fmla="*/ 0 w 44"/>
                <a:gd name="T3" fmla="*/ 5 h 45"/>
                <a:gd name="T4" fmla="*/ 1 w 44"/>
                <a:gd name="T5" fmla="*/ 6 h 45"/>
                <a:gd name="T6" fmla="*/ 1 w 44"/>
                <a:gd name="T7" fmla="*/ 7 h 45"/>
                <a:gd name="T8" fmla="*/ 1 w 44"/>
                <a:gd name="T9" fmla="*/ 7 h 45"/>
                <a:gd name="T10" fmla="*/ 2 w 44"/>
                <a:gd name="T11" fmla="*/ 8 h 45"/>
                <a:gd name="T12" fmla="*/ 3 w 44"/>
                <a:gd name="T13" fmla="*/ 8 h 45"/>
                <a:gd name="T14" fmla="*/ 3 w 44"/>
                <a:gd name="T15" fmla="*/ 8 h 45"/>
                <a:gd name="T16" fmla="*/ 3 w 44"/>
                <a:gd name="T17" fmla="*/ 8 h 45"/>
                <a:gd name="T18" fmla="*/ 5 w 44"/>
                <a:gd name="T19" fmla="*/ 9 h 45"/>
                <a:gd name="T20" fmla="*/ 6 w 44"/>
                <a:gd name="T21" fmla="*/ 9 h 45"/>
                <a:gd name="T22" fmla="*/ 6 w 44"/>
                <a:gd name="T23" fmla="*/ 9 h 45"/>
                <a:gd name="T24" fmla="*/ 6 w 44"/>
                <a:gd name="T25" fmla="*/ 9 h 45"/>
                <a:gd name="T26" fmla="*/ 7 w 44"/>
                <a:gd name="T27" fmla="*/ 8 h 45"/>
                <a:gd name="T28" fmla="*/ 9 w 44"/>
                <a:gd name="T29" fmla="*/ 8 h 45"/>
                <a:gd name="T30" fmla="*/ 9 w 44"/>
                <a:gd name="T31" fmla="*/ 8 h 45"/>
                <a:gd name="T32" fmla="*/ 10 w 44"/>
                <a:gd name="T33" fmla="*/ 7 h 45"/>
                <a:gd name="T34" fmla="*/ 11 w 44"/>
                <a:gd name="T35" fmla="*/ 7 h 45"/>
                <a:gd name="T36" fmla="*/ 11 w 44"/>
                <a:gd name="T37" fmla="*/ 7 h 45"/>
                <a:gd name="T38" fmla="*/ 11 w 44"/>
                <a:gd name="T39" fmla="*/ 6 h 45"/>
                <a:gd name="T40" fmla="*/ 11 w 44"/>
                <a:gd name="T41" fmla="*/ 5 h 45"/>
                <a:gd name="T42" fmla="*/ 11 w 44"/>
                <a:gd name="T43" fmla="*/ 4 h 45"/>
                <a:gd name="T44" fmla="*/ 11 w 44"/>
                <a:gd name="T45" fmla="*/ 4 h 45"/>
                <a:gd name="T46" fmla="*/ 11 w 44"/>
                <a:gd name="T47" fmla="*/ 4 h 45"/>
                <a:gd name="T48" fmla="*/ 11 w 44"/>
                <a:gd name="T49" fmla="*/ 3 h 45"/>
                <a:gd name="T50" fmla="*/ 11 w 44"/>
                <a:gd name="T51" fmla="*/ 2 h 45"/>
                <a:gd name="T52" fmla="*/ 10 w 44"/>
                <a:gd name="T53" fmla="*/ 2 h 45"/>
                <a:gd name="T54" fmla="*/ 9 w 44"/>
                <a:gd name="T55" fmla="*/ 1 h 45"/>
                <a:gd name="T56" fmla="*/ 9 w 44"/>
                <a:gd name="T57" fmla="*/ 1 h 45"/>
                <a:gd name="T58" fmla="*/ 8 w 44"/>
                <a:gd name="T59" fmla="*/ 0 h 45"/>
                <a:gd name="T60" fmla="*/ 7 w 44"/>
                <a:gd name="T61" fmla="*/ 0 h 45"/>
                <a:gd name="T62" fmla="*/ 6 w 44"/>
                <a:gd name="T63" fmla="*/ 0 h 45"/>
                <a:gd name="T64" fmla="*/ 6 w 44"/>
                <a:gd name="T65" fmla="*/ 0 h 45"/>
                <a:gd name="T66" fmla="*/ 5 w 44"/>
                <a:gd name="T67" fmla="*/ 0 h 45"/>
                <a:gd name="T68" fmla="*/ 5 w 44"/>
                <a:gd name="T69" fmla="*/ 0 h 45"/>
                <a:gd name="T70" fmla="*/ 3 w 44"/>
                <a:gd name="T71" fmla="*/ 0 h 45"/>
                <a:gd name="T72" fmla="*/ 3 w 44"/>
                <a:gd name="T73" fmla="*/ 1 h 45"/>
                <a:gd name="T74" fmla="*/ 2 w 44"/>
                <a:gd name="T75" fmla="*/ 1 h 45"/>
                <a:gd name="T76" fmla="*/ 1 w 44"/>
                <a:gd name="T77" fmla="*/ 1 h 45"/>
                <a:gd name="T78" fmla="*/ 1 w 44"/>
                <a:gd name="T79" fmla="*/ 2 h 45"/>
                <a:gd name="T80" fmla="*/ 1 w 44"/>
                <a:gd name="T81" fmla="*/ 3 h 45"/>
                <a:gd name="T82" fmla="*/ 0 w 44"/>
                <a:gd name="T83" fmla="*/ 3 h 45"/>
                <a:gd name="T84" fmla="*/ 0 w 44"/>
                <a:gd name="T85" fmla="*/ 4 h 45"/>
                <a:gd name="T86" fmla="*/ 0 w 44"/>
                <a:gd name="T87" fmla="*/ 4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45"/>
                <a:gd name="T134" fmla="*/ 44 w 44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45">
                  <a:moveTo>
                    <a:pt x="0" y="22"/>
                  </a:move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9" y="43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39" y="36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59"/>
            <p:cNvSpPr>
              <a:spLocks/>
            </p:cNvSpPr>
            <p:nvPr/>
          </p:nvSpPr>
          <p:spPr bwMode="auto">
            <a:xfrm>
              <a:off x="3608" y="1280"/>
              <a:ext cx="29" cy="27"/>
            </a:xfrm>
            <a:custGeom>
              <a:avLst/>
              <a:gdLst>
                <a:gd name="T0" fmla="*/ 0 w 61"/>
                <a:gd name="T1" fmla="*/ 6 h 60"/>
                <a:gd name="T2" fmla="*/ 0 w 61"/>
                <a:gd name="T3" fmla="*/ 7 h 60"/>
                <a:gd name="T4" fmla="*/ 0 w 61"/>
                <a:gd name="T5" fmla="*/ 8 h 60"/>
                <a:gd name="T6" fmla="*/ 1 w 61"/>
                <a:gd name="T7" fmla="*/ 9 h 60"/>
                <a:gd name="T8" fmla="*/ 1 w 61"/>
                <a:gd name="T9" fmla="*/ 10 h 60"/>
                <a:gd name="T10" fmla="*/ 2 w 61"/>
                <a:gd name="T11" fmla="*/ 10 h 60"/>
                <a:gd name="T12" fmla="*/ 3 w 61"/>
                <a:gd name="T13" fmla="*/ 11 h 60"/>
                <a:gd name="T14" fmla="*/ 4 w 61"/>
                <a:gd name="T15" fmla="*/ 11 h 60"/>
                <a:gd name="T16" fmla="*/ 5 w 61"/>
                <a:gd name="T17" fmla="*/ 12 h 60"/>
                <a:gd name="T18" fmla="*/ 6 w 61"/>
                <a:gd name="T19" fmla="*/ 12 h 60"/>
                <a:gd name="T20" fmla="*/ 7 w 61"/>
                <a:gd name="T21" fmla="*/ 12 h 60"/>
                <a:gd name="T22" fmla="*/ 7 w 61"/>
                <a:gd name="T23" fmla="*/ 12 h 60"/>
                <a:gd name="T24" fmla="*/ 9 w 61"/>
                <a:gd name="T25" fmla="*/ 12 h 60"/>
                <a:gd name="T26" fmla="*/ 9 w 61"/>
                <a:gd name="T27" fmla="*/ 12 h 60"/>
                <a:gd name="T28" fmla="*/ 10 w 61"/>
                <a:gd name="T29" fmla="*/ 11 h 60"/>
                <a:gd name="T30" fmla="*/ 11 w 61"/>
                <a:gd name="T31" fmla="*/ 11 h 60"/>
                <a:gd name="T32" fmla="*/ 12 w 61"/>
                <a:gd name="T33" fmla="*/ 10 h 60"/>
                <a:gd name="T34" fmla="*/ 12 w 61"/>
                <a:gd name="T35" fmla="*/ 10 h 60"/>
                <a:gd name="T36" fmla="*/ 13 w 61"/>
                <a:gd name="T37" fmla="*/ 9 h 60"/>
                <a:gd name="T38" fmla="*/ 13 w 61"/>
                <a:gd name="T39" fmla="*/ 8 h 60"/>
                <a:gd name="T40" fmla="*/ 14 w 61"/>
                <a:gd name="T41" fmla="*/ 7 h 60"/>
                <a:gd name="T42" fmla="*/ 14 w 61"/>
                <a:gd name="T43" fmla="*/ 6 h 60"/>
                <a:gd name="T44" fmla="*/ 14 w 61"/>
                <a:gd name="T45" fmla="*/ 6 h 60"/>
                <a:gd name="T46" fmla="*/ 14 w 61"/>
                <a:gd name="T47" fmla="*/ 5 h 60"/>
                <a:gd name="T48" fmla="*/ 13 w 61"/>
                <a:gd name="T49" fmla="*/ 4 h 60"/>
                <a:gd name="T50" fmla="*/ 13 w 61"/>
                <a:gd name="T51" fmla="*/ 3 h 60"/>
                <a:gd name="T52" fmla="*/ 12 w 61"/>
                <a:gd name="T53" fmla="*/ 2 h 60"/>
                <a:gd name="T54" fmla="*/ 12 w 61"/>
                <a:gd name="T55" fmla="*/ 2 h 60"/>
                <a:gd name="T56" fmla="*/ 11 w 61"/>
                <a:gd name="T57" fmla="*/ 1 h 60"/>
                <a:gd name="T58" fmla="*/ 10 w 61"/>
                <a:gd name="T59" fmla="*/ 0 h 60"/>
                <a:gd name="T60" fmla="*/ 9 w 61"/>
                <a:gd name="T61" fmla="*/ 0 h 60"/>
                <a:gd name="T62" fmla="*/ 9 w 61"/>
                <a:gd name="T63" fmla="*/ 0 h 60"/>
                <a:gd name="T64" fmla="*/ 7 w 61"/>
                <a:gd name="T65" fmla="*/ 0 h 60"/>
                <a:gd name="T66" fmla="*/ 7 w 61"/>
                <a:gd name="T67" fmla="*/ 0 h 60"/>
                <a:gd name="T68" fmla="*/ 6 w 61"/>
                <a:gd name="T69" fmla="*/ 0 h 60"/>
                <a:gd name="T70" fmla="*/ 5 w 61"/>
                <a:gd name="T71" fmla="*/ 0 h 60"/>
                <a:gd name="T72" fmla="*/ 4 w 61"/>
                <a:gd name="T73" fmla="*/ 0 h 60"/>
                <a:gd name="T74" fmla="*/ 3 w 61"/>
                <a:gd name="T75" fmla="*/ 1 h 60"/>
                <a:gd name="T76" fmla="*/ 2 w 61"/>
                <a:gd name="T77" fmla="*/ 2 h 60"/>
                <a:gd name="T78" fmla="*/ 1 w 61"/>
                <a:gd name="T79" fmla="*/ 2 h 60"/>
                <a:gd name="T80" fmla="*/ 1 w 61"/>
                <a:gd name="T81" fmla="*/ 3 h 60"/>
                <a:gd name="T82" fmla="*/ 0 w 61"/>
                <a:gd name="T83" fmla="*/ 4 h 60"/>
                <a:gd name="T84" fmla="*/ 0 w 61"/>
                <a:gd name="T85" fmla="*/ 5 h 60"/>
                <a:gd name="T86" fmla="*/ 0 w 61"/>
                <a:gd name="T87" fmla="*/ 6 h 60"/>
                <a:gd name="T88" fmla="*/ 7 w 61"/>
                <a:gd name="T89" fmla="*/ 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"/>
                <a:gd name="T136" fmla="*/ 0 h 60"/>
                <a:gd name="T137" fmla="*/ 61 w 61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" h="60">
                  <a:moveTo>
                    <a:pt x="31" y="30"/>
                  </a:move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7" y="46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3" y="58"/>
                  </a:lnTo>
                  <a:lnTo>
                    <a:pt x="25" y="58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9" y="60"/>
                  </a:lnTo>
                  <a:lnTo>
                    <a:pt x="31" y="60"/>
                  </a:lnTo>
                  <a:lnTo>
                    <a:pt x="32" y="60"/>
                  </a:lnTo>
                  <a:lnTo>
                    <a:pt x="34" y="60"/>
                  </a:lnTo>
                  <a:lnTo>
                    <a:pt x="35" y="60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4" y="57"/>
                  </a:lnTo>
                  <a:lnTo>
                    <a:pt x="46" y="55"/>
                  </a:lnTo>
                  <a:lnTo>
                    <a:pt x="47" y="54"/>
                  </a:lnTo>
                  <a:lnTo>
                    <a:pt x="49" y="54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2" y="51"/>
                  </a:lnTo>
                  <a:lnTo>
                    <a:pt x="53" y="49"/>
                  </a:lnTo>
                  <a:lnTo>
                    <a:pt x="55" y="49"/>
                  </a:lnTo>
                  <a:lnTo>
                    <a:pt x="55" y="48"/>
                  </a:lnTo>
                  <a:lnTo>
                    <a:pt x="56" y="46"/>
                  </a:lnTo>
                  <a:lnTo>
                    <a:pt x="56" y="45"/>
                  </a:lnTo>
                  <a:lnTo>
                    <a:pt x="58" y="43"/>
                  </a:lnTo>
                  <a:lnTo>
                    <a:pt x="59" y="42"/>
                  </a:lnTo>
                  <a:lnTo>
                    <a:pt x="59" y="40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61" y="33"/>
                  </a:lnTo>
                  <a:lnTo>
                    <a:pt x="61" y="31"/>
                  </a:lnTo>
                  <a:lnTo>
                    <a:pt x="61" y="30"/>
                  </a:lnTo>
                  <a:lnTo>
                    <a:pt x="61" y="28"/>
                  </a:lnTo>
                  <a:lnTo>
                    <a:pt x="61" y="27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59" y="18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6" y="13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0" y="6"/>
                  </a:lnTo>
                  <a:lnTo>
                    <a:pt x="49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60"/>
            <p:cNvSpPr>
              <a:spLocks/>
            </p:cNvSpPr>
            <p:nvPr/>
          </p:nvSpPr>
          <p:spPr bwMode="auto">
            <a:xfrm>
              <a:off x="3602" y="1288"/>
              <a:ext cx="22" cy="20"/>
            </a:xfrm>
            <a:custGeom>
              <a:avLst/>
              <a:gdLst>
                <a:gd name="T0" fmla="*/ 0 w 44"/>
                <a:gd name="T1" fmla="*/ 5 h 45"/>
                <a:gd name="T2" fmla="*/ 0 w 44"/>
                <a:gd name="T3" fmla="*/ 5 h 45"/>
                <a:gd name="T4" fmla="*/ 1 w 44"/>
                <a:gd name="T5" fmla="*/ 6 h 45"/>
                <a:gd name="T6" fmla="*/ 1 w 44"/>
                <a:gd name="T7" fmla="*/ 7 h 45"/>
                <a:gd name="T8" fmla="*/ 1 w 44"/>
                <a:gd name="T9" fmla="*/ 7 h 45"/>
                <a:gd name="T10" fmla="*/ 1 w 44"/>
                <a:gd name="T11" fmla="*/ 8 h 45"/>
                <a:gd name="T12" fmla="*/ 3 w 44"/>
                <a:gd name="T13" fmla="*/ 8 h 45"/>
                <a:gd name="T14" fmla="*/ 3 w 44"/>
                <a:gd name="T15" fmla="*/ 8 h 45"/>
                <a:gd name="T16" fmla="*/ 3 w 44"/>
                <a:gd name="T17" fmla="*/ 8 h 45"/>
                <a:gd name="T18" fmla="*/ 5 w 44"/>
                <a:gd name="T19" fmla="*/ 9 h 45"/>
                <a:gd name="T20" fmla="*/ 6 w 44"/>
                <a:gd name="T21" fmla="*/ 9 h 45"/>
                <a:gd name="T22" fmla="*/ 6 w 44"/>
                <a:gd name="T23" fmla="*/ 9 h 45"/>
                <a:gd name="T24" fmla="*/ 6 w 44"/>
                <a:gd name="T25" fmla="*/ 9 h 45"/>
                <a:gd name="T26" fmla="*/ 7 w 44"/>
                <a:gd name="T27" fmla="*/ 8 h 45"/>
                <a:gd name="T28" fmla="*/ 9 w 44"/>
                <a:gd name="T29" fmla="*/ 8 h 45"/>
                <a:gd name="T30" fmla="*/ 9 w 44"/>
                <a:gd name="T31" fmla="*/ 8 h 45"/>
                <a:gd name="T32" fmla="*/ 10 w 44"/>
                <a:gd name="T33" fmla="*/ 7 h 45"/>
                <a:gd name="T34" fmla="*/ 11 w 44"/>
                <a:gd name="T35" fmla="*/ 7 h 45"/>
                <a:gd name="T36" fmla="*/ 11 w 44"/>
                <a:gd name="T37" fmla="*/ 7 h 45"/>
                <a:gd name="T38" fmla="*/ 11 w 44"/>
                <a:gd name="T39" fmla="*/ 6 h 45"/>
                <a:gd name="T40" fmla="*/ 11 w 44"/>
                <a:gd name="T41" fmla="*/ 5 h 45"/>
                <a:gd name="T42" fmla="*/ 11 w 44"/>
                <a:gd name="T43" fmla="*/ 4 h 45"/>
                <a:gd name="T44" fmla="*/ 11 w 44"/>
                <a:gd name="T45" fmla="*/ 4 h 45"/>
                <a:gd name="T46" fmla="*/ 11 w 44"/>
                <a:gd name="T47" fmla="*/ 4 h 45"/>
                <a:gd name="T48" fmla="*/ 11 w 44"/>
                <a:gd name="T49" fmla="*/ 3 h 45"/>
                <a:gd name="T50" fmla="*/ 11 w 44"/>
                <a:gd name="T51" fmla="*/ 2 h 45"/>
                <a:gd name="T52" fmla="*/ 10 w 44"/>
                <a:gd name="T53" fmla="*/ 2 h 45"/>
                <a:gd name="T54" fmla="*/ 9 w 44"/>
                <a:gd name="T55" fmla="*/ 1 h 45"/>
                <a:gd name="T56" fmla="*/ 9 w 44"/>
                <a:gd name="T57" fmla="*/ 1 h 45"/>
                <a:gd name="T58" fmla="*/ 8 w 44"/>
                <a:gd name="T59" fmla="*/ 0 h 45"/>
                <a:gd name="T60" fmla="*/ 7 w 44"/>
                <a:gd name="T61" fmla="*/ 0 h 45"/>
                <a:gd name="T62" fmla="*/ 6 w 44"/>
                <a:gd name="T63" fmla="*/ 0 h 45"/>
                <a:gd name="T64" fmla="*/ 6 w 44"/>
                <a:gd name="T65" fmla="*/ 0 h 45"/>
                <a:gd name="T66" fmla="*/ 5 w 44"/>
                <a:gd name="T67" fmla="*/ 0 h 45"/>
                <a:gd name="T68" fmla="*/ 5 w 44"/>
                <a:gd name="T69" fmla="*/ 0 h 45"/>
                <a:gd name="T70" fmla="*/ 3 w 44"/>
                <a:gd name="T71" fmla="*/ 0 h 45"/>
                <a:gd name="T72" fmla="*/ 3 w 44"/>
                <a:gd name="T73" fmla="*/ 1 h 45"/>
                <a:gd name="T74" fmla="*/ 1 w 44"/>
                <a:gd name="T75" fmla="*/ 1 h 45"/>
                <a:gd name="T76" fmla="*/ 1 w 44"/>
                <a:gd name="T77" fmla="*/ 1 h 45"/>
                <a:gd name="T78" fmla="*/ 1 w 44"/>
                <a:gd name="T79" fmla="*/ 2 h 45"/>
                <a:gd name="T80" fmla="*/ 1 w 44"/>
                <a:gd name="T81" fmla="*/ 3 h 45"/>
                <a:gd name="T82" fmla="*/ 0 w 44"/>
                <a:gd name="T83" fmla="*/ 3 h 45"/>
                <a:gd name="T84" fmla="*/ 0 w 44"/>
                <a:gd name="T85" fmla="*/ 4 h 45"/>
                <a:gd name="T86" fmla="*/ 0 w 44"/>
                <a:gd name="T87" fmla="*/ 4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45"/>
                <a:gd name="T134" fmla="*/ 44 w 44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45">
                  <a:moveTo>
                    <a:pt x="0" y="22"/>
                  </a:move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9" y="43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39" y="36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4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61"/>
            <p:cNvSpPr>
              <a:spLocks/>
            </p:cNvSpPr>
            <p:nvPr/>
          </p:nvSpPr>
          <p:spPr bwMode="auto">
            <a:xfrm>
              <a:off x="3122" y="2708"/>
              <a:ext cx="44" cy="81"/>
            </a:xfrm>
            <a:custGeom>
              <a:avLst/>
              <a:gdLst>
                <a:gd name="T0" fmla="*/ 0 w 90"/>
                <a:gd name="T1" fmla="*/ 0 h 181"/>
                <a:gd name="T2" fmla="*/ 14 w 90"/>
                <a:gd name="T3" fmla="*/ 36 h 181"/>
                <a:gd name="T4" fmla="*/ 22 w 90"/>
                <a:gd name="T5" fmla="*/ 0 h 181"/>
                <a:gd name="T6" fmla="*/ 14 w 90"/>
                <a:gd name="T7" fmla="*/ 0 h 181"/>
                <a:gd name="T8" fmla="*/ 0 w 90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81"/>
                <a:gd name="T17" fmla="*/ 90 w 90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81">
                  <a:moveTo>
                    <a:pt x="0" y="0"/>
                  </a:moveTo>
                  <a:lnTo>
                    <a:pt x="60" y="181"/>
                  </a:lnTo>
                  <a:lnTo>
                    <a:pt x="90" y="0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Line 62"/>
            <p:cNvSpPr>
              <a:spLocks noChangeShapeType="1"/>
            </p:cNvSpPr>
            <p:nvPr/>
          </p:nvSpPr>
          <p:spPr bwMode="auto">
            <a:xfrm flipV="1">
              <a:off x="3151" y="2264"/>
              <a:ext cx="1" cy="43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05" name="Rectangle 63"/>
            <p:cNvSpPr>
              <a:spLocks noChangeArrowheads="1"/>
            </p:cNvSpPr>
            <p:nvPr/>
          </p:nvSpPr>
          <p:spPr bwMode="auto">
            <a:xfrm>
              <a:off x="5265" y="4067"/>
              <a:ext cx="124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-Roman"/>
                </a:rPr>
                <a:t>m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06" name="Rectangle 64"/>
            <p:cNvSpPr>
              <a:spLocks noChangeArrowheads="1"/>
            </p:cNvSpPr>
            <p:nvPr/>
          </p:nvSpPr>
          <p:spPr bwMode="auto">
            <a:xfrm>
              <a:off x="3020" y="912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07" name="Rectangle 65"/>
            <p:cNvSpPr>
              <a:spLocks noChangeArrowheads="1"/>
            </p:cNvSpPr>
            <p:nvPr/>
          </p:nvSpPr>
          <p:spPr bwMode="auto">
            <a:xfrm>
              <a:off x="3085" y="974"/>
              <a:ext cx="9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1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08" name="Rectangle 66"/>
            <p:cNvSpPr>
              <a:spLocks noChangeArrowheads="1"/>
            </p:cNvSpPr>
            <p:nvPr/>
          </p:nvSpPr>
          <p:spPr bwMode="auto">
            <a:xfrm>
              <a:off x="3189" y="912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09" name="Rectangle 67"/>
            <p:cNvSpPr>
              <a:spLocks noChangeArrowheads="1"/>
            </p:cNvSpPr>
            <p:nvPr/>
          </p:nvSpPr>
          <p:spPr bwMode="auto">
            <a:xfrm>
              <a:off x="3252" y="974"/>
              <a:ext cx="9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2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10" name="Rectangle 68"/>
            <p:cNvSpPr>
              <a:spLocks noChangeArrowheads="1"/>
            </p:cNvSpPr>
            <p:nvPr/>
          </p:nvSpPr>
          <p:spPr bwMode="auto">
            <a:xfrm>
              <a:off x="3698" y="912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11" name="Rectangle 69"/>
            <p:cNvSpPr>
              <a:spLocks noChangeArrowheads="1"/>
            </p:cNvSpPr>
            <p:nvPr/>
          </p:nvSpPr>
          <p:spPr bwMode="auto">
            <a:xfrm>
              <a:off x="3762" y="974"/>
              <a:ext cx="9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-Roman"/>
                </a:rPr>
                <a:t>n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12" name="Rectangle 70"/>
            <p:cNvSpPr>
              <a:spLocks noChangeArrowheads="1"/>
            </p:cNvSpPr>
            <p:nvPr/>
          </p:nvSpPr>
          <p:spPr bwMode="auto">
            <a:xfrm>
              <a:off x="2784" y="2319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13" name="Rectangle 71"/>
            <p:cNvSpPr>
              <a:spLocks noChangeArrowheads="1"/>
            </p:cNvSpPr>
            <p:nvPr/>
          </p:nvSpPr>
          <p:spPr bwMode="auto">
            <a:xfrm>
              <a:off x="2849" y="2381"/>
              <a:ext cx="93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1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14" name="Rectangle 72"/>
            <p:cNvSpPr>
              <a:spLocks noChangeArrowheads="1"/>
            </p:cNvSpPr>
            <p:nvPr/>
          </p:nvSpPr>
          <p:spPr bwMode="auto">
            <a:xfrm>
              <a:off x="2994" y="2319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15" name="Line 73"/>
            <p:cNvSpPr>
              <a:spLocks noChangeShapeType="1"/>
            </p:cNvSpPr>
            <p:nvPr/>
          </p:nvSpPr>
          <p:spPr bwMode="auto">
            <a:xfrm flipH="1">
              <a:off x="3011" y="2345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6" name="Rectangle 74"/>
            <p:cNvSpPr>
              <a:spLocks noChangeArrowheads="1"/>
            </p:cNvSpPr>
            <p:nvPr/>
          </p:nvSpPr>
          <p:spPr bwMode="auto">
            <a:xfrm>
              <a:off x="3058" y="2382"/>
              <a:ext cx="9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-Roman"/>
                </a:rPr>
                <a:t>1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17" name="Rectangle 75"/>
            <p:cNvSpPr>
              <a:spLocks noChangeArrowheads="1"/>
            </p:cNvSpPr>
            <p:nvPr/>
          </p:nvSpPr>
          <p:spPr bwMode="auto">
            <a:xfrm>
              <a:off x="3567" y="2319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18" name="Rectangle 76"/>
            <p:cNvSpPr>
              <a:spLocks noChangeArrowheads="1"/>
            </p:cNvSpPr>
            <p:nvPr/>
          </p:nvSpPr>
          <p:spPr bwMode="auto">
            <a:xfrm>
              <a:off x="3631" y="2381"/>
              <a:ext cx="93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-Roman"/>
                </a:rPr>
                <a:t>n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19" name="Rectangle 77"/>
            <p:cNvSpPr>
              <a:spLocks noChangeArrowheads="1"/>
            </p:cNvSpPr>
            <p:nvPr/>
          </p:nvSpPr>
          <p:spPr bwMode="auto">
            <a:xfrm>
              <a:off x="3775" y="2319"/>
              <a:ext cx="1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20" name="Line 78"/>
            <p:cNvSpPr>
              <a:spLocks noChangeShapeType="1"/>
            </p:cNvSpPr>
            <p:nvPr/>
          </p:nvSpPr>
          <p:spPr bwMode="auto">
            <a:xfrm flipH="1">
              <a:off x="3790" y="2345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21" name="Freeform 79"/>
            <p:cNvSpPr>
              <a:spLocks/>
            </p:cNvSpPr>
            <p:nvPr/>
          </p:nvSpPr>
          <p:spPr bwMode="auto">
            <a:xfrm>
              <a:off x="3902" y="2708"/>
              <a:ext cx="44" cy="81"/>
            </a:xfrm>
            <a:custGeom>
              <a:avLst/>
              <a:gdLst>
                <a:gd name="T0" fmla="*/ 0 w 91"/>
                <a:gd name="T1" fmla="*/ 0 h 181"/>
                <a:gd name="T2" fmla="*/ 14 w 91"/>
                <a:gd name="T3" fmla="*/ 36 h 181"/>
                <a:gd name="T4" fmla="*/ 21 w 91"/>
                <a:gd name="T5" fmla="*/ 0 h 181"/>
                <a:gd name="T6" fmla="*/ 14 w 91"/>
                <a:gd name="T7" fmla="*/ 0 h 181"/>
                <a:gd name="T8" fmla="*/ 0 w 91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81"/>
                <a:gd name="T17" fmla="*/ 91 w 91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81">
                  <a:moveTo>
                    <a:pt x="0" y="0"/>
                  </a:moveTo>
                  <a:lnTo>
                    <a:pt x="60" y="181"/>
                  </a:lnTo>
                  <a:lnTo>
                    <a:pt x="91" y="0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Line 80"/>
            <p:cNvSpPr>
              <a:spLocks noChangeShapeType="1"/>
            </p:cNvSpPr>
            <p:nvPr/>
          </p:nvSpPr>
          <p:spPr bwMode="auto">
            <a:xfrm flipV="1">
              <a:off x="3931" y="2264"/>
              <a:ext cx="1" cy="43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23" name="Rectangle 81"/>
            <p:cNvSpPr>
              <a:spLocks noChangeArrowheads="1"/>
            </p:cNvSpPr>
            <p:nvPr/>
          </p:nvSpPr>
          <p:spPr bwMode="auto">
            <a:xfrm>
              <a:off x="2828" y="2802"/>
              <a:ext cx="1206" cy="782"/>
            </a:xfrm>
            <a:prstGeom prst="rect">
              <a:avLst/>
            </a:prstGeom>
            <a:noFill/>
            <a:ln w="222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Rectangle 82"/>
            <p:cNvSpPr>
              <a:spLocks noChangeArrowheads="1"/>
            </p:cNvSpPr>
            <p:nvPr/>
          </p:nvSpPr>
          <p:spPr bwMode="auto">
            <a:xfrm>
              <a:off x="2828" y="1482"/>
              <a:ext cx="1206" cy="782"/>
            </a:xfrm>
            <a:prstGeom prst="rect">
              <a:avLst/>
            </a:prstGeom>
            <a:noFill/>
            <a:ln w="222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Rectangle 83"/>
            <p:cNvSpPr>
              <a:spLocks noChangeArrowheads="1"/>
            </p:cNvSpPr>
            <p:nvPr/>
          </p:nvSpPr>
          <p:spPr bwMode="auto">
            <a:xfrm>
              <a:off x="4666" y="2802"/>
              <a:ext cx="838" cy="782"/>
            </a:xfrm>
            <a:prstGeom prst="rect">
              <a:avLst/>
            </a:prstGeom>
            <a:noFill/>
            <a:ln w="222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Rectangle 84"/>
            <p:cNvSpPr>
              <a:spLocks noChangeArrowheads="1"/>
            </p:cNvSpPr>
            <p:nvPr/>
          </p:nvSpPr>
          <p:spPr bwMode="auto">
            <a:xfrm>
              <a:off x="3840" y="2382"/>
              <a:ext cx="9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-Roman"/>
                </a:rPr>
                <a:t>n 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47" name="Line 85"/>
          <p:cNvSpPr>
            <a:spLocks noChangeShapeType="1"/>
          </p:cNvSpPr>
          <p:nvPr/>
        </p:nvSpPr>
        <p:spPr bwMode="auto">
          <a:xfrm>
            <a:off x="8077200" y="3276600"/>
            <a:ext cx="0" cy="1447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10248" name="Text Box 86"/>
          <p:cNvSpPr txBox="1">
            <a:spLocks noChangeArrowheads="1"/>
          </p:cNvSpPr>
          <p:nvPr/>
        </p:nvSpPr>
        <p:spPr bwMode="auto">
          <a:xfrm>
            <a:off x="7086600" y="2971800"/>
            <a:ext cx="2057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fixed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smtClean="0"/>
              <a:t>Example Schematic of a PAL</a:t>
            </a:r>
          </a:p>
          <a:p>
            <a:pPr lvl="1"/>
            <a:endParaRPr lang="en-US" sz="2400" dirty="0" smtClean="0"/>
          </a:p>
        </p:txBody>
      </p:sp>
      <p:sp>
        <p:nvSpPr>
          <p:cNvPr id="11267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3"/>
          <p:cNvGrpSpPr>
            <a:grpSpLocks/>
          </p:cNvGrpSpPr>
          <p:nvPr/>
        </p:nvGrpSpPr>
        <p:grpSpPr bwMode="auto">
          <a:xfrm>
            <a:off x="2814638" y="1419225"/>
            <a:ext cx="6253162" cy="5286375"/>
            <a:chOff x="1152" y="894"/>
            <a:chExt cx="3939" cy="3330"/>
          </a:xfrm>
        </p:grpSpPr>
        <p:sp>
          <p:nvSpPr>
            <p:cNvPr id="11273" name="Rectangle 87"/>
            <p:cNvSpPr>
              <a:spLocks noChangeArrowheads="1"/>
            </p:cNvSpPr>
            <p:nvPr/>
          </p:nvSpPr>
          <p:spPr bwMode="auto">
            <a:xfrm>
              <a:off x="1152" y="1760"/>
              <a:ext cx="2466" cy="2236"/>
            </a:xfrm>
            <a:prstGeom prst="rect">
              <a:avLst/>
            </a:prstGeom>
            <a:solidFill>
              <a:srgbClr val="FFFF99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88"/>
            <p:cNvSpPr>
              <a:spLocks/>
            </p:cNvSpPr>
            <p:nvPr/>
          </p:nvSpPr>
          <p:spPr bwMode="auto">
            <a:xfrm>
              <a:off x="3191" y="2378"/>
              <a:ext cx="321" cy="315"/>
            </a:xfrm>
            <a:custGeom>
              <a:avLst/>
              <a:gdLst>
                <a:gd name="T0" fmla="*/ 74 w 658"/>
                <a:gd name="T1" fmla="*/ 0 h 659"/>
                <a:gd name="T2" fmla="*/ 62 w 658"/>
                <a:gd name="T3" fmla="*/ 1 h 659"/>
                <a:gd name="T4" fmla="*/ 51 w 658"/>
                <a:gd name="T5" fmla="*/ 5 h 659"/>
                <a:gd name="T6" fmla="*/ 41 w 658"/>
                <a:gd name="T7" fmla="*/ 9 h 659"/>
                <a:gd name="T8" fmla="*/ 32 w 658"/>
                <a:gd name="T9" fmla="*/ 15 h 659"/>
                <a:gd name="T10" fmla="*/ 23 w 658"/>
                <a:gd name="T11" fmla="*/ 22 h 659"/>
                <a:gd name="T12" fmla="*/ 16 w 658"/>
                <a:gd name="T13" fmla="*/ 30 h 659"/>
                <a:gd name="T14" fmla="*/ 9 w 658"/>
                <a:gd name="T15" fmla="*/ 39 h 659"/>
                <a:gd name="T16" fmla="*/ 5 w 658"/>
                <a:gd name="T17" fmla="*/ 49 h 659"/>
                <a:gd name="T18" fmla="*/ 1 w 658"/>
                <a:gd name="T19" fmla="*/ 60 h 659"/>
                <a:gd name="T20" fmla="*/ 0 w 658"/>
                <a:gd name="T21" fmla="*/ 71 h 659"/>
                <a:gd name="T22" fmla="*/ 0 w 658"/>
                <a:gd name="T23" fmla="*/ 79 h 659"/>
                <a:gd name="T24" fmla="*/ 1 w 658"/>
                <a:gd name="T25" fmla="*/ 90 h 659"/>
                <a:gd name="T26" fmla="*/ 5 w 658"/>
                <a:gd name="T27" fmla="*/ 101 h 659"/>
                <a:gd name="T28" fmla="*/ 9 w 658"/>
                <a:gd name="T29" fmla="*/ 111 h 659"/>
                <a:gd name="T30" fmla="*/ 16 w 658"/>
                <a:gd name="T31" fmla="*/ 120 h 659"/>
                <a:gd name="T32" fmla="*/ 23 w 658"/>
                <a:gd name="T33" fmla="*/ 129 h 659"/>
                <a:gd name="T34" fmla="*/ 32 w 658"/>
                <a:gd name="T35" fmla="*/ 135 h 659"/>
                <a:gd name="T36" fmla="*/ 41 w 658"/>
                <a:gd name="T37" fmla="*/ 141 h 659"/>
                <a:gd name="T38" fmla="*/ 51 w 658"/>
                <a:gd name="T39" fmla="*/ 146 h 659"/>
                <a:gd name="T40" fmla="*/ 62 w 658"/>
                <a:gd name="T41" fmla="*/ 149 h 659"/>
                <a:gd name="T42" fmla="*/ 74 w 658"/>
                <a:gd name="T43" fmla="*/ 151 h 659"/>
                <a:gd name="T44" fmla="*/ 82 w 658"/>
                <a:gd name="T45" fmla="*/ 151 h 659"/>
                <a:gd name="T46" fmla="*/ 94 w 658"/>
                <a:gd name="T47" fmla="*/ 149 h 659"/>
                <a:gd name="T48" fmla="*/ 105 w 658"/>
                <a:gd name="T49" fmla="*/ 146 h 659"/>
                <a:gd name="T50" fmla="*/ 116 w 658"/>
                <a:gd name="T51" fmla="*/ 141 h 659"/>
                <a:gd name="T52" fmla="*/ 125 w 658"/>
                <a:gd name="T53" fmla="*/ 135 h 659"/>
                <a:gd name="T54" fmla="*/ 134 w 658"/>
                <a:gd name="T55" fmla="*/ 129 h 659"/>
                <a:gd name="T56" fmla="*/ 141 w 658"/>
                <a:gd name="T57" fmla="*/ 120 h 659"/>
                <a:gd name="T58" fmla="*/ 147 w 658"/>
                <a:gd name="T59" fmla="*/ 111 h 659"/>
                <a:gd name="T60" fmla="*/ 152 w 658"/>
                <a:gd name="T61" fmla="*/ 101 h 659"/>
                <a:gd name="T62" fmla="*/ 156 w 658"/>
                <a:gd name="T63" fmla="*/ 90 h 659"/>
                <a:gd name="T64" fmla="*/ 157 w 658"/>
                <a:gd name="T65" fmla="*/ 79 h 659"/>
                <a:gd name="T66" fmla="*/ 157 w 658"/>
                <a:gd name="T67" fmla="*/ 71 h 659"/>
                <a:gd name="T68" fmla="*/ 156 w 658"/>
                <a:gd name="T69" fmla="*/ 60 h 659"/>
                <a:gd name="T70" fmla="*/ 152 w 658"/>
                <a:gd name="T71" fmla="*/ 49 h 659"/>
                <a:gd name="T72" fmla="*/ 147 w 658"/>
                <a:gd name="T73" fmla="*/ 39 h 659"/>
                <a:gd name="T74" fmla="*/ 141 w 658"/>
                <a:gd name="T75" fmla="*/ 30 h 659"/>
                <a:gd name="T76" fmla="*/ 134 w 658"/>
                <a:gd name="T77" fmla="*/ 22 h 659"/>
                <a:gd name="T78" fmla="*/ 125 w 658"/>
                <a:gd name="T79" fmla="*/ 15 h 659"/>
                <a:gd name="T80" fmla="*/ 116 w 658"/>
                <a:gd name="T81" fmla="*/ 9 h 659"/>
                <a:gd name="T82" fmla="*/ 105 w 658"/>
                <a:gd name="T83" fmla="*/ 5 h 659"/>
                <a:gd name="T84" fmla="*/ 94 w 658"/>
                <a:gd name="T85" fmla="*/ 1 h 659"/>
                <a:gd name="T86" fmla="*/ 82 w 658"/>
                <a:gd name="T87" fmla="*/ 0 h 659"/>
                <a:gd name="T88" fmla="*/ 79 w 658"/>
                <a:gd name="T89" fmla="*/ 76 h 6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8"/>
                <a:gd name="T136" fmla="*/ 0 h 659"/>
                <a:gd name="T137" fmla="*/ 658 w 658"/>
                <a:gd name="T138" fmla="*/ 659 h 6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8" h="659">
                  <a:moveTo>
                    <a:pt x="329" y="330"/>
                  </a:moveTo>
                  <a:lnTo>
                    <a:pt x="329" y="0"/>
                  </a:lnTo>
                  <a:lnTo>
                    <a:pt x="312" y="0"/>
                  </a:lnTo>
                  <a:lnTo>
                    <a:pt x="296" y="2"/>
                  </a:lnTo>
                  <a:lnTo>
                    <a:pt x="279" y="4"/>
                  </a:lnTo>
                  <a:lnTo>
                    <a:pt x="263" y="7"/>
                  </a:lnTo>
                  <a:lnTo>
                    <a:pt x="248" y="10"/>
                  </a:lnTo>
                  <a:lnTo>
                    <a:pt x="231" y="15"/>
                  </a:lnTo>
                  <a:lnTo>
                    <a:pt x="216" y="20"/>
                  </a:lnTo>
                  <a:lnTo>
                    <a:pt x="201" y="26"/>
                  </a:lnTo>
                  <a:lnTo>
                    <a:pt x="186" y="33"/>
                  </a:lnTo>
                  <a:lnTo>
                    <a:pt x="172" y="40"/>
                  </a:lnTo>
                  <a:lnTo>
                    <a:pt x="159" y="48"/>
                  </a:lnTo>
                  <a:lnTo>
                    <a:pt x="145" y="57"/>
                  </a:lnTo>
                  <a:lnTo>
                    <a:pt x="133" y="66"/>
                  </a:lnTo>
                  <a:lnTo>
                    <a:pt x="120" y="76"/>
                  </a:lnTo>
                  <a:lnTo>
                    <a:pt x="108" y="85"/>
                  </a:lnTo>
                  <a:lnTo>
                    <a:pt x="97" y="96"/>
                  </a:lnTo>
                  <a:lnTo>
                    <a:pt x="86" y="107"/>
                  </a:lnTo>
                  <a:lnTo>
                    <a:pt x="75" y="120"/>
                  </a:lnTo>
                  <a:lnTo>
                    <a:pt x="65" y="132"/>
                  </a:lnTo>
                  <a:lnTo>
                    <a:pt x="56" y="146"/>
                  </a:lnTo>
                  <a:lnTo>
                    <a:pt x="48" y="158"/>
                  </a:lnTo>
                  <a:lnTo>
                    <a:pt x="39" y="172"/>
                  </a:lnTo>
                  <a:lnTo>
                    <a:pt x="33" y="187"/>
                  </a:lnTo>
                  <a:lnTo>
                    <a:pt x="26" y="201"/>
                  </a:lnTo>
                  <a:lnTo>
                    <a:pt x="20" y="216"/>
                  </a:lnTo>
                  <a:lnTo>
                    <a:pt x="15" y="231"/>
                  </a:lnTo>
                  <a:lnTo>
                    <a:pt x="11" y="247"/>
                  </a:lnTo>
                  <a:lnTo>
                    <a:pt x="6" y="263"/>
                  </a:lnTo>
                  <a:lnTo>
                    <a:pt x="4" y="279"/>
                  </a:lnTo>
                  <a:lnTo>
                    <a:pt x="2" y="295"/>
                  </a:lnTo>
                  <a:lnTo>
                    <a:pt x="1" y="312"/>
                  </a:lnTo>
                  <a:lnTo>
                    <a:pt x="0" y="330"/>
                  </a:lnTo>
                  <a:lnTo>
                    <a:pt x="1" y="346"/>
                  </a:lnTo>
                  <a:lnTo>
                    <a:pt x="2" y="363"/>
                  </a:lnTo>
                  <a:lnTo>
                    <a:pt x="4" y="379"/>
                  </a:lnTo>
                  <a:lnTo>
                    <a:pt x="6" y="396"/>
                  </a:lnTo>
                  <a:lnTo>
                    <a:pt x="11" y="412"/>
                  </a:lnTo>
                  <a:lnTo>
                    <a:pt x="15" y="427"/>
                  </a:lnTo>
                  <a:lnTo>
                    <a:pt x="20" y="442"/>
                  </a:lnTo>
                  <a:lnTo>
                    <a:pt x="26" y="457"/>
                  </a:lnTo>
                  <a:lnTo>
                    <a:pt x="33" y="473"/>
                  </a:lnTo>
                  <a:lnTo>
                    <a:pt x="39" y="486"/>
                  </a:lnTo>
                  <a:lnTo>
                    <a:pt x="48" y="500"/>
                  </a:lnTo>
                  <a:lnTo>
                    <a:pt x="56" y="514"/>
                  </a:lnTo>
                  <a:lnTo>
                    <a:pt x="65" y="526"/>
                  </a:lnTo>
                  <a:lnTo>
                    <a:pt x="75" y="538"/>
                  </a:lnTo>
                  <a:lnTo>
                    <a:pt x="86" y="551"/>
                  </a:lnTo>
                  <a:lnTo>
                    <a:pt x="97" y="563"/>
                  </a:lnTo>
                  <a:lnTo>
                    <a:pt x="108" y="573"/>
                  </a:lnTo>
                  <a:lnTo>
                    <a:pt x="120" y="584"/>
                  </a:lnTo>
                  <a:lnTo>
                    <a:pt x="133" y="593"/>
                  </a:lnTo>
                  <a:lnTo>
                    <a:pt x="145" y="603"/>
                  </a:lnTo>
                  <a:lnTo>
                    <a:pt x="159" y="611"/>
                  </a:lnTo>
                  <a:lnTo>
                    <a:pt x="172" y="619"/>
                  </a:lnTo>
                  <a:lnTo>
                    <a:pt x="186" y="626"/>
                  </a:lnTo>
                  <a:lnTo>
                    <a:pt x="201" y="633"/>
                  </a:lnTo>
                  <a:lnTo>
                    <a:pt x="216" y="639"/>
                  </a:lnTo>
                  <a:lnTo>
                    <a:pt x="231" y="644"/>
                  </a:lnTo>
                  <a:lnTo>
                    <a:pt x="248" y="648"/>
                  </a:lnTo>
                  <a:lnTo>
                    <a:pt x="263" y="652"/>
                  </a:lnTo>
                  <a:lnTo>
                    <a:pt x="279" y="655"/>
                  </a:lnTo>
                  <a:lnTo>
                    <a:pt x="296" y="658"/>
                  </a:lnTo>
                  <a:lnTo>
                    <a:pt x="312" y="659"/>
                  </a:lnTo>
                  <a:lnTo>
                    <a:pt x="329" y="659"/>
                  </a:lnTo>
                  <a:lnTo>
                    <a:pt x="347" y="659"/>
                  </a:lnTo>
                  <a:lnTo>
                    <a:pt x="363" y="658"/>
                  </a:lnTo>
                  <a:lnTo>
                    <a:pt x="380" y="655"/>
                  </a:lnTo>
                  <a:lnTo>
                    <a:pt x="396" y="652"/>
                  </a:lnTo>
                  <a:lnTo>
                    <a:pt x="411" y="648"/>
                  </a:lnTo>
                  <a:lnTo>
                    <a:pt x="428" y="644"/>
                  </a:lnTo>
                  <a:lnTo>
                    <a:pt x="443" y="639"/>
                  </a:lnTo>
                  <a:lnTo>
                    <a:pt x="458" y="633"/>
                  </a:lnTo>
                  <a:lnTo>
                    <a:pt x="473" y="626"/>
                  </a:lnTo>
                  <a:lnTo>
                    <a:pt x="487" y="619"/>
                  </a:lnTo>
                  <a:lnTo>
                    <a:pt x="500" y="611"/>
                  </a:lnTo>
                  <a:lnTo>
                    <a:pt x="514" y="603"/>
                  </a:lnTo>
                  <a:lnTo>
                    <a:pt x="526" y="593"/>
                  </a:lnTo>
                  <a:lnTo>
                    <a:pt x="539" y="584"/>
                  </a:lnTo>
                  <a:lnTo>
                    <a:pt x="551" y="573"/>
                  </a:lnTo>
                  <a:lnTo>
                    <a:pt x="562" y="563"/>
                  </a:lnTo>
                  <a:lnTo>
                    <a:pt x="573" y="551"/>
                  </a:lnTo>
                  <a:lnTo>
                    <a:pt x="584" y="538"/>
                  </a:lnTo>
                  <a:lnTo>
                    <a:pt x="594" y="526"/>
                  </a:lnTo>
                  <a:lnTo>
                    <a:pt x="603" y="514"/>
                  </a:lnTo>
                  <a:lnTo>
                    <a:pt x="611" y="500"/>
                  </a:lnTo>
                  <a:lnTo>
                    <a:pt x="620" y="486"/>
                  </a:lnTo>
                  <a:lnTo>
                    <a:pt x="627" y="473"/>
                  </a:lnTo>
                  <a:lnTo>
                    <a:pt x="633" y="457"/>
                  </a:lnTo>
                  <a:lnTo>
                    <a:pt x="639" y="442"/>
                  </a:lnTo>
                  <a:lnTo>
                    <a:pt x="644" y="427"/>
                  </a:lnTo>
                  <a:lnTo>
                    <a:pt x="649" y="412"/>
                  </a:lnTo>
                  <a:lnTo>
                    <a:pt x="653" y="396"/>
                  </a:lnTo>
                  <a:lnTo>
                    <a:pt x="655" y="379"/>
                  </a:lnTo>
                  <a:lnTo>
                    <a:pt x="657" y="363"/>
                  </a:lnTo>
                  <a:lnTo>
                    <a:pt x="658" y="346"/>
                  </a:lnTo>
                  <a:lnTo>
                    <a:pt x="658" y="330"/>
                  </a:lnTo>
                  <a:lnTo>
                    <a:pt x="658" y="312"/>
                  </a:lnTo>
                  <a:lnTo>
                    <a:pt x="657" y="295"/>
                  </a:lnTo>
                  <a:lnTo>
                    <a:pt x="655" y="279"/>
                  </a:lnTo>
                  <a:lnTo>
                    <a:pt x="653" y="263"/>
                  </a:lnTo>
                  <a:lnTo>
                    <a:pt x="649" y="247"/>
                  </a:lnTo>
                  <a:lnTo>
                    <a:pt x="644" y="231"/>
                  </a:lnTo>
                  <a:lnTo>
                    <a:pt x="639" y="216"/>
                  </a:lnTo>
                  <a:lnTo>
                    <a:pt x="633" y="201"/>
                  </a:lnTo>
                  <a:lnTo>
                    <a:pt x="627" y="187"/>
                  </a:lnTo>
                  <a:lnTo>
                    <a:pt x="620" y="172"/>
                  </a:lnTo>
                  <a:lnTo>
                    <a:pt x="611" y="158"/>
                  </a:lnTo>
                  <a:lnTo>
                    <a:pt x="603" y="146"/>
                  </a:lnTo>
                  <a:lnTo>
                    <a:pt x="594" y="132"/>
                  </a:lnTo>
                  <a:lnTo>
                    <a:pt x="584" y="120"/>
                  </a:lnTo>
                  <a:lnTo>
                    <a:pt x="573" y="107"/>
                  </a:lnTo>
                  <a:lnTo>
                    <a:pt x="562" y="96"/>
                  </a:lnTo>
                  <a:lnTo>
                    <a:pt x="551" y="85"/>
                  </a:lnTo>
                  <a:lnTo>
                    <a:pt x="539" y="76"/>
                  </a:lnTo>
                  <a:lnTo>
                    <a:pt x="526" y="66"/>
                  </a:lnTo>
                  <a:lnTo>
                    <a:pt x="514" y="57"/>
                  </a:lnTo>
                  <a:lnTo>
                    <a:pt x="500" y="48"/>
                  </a:lnTo>
                  <a:lnTo>
                    <a:pt x="487" y="40"/>
                  </a:lnTo>
                  <a:lnTo>
                    <a:pt x="473" y="33"/>
                  </a:lnTo>
                  <a:lnTo>
                    <a:pt x="458" y="26"/>
                  </a:lnTo>
                  <a:lnTo>
                    <a:pt x="443" y="20"/>
                  </a:lnTo>
                  <a:lnTo>
                    <a:pt x="428" y="15"/>
                  </a:lnTo>
                  <a:lnTo>
                    <a:pt x="411" y="10"/>
                  </a:lnTo>
                  <a:lnTo>
                    <a:pt x="396" y="7"/>
                  </a:lnTo>
                  <a:lnTo>
                    <a:pt x="380" y="4"/>
                  </a:lnTo>
                  <a:lnTo>
                    <a:pt x="363" y="2"/>
                  </a:lnTo>
                  <a:lnTo>
                    <a:pt x="347" y="0"/>
                  </a:lnTo>
                  <a:lnTo>
                    <a:pt x="329" y="0"/>
                  </a:lnTo>
                  <a:lnTo>
                    <a:pt x="329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89"/>
            <p:cNvSpPr>
              <a:spLocks noChangeShapeType="1"/>
            </p:cNvSpPr>
            <p:nvPr/>
          </p:nvSpPr>
          <p:spPr bwMode="auto">
            <a:xfrm>
              <a:off x="1244" y="3522"/>
              <a:ext cx="189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6" name="Line 90"/>
            <p:cNvSpPr>
              <a:spLocks noChangeShapeType="1"/>
            </p:cNvSpPr>
            <p:nvPr/>
          </p:nvSpPr>
          <p:spPr bwMode="auto">
            <a:xfrm>
              <a:off x="1244" y="3035"/>
              <a:ext cx="189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7" name="Line 91"/>
            <p:cNvSpPr>
              <a:spLocks noChangeShapeType="1"/>
            </p:cNvSpPr>
            <p:nvPr/>
          </p:nvSpPr>
          <p:spPr bwMode="auto">
            <a:xfrm>
              <a:off x="1244" y="2535"/>
              <a:ext cx="189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8" name="Line 92"/>
            <p:cNvSpPr>
              <a:spLocks noChangeShapeType="1"/>
            </p:cNvSpPr>
            <p:nvPr/>
          </p:nvSpPr>
          <p:spPr bwMode="auto">
            <a:xfrm>
              <a:off x="1244" y="2048"/>
              <a:ext cx="189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9" name="Line 93"/>
            <p:cNvSpPr>
              <a:spLocks noChangeShapeType="1"/>
            </p:cNvSpPr>
            <p:nvPr/>
          </p:nvSpPr>
          <p:spPr bwMode="auto">
            <a:xfrm flipH="1">
              <a:off x="1391" y="3483"/>
              <a:ext cx="93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0" name="Line 94"/>
            <p:cNvSpPr>
              <a:spLocks noChangeShapeType="1"/>
            </p:cNvSpPr>
            <p:nvPr/>
          </p:nvSpPr>
          <p:spPr bwMode="auto">
            <a:xfrm flipH="1" flipV="1">
              <a:off x="1391" y="3483"/>
              <a:ext cx="93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1" name="Line 95"/>
            <p:cNvSpPr>
              <a:spLocks noChangeShapeType="1"/>
            </p:cNvSpPr>
            <p:nvPr/>
          </p:nvSpPr>
          <p:spPr bwMode="auto">
            <a:xfrm flipH="1">
              <a:off x="1951" y="1996"/>
              <a:ext cx="93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2" name="Line 96"/>
            <p:cNvSpPr>
              <a:spLocks noChangeShapeType="1"/>
            </p:cNvSpPr>
            <p:nvPr/>
          </p:nvSpPr>
          <p:spPr bwMode="auto">
            <a:xfrm flipH="1" flipV="1">
              <a:off x="1951" y="1996"/>
              <a:ext cx="93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3" name="Line 97"/>
            <p:cNvSpPr>
              <a:spLocks noChangeShapeType="1"/>
            </p:cNvSpPr>
            <p:nvPr/>
          </p:nvSpPr>
          <p:spPr bwMode="auto">
            <a:xfrm flipH="1">
              <a:off x="1671" y="2496"/>
              <a:ext cx="93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4" name="Line 98"/>
            <p:cNvSpPr>
              <a:spLocks noChangeShapeType="1"/>
            </p:cNvSpPr>
            <p:nvPr/>
          </p:nvSpPr>
          <p:spPr bwMode="auto">
            <a:xfrm flipH="1" flipV="1">
              <a:off x="1671" y="2496"/>
              <a:ext cx="93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5" name="Line 99"/>
            <p:cNvSpPr>
              <a:spLocks noChangeShapeType="1"/>
            </p:cNvSpPr>
            <p:nvPr/>
          </p:nvSpPr>
          <p:spPr bwMode="auto">
            <a:xfrm flipH="1">
              <a:off x="1951" y="2496"/>
              <a:ext cx="93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6" name="Line 100"/>
            <p:cNvSpPr>
              <a:spLocks noChangeShapeType="1"/>
            </p:cNvSpPr>
            <p:nvPr/>
          </p:nvSpPr>
          <p:spPr bwMode="auto">
            <a:xfrm flipH="1" flipV="1">
              <a:off x="1951" y="2496"/>
              <a:ext cx="93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7" name="Line 101"/>
            <p:cNvSpPr>
              <a:spLocks noChangeShapeType="1"/>
            </p:cNvSpPr>
            <p:nvPr/>
          </p:nvSpPr>
          <p:spPr bwMode="auto">
            <a:xfrm flipH="1">
              <a:off x="1951" y="3483"/>
              <a:ext cx="93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8" name="Line 102"/>
            <p:cNvSpPr>
              <a:spLocks noChangeShapeType="1"/>
            </p:cNvSpPr>
            <p:nvPr/>
          </p:nvSpPr>
          <p:spPr bwMode="auto">
            <a:xfrm flipH="1" flipV="1">
              <a:off x="1951" y="3483"/>
              <a:ext cx="93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9" name="Line 103"/>
            <p:cNvSpPr>
              <a:spLocks noChangeShapeType="1"/>
            </p:cNvSpPr>
            <p:nvPr/>
          </p:nvSpPr>
          <p:spPr bwMode="auto">
            <a:xfrm flipH="1">
              <a:off x="2232" y="2983"/>
              <a:ext cx="93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90" name="Line 104"/>
            <p:cNvSpPr>
              <a:spLocks noChangeShapeType="1"/>
            </p:cNvSpPr>
            <p:nvPr/>
          </p:nvSpPr>
          <p:spPr bwMode="auto">
            <a:xfrm flipH="1" flipV="1">
              <a:off x="2232" y="2983"/>
              <a:ext cx="93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91" name="Line 105"/>
            <p:cNvSpPr>
              <a:spLocks noChangeShapeType="1"/>
            </p:cNvSpPr>
            <p:nvPr/>
          </p:nvSpPr>
          <p:spPr bwMode="auto">
            <a:xfrm flipH="1">
              <a:off x="1671" y="2983"/>
              <a:ext cx="93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92" name="Line 106"/>
            <p:cNvSpPr>
              <a:spLocks noChangeShapeType="1"/>
            </p:cNvSpPr>
            <p:nvPr/>
          </p:nvSpPr>
          <p:spPr bwMode="auto">
            <a:xfrm flipH="1" flipV="1">
              <a:off x="1671" y="2983"/>
              <a:ext cx="93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93" name="Line 107"/>
            <p:cNvSpPr>
              <a:spLocks noChangeShapeType="1"/>
            </p:cNvSpPr>
            <p:nvPr/>
          </p:nvSpPr>
          <p:spPr bwMode="auto">
            <a:xfrm flipH="1">
              <a:off x="1391" y="1996"/>
              <a:ext cx="93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94" name="Line 108"/>
            <p:cNvSpPr>
              <a:spLocks noChangeShapeType="1"/>
            </p:cNvSpPr>
            <p:nvPr/>
          </p:nvSpPr>
          <p:spPr bwMode="auto">
            <a:xfrm flipH="1" flipV="1">
              <a:off x="1391" y="1996"/>
              <a:ext cx="93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95" name="Line 109"/>
            <p:cNvSpPr>
              <a:spLocks noChangeShapeType="1"/>
            </p:cNvSpPr>
            <p:nvPr/>
          </p:nvSpPr>
          <p:spPr bwMode="auto">
            <a:xfrm flipH="1">
              <a:off x="2524" y="3483"/>
              <a:ext cx="94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96" name="Line 110"/>
            <p:cNvSpPr>
              <a:spLocks noChangeShapeType="1"/>
            </p:cNvSpPr>
            <p:nvPr/>
          </p:nvSpPr>
          <p:spPr bwMode="auto">
            <a:xfrm flipH="1" flipV="1">
              <a:off x="2524" y="3483"/>
              <a:ext cx="94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97" name="Rectangle 111"/>
            <p:cNvSpPr>
              <a:spLocks noChangeArrowheads="1"/>
            </p:cNvSpPr>
            <p:nvPr/>
          </p:nvSpPr>
          <p:spPr bwMode="auto">
            <a:xfrm>
              <a:off x="4970" y="2220"/>
              <a:ext cx="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-Roman"/>
                </a:rPr>
                <a:t>f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98" name="Rectangle 112"/>
            <p:cNvSpPr>
              <a:spLocks noChangeArrowheads="1"/>
            </p:cNvSpPr>
            <p:nvPr/>
          </p:nvSpPr>
          <p:spPr bwMode="auto">
            <a:xfrm>
              <a:off x="5005" y="2270"/>
              <a:ext cx="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Times-Roman"/>
                </a:rPr>
                <a:t>1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99" name="Rectangle 113"/>
            <p:cNvSpPr>
              <a:spLocks noChangeArrowheads="1"/>
            </p:cNvSpPr>
            <p:nvPr/>
          </p:nvSpPr>
          <p:spPr bwMode="auto">
            <a:xfrm>
              <a:off x="3700" y="1875"/>
              <a:ext cx="1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-Roman"/>
                </a:rPr>
                <a:t>P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00" name="Rectangle 114"/>
            <p:cNvSpPr>
              <a:spLocks noChangeArrowheads="1"/>
            </p:cNvSpPr>
            <p:nvPr/>
          </p:nvSpPr>
          <p:spPr bwMode="auto">
            <a:xfrm>
              <a:off x="3767" y="1923"/>
              <a:ext cx="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Times-Roman"/>
                </a:rPr>
                <a:t>1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01" name="Rectangle 115"/>
            <p:cNvSpPr>
              <a:spLocks noChangeArrowheads="1"/>
            </p:cNvSpPr>
            <p:nvPr/>
          </p:nvSpPr>
          <p:spPr bwMode="auto">
            <a:xfrm>
              <a:off x="3700" y="2367"/>
              <a:ext cx="1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-Roman"/>
                </a:rPr>
                <a:t>P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02" name="Rectangle 116"/>
            <p:cNvSpPr>
              <a:spLocks noChangeArrowheads="1"/>
            </p:cNvSpPr>
            <p:nvPr/>
          </p:nvSpPr>
          <p:spPr bwMode="auto">
            <a:xfrm>
              <a:off x="3767" y="2417"/>
              <a:ext cx="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-Roman"/>
                </a:rPr>
                <a:t>2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03" name="Rectangle 117"/>
            <p:cNvSpPr>
              <a:spLocks noChangeArrowheads="1"/>
            </p:cNvSpPr>
            <p:nvPr/>
          </p:nvSpPr>
          <p:spPr bwMode="auto">
            <a:xfrm>
              <a:off x="4969" y="3208"/>
              <a:ext cx="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-Roman"/>
                </a:rPr>
                <a:t>f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04" name="Rectangle 118"/>
            <p:cNvSpPr>
              <a:spLocks noChangeArrowheads="1"/>
            </p:cNvSpPr>
            <p:nvPr/>
          </p:nvSpPr>
          <p:spPr bwMode="auto">
            <a:xfrm>
              <a:off x="5004" y="3258"/>
              <a:ext cx="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-Roman"/>
                </a:rPr>
                <a:t>2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05" name="Rectangle 119"/>
            <p:cNvSpPr>
              <a:spLocks noChangeArrowheads="1"/>
            </p:cNvSpPr>
            <p:nvPr/>
          </p:nvSpPr>
          <p:spPr bwMode="auto">
            <a:xfrm>
              <a:off x="1377" y="894"/>
              <a:ext cx="1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06" name="Rectangle 120"/>
            <p:cNvSpPr>
              <a:spLocks noChangeArrowheads="1"/>
            </p:cNvSpPr>
            <p:nvPr/>
          </p:nvSpPr>
          <p:spPr bwMode="auto">
            <a:xfrm>
              <a:off x="1436" y="954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-Roman"/>
                </a:rPr>
                <a:t>1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07" name="Rectangle 121"/>
            <p:cNvSpPr>
              <a:spLocks noChangeArrowheads="1"/>
            </p:cNvSpPr>
            <p:nvPr/>
          </p:nvSpPr>
          <p:spPr bwMode="auto">
            <a:xfrm>
              <a:off x="1943" y="894"/>
              <a:ext cx="1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08" name="Rectangle 122"/>
            <p:cNvSpPr>
              <a:spLocks noChangeArrowheads="1"/>
            </p:cNvSpPr>
            <p:nvPr/>
          </p:nvSpPr>
          <p:spPr bwMode="auto">
            <a:xfrm>
              <a:off x="2000" y="954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-Roman"/>
                </a:rPr>
                <a:t>2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09" name="Rectangle 123"/>
            <p:cNvSpPr>
              <a:spLocks noChangeArrowheads="1"/>
            </p:cNvSpPr>
            <p:nvPr/>
          </p:nvSpPr>
          <p:spPr bwMode="auto">
            <a:xfrm>
              <a:off x="2511" y="894"/>
              <a:ext cx="1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10" name="Line 124"/>
            <p:cNvSpPr>
              <a:spLocks noChangeShapeType="1"/>
            </p:cNvSpPr>
            <p:nvPr/>
          </p:nvSpPr>
          <p:spPr bwMode="auto">
            <a:xfrm>
              <a:off x="1712" y="1220"/>
              <a:ext cx="1" cy="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11" name="Line 125"/>
            <p:cNvSpPr>
              <a:spLocks noChangeShapeType="1"/>
            </p:cNvSpPr>
            <p:nvPr/>
          </p:nvSpPr>
          <p:spPr bwMode="auto">
            <a:xfrm>
              <a:off x="2284" y="1220"/>
              <a:ext cx="1" cy="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12" name="Line 126"/>
            <p:cNvSpPr>
              <a:spLocks noChangeShapeType="1"/>
            </p:cNvSpPr>
            <p:nvPr/>
          </p:nvSpPr>
          <p:spPr bwMode="auto">
            <a:xfrm>
              <a:off x="2845" y="1220"/>
              <a:ext cx="1" cy="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13" name="Line 127"/>
            <p:cNvSpPr>
              <a:spLocks noChangeShapeType="1"/>
            </p:cNvSpPr>
            <p:nvPr/>
          </p:nvSpPr>
          <p:spPr bwMode="auto">
            <a:xfrm flipV="1">
              <a:off x="1431" y="1075"/>
              <a:ext cx="1" cy="28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14" name="Line 128"/>
            <p:cNvSpPr>
              <a:spLocks noChangeShapeType="1"/>
            </p:cNvSpPr>
            <p:nvPr/>
          </p:nvSpPr>
          <p:spPr bwMode="auto">
            <a:xfrm flipV="1">
              <a:off x="2004" y="1075"/>
              <a:ext cx="1" cy="28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15" name="Line 129"/>
            <p:cNvSpPr>
              <a:spLocks noChangeShapeType="1"/>
            </p:cNvSpPr>
            <p:nvPr/>
          </p:nvSpPr>
          <p:spPr bwMode="auto">
            <a:xfrm flipV="1">
              <a:off x="2565" y="1075"/>
              <a:ext cx="1" cy="28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16" name="Line 130"/>
            <p:cNvSpPr>
              <a:spLocks noChangeShapeType="1"/>
            </p:cNvSpPr>
            <p:nvPr/>
          </p:nvSpPr>
          <p:spPr bwMode="auto">
            <a:xfrm>
              <a:off x="1431" y="1220"/>
              <a:ext cx="28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17" name="Line 131"/>
            <p:cNvSpPr>
              <a:spLocks noChangeShapeType="1"/>
            </p:cNvSpPr>
            <p:nvPr/>
          </p:nvSpPr>
          <p:spPr bwMode="auto">
            <a:xfrm>
              <a:off x="2004" y="1220"/>
              <a:ext cx="28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18" name="Line 132"/>
            <p:cNvSpPr>
              <a:spLocks noChangeShapeType="1"/>
            </p:cNvSpPr>
            <p:nvPr/>
          </p:nvSpPr>
          <p:spPr bwMode="auto">
            <a:xfrm>
              <a:off x="2565" y="1220"/>
              <a:ext cx="28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19" name="Line 133"/>
            <p:cNvSpPr>
              <a:spLocks noChangeShapeType="1"/>
            </p:cNvSpPr>
            <p:nvPr/>
          </p:nvSpPr>
          <p:spPr bwMode="auto">
            <a:xfrm flipV="1">
              <a:off x="1712" y="1733"/>
              <a:ext cx="1" cy="21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0" name="Line 134"/>
            <p:cNvSpPr>
              <a:spLocks noChangeShapeType="1"/>
            </p:cNvSpPr>
            <p:nvPr/>
          </p:nvSpPr>
          <p:spPr bwMode="auto">
            <a:xfrm>
              <a:off x="2284" y="1733"/>
              <a:ext cx="1" cy="21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1" name="Line 135"/>
            <p:cNvSpPr>
              <a:spLocks noChangeShapeType="1"/>
            </p:cNvSpPr>
            <p:nvPr/>
          </p:nvSpPr>
          <p:spPr bwMode="auto">
            <a:xfrm flipV="1">
              <a:off x="2845" y="1733"/>
              <a:ext cx="1" cy="21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2" name="Line 136"/>
            <p:cNvSpPr>
              <a:spLocks noChangeShapeType="1"/>
            </p:cNvSpPr>
            <p:nvPr/>
          </p:nvSpPr>
          <p:spPr bwMode="auto">
            <a:xfrm flipH="1">
              <a:off x="3498" y="2048"/>
              <a:ext cx="48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3" name="Line 137"/>
            <p:cNvSpPr>
              <a:spLocks noChangeShapeType="1"/>
            </p:cNvSpPr>
            <p:nvPr/>
          </p:nvSpPr>
          <p:spPr bwMode="auto">
            <a:xfrm flipH="1">
              <a:off x="3498" y="2535"/>
              <a:ext cx="48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4" name="Line 138"/>
            <p:cNvSpPr>
              <a:spLocks noChangeShapeType="1"/>
            </p:cNvSpPr>
            <p:nvPr/>
          </p:nvSpPr>
          <p:spPr bwMode="auto">
            <a:xfrm flipH="1">
              <a:off x="3498" y="3036"/>
              <a:ext cx="4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5" name="Freeform 139"/>
            <p:cNvSpPr>
              <a:spLocks/>
            </p:cNvSpPr>
            <p:nvPr/>
          </p:nvSpPr>
          <p:spPr bwMode="auto">
            <a:xfrm>
              <a:off x="1418" y="1206"/>
              <a:ext cx="27" cy="26"/>
            </a:xfrm>
            <a:custGeom>
              <a:avLst/>
              <a:gdLst>
                <a:gd name="T0" fmla="*/ 13 w 55"/>
                <a:gd name="T1" fmla="*/ 6 h 55"/>
                <a:gd name="T2" fmla="*/ 13 w 55"/>
                <a:gd name="T3" fmla="*/ 5 h 55"/>
                <a:gd name="T4" fmla="*/ 13 w 55"/>
                <a:gd name="T5" fmla="*/ 4 h 55"/>
                <a:gd name="T6" fmla="*/ 13 w 55"/>
                <a:gd name="T7" fmla="*/ 3 h 55"/>
                <a:gd name="T8" fmla="*/ 12 w 55"/>
                <a:gd name="T9" fmla="*/ 2 h 55"/>
                <a:gd name="T10" fmla="*/ 12 w 55"/>
                <a:gd name="T11" fmla="*/ 2 h 55"/>
                <a:gd name="T12" fmla="*/ 11 w 55"/>
                <a:gd name="T13" fmla="*/ 1 h 55"/>
                <a:gd name="T14" fmla="*/ 10 w 55"/>
                <a:gd name="T15" fmla="*/ 0 h 55"/>
                <a:gd name="T16" fmla="*/ 9 w 55"/>
                <a:gd name="T17" fmla="*/ 0 h 55"/>
                <a:gd name="T18" fmla="*/ 8 w 55"/>
                <a:gd name="T19" fmla="*/ 0 h 55"/>
                <a:gd name="T20" fmla="*/ 7 w 55"/>
                <a:gd name="T21" fmla="*/ 0 h 55"/>
                <a:gd name="T22" fmla="*/ 6 w 55"/>
                <a:gd name="T23" fmla="*/ 0 h 55"/>
                <a:gd name="T24" fmla="*/ 5 w 55"/>
                <a:gd name="T25" fmla="*/ 0 h 55"/>
                <a:gd name="T26" fmla="*/ 5 w 55"/>
                <a:gd name="T27" fmla="*/ 0 h 55"/>
                <a:gd name="T28" fmla="*/ 3 w 55"/>
                <a:gd name="T29" fmla="*/ 0 h 55"/>
                <a:gd name="T30" fmla="*/ 3 w 55"/>
                <a:gd name="T31" fmla="*/ 1 h 55"/>
                <a:gd name="T32" fmla="*/ 2 w 55"/>
                <a:gd name="T33" fmla="*/ 2 h 55"/>
                <a:gd name="T34" fmla="*/ 1 w 55"/>
                <a:gd name="T35" fmla="*/ 2 h 55"/>
                <a:gd name="T36" fmla="*/ 1 w 55"/>
                <a:gd name="T37" fmla="*/ 3 h 55"/>
                <a:gd name="T38" fmla="*/ 0 w 55"/>
                <a:gd name="T39" fmla="*/ 4 h 55"/>
                <a:gd name="T40" fmla="*/ 0 w 55"/>
                <a:gd name="T41" fmla="*/ 5 h 55"/>
                <a:gd name="T42" fmla="*/ 0 w 55"/>
                <a:gd name="T43" fmla="*/ 6 h 55"/>
                <a:gd name="T44" fmla="*/ 0 w 55"/>
                <a:gd name="T45" fmla="*/ 7 h 55"/>
                <a:gd name="T46" fmla="*/ 0 w 55"/>
                <a:gd name="T47" fmla="*/ 8 h 55"/>
                <a:gd name="T48" fmla="*/ 0 w 55"/>
                <a:gd name="T49" fmla="*/ 8 h 55"/>
                <a:gd name="T50" fmla="*/ 1 w 55"/>
                <a:gd name="T51" fmla="*/ 9 h 55"/>
                <a:gd name="T52" fmla="*/ 1 w 55"/>
                <a:gd name="T53" fmla="*/ 10 h 55"/>
                <a:gd name="T54" fmla="*/ 2 w 55"/>
                <a:gd name="T55" fmla="*/ 10 h 55"/>
                <a:gd name="T56" fmla="*/ 3 w 55"/>
                <a:gd name="T57" fmla="*/ 11 h 55"/>
                <a:gd name="T58" fmla="*/ 3 w 55"/>
                <a:gd name="T59" fmla="*/ 11 h 55"/>
                <a:gd name="T60" fmla="*/ 5 w 55"/>
                <a:gd name="T61" fmla="*/ 12 h 55"/>
                <a:gd name="T62" fmla="*/ 5 w 55"/>
                <a:gd name="T63" fmla="*/ 12 h 55"/>
                <a:gd name="T64" fmla="*/ 6 w 55"/>
                <a:gd name="T65" fmla="*/ 12 h 55"/>
                <a:gd name="T66" fmla="*/ 7 w 55"/>
                <a:gd name="T67" fmla="*/ 12 h 55"/>
                <a:gd name="T68" fmla="*/ 8 w 55"/>
                <a:gd name="T69" fmla="*/ 12 h 55"/>
                <a:gd name="T70" fmla="*/ 9 w 55"/>
                <a:gd name="T71" fmla="*/ 12 h 55"/>
                <a:gd name="T72" fmla="*/ 10 w 55"/>
                <a:gd name="T73" fmla="*/ 11 h 55"/>
                <a:gd name="T74" fmla="*/ 11 w 55"/>
                <a:gd name="T75" fmla="*/ 11 h 55"/>
                <a:gd name="T76" fmla="*/ 12 w 55"/>
                <a:gd name="T77" fmla="*/ 10 h 55"/>
                <a:gd name="T78" fmla="*/ 12 w 55"/>
                <a:gd name="T79" fmla="*/ 10 h 55"/>
                <a:gd name="T80" fmla="*/ 13 w 55"/>
                <a:gd name="T81" fmla="*/ 9 h 55"/>
                <a:gd name="T82" fmla="*/ 13 w 55"/>
                <a:gd name="T83" fmla="*/ 8 h 55"/>
                <a:gd name="T84" fmla="*/ 13 w 55"/>
                <a:gd name="T85" fmla="*/ 8 h 55"/>
                <a:gd name="T86" fmla="*/ 13 w 55"/>
                <a:gd name="T87" fmla="*/ 7 h 55"/>
                <a:gd name="T88" fmla="*/ 7 w 55"/>
                <a:gd name="T89" fmla="*/ 6 h 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"/>
                <a:gd name="T136" fmla="*/ 0 h 55"/>
                <a:gd name="T137" fmla="*/ 55 w 55"/>
                <a:gd name="T138" fmla="*/ 55 h 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" h="55">
                  <a:moveTo>
                    <a:pt x="28" y="27"/>
                  </a:moveTo>
                  <a:lnTo>
                    <a:pt x="55" y="27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5" y="21"/>
                  </a:lnTo>
                  <a:lnTo>
                    <a:pt x="55" y="19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3" y="14"/>
                  </a:lnTo>
                  <a:lnTo>
                    <a:pt x="53" y="12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7" y="7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5"/>
                  </a:lnTo>
                  <a:lnTo>
                    <a:pt x="9" y="45"/>
                  </a:lnTo>
                  <a:lnTo>
                    <a:pt x="9" y="47"/>
                  </a:lnTo>
                  <a:lnTo>
                    <a:pt x="10" y="48"/>
                  </a:lnTo>
                  <a:lnTo>
                    <a:pt x="11" y="48"/>
                  </a:lnTo>
                  <a:lnTo>
                    <a:pt x="13" y="49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7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6" y="55"/>
                  </a:lnTo>
                  <a:lnTo>
                    <a:pt x="28" y="55"/>
                  </a:lnTo>
                  <a:lnTo>
                    <a:pt x="31" y="55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7" y="54"/>
                  </a:lnTo>
                  <a:lnTo>
                    <a:pt x="39" y="52"/>
                  </a:lnTo>
                  <a:lnTo>
                    <a:pt x="40" y="52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6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50" y="45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3" y="40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7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5" y="33"/>
                  </a:lnTo>
                  <a:lnTo>
                    <a:pt x="55" y="32"/>
                  </a:lnTo>
                  <a:lnTo>
                    <a:pt x="55" y="30"/>
                  </a:lnTo>
                  <a:lnTo>
                    <a:pt x="55" y="29"/>
                  </a:lnTo>
                  <a:lnTo>
                    <a:pt x="55" y="27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140"/>
            <p:cNvSpPr>
              <a:spLocks/>
            </p:cNvSpPr>
            <p:nvPr/>
          </p:nvSpPr>
          <p:spPr bwMode="auto">
            <a:xfrm>
              <a:off x="1410" y="1199"/>
              <a:ext cx="33" cy="31"/>
            </a:xfrm>
            <a:custGeom>
              <a:avLst/>
              <a:gdLst>
                <a:gd name="T0" fmla="*/ 16 w 67"/>
                <a:gd name="T1" fmla="*/ 7 h 65"/>
                <a:gd name="T2" fmla="*/ 16 w 67"/>
                <a:gd name="T3" fmla="*/ 5 h 65"/>
                <a:gd name="T4" fmla="*/ 16 w 67"/>
                <a:gd name="T5" fmla="*/ 5 h 65"/>
                <a:gd name="T6" fmla="*/ 15 w 67"/>
                <a:gd name="T7" fmla="*/ 3 h 65"/>
                <a:gd name="T8" fmla="*/ 15 w 67"/>
                <a:gd name="T9" fmla="*/ 3 h 65"/>
                <a:gd name="T10" fmla="*/ 14 w 67"/>
                <a:gd name="T11" fmla="*/ 2 h 65"/>
                <a:gd name="T12" fmla="*/ 13 w 67"/>
                <a:gd name="T13" fmla="*/ 1 h 65"/>
                <a:gd name="T14" fmla="*/ 12 w 67"/>
                <a:gd name="T15" fmla="*/ 0 h 65"/>
                <a:gd name="T16" fmla="*/ 11 w 67"/>
                <a:gd name="T17" fmla="*/ 0 h 65"/>
                <a:gd name="T18" fmla="*/ 9 w 67"/>
                <a:gd name="T19" fmla="*/ 0 h 65"/>
                <a:gd name="T20" fmla="*/ 8 w 67"/>
                <a:gd name="T21" fmla="*/ 0 h 65"/>
                <a:gd name="T22" fmla="*/ 7 w 67"/>
                <a:gd name="T23" fmla="*/ 0 h 65"/>
                <a:gd name="T24" fmla="*/ 6 w 67"/>
                <a:gd name="T25" fmla="*/ 0 h 65"/>
                <a:gd name="T26" fmla="*/ 5 w 67"/>
                <a:gd name="T27" fmla="*/ 0 h 65"/>
                <a:gd name="T28" fmla="*/ 4 w 67"/>
                <a:gd name="T29" fmla="*/ 1 h 65"/>
                <a:gd name="T30" fmla="*/ 3 w 67"/>
                <a:gd name="T31" fmla="*/ 1 h 65"/>
                <a:gd name="T32" fmla="*/ 2 w 67"/>
                <a:gd name="T33" fmla="*/ 2 h 65"/>
                <a:gd name="T34" fmla="*/ 1 w 67"/>
                <a:gd name="T35" fmla="*/ 3 h 65"/>
                <a:gd name="T36" fmla="*/ 1 w 67"/>
                <a:gd name="T37" fmla="*/ 4 h 65"/>
                <a:gd name="T38" fmla="*/ 0 w 67"/>
                <a:gd name="T39" fmla="*/ 5 h 65"/>
                <a:gd name="T40" fmla="*/ 0 w 67"/>
                <a:gd name="T41" fmla="*/ 6 h 65"/>
                <a:gd name="T42" fmla="*/ 0 w 67"/>
                <a:gd name="T43" fmla="*/ 7 h 65"/>
                <a:gd name="T44" fmla="*/ 0 w 67"/>
                <a:gd name="T45" fmla="*/ 9 h 65"/>
                <a:gd name="T46" fmla="*/ 0 w 67"/>
                <a:gd name="T47" fmla="*/ 10 h 65"/>
                <a:gd name="T48" fmla="*/ 0 w 67"/>
                <a:gd name="T49" fmla="*/ 10 h 65"/>
                <a:gd name="T50" fmla="*/ 1 w 67"/>
                <a:gd name="T51" fmla="*/ 11 h 65"/>
                <a:gd name="T52" fmla="*/ 2 w 67"/>
                <a:gd name="T53" fmla="*/ 12 h 65"/>
                <a:gd name="T54" fmla="*/ 2 w 67"/>
                <a:gd name="T55" fmla="*/ 13 h 65"/>
                <a:gd name="T56" fmla="*/ 3 w 67"/>
                <a:gd name="T57" fmla="*/ 14 h 65"/>
                <a:gd name="T58" fmla="*/ 4 w 67"/>
                <a:gd name="T59" fmla="*/ 14 h 65"/>
                <a:gd name="T60" fmla="*/ 5 w 67"/>
                <a:gd name="T61" fmla="*/ 15 h 65"/>
                <a:gd name="T62" fmla="*/ 7 w 67"/>
                <a:gd name="T63" fmla="*/ 15 h 65"/>
                <a:gd name="T64" fmla="*/ 8 w 67"/>
                <a:gd name="T65" fmla="*/ 15 h 65"/>
                <a:gd name="T66" fmla="*/ 9 w 67"/>
                <a:gd name="T67" fmla="*/ 15 h 65"/>
                <a:gd name="T68" fmla="*/ 10 w 67"/>
                <a:gd name="T69" fmla="*/ 15 h 65"/>
                <a:gd name="T70" fmla="*/ 11 w 67"/>
                <a:gd name="T71" fmla="*/ 15 h 65"/>
                <a:gd name="T72" fmla="*/ 12 w 67"/>
                <a:gd name="T73" fmla="*/ 14 h 65"/>
                <a:gd name="T74" fmla="*/ 13 w 67"/>
                <a:gd name="T75" fmla="*/ 13 h 65"/>
                <a:gd name="T76" fmla="*/ 14 w 67"/>
                <a:gd name="T77" fmla="*/ 12 h 65"/>
                <a:gd name="T78" fmla="*/ 15 w 67"/>
                <a:gd name="T79" fmla="*/ 12 h 65"/>
                <a:gd name="T80" fmla="*/ 16 w 67"/>
                <a:gd name="T81" fmla="*/ 11 h 65"/>
                <a:gd name="T82" fmla="*/ 16 w 67"/>
                <a:gd name="T83" fmla="*/ 10 h 65"/>
                <a:gd name="T84" fmla="*/ 16 w 67"/>
                <a:gd name="T85" fmla="*/ 9 h 65"/>
                <a:gd name="T86" fmla="*/ 16 w 67"/>
                <a:gd name="T87" fmla="*/ 7 h 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7"/>
                <a:gd name="T133" fmla="*/ 0 h 65"/>
                <a:gd name="T134" fmla="*/ 67 w 67"/>
                <a:gd name="T135" fmla="*/ 65 h 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7" h="65">
                  <a:moveTo>
                    <a:pt x="67" y="32"/>
                  </a:moveTo>
                  <a:lnTo>
                    <a:pt x="67" y="31"/>
                  </a:lnTo>
                  <a:lnTo>
                    <a:pt x="67" y="30"/>
                  </a:lnTo>
                  <a:lnTo>
                    <a:pt x="67" y="27"/>
                  </a:lnTo>
                  <a:lnTo>
                    <a:pt x="67" y="26"/>
                  </a:lnTo>
                  <a:lnTo>
                    <a:pt x="66" y="24"/>
                  </a:lnTo>
                  <a:lnTo>
                    <a:pt x="66" y="23"/>
                  </a:lnTo>
                  <a:lnTo>
                    <a:pt x="66" y="21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3" y="16"/>
                  </a:lnTo>
                  <a:lnTo>
                    <a:pt x="63" y="15"/>
                  </a:lnTo>
                  <a:lnTo>
                    <a:pt x="62" y="13"/>
                  </a:lnTo>
                  <a:lnTo>
                    <a:pt x="60" y="12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3" y="43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7" y="53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1" y="57"/>
                  </a:lnTo>
                  <a:lnTo>
                    <a:pt x="12" y="59"/>
                  </a:lnTo>
                  <a:lnTo>
                    <a:pt x="14" y="60"/>
                  </a:lnTo>
                  <a:lnTo>
                    <a:pt x="15" y="60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3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3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38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7" y="64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1" y="61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55" y="59"/>
                  </a:lnTo>
                  <a:lnTo>
                    <a:pt x="56" y="57"/>
                  </a:lnTo>
                  <a:lnTo>
                    <a:pt x="58" y="56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3"/>
                  </a:lnTo>
                  <a:lnTo>
                    <a:pt x="62" y="52"/>
                  </a:lnTo>
                  <a:lnTo>
                    <a:pt x="63" y="50"/>
                  </a:lnTo>
                  <a:lnTo>
                    <a:pt x="63" y="49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6" y="43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7" y="34"/>
                  </a:lnTo>
                  <a:lnTo>
                    <a:pt x="67" y="3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Line 141"/>
            <p:cNvSpPr>
              <a:spLocks noChangeShapeType="1"/>
            </p:cNvSpPr>
            <p:nvPr/>
          </p:nvSpPr>
          <p:spPr bwMode="auto">
            <a:xfrm flipH="1">
              <a:off x="3498" y="3522"/>
              <a:ext cx="48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8" name="Rectangle 142"/>
            <p:cNvSpPr>
              <a:spLocks noChangeArrowheads="1"/>
            </p:cNvSpPr>
            <p:nvPr/>
          </p:nvSpPr>
          <p:spPr bwMode="auto">
            <a:xfrm>
              <a:off x="2569" y="954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-Roman"/>
                </a:rPr>
                <a:t>3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29" name="Line 143"/>
            <p:cNvSpPr>
              <a:spLocks noChangeShapeType="1"/>
            </p:cNvSpPr>
            <p:nvPr/>
          </p:nvSpPr>
          <p:spPr bwMode="auto">
            <a:xfrm flipV="1">
              <a:off x="1712" y="1680"/>
              <a:ext cx="1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0" name="Line 144"/>
            <p:cNvSpPr>
              <a:spLocks noChangeShapeType="1"/>
            </p:cNvSpPr>
            <p:nvPr/>
          </p:nvSpPr>
          <p:spPr bwMode="auto">
            <a:xfrm>
              <a:off x="1712" y="1285"/>
              <a:ext cx="1" cy="1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1" name="Freeform 145"/>
            <p:cNvSpPr>
              <a:spLocks/>
            </p:cNvSpPr>
            <p:nvPr/>
          </p:nvSpPr>
          <p:spPr bwMode="auto">
            <a:xfrm>
              <a:off x="1605" y="1404"/>
              <a:ext cx="213" cy="211"/>
            </a:xfrm>
            <a:custGeom>
              <a:avLst/>
              <a:gdLst>
                <a:gd name="T0" fmla="*/ 51 w 439"/>
                <a:gd name="T1" fmla="*/ 101 h 439"/>
                <a:gd name="T2" fmla="*/ 0 w 439"/>
                <a:gd name="T3" fmla="*/ 0 h 439"/>
                <a:gd name="T4" fmla="*/ 103 w 439"/>
                <a:gd name="T5" fmla="*/ 0 h 439"/>
                <a:gd name="T6" fmla="*/ 51 w 439"/>
                <a:gd name="T7" fmla="*/ 10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9"/>
                <a:gd name="T13" fmla="*/ 0 h 439"/>
                <a:gd name="T14" fmla="*/ 439 w 439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9" h="439">
                  <a:moveTo>
                    <a:pt x="219" y="439"/>
                  </a:moveTo>
                  <a:lnTo>
                    <a:pt x="0" y="0"/>
                  </a:lnTo>
                  <a:lnTo>
                    <a:pt x="439" y="0"/>
                  </a:lnTo>
                  <a:lnTo>
                    <a:pt x="219" y="439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146"/>
            <p:cNvSpPr>
              <a:spLocks/>
            </p:cNvSpPr>
            <p:nvPr/>
          </p:nvSpPr>
          <p:spPr bwMode="auto">
            <a:xfrm>
              <a:off x="1684" y="1627"/>
              <a:ext cx="57" cy="55"/>
            </a:xfrm>
            <a:custGeom>
              <a:avLst/>
              <a:gdLst>
                <a:gd name="T0" fmla="*/ 28 w 116"/>
                <a:gd name="T1" fmla="*/ 12 h 115"/>
                <a:gd name="T2" fmla="*/ 28 w 116"/>
                <a:gd name="T3" fmla="*/ 10 h 115"/>
                <a:gd name="T4" fmla="*/ 27 w 116"/>
                <a:gd name="T5" fmla="*/ 8 h 115"/>
                <a:gd name="T6" fmla="*/ 26 w 116"/>
                <a:gd name="T7" fmla="*/ 6 h 115"/>
                <a:gd name="T8" fmla="*/ 25 w 116"/>
                <a:gd name="T9" fmla="*/ 5 h 115"/>
                <a:gd name="T10" fmla="*/ 24 w 116"/>
                <a:gd name="T11" fmla="*/ 3 h 115"/>
                <a:gd name="T12" fmla="*/ 22 w 116"/>
                <a:gd name="T13" fmla="*/ 2 h 115"/>
                <a:gd name="T14" fmla="*/ 20 w 116"/>
                <a:gd name="T15" fmla="*/ 1 h 115"/>
                <a:gd name="T16" fmla="*/ 18 w 116"/>
                <a:gd name="T17" fmla="*/ 0 h 115"/>
                <a:gd name="T18" fmla="*/ 16 w 116"/>
                <a:gd name="T19" fmla="*/ 0 h 115"/>
                <a:gd name="T20" fmla="*/ 14 w 116"/>
                <a:gd name="T21" fmla="*/ 0 h 115"/>
                <a:gd name="T22" fmla="*/ 13 w 116"/>
                <a:gd name="T23" fmla="*/ 0 h 115"/>
                <a:gd name="T24" fmla="*/ 11 w 116"/>
                <a:gd name="T25" fmla="*/ 0 h 115"/>
                <a:gd name="T26" fmla="*/ 8 w 116"/>
                <a:gd name="T27" fmla="*/ 1 h 115"/>
                <a:gd name="T28" fmla="*/ 7 w 116"/>
                <a:gd name="T29" fmla="*/ 2 h 115"/>
                <a:gd name="T30" fmla="*/ 5 w 116"/>
                <a:gd name="T31" fmla="*/ 3 h 115"/>
                <a:gd name="T32" fmla="*/ 3 w 116"/>
                <a:gd name="T33" fmla="*/ 4 h 115"/>
                <a:gd name="T34" fmla="*/ 2 w 116"/>
                <a:gd name="T35" fmla="*/ 6 h 115"/>
                <a:gd name="T36" fmla="*/ 1 w 116"/>
                <a:gd name="T37" fmla="*/ 8 h 115"/>
                <a:gd name="T38" fmla="*/ 0 w 116"/>
                <a:gd name="T39" fmla="*/ 9 h 115"/>
                <a:gd name="T40" fmla="*/ 0 w 116"/>
                <a:gd name="T41" fmla="*/ 11 h 115"/>
                <a:gd name="T42" fmla="*/ 0 w 116"/>
                <a:gd name="T43" fmla="*/ 13 h 115"/>
                <a:gd name="T44" fmla="*/ 0 w 116"/>
                <a:gd name="T45" fmla="*/ 14 h 115"/>
                <a:gd name="T46" fmla="*/ 0 w 116"/>
                <a:gd name="T47" fmla="*/ 17 h 115"/>
                <a:gd name="T48" fmla="*/ 1 w 116"/>
                <a:gd name="T49" fmla="*/ 19 h 115"/>
                <a:gd name="T50" fmla="*/ 2 w 116"/>
                <a:gd name="T51" fmla="*/ 20 h 115"/>
                <a:gd name="T52" fmla="*/ 3 w 116"/>
                <a:gd name="T53" fmla="*/ 22 h 115"/>
                <a:gd name="T54" fmla="*/ 4 w 116"/>
                <a:gd name="T55" fmla="*/ 23 h 115"/>
                <a:gd name="T56" fmla="*/ 6 w 116"/>
                <a:gd name="T57" fmla="*/ 24 h 115"/>
                <a:gd name="T58" fmla="*/ 8 w 116"/>
                <a:gd name="T59" fmla="*/ 25 h 115"/>
                <a:gd name="T60" fmla="*/ 10 w 116"/>
                <a:gd name="T61" fmla="*/ 26 h 115"/>
                <a:gd name="T62" fmla="*/ 12 w 116"/>
                <a:gd name="T63" fmla="*/ 26 h 115"/>
                <a:gd name="T64" fmla="*/ 14 w 116"/>
                <a:gd name="T65" fmla="*/ 26 h 115"/>
                <a:gd name="T66" fmla="*/ 15 w 116"/>
                <a:gd name="T67" fmla="*/ 26 h 115"/>
                <a:gd name="T68" fmla="*/ 17 w 116"/>
                <a:gd name="T69" fmla="*/ 26 h 115"/>
                <a:gd name="T70" fmla="*/ 20 w 116"/>
                <a:gd name="T71" fmla="*/ 25 h 115"/>
                <a:gd name="T72" fmla="*/ 22 w 116"/>
                <a:gd name="T73" fmla="*/ 24 h 115"/>
                <a:gd name="T74" fmla="*/ 23 w 116"/>
                <a:gd name="T75" fmla="*/ 23 h 115"/>
                <a:gd name="T76" fmla="*/ 25 w 116"/>
                <a:gd name="T77" fmla="*/ 22 h 115"/>
                <a:gd name="T78" fmla="*/ 26 w 116"/>
                <a:gd name="T79" fmla="*/ 21 h 115"/>
                <a:gd name="T80" fmla="*/ 27 w 116"/>
                <a:gd name="T81" fmla="*/ 19 h 115"/>
                <a:gd name="T82" fmla="*/ 28 w 116"/>
                <a:gd name="T83" fmla="*/ 17 h 115"/>
                <a:gd name="T84" fmla="*/ 28 w 116"/>
                <a:gd name="T85" fmla="*/ 15 h 115"/>
                <a:gd name="T86" fmla="*/ 28 w 116"/>
                <a:gd name="T87" fmla="*/ 13 h 1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115"/>
                <a:gd name="T134" fmla="*/ 116 w 116"/>
                <a:gd name="T135" fmla="*/ 115 h 1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115">
                  <a:moveTo>
                    <a:pt x="116" y="58"/>
                  </a:moveTo>
                  <a:lnTo>
                    <a:pt x="116" y="55"/>
                  </a:lnTo>
                  <a:lnTo>
                    <a:pt x="116" y="52"/>
                  </a:lnTo>
                  <a:lnTo>
                    <a:pt x="116" y="50"/>
                  </a:lnTo>
                  <a:lnTo>
                    <a:pt x="115" y="45"/>
                  </a:lnTo>
                  <a:lnTo>
                    <a:pt x="115" y="43"/>
                  </a:lnTo>
                  <a:lnTo>
                    <a:pt x="114" y="40"/>
                  </a:lnTo>
                  <a:lnTo>
                    <a:pt x="114" y="37"/>
                  </a:lnTo>
                  <a:lnTo>
                    <a:pt x="112" y="36"/>
                  </a:lnTo>
                  <a:lnTo>
                    <a:pt x="111" y="33"/>
                  </a:lnTo>
                  <a:lnTo>
                    <a:pt x="110" y="30"/>
                  </a:lnTo>
                  <a:lnTo>
                    <a:pt x="108" y="28"/>
                  </a:lnTo>
                  <a:lnTo>
                    <a:pt x="107" y="25"/>
                  </a:lnTo>
                  <a:lnTo>
                    <a:pt x="105" y="23"/>
                  </a:lnTo>
                  <a:lnTo>
                    <a:pt x="103" y="21"/>
                  </a:lnTo>
                  <a:lnTo>
                    <a:pt x="101" y="19"/>
                  </a:lnTo>
                  <a:lnTo>
                    <a:pt x="100" y="17"/>
                  </a:lnTo>
                  <a:lnTo>
                    <a:pt x="97" y="15"/>
                  </a:lnTo>
                  <a:lnTo>
                    <a:pt x="96" y="12"/>
                  </a:lnTo>
                  <a:lnTo>
                    <a:pt x="93" y="11"/>
                  </a:lnTo>
                  <a:lnTo>
                    <a:pt x="90" y="10"/>
                  </a:lnTo>
                  <a:lnTo>
                    <a:pt x="89" y="8"/>
                  </a:lnTo>
                  <a:lnTo>
                    <a:pt x="86" y="7"/>
                  </a:lnTo>
                  <a:lnTo>
                    <a:pt x="83" y="6"/>
                  </a:lnTo>
                  <a:lnTo>
                    <a:pt x="81" y="4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0" y="7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12" y="23"/>
                  </a:lnTo>
                  <a:lnTo>
                    <a:pt x="11" y="25"/>
                  </a:lnTo>
                  <a:lnTo>
                    <a:pt x="8" y="28"/>
                  </a:lnTo>
                  <a:lnTo>
                    <a:pt x="7" y="30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4" y="37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1" y="45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1" y="66"/>
                  </a:lnTo>
                  <a:lnTo>
                    <a:pt x="1" y="70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7" y="85"/>
                  </a:lnTo>
                  <a:lnTo>
                    <a:pt x="8" y="88"/>
                  </a:lnTo>
                  <a:lnTo>
                    <a:pt x="11" y="91"/>
                  </a:lnTo>
                  <a:lnTo>
                    <a:pt x="12" y="92"/>
                  </a:lnTo>
                  <a:lnTo>
                    <a:pt x="13" y="95"/>
                  </a:lnTo>
                  <a:lnTo>
                    <a:pt x="15" y="98"/>
                  </a:lnTo>
                  <a:lnTo>
                    <a:pt x="18" y="99"/>
                  </a:lnTo>
                  <a:lnTo>
                    <a:pt x="19" y="100"/>
                  </a:lnTo>
                  <a:lnTo>
                    <a:pt x="22" y="103"/>
                  </a:lnTo>
                  <a:lnTo>
                    <a:pt x="23" y="104"/>
                  </a:lnTo>
                  <a:lnTo>
                    <a:pt x="26" y="106"/>
                  </a:lnTo>
                  <a:lnTo>
                    <a:pt x="29" y="107"/>
                  </a:lnTo>
                  <a:lnTo>
                    <a:pt x="30" y="109"/>
                  </a:lnTo>
                  <a:lnTo>
                    <a:pt x="33" y="110"/>
                  </a:lnTo>
                  <a:lnTo>
                    <a:pt x="35" y="111"/>
                  </a:lnTo>
                  <a:lnTo>
                    <a:pt x="38" y="113"/>
                  </a:lnTo>
                  <a:lnTo>
                    <a:pt x="41" y="114"/>
                  </a:lnTo>
                  <a:lnTo>
                    <a:pt x="44" y="114"/>
                  </a:lnTo>
                  <a:lnTo>
                    <a:pt x="46" y="115"/>
                  </a:lnTo>
                  <a:lnTo>
                    <a:pt x="49" y="115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5"/>
                  </a:lnTo>
                  <a:lnTo>
                    <a:pt x="62" y="115"/>
                  </a:lnTo>
                  <a:lnTo>
                    <a:pt x="64" y="115"/>
                  </a:lnTo>
                  <a:lnTo>
                    <a:pt x="67" y="115"/>
                  </a:lnTo>
                  <a:lnTo>
                    <a:pt x="70" y="115"/>
                  </a:lnTo>
                  <a:lnTo>
                    <a:pt x="72" y="114"/>
                  </a:lnTo>
                  <a:lnTo>
                    <a:pt x="75" y="114"/>
                  </a:lnTo>
                  <a:lnTo>
                    <a:pt x="78" y="113"/>
                  </a:lnTo>
                  <a:lnTo>
                    <a:pt x="81" y="111"/>
                  </a:lnTo>
                  <a:lnTo>
                    <a:pt x="83" y="110"/>
                  </a:lnTo>
                  <a:lnTo>
                    <a:pt x="86" y="109"/>
                  </a:lnTo>
                  <a:lnTo>
                    <a:pt x="89" y="107"/>
                  </a:lnTo>
                  <a:lnTo>
                    <a:pt x="90" y="106"/>
                  </a:lnTo>
                  <a:lnTo>
                    <a:pt x="93" y="104"/>
                  </a:lnTo>
                  <a:lnTo>
                    <a:pt x="96" y="103"/>
                  </a:lnTo>
                  <a:lnTo>
                    <a:pt x="97" y="100"/>
                  </a:lnTo>
                  <a:lnTo>
                    <a:pt x="100" y="99"/>
                  </a:lnTo>
                  <a:lnTo>
                    <a:pt x="101" y="98"/>
                  </a:lnTo>
                  <a:lnTo>
                    <a:pt x="103" y="95"/>
                  </a:lnTo>
                  <a:lnTo>
                    <a:pt x="105" y="92"/>
                  </a:lnTo>
                  <a:lnTo>
                    <a:pt x="107" y="91"/>
                  </a:lnTo>
                  <a:lnTo>
                    <a:pt x="108" y="88"/>
                  </a:lnTo>
                  <a:lnTo>
                    <a:pt x="110" y="85"/>
                  </a:lnTo>
                  <a:lnTo>
                    <a:pt x="111" y="82"/>
                  </a:lnTo>
                  <a:lnTo>
                    <a:pt x="112" y="81"/>
                  </a:lnTo>
                  <a:lnTo>
                    <a:pt x="114" y="78"/>
                  </a:lnTo>
                  <a:lnTo>
                    <a:pt x="114" y="76"/>
                  </a:lnTo>
                  <a:lnTo>
                    <a:pt x="115" y="73"/>
                  </a:lnTo>
                  <a:lnTo>
                    <a:pt x="115" y="70"/>
                  </a:lnTo>
                  <a:lnTo>
                    <a:pt x="116" y="66"/>
                  </a:lnTo>
                  <a:lnTo>
                    <a:pt x="116" y="63"/>
                  </a:lnTo>
                  <a:lnTo>
                    <a:pt x="116" y="61"/>
                  </a:lnTo>
                  <a:lnTo>
                    <a:pt x="116" y="58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Line 147"/>
            <p:cNvSpPr>
              <a:spLocks noChangeShapeType="1"/>
            </p:cNvSpPr>
            <p:nvPr/>
          </p:nvSpPr>
          <p:spPr bwMode="auto">
            <a:xfrm flipV="1">
              <a:off x="2284" y="1680"/>
              <a:ext cx="1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4" name="Line 148"/>
            <p:cNvSpPr>
              <a:spLocks noChangeShapeType="1"/>
            </p:cNvSpPr>
            <p:nvPr/>
          </p:nvSpPr>
          <p:spPr bwMode="auto">
            <a:xfrm>
              <a:off x="2284" y="1285"/>
              <a:ext cx="1" cy="1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5" name="Freeform 149"/>
            <p:cNvSpPr>
              <a:spLocks/>
            </p:cNvSpPr>
            <p:nvPr/>
          </p:nvSpPr>
          <p:spPr bwMode="auto">
            <a:xfrm>
              <a:off x="2178" y="1404"/>
              <a:ext cx="213" cy="211"/>
            </a:xfrm>
            <a:custGeom>
              <a:avLst/>
              <a:gdLst>
                <a:gd name="T0" fmla="*/ 52 w 439"/>
                <a:gd name="T1" fmla="*/ 101 h 439"/>
                <a:gd name="T2" fmla="*/ 0 w 439"/>
                <a:gd name="T3" fmla="*/ 0 h 439"/>
                <a:gd name="T4" fmla="*/ 103 w 439"/>
                <a:gd name="T5" fmla="*/ 0 h 439"/>
                <a:gd name="T6" fmla="*/ 52 w 439"/>
                <a:gd name="T7" fmla="*/ 10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9"/>
                <a:gd name="T13" fmla="*/ 0 h 439"/>
                <a:gd name="T14" fmla="*/ 439 w 439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9" h="439">
                  <a:moveTo>
                    <a:pt x="220" y="439"/>
                  </a:moveTo>
                  <a:lnTo>
                    <a:pt x="0" y="0"/>
                  </a:lnTo>
                  <a:lnTo>
                    <a:pt x="439" y="0"/>
                  </a:lnTo>
                  <a:lnTo>
                    <a:pt x="220" y="439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Freeform 150"/>
            <p:cNvSpPr>
              <a:spLocks/>
            </p:cNvSpPr>
            <p:nvPr/>
          </p:nvSpPr>
          <p:spPr bwMode="auto">
            <a:xfrm>
              <a:off x="2257" y="1627"/>
              <a:ext cx="57" cy="55"/>
            </a:xfrm>
            <a:custGeom>
              <a:avLst/>
              <a:gdLst>
                <a:gd name="T0" fmla="*/ 28 w 116"/>
                <a:gd name="T1" fmla="*/ 12 h 115"/>
                <a:gd name="T2" fmla="*/ 28 w 116"/>
                <a:gd name="T3" fmla="*/ 10 h 115"/>
                <a:gd name="T4" fmla="*/ 27 w 116"/>
                <a:gd name="T5" fmla="*/ 8 h 115"/>
                <a:gd name="T6" fmla="*/ 26 w 116"/>
                <a:gd name="T7" fmla="*/ 6 h 115"/>
                <a:gd name="T8" fmla="*/ 25 w 116"/>
                <a:gd name="T9" fmla="*/ 5 h 115"/>
                <a:gd name="T10" fmla="*/ 24 w 116"/>
                <a:gd name="T11" fmla="*/ 3 h 115"/>
                <a:gd name="T12" fmla="*/ 22 w 116"/>
                <a:gd name="T13" fmla="*/ 2 h 115"/>
                <a:gd name="T14" fmla="*/ 20 w 116"/>
                <a:gd name="T15" fmla="*/ 1 h 115"/>
                <a:gd name="T16" fmla="*/ 18 w 116"/>
                <a:gd name="T17" fmla="*/ 0 h 115"/>
                <a:gd name="T18" fmla="*/ 16 w 116"/>
                <a:gd name="T19" fmla="*/ 0 h 115"/>
                <a:gd name="T20" fmla="*/ 14 w 116"/>
                <a:gd name="T21" fmla="*/ 0 h 115"/>
                <a:gd name="T22" fmla="*/ 13 w 116"/>
                <a:gd name="T23" fmla="*/ 0 h 115"/>
                <a:gd name="T24" fmla="*/ 11 w 116"/>
                <a:gd name="T25" fmla="*/ 0 h 115"/>
                <a:gd name="T26" fmla="*/ 8 w 116"/>
                <a:gd name="T27" fmla="*/ 1 h 115"/>
                <a:gd name="T28" fmla="*/ 7 w 116"/>
                <a:gd name="T29" fmla="*/ 2 h 115"/>
                <a:gd name="T30" fmla="*/ 5 w 116"/>
                <a:gd name="T31" fmla="*/ 3 h 115"/>
                <a:gd name="T32" fmla="*/ 3 w 116"/>
                <a:gd name="T33" fmla="*/ 4 h 115"/>
                <a:gd name="T34" fmla="*/ 2 w 116"/>
                <a:gd name="T35" fmla="*/ 6 h 115"/>
                <a:gd name="T36" fmla="*/ 1 w 116"/>
                <a:gd name="T37" fmla="*/ 8 h 115"/>
                <a:gd name="T38" fmla="*/ 0 w 116"/>
                <a:gd name="T39" fmla="*/ 9 h 115"/>
                <a:gd name="T40" fmla="*/ 0 w 116"/>
                <a:gd name="T41" fmla="*/ 11 h 115"/>
                <a:gd name="T42" fmla="*/ 0 w 116"/>
                <a:gd name="T43" fmla="*/ 13 h 115"/>
                <a:gd name="T44" fmla="*/ 0 w 116"/>
                <a:gd name="T45" fmla="*/ 14 h 115"/>
                <a:gd name="T46" fmla="*/ 0 w 116"/>
                <a:gd name="T47" fmla="*/ 17 h 115"/>
                <a:gd name="T48" fmla="*/ 1 w 116"/>
                <a:gd name="T49" fmla="*/ 19 h 115"/>
                <a:gd name="T50" fmla="*/ 2 w 116"/>
                <a:gd name="T51" fmla="*/ 20 h 115"/>
                <a:gd name="T52" fmla="*/ 3 w 116"/>
                <a:gd name="T53" fmla="*/ 22 h 115"/>
                <a:gd name="T54" fmla="*/ 4 w 116"/>
                <a:gd name="T55" fmla="*/ 23 h 115"/>
                <a:gd name="T56" fmla="*/ 6 w 116"/>
                <a:gd name="T57" fmla="*/ 24 h 115"/>
                <a:gd name="T58" fmla="*/ 8 w 116"/>
                <a:gd name="T59" fmla="*/ 25 h 115"/>
                <a:gd name="T60" fmla="*/ 10 w 116"/>
                <a:gd name="T61" fmla="*/ 26 h 115"/>
                <a:gd name="T62" fmla="*/ 12 w 116"/>
                <a:gd name="T63" fmla="*/ 26 h 115"/>
                <a:gd name="T64" fmla="*/ 14 w 116"/>
                <a:gd name="T65" fmla="*/ 26 h 115"/>
                <a:gd name="T66" fmla="*/ 15 w 116"/>
                <a:gd name="T67" fmla="*/ 26 h 115"/>
                <a:gd name="T68" fmla="*/ 17 w 116"/>
                <a:gd name="T69" fmla="*/ 26 h 115"/>
                <a:gd name="T70" fmla="*/ 20 w 116"/>
                <a:gd name="T71" fmla="*/ 25 h 115"/>
                <a:gd name="T72" fmla="*/ 22 w 116"/>
                <a:gd name="T73" fmla="*/ 24 h 115"/>
                <a:gd name="T74" fmla="*/ 23 w 116"/>
                <a:gd name="T75" fmla="*/ 23 h 115"/>
                <a:gd name="T76" fmla="*/ 25 w 116"/>
                <a:gd name="T77" fmla="*/ 22 h 115"/>
                <a:gd name="T78" fmla="*/ 26 w 116"/>
                <a:gd name="T79" fmla="*/ 21 h 115"/>
                <a:gd name="T80" fmla="*/ 27 w 116"/>
                <a:gd name="T81" fmla="*/ 19 h 115"/>
                <a:gd name="T82" fmla="*/ 28 w 116"/>
                <a:gd name="T83" fmla="*/ 17 h 115"/>
                <a:gd name="T84" fmla="*/ 28 w 116"/>
                <a:gd name="T85" fmla="*/ 15 h 115"/>
                <a:gd name="T86" fmla="*/ 28 w 116"/>
                <a:gd name="T87" fmla="*/ 13 h 1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115"/>
                <a:gd name="T134" fmla="*/ 116 w 116"/>
                <a:gd name="T135" fmla="*/ 115 h 1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115">
                  <a:moveTo>
                    <a:pt x="116" y="58"/>
                  </a:moveTo>
                  <a:lnTo>
                    <a:pt x="116" y="55"/>
                  </a:lnTo>
                  <a:lnTo>
                    <a:pt x="116" y="52"/>
                  </a:lnTo>
                  <a:lnTo>
                    <a:pt x="116" y="50"/>
                  </a:lnTo>
                  <a:lnTo>
                    <a:pt x="115" y="45"/>
                  </a:lnTo>
                  <a:lnTo>
                    <a:pt x="115" y="43"/>
                  </a:lnTo>
                  <a:lnTo>
                    <a:pt x="113" y="40"/>
                  </a:lnTo>
                  <a:lnTo>
                    <a:pt x="113" y="37"/>
                  </a:lnTo>
                  <a:lnTo>
                    <a:pt x="112" y="36"/>
                  </a:lnTo>
                  <a:lnTo>
                    <a:pt x="111" y="33"/>
                  </a:lnTo>
                  <a:lnTo>
                    <a:pt x="109" y="30"/>
                  </a:lnTo>
                  <a:lnTo>
                    <a:pt x="108" y="28"/>
                  </a:lnTo>
                  <a:lnTo>
                    <a:pt x="107" y="25"/>
                  </a:lnTo>
                  <a:lnTo>
                    <a:pt x="105" y="23"/>
                  </a:lnTo>
                  <a:lnTo>
                    <a:pt x="102" y="21"/>
                  </a:lnTo>
                  <a:lnTo>
                    <a:pt x="101" y="19"/>
                  </a:lnTo>
                  <a:lnTo>
                    <a:pt x="100" y="17"/>
                  </a:lnTo>
                  <a:lnTo>
                    <a:pt x="97" y="15"/>
                  </a:lnTo>
                  <a:lnTo>
                    <a:pt x="96" y="12"/>
                  </a:lnTo>
                  <a:lnTo>
                    <a:pt x="93" y="11"/>
                  </a:lnTo>
                  <a:lnTo>
                    <a:pt x="90" y="10"/>
                  </a:lnTo>
                  <a:lnTo>
                    <a:pt x="89" y="8"/>
                  </a:lnTo>
                  <a:lnTo>
                    <a:pt x="86" y="7"/>
                  </a:lnTo>
                  <a:lnTo>
                    <a:pt x="83" y="6"/>
                  </a:lnTo>
                  <a:lnTo>
                    <a:pt x="81" y="4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0" y="7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12" y="23"/>
                  </a:lnTo>
                  <a:lnTo>
                    <a:pt x="11" y="25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4" y="37"/>
                  </a:lnTo>
                  <a:lnTo>
                    <a:pt x="2" y="40"/>
                  </a:lnTo>
                  <a:lnTo>
                    <a:pt x="2" y="43"/>
                  </a:lnTo>
                  <a:lnTo>
                    <a:pt x="1" y="45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1" y="66"/>
                  </a:lnTo>
                  <a:lnTo>
                    <a:pt x="1" y="70"/>
                  </a:lnTo>
                  <a:lnTo>
                    <a:pt x="2" y="73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6" y="85"/>
                  </a:lnTo>
                  <a:lnTo>
                    <a:pt x="8" y="88"/>
                  </a:lnTo>
                  <a:lnTo>
                    <a:pt x="11" y="91"/>
                  </a:lnTo>
                  <a:lnTo>
                    <a:pt x="12" y="92"/>
                  </a:lnTo>
                  <a:lnTo>
                    <a:pt x="13" y="95"/>
                  </a:lnTo>
                  <a:lnTo>
                    <a:pt x="15" y="98"/>
                  </a:lnTo>
                  <a:lnTo>
                    <a:pt x="17" y="99"/>
                  </a:lnTo>
                  <a:lnTo>
                    <a:pt x="19" y="100"/>
                  </a:lnTo>
                  <a:lnTo>
                    <a:pt x="22" y="103"/>
                  </a:lnTo>
                  <a:lnTo>
                    <a:pt x="23" y="104"/>
                  </a:lnTo>
                  <a:lnTo>
                    <a:pt x="26" y="106"/>
                  </a:lnTo>
                  <a:lnTo>
                    <a:pt x="28" y="107"/>
                  </a:lnTo>
                  <a:lnTo>
                    <a:pt x="30" y="109"/>
                  </a:lnTo>
                  <a:lnTo>
                    <a:pt x="33" y="110"/>
                  </a:lnTo>
                  <a:lnTo>
                    <a:pt x="35" y="111"/>
                  </a:lnTo>
                  <a:lnTo>
                    <a:pt x="38" y="113"/>
                  </a:lnTo>
                  <a:lnTo>
                    <a:pt x="41" y="114"/>
                  </a:lnTo>
                  <a:lnTo>
                    <a:pt x="44" y="114"/>
                  </a:lnTo>
                  <a:lnTo>
                    <a:pt x="46" y="115"/>
                  </a:lnTo>
                  <a:lnTo>
                    <a:pt x="49" y="115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5"/>
                  </a:lnTo>
                  <a:lnTo>
                    <a:pt x="61" y="115"/>
                  </a:lnTo>
                  <a:lnTo>
                    <a:pt x="64" y="115"/>
                  </a:lnTo>
                  <a:lnTo>
                    <a:pt x="67" y="115"/>
                  </a:lnTo>
                  <a:lnTo>
                    <a:pt x="70" y="115"/>
                  </a:lnTo>
                  <a:lnTo>
                    <a:pt x="72" y="114"/>
                  </a:lnTo>
                  <a:lnTo>
                    <a:pt x="75" y="114"/>
                  </a:lnTo>
                  <a:lnTo>
                    <a:pt x="78" y="113"/>
                  </a:lnTo>
                  <a:lnTo>
                    <a:pt x="81" y="111"/>
                  </a:lnTo>
                  <a:lnTo>
                    <a:pt x="83" y="110"/>
                  </a:lnTo>
                  <a:lnTo>
                    <a:pt x="86" y="109"/>
                  </a:lnTo>
                  <a:lnTo>
                    <a:pt x="89" y="107"/>
                  </a:lnTo>
                  <a:lnTo>
                    <a:pt x="90" y="106"/>
                  </a:lnTo>
                  <a:lnTo>
                    <a:pt x="93" y="104"/>
                  </a:lnTo>
                  <a:lnTo>
                    <a:pt x="96" y="103"/>
                  </a:lnTo>
                  <a:lnTo>
                    <a:pt x="97" y="100"/>
                  </a:lnTo>
                  <a:lnTo>
                    <a:pt x="100" y="99"/>
                  </a:lnTo>
                  <a:lnTo>
                    <a:pt x="101" y="98"/>
                  </a:lnTo>
                  <a:lnTo>
                    <a:pt x="102" y="95"/>
                  </a:lnTo>
                  <a:lnTo>
                    <a:pt x="105" y="92"/>
                  </a:lnTo>
                  <a:lnTo>
                    <a:pt x="107" y="91"/>
                  </a:lnTo>
                  <a:lnTo>
                    <a:pt x="108" y="88"/>
                  </a:lnTo>
                  <a:lnTo>
                    <a:pt x="109" y="85"/>
                  </a:lnTo>
                  <a:lnTo>
                    <a:pt x="111" y="82"/>
                  </a:lnTo>
                  <a:lnTo>
                    <a:pt x="112" y="81"/>
                  </a:lnTo>
                  <a:lnTo>
                    <a:pt x="113" y="78"/>
                  </a:lnTo>
                  <a:lnTo>
                    <a:pt x="113" y="76"/>
                  </a:lnTo>
                  <a:lnTo>
                    <a:pt x="115" y="73"/>
                  </a:lnTo>
                  <a:lnTo>
                    <a:pt x="115" y="70"/>
                  </a:lnTo>
                  <a:lnTo>
                    <a:pt x="116" y="66"/>
                  </a:lnTo>
                  <a:lnTo>
                    <a:pt x="116" y="63"/>
                  </a:lnTo>
                  <a:lnTo>
                    <a:pt x="116" y="61"/>
                  </a:lnTo>
                  <a:lnTo>
                    <a:pt x="116" y="58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Line 151"/>
            <p:cNvSpPr>
              <a:spLocks noChangeShapeType="1"/>
            </p:cNvSpPr>
            <p:nvPr/>
          </p:nvSpPr>
          <p:spPr bwMode="auto">
            <a:xfrm flipV="1">
              <a:off x="2845" y="1680"/>
              <a:ext cx="1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8" name="Line 152"/>
            <p:cNvSpPr>
              <a:spLocks noChangeShapeType="1"/>
            </p:cNvSpPr>
            <p:nvPr/>
          </p:nvSpPr>
          <p:spPr bwMode="auto">
            <a:xfrm>
              <a:off x="2845" y="1285"/>
              <a:ext cx="1" cy="1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9" name="Freeform 153"/>
            <p:cNvSpPr>
              <a:spLocks/>
            </p:cNvSpPr>
            <p:nvPr/>
          </p:nvSpPr>
          <p:spPr bwMode="auto">
            <a:xfrm>
              <a:off x="2738" y="1404"/>
              <a:ext cx="213" cy="211"/>
            </a:xfrm>
            <a:custGeom>
              <a:avLst/>
              <a:gdLst>
                <a:gd name="T0" fmla="*/ 51 w 439"/>
                <a:gd name="T1" fmla="*/ 101 h 439"/>
                <a:gd name="T2" fmla="*/ 0 w 439"/>
                <a:gd name="T3" fmla="*/ 0 h 439"/>
                <a:gd name="T4" fmla="*/ 103 w 439"/>
                <a:gd name="T5" fmla="*/ 0 h 439"/>
                <a:gd name="T6" fmla="*/ 51 w 439"/>
                <a:gd name="T7" fmla="*/ 10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9"/>
                <a:gd name="T13" fmla="*/ 0 h 439"/>
                <a:gd name="T14" fmla="*/ 439 w 439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9" h="439">
                  <a:moveTo>
                    <a:pt x="219" y="439"/>
                  </a:moveTo>
                  <a:lnTo>
                    <a:pt x="0" y="0"/>
                  </a:lnTo>
                  <a:lnTo>
                    <a:pt x="439" y="0"/>
                  </a:lnTo>
                  <a:lnTo>
                    <a:pt x="219" y="439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Freeform 154"/>
            <p:cNvSpPr>
              <a:spLocks/>
            </p:cNvSpPr>
            <p:nvPr/>
          </p:nvSpPr>
          <p:spPr bwMode="auto">
            <a:xfrm>
              <a:off x="2817" y="1627"/>
              <a:ext cx="57" cy="55"/>
            </a:xfrm>
            <a:custGeom>
              <a:avLst/>
              <a:gdLst>
                <a:gd name="T0" fmla="*/ 28 w 117"/>
                <a:gd name="T1" fmla="*/ 12 h 115"/>
                <a:gd name="T2" fmla="*/ 27 w 117"/>
                <a:gd name="T3" fmla="*/ 10 h 115"/>
                <a:gd name="T4" fmla="*/ 27 w 117"/>
                <a:gd name="T5" fmla="*/ 8 h 115"/>
                <a:gd name="T6" fmla="*/ 26 w 117"/>
                <a:gd name="T7" fmla="*/ 6 h 115"/>
                <a:gd name="T8" fmla="*/ 24 w 117"/>
                <a:gd name="T9" fmla="*/ 5 h 115"/>
                <a:gd name="T10" fmla="*/ 23 w 117"/>
                <a:gd name="T11" fmla="*/ 3 h 115"/>
                <a:gd name="T12" fmla="*/ 21 w 117"/>
                <a:gd name="T13" fmla="*/ 2 h 115"/>
                <a:gd name="T14" fmla="*/ 20 w 117"/>
                <a:gd name="T15" fmla="*/ 1 h 115"/>
                <a:gd name="T16" fmla="*/ 18 w 117"/>
                <a:gd name="T17" fmla="*/ 0 h 115"/>
                <a:gd name="T18" fmla="*/ 16 w 117"/>
                <a:gd name="T19" fmla="*/ 0 h 115"/>
                <a:gd name="T20" fmla="*/ 14 w 117"/>
                <a:gd name="T21" fmla="*/ 0 h 115"/>
                <a:gd name="T22" fmla="*/ 12 w 117"/>
                <a:gd name="T23" fmla="*/ 0 h 115"/>
                <a:gd name="T24" fmla="*/ 10 w 117"/>
                <a:gd name="T25" fmla="*/ 0 h 115"/>
                <a:gd name="T26" fmla="*/ 9 w 117"/>
                <a:gd name="T27" fmla="*/ 1 h 115"/>
                <a:gd name="T28" fmla="*/ 7 w 117"/>
                <a:gd name="T29" fmla="*/ 2 h 115"/>
                <a:gd name="T30" fmla="*/ 5 w 117"/>
                <a:gd name="T31" fmla="*/ 3 h 115"/>
                <a:gd name="T32" fmla="*/ 3 w 117"/>
                <a:gd name="T33" fmla="*/ 4 h 115"/>
                <a:gd name="T34" fmla="*/ 2 w 117"/>
                <a:gd name="T35" fmla="*/ 6 h 115"/>
                <a:gd name="T36" fmla="*/ 1 w 117"/>
                <a:gd name="T37" fmla="*/ 8 h 115"/>
                <a:gd name="T38" fmla="*/ 0 w 117"/>
                <a:gd name="T39" fmla="*/ 9 h 115"/>
                <a:gd name="T40" fmla="*/ 0 w 117"/>
                <a:gd name="T41" fmla="*/ 11 h 115"/>
                <a:gd name="T42" fmla="*/ 0 w 117"/>
                <a:gd name="T43" fmla="*/ 13 h 115"/>
                <a:gd name="T44" fmla="*/ 0 w 117"/>
                <a:gd name="T45" fmla="*/ 14 h 115"/>
                <a:gd name="T46" fmla="*/ 0 w 117"/>
                <a:gd name="T47" fmla="*/ 17 h 115"/>
                <a:gd name="T48" fmla="*/ 1 w 117"/>
                <a:gd name="T49" fmla="*/ 19 h 115"/>
                <a:gd name="T50" fmla="*/ 2 w 117"/>
                <a:gd name="T51" fmla="*/ 20 h 115"/>
                <a:gd name="T52" fmla="*/ 3 w 117"/>
                <a:gd name="T53" fmla="*/ 22 h 115"/>
                <a:gd name="T54" fmla="*/ 4 w 117"/>
                <a:gd name="T55" fmla="*/ 23 h 115"/>
                <a:gd name="T56" fmla="*/ 6 w 117"/>
                <a:gd name="T57" fmla="*/ 24 h 115"/>
                <a:gd name="T58" fmla="*/ 8 w 117"/>
                <a:gd name="T59" fmla="*/ 25 h 115"/>
                <a:gd name="T60" fmla="*/ 10 w 117"/>
                <a:gd name="T61" fmla="*/ 26 h 115"/>
                <a:gd name="T62" fmla="*/ 12 w 117"/>
                <a:gd name="T63" fmla="*/ 26 h 115"/>
                <a:gd name="T64" fmla="*/ 14 w 117"/>
                <a:gd name="T65" fmla="*/ 26 h 115"/>
                <a:gd name="T66" fmla="*/ 15 w 117"/>
                <a:gd name="T67" fmla="*/ 26 h 115"/>
                <a:gd name="T68" fmla="*/ 18 w 117"/>
                <a:gd name="T69" fmla="*/ 26 h 115"/>
                <a:gd name="T70" fmla="*/ 19 w 117"/>
                <a:gd name="T71" fmla="*/ 25 h 115"/>
                <a:gd name="T72" fmla="*/ 21 w 117"/>
                <a:gd name="T73" fmla="*/ 24 h 115"/>
                <a:gd name="T74" fmla="*/ 23 w 117"/>
                <a:gd name="T75" fmla="*/ 23 h 115"/>
                <a:gd name="T76" fmla="*/ 24 w 117"/>
                <a:gd name="T77" fmla="*/ 22 h 115"/>
                <a:gd name="T78" fmla="*/ 25 w 117"/>
                <a:gd name="T79" fmla="*/ 21 h 115"/>
                <a:gd name="T80" fmla="*/ 26 w 117"/>
                <a:gd name="T81" fmla="*/ 19 h 115"/>
                <a:gd name="T82" fmla="*/ 27 w 117"/>
                <a:gd name="T83" fmla="*/ 17 h 115"/>
                <a:gd name="T84" fmla="*/ 28 w 117"/>
                <a:gd name="T85" fmla="*/ 15 h 115"/>
                <a:gd name="T86" fmla="*/ 28 w 117"/>
                <a:gd name="T87" fmla="*/ 13 h 1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"/>
                <a:gd name="T133" fmla="*/ 0 h 115"/>
                <a:gd name="T134" fmla="*/ 117 w 117"/>
                <a:gd name="T135" fmla="*/ 115 h 1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" h="115">
                  <a:moveTo>
                    <a:pt x="117" y="58"/>
                  </a:moveTo>
                  <a:lnTo>
                    <a:pt x="117" y="55"/>
                  </a:lnTo>
                  <a:lnTo>
                    <a:pt x="117" y="52"/>
                  </a:lnTo>
                  <a:lnTo>
                    <a:pt x="117" y="50"/>
                  </a:lnTo>
                  <a:lnTo>
                    <a:pt x="115" y="45"/>
                  </a:lnTo>
                  <a:lnTo>
                    <a:pt x="115" y="43"/>
                  </a:lnTo>
                  <a:lnTo>
                    <a:pt x="114" y="40"/>
                  </a:lnTo>
                  <a:lnTo>
                    <a:pt x="114" y="37"/>
                  </a:lnTo>
                  <a:lnTo>
                    <a:pt x="112" y="36"/>
                  </a:lnTo>
                  <a:lnTo>
                    <a:pt x="111" y="33"/>
                  </a:lnTo>
                  <a:lnTo>
                    <a:pt x="110" y="30"/>
                  </a:lnTo>
                  <a:lnTo>
                    <a:pt x="108" y="28"/>
                  </a:lnTo>
                  <a:lnTo>
                    <a:pt x="107" y="25"/>
                  </a:lnTo>
                  <a:lnTo>
                    <a:pt x="106" y="23"/>
                  </a:lnTo>
                  <a:lnTo>
                    <a:pt x="103" y="21"/>
                  </a:lnTo>
                  <a:lnTo>
                    <a:pt x="102" y="19"/>
                  </a:lnTo>
                  <a:lnTo>
                    <a:pt x="100" y="17"/>
                  </a:lnTo>
                  <a:lnTo>
                    <a:pt x="97" y="15"/>
                  </a:lnTo>
                  <a:lnTo>
                    <a:pt x="96" y="12"/>
                  </a:lnTo>
                  <a:lnTo>
                    <a:pt x="93" y="11"/>
                  </a:lnTo>
                  <a:lnTo>
                    <a:pt x="91" y="10"/>
                  </a:lnTo>
                  <a:lnTo>
                    <a:pt x="89" y="8"/>
                  </a:lnTo>
                  <a:lnTo>
                    <a:pt x="86" y="7"/>
                  </a:lnTo>
                  <a:lnTo>
                    <a:pt x="84" y="6"/>
                  </a:lnTo>
                  <a:lnTo>
                    <a:pt x="81" y="4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73" y="1"/>
                  </a:lnTo>
                  <a:lnTo>
                    <a:pt x="70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4" y="1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6" y="4"/>
                  </a:lnTo>
                  <a:lnTo>
                    <a:pt x="33" y="6"/>
                  </a:lnTo>
                  <a:lnTo>
                    <a:pt x="30" y="7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5" y="19"/>
                  </a:lnTo>
                  <a:lnTo>
                    <a:pt x="14" y="21"/>
                  </a:lnTo>
                  <a:lnTo>
                    <a:pt x="12" y="23"/>
                  </a:lnTo>
                  <a:lnTo>
                    <a:pt x="11" y="25"/>
                  </a:lnTo>
                  <a:lnTo>
                    <a:pt x="8" y="28"/>
                  </a:lnTo>
                  <a:lnTo>
                    <a:pt x="7" y="30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4" y="37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1" y="45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1" y="66"/>
                  </a:lnTo>
                  <a:lnTo>
                    <a:pt x="1" y="70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7" y="85"/>
                  </a:lnTo>
                  <a:lnTo>
                    <a:pt x="8" y="88"/>
                  </a:lnTo>
                  <a:lnTo>
                    <a:pt x="11" y="91"/>
                  </a:lnTo>
                  <a:lnTo>
                    <a:pt x="12" y="92"/>
                  </a:lnTo>
                  <a:lnTo>
                    <a:pt x="14" y="95"/>
                  </a:lnTo>
                  <a:lnTo>
                    <a:pt x="15" y="98"/>
                  </a:lnTo>
                  <a:lnTo>
                    <a:pt x="18" y="99"/>
                  </a:lnTo>
                  <a:lnTo>
                    <a:pt x="19" y="100"/>
                  </a:lnTo>
                  <a:lnTo>
                    <a:pt x="22" y="103"/>
                  </a:lnTo>
                  <a:lnTo>
                    <a:pt x="23" y="104"/>
                  </a:lnTo>
                  <a:lnTo>
                    <a:pt x="26" y="106"/>
                  </a:lnTo>
                  <a:lnTo>
                    <a:pt x="29" y="107"/>
                  </a:lnTo>
                  <a:lnTo>
                    <a:pt x="30" y="109"/>
                  </a:lnTo>
                  <a:lnTo>
                    <a:pt x="33" y="110"/>
                  </a:lnTo>
                  <a:lnTo>
                    <a:pt x="36" y="111"/>
                  </a:lnTo>
                  <a:lnTo>
                    <a:pt x="38" y="113"/>
                  </a:lnTo>
                  <a:lnTo>
                    <a:pt x="41" y="114"/>
                  </a:lnTo>
                  <a:lnTo>
                    <a:pt x="44" y="114"/>
                  </a:lnTo>
                  <a:lnTo>
                    <a:pt x="47" y="115"/>
                  </a:lnTo>
                  <a:lnTo>
                    <a:pt x="49" y="115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5"/>
                  </a:lnTo>
                  <a:lnTo>
                    <a:pt x="62" y="115"/>
                  </a:lnTo>
                  <a:lnTo>
                    <a:pt x="64" y="115"/>
                  </a:lnTo>
                  <a:lnTo>
                    <a:pt x="67" y="115"/>
                  </a:lnTo>
                  <a:lnTo>
                    <a:pt x="70" y="115"/>
                  </a:lnTo>
                  <a:lnTo>
                    <a:pt x="73" y="114"/>
                  </a:lnTo>
                  <a:lnTo>
                    <a:pt x="75" y="114"/>
                  </a:lnTo>
                  <a:lnTo>
                    <a:pt x="78" y="113"/>
                  </a:lnTo>
                  <a:lnTo>
                    <a:pt x="81" y="111"/>
                  </a:lnTo>
                  <a:lnTo>
                    <a:pt x="84" y="110"/>
                  </a:lnTo>
                  <a:lnTo>
                    <a:pt x="86" y="109"/>
                  </a:lnTo>
                  <a:lnTo>
                    <a:pt x="89" y="107"/>
                  </a:lnTo>
                  <a:lnTo>
                    <a:pt x="91" y="106"/>
                  </a:lnTo>
                  <a:lnTo>
                    <a:pt x="93" y="104"/>
                  </a:lnTo>
                  <a:lnTo>
                    <a:pt x="96" y="103"/>
                  </a:lnTo>
                  <a:lnTo>
                    <a:pt x="97" y="100"/>
                  </a:lnTo>
                  <a:lnTo>
                    <a:pt x="100" y="99"/>
                  </a:lnTo>
                  <a:lnTo>
                    <a:pt x="102" y="98"/>
                  </a:lnTo>
                  <a:lnTo>
                    <a:pt x="103" y="95"/>
                  </a:lnTo>
                  <a:lnTo>
                    <a:pt x="106" y="92"/>
                  </a:lnTo>
                  <a:lnTo>
                    <a:pt x="107" y="91"/>
                  </a:lnTo>
                  <a:lnTo>
                    <a:pt x="108" y="88"/>
                  </a:lnTo>
                  <a:lnTo>
                    <a:pt x="110" y="85"/>
                  </a:lnTo>
                  <a:lnTo>
                    <a:pt x="111" y="82"/>
                  </a:lnTo>
                  <a:lnTo>
                    <a:pt x="112" y="81"/>
                  </a:lnTo>
                  <a:lnTo>
                    <a:pt x="114" y="78"/>
                  </a:lnTo>
                  <a:lnTo>
                    <a:pt x="114" y="76"/>
                  </a:lnTo>
                  <a:lnTo>
                    <a:pt x="115" y="73"/>
                  </a:lnTo>
                  <a:lnTo>
                    <a:pt x="115" y="70"/>
                  </a:lnTo>
                  <a:lnTo>
                    <a:pt x="117" y="66"/>
                  </a:lnTo>
                  <a:lnTo>
                    <a:pt x="117" y="63"/>
                  </a:lnTo>
                  <a:lnTo>
                    <a:pt x="117" y="61"/>
                  </a:lnTo>
                  <a:lnTo>
                    <a:pt x="117" y="58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Freeform 155"/>
            <p:cNvSpPr>
              <a:spLocks/>
            </p:cNvSpPr>
            <p:nvPr/>
          </p:nvSpPr>
          <p:spPr bwMode="auto">
            <a:xfrm>
              <a:off x="1992" y="1206"/>
              <a:ext cx="26" cy="26"/>
            </a:xfrm>
            <a:custGeom>
              <a:avLst/>
              <a:gdLst>
                <a:gd name="T0" fmla="*/ 12 w 55"/>
                <a:gd name="T1" fmla="*/ 6 h 55"/>
                <a:gd name="T2" fmla="*/ 12 w 55"/>
                <a:gd name="T3" fmla="*/ 5 h 55"/>
                <a:gd name="T4" fmla="*/ 12 w 55"/>
                <a:gd name="T5" fmla="*/ 4 h 55"/>
                <a:gd name="T6" fmla="*/ 12 w 55"/>
                <a:gd name="T7" fmla="*/ 3 h 55"/>
                <a:gd name="T8" fmla="*/ 11 w 55"/>
                <a:gd name="T9" fmla="*/ 2 h 55"/>
                <a:gd name="T10" fmla="*/ 11 w 55"/>
                <a:gd name="T11" fmla="*/ 2 h 55"/>
                <a:gd name="T12" fmla="*/ 10 w 55"/>
                <a:gd name="T13" fmla="*/ 1 h 55"/>
                <a:gd name="T14" fmla="*/ 9 w 55"/>
                <a:gd name="T15" fmla="*/ 0 h 55"/>
                <a:gd name="T16" fmla="*/ 8 w 55"/>
                <a:gd name="T17" fmla="*/ 0 h 55"/>
                <a:gd name="T18" fmla="*/ 8 w 55"/>
                <a:gd name="T19" fmla="*/ 0 h 55"/>
                <a:gd name="T20" fmla="*/ 7 w 55"/>
                <a:gd name="T21" fmla="*/ 0 h 55"/>
                <a:gd name="T22" fmla="*/ 6 w 55"/>
                <a:gd name="T23" fmla="*/ 0 h 55"/>
                <a:gd name="T24" fmla="*/ 5 w 55"/>
                <a:gd name="T25" fmla="*/ 0 h 55"/>
                <a:gd name="T26" fmla="*/ 4 w 55"/>
                <a:gd name="T27" fmla="*/ 0 h 55"/>
                <a:gd name="T28" fmla="*/ 3 w 55"/>
                <a:gd name="T29" fmla="*/ 0 h 55"/>
                <a:gd name="T30" fmla="*/ 3 w 55"/>
                <a:gd name="T31" fmla="*/ 1 h 55"/>
                <a:gd name="T32" fmla="*/ 2 w 55"/>
                <a:gd name="T33" fmla="*/ 2 h 55"/>
                <a:gd name="T34" fmla="*/ 1 w 55"/>
                <a:gd name="T35" fmla="*/ 2 h 55"/>
                <a:gd name="T36" fmla="*/ 1 w 55"/>
                <a:gd name="T37" fmla="*/ 3 h 55"/>
                <a:gd name="T38" fmla="*/ 0 w 55"/>
                <a:gd name="T39" fmla="*/ 4 h 55"/>
                <a:gd name="T40" fmla="*/ 0 w 55"/>
                <a:gd name="T41" fmla="*/ 5 h 55"/>
                <a:gd name="T42" fmla="*/ 0 w 55"/>
                <a:gd name="T43" fmla="*/ 6 h 55"/>
                <a:gd name="T44" fmla="*/ 0 w 55"/>
                <a:gd name="T45" fmla="*/ 7 h 55"/>
                <a:gd name="T46" fmla="*/ 0 w 55"/>
                <a:gd name="T47" fmla="*/ 8 h 55"/>
                <a:gd name="T48" fmla="*/ 0 w 55"/>
                <a:gd name="T49" fmla="*/ 8 h 55"/>
                <a:gd name="T50" fmla="*/ 1 w 55"/>
                <a:gd name="T51" fmla="*/ 9 h 55"/>
                <a:gd name="T52" fmla="*/ 1 w 55"/>
                <a:gd name="T53" fmla="*/ 10 h 55"/>
                <a:gd name="T54" fmla="*/ 2 w 55"/>
                <a:gd name="T55" fmla="*/ 10 h 55"/>
                <a:gd name="T56" fmla="*/ 3 w 55"/>
                <a:gd name="T57" fmla="*/ 11 h 55"/>
                <a:gd name="T58" fmla="*/ 3 w 55"/>
                <a:gd name="T59" fmla="*/ 11 h 55"/>
                <a:gd name="T60" fmla="*/ 4 w 55"/>
                <a:gd name="T61" fmla="*/ 12 h 55"/>
                <a:gd name="T62" fmla="*/ 5 w 55"/>
                <a:gd name="T63" fmla="*/ 12 h 55"/>
                <a:gd name="T64" fmla="*/ 6 w 55"/>
                <a:gd name="T65" fmla="*/ 12 h 55"/>
                <a:gd name="T66" fmla="*/ 7 w 55"/>
                <a:gd name="T67" fmla="*/ 12 h 55"/>
                <a:gd name="T68" fmla="*/ 8 w 55"/>
                <a:gd name="T69" fmla="*/ 12 h 55"/>
                <a:gd name="T70" fmla="*/ 8 w 55"/>
                <a:gd name="T71" fmla="*/ 12 h 55"/>
                <a:gd name="T72" fmla="*/ 9 w 55"/>
                <a:gd name="T73" fmla="*/ 11 h 55"/>
                <a:gd name="T74" fmla="*/ 10 w 55"/>
                <a:gd name="T75" fmla="*/ 11 h 55"/>
                <a:gd name="T76" fmla="*/ 11 w 55"/>
                <a:gd name="T77" fmla="*/ 10 h 55"/>
                <a:gd name="T78" fmla="*/ 11 w 55"/>
                <a:gd name="T79" fmla="*/ 10 h 55"/>
                <a:gd name="T80" fmla="*/ 12 w 55"/>
                <a:gd name="T81" fmla="*/ 9 h 55"/>
                <a:gd name="T82" fmla="*/ 12 w 55"/>
                <a:gd name="T83" fmla="*/ 8 h 55"/>
                <a:gd name="T84" fmla="*/ 12 w 55"/>
                <a:gd name="T85" fmla="*/ 8 h 55"/>
                <a:gd name="T86" fmla="*/ 12 w 55"/>
                <a:gd name="T87" fmla="*/ 7 h 55"/>
                <a:gd name="T88" fmla="*/ 6 w 55"/>
                <a:gd name="T89" fmla="*/ 6 h 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"/>
                <a:gd name="T136" fmla="*/ 0 h 55"/>
                <a:gd name="T137" fmla="*/ 55 w 55"/>
                <a:gd name="T138" fmla="*/ 55 h 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" h="55">
                  <a:moveTo>
                    <a:pt x="28" y="27"/>
                  </a:moveTo>
                  <a:lnTo>
                    <a:pt x="55" y="27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5" y="21"/>
                  </a:lnTo>
                  <a:lnTo>
                    <a:pt x="55" y="19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7" y="7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10" y="48"/>
                  </a:lnTo>
                  <a:lnTo>
                    <a:pt x="11" y="48"/>
                  </a:lnTo>
                  <a:lnTo>
                    <a:pt x="13" y="49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7" y="52"/>
                  </a:lnTo>
                  <a:lnTo>
                    <a:pt x="18" y="52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6" y="55"/>
                  </a:lnTo>
                  <a:lnTo>
                    <a:pt x="28" y="55"/>
                  </a:lnTo>
                  <a:lnTo>
                    <a:pt x="30" y="55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7" y="54"/>
                  </a:lnTo>
                  <a:lnTo>
                    <a:pt x="39" y="52"/>
                  </a:lnTo>
                  <a:lnTo>
                    <a:pt x="40" y="52"/>
                  </a:lnTo>
                  <a:lnTo>
                    <a:pt x="41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50" y="45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7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5" y="33"/>
                  </a:lnTo>
                  <a:lnTo>
                    <a:pt x="55" y="32"/>
                  </a:lnTo>
                  <a:lnTo>
                    <a:pt x="55" y="30"/>
                  </a:lnTo>
                  <a:lnTo>
                    <a:pt x="55" y="29"/>
                  </a:lnTo>
                  <a:lnTo>
                    <a:pt x="55" y="27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156"/>
            <p:cNvSpPr>
              <a:spLocks/>
            </p:cNvSpPr>
            <p:nvPr/>
          </p:nvSpPr>
          <p:spPr bwMode="auto">
            <a:xfrm>
              <a:off x="1983" y="1199"/>
              <a:ext cx="33" cy="31"/>
            </a:xfrm>
            <a:custGeom>
              <a:avLst/>
              <a:gdLst>
                <a:gd name="T0" fmla="*/ 16 w 67"/>
                <a:gd name="T1" fmla="*/ 7 h 65"/>
                <a:gd name="T2" fmla="*/ 16 w 67"/>
                <a:gd name="T3" fmla="*/ 5 h 65"/>
                <a:gd name="T4" fmla="*/ 16 w 67"/>
                <a:gd name="T5" fmla="*/ 5 h 65"/>
                <a:gd name="T6" fmla="*/ 15 w 67"/>
                <a:gd name="T7" fmla="*/ 3 h 65"/>
                <a:gd name="T8" fmla="*/ 15 w 67"/>
                <a:gd name="T9" fmla="*/ 3 h 65"/>
                <a:gd name="T10" fmla="*/ 14 w 67"/>
                <a:gd name="T11" fmla="*/ 2 h 65"/>
                <a:gd name="T12" fmla="*/ 13 w 67"/>
                <a:gd name="T13" fmla="*/ 1 h 65"/>
                <a:gd name="T14" fmla="*/ 12 w 67"/>
                <a:gd name="T15" fmla="*/ 0 h 65"/>
                <a:gd name="T16" fmla="*/ 11 w 67"/>
                <a:gd name="T17" fmla="*/ 0 h 65"/>
                <a:gd name="T18" fmla="*/ 9 w 67"/>
                <a:gd name="T19" fmla="*/ 0 h 65"/>
                <a:gd name="T20" fmla="*/ 8 w 67"/>
                <a:gd name="T21" fmla="*/ 0 h 65"/>
                <a:gd name="T22" fmla="*/ 7 w 67"/>
                <a:gd name="T23" fmla="*/ 0 h 65"/>
                <a:gd name="T24" fmla="*/ 6 w 67"/>
                <a:gd name="T25" fmla="*/ 0 h 65"/>
                <a:gd name="T26" fmla="*/ 5 w 67"/>
                <a:gd name="T27" fmla="*/ 0 h 65"/>
                <a:gd name="T28" fmla="*/ 4 w 67"/>
                <a:gd name="T29" fmla="*/ 1 h 65"/>
                <a:gd name="T30" fmla="*/ 3 w 67"/>
                <a:gd name="T31" fmla="*/ 1 h 65"/>
                <a:gd name="T32" fmla="*/ 2 w 67"/>
                <a:gd name="T33" fmla="*/ 2 h 65"/>
                <a:gd name="T34" fmla="*/ 1 w 67"/>
                <a:gd name="T35" fmla="*/ 3 h 65"/>
                <a:gd name="T36" fmla="*/ 1 w 67"/>
                <a:gd name="T37" fmla="*/ 4 h 65"/>
                <a:gd name="T38" fmla="*/ 0 w 67"/>
                <a:gd name="T39" fmla="*/ 5 h 65"/>
                <a:gd name="T40" fmla="*/ 0 w 67"/>
                <a:gd name="T41" fmla="*/ 6 h 65"/>
                <a:gd name="T42" fmla="*/ 0 w 67"/>
                <a:gd name="T43" fmla="*/ 7 h 65"/>
                <a:gd name="T44" fmla="*/ 0 w 67"/>
                <a:gd name="T45" fmla="*/ 9 h 65"/>
                <a:gd name="T46" fmla="*/ 0 w 67"/>
                <a:gd name="T47" fmla="*/ 10 h 65"/>
                <a:gd name="T48" fmla="*/ 0 w 67"/>
                <a:gd name="T49" fmla="*/ 10 h 65"/>
                <a:gd name="T50" fmla="*/ 1 w 67"/>
                <a:gd name="T51" fmla="*/ 11 h 65"/>
                <a:gd name="T52" fmla="*/ 2 w 67"/>
                <a:gd name="T53" fmla="*/ 12 h 65"/>
                <a:gd name="T54" fmla="*/ 2 w 67"/>
                <a:gd name="T55" fmla="*/ 13 h 65"/>
                <a:gd name="T56" fmla="*/ 3 w 67"/>
                <a:gd name="T57" fmla="*/ 14 h 65"/>
                <a:gd name="T58" fmla="*/ 4 w 67"/>
                <a:gd name="T59" fmla="*/ 14 h 65"/>
                <a:gd name="T60" fmla="*/ 5 w 67"/>
                <a:gd name="T61" fmla="*/ 15 h 65"/>
                <a:gd name="T62" fmla="*/ 7 w 67"/>
                <a:gd name="T63" fmla="*/ 15 h 65"/>
                <a:gd name="T64" fmla="*/ 8 w 67"/>
                <a:gd name="T65" fmla="*/ 15 h 65"/>
                <a:gd name="T66" fmla="*/ 9 w 67"/>
                <a:gd name="T67" fmla="*/ 15 h 65"/>
                <a:gd name="T68" fmla="*/ 10 w 67"/>
                <a:gd name="T69" fmla="*/ 15 h 65"/>
                <a:gd name="T70" fmla="*/ 11 w 67"/>
                <a:gd name="T71" fmla="*/ 15 h 65"/>
                <a:gd name="T72" fmla="*/ 12 w 67"/>
                <a:gd name="T73" fmla="*/ 14 h 65"/>
                <a:gd name="T74" fmla="*/ 13 w 67"/>
                <a:gd name="T75" fmla="*/ 13 h 65"/>
                <a:gd name="T76" fmla="*/ 14 w 67"/>
                <a:gd name="T77" fmla="*/ 12 h 65"/>
                <a:gd name="T78" fmla="*/ 15 w 67"/>
                <a:gd name="T79" fmla="*/ 12 h 65"/>
                <a:gd name="T80" fmla="*/ 16 w 67"/>
                <a:gd name="T81" fmla="*/ 11 h 65"/>
                <a:gd name="T82" fmla="*/ 16 w 67"/>
                <a:gd name="T83" fmla="*/ 10 h 65"/>
                <a:gd name="T84" fmla="*/ 16 w 67"/>
                <a:gd name="T85" fmla="*/ 9 h 65"/>
                <a:gd name="T86" fmla="*/ 16 w 67"/>
                <a:gd name="T87" fmla="*/ 7 h 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7"/>
                <a:gd name="T133" fmla="*/ 0 h 65"/>
                <a:gd name="T134" fmla="*/ 67 w 67"/>
                <a:gd name="T135" fmla="*/ 65 h 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7" h="65">
                  <a:moveTo>
                    <a:pt x="67" y="32"/>
                  </a:moveTo>
                  <a:lnTo>
                    <a:pt x="67" y="31"/>
                  </a:lnTo>
                  <a:lnTo>
                    <a:pt x="67" y="30"/>
                  </a:lnTo>
                  <a:lnTo>
                    <a:pt x="67" y="27"/>
                  </a:lnTo>
                  <a:lnTo>
                    <a:pt x="67" y="26"/>
                  </a:lnTo>
                  <a:lnTo>
                    <a:pt x="66" y="24"/>
                  </a:lnTo>
                  <a:lnTo>
                    <a:pt x="66" y="23"/>
                  </a:lnTo>
                  <a:lnTo>
                    <a:pt x="66" y="21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3" y="16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60" y="12"/>
                  </a:lnTo>
                  <a:lnTo>
                    <a:pt x="59" y="10"/>
                  </a:lnTo>
                  <a:lnTo>
                    <a:pt x="57" y="9"/>
                  </a:lnTo>
                  <a:lnTo>
                    <a:pt x="56" y="8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2" y="43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7" y="53"/>
                  </a:lnTo>
                  <a:lnTo>
                    <a:pt x="8" y="54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1" y="57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3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3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8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6" y="64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1" y="61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55" y="59"/>
                  </a:lnTo>
                  <a:lnTo>
                    <a:pt x="56" y="57"/>
                  </a:lnTo>
                  <a:lnTo>
                    <a:pt x="57" y="56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3"/>
                  </a:lnTo>
                  <a:lnTo>
                    <a:pt x="61" y="52"/>
                  </a:lnTo>
                  <a:lnTo>
                    <a:pt x="63" y="50"/>
                  </a:lnTo>
                  <a:lnTo>
                    <a:pt x="63" y="49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6" y="43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7" y="34"/>
                  </a:lnTo>
                  <a:lnTo>
                    <a:pt x="67" y="3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Freeform 157"/>
            <p:cNvSpPr>
              <a:spLocks/>
            </p:cNvSpPr>
            <p:nvPr/>
          </p:nvSpPr>
          <p:spPr bwMode="auto">
            <a:xfrm>
              <a:off x="2551" y="1206"/>
              <a:ext cx="27" cy="26"/>
            </a:xfrm>
            <a:custGeom>
              <a:avLst/>
              <a:gdLst>
                <a:gd name="T0" fmla="*/ 14 w 54"/>
                <a:gd name="T1" fmla="*/ 6 h 55"/>
                <a:gd name="T2" fmla="*/ 14 w 54"/>
                <a:gd name="T3" fmla="*/ 5 h 55"/>
                <a:gd name="T4" fmla="*/ 14 w 54"/>
                <a:gd name="T5" fmla="*/ 4 h 55"/>
                <a:gd name="T6" fmla="*/ 13 w 54"/>
                <a:gd name="T7" fmla="*/ 3 h 55"/>
                <a:gd name="T8" fmla="*/ 13 w 54"/>
                <a:gd name="T9" fmla="*/ 2 h 55"/>
                <a:gd name="T10" fmla="*/ 12 w 54"/>
                <a:gd name="T11" fmla="*/ 2 h 55"/>
                <a:gd name="T12" fmla="*/ 11 w 54"/>
                <a:gd name="T13" fmla="*/ 1 h 55"/>
                <a:gd name="T14" fmla="*/ 11 w 54"/>
                <a:gd name="T15" fmla="*/ 0 h 55"/>
                <a:gd name="T16" fmla="*/ 10 w 54"/>
                <a:gd name="T17" fmla="*/ 0 h 55"/>
                <a:gd name="T18" fmla="*/ 9 w 54"/>
                <a:gd name="T19" fmla="*/ 0 h 55"/>
                <a:gd name="T20" fmla="*/ 7 w 54"/>
                <a:gd name="T21" fmla="*/ 0 h 55"/>
                <a:gd name="T22" fmla="*/ 7 w 54"/>
                <a:gd name="T23" fmla="*/ 0 h 55"/>
                <a:gd name="T24" fmla="*/ 6 w 54"/>
                <a:gd name="T25" fmla="*/ 0 h 55"/>
                <a:gd name="T26" fmla="*/ 5 w 54"/>
                <a:gd name="T27" fmla="*/ 0 h 55"/>
                <a:gd name="T28" fmla="*/ 3 w 54"/>
                <a:gd name="T29" fmla="*/ 0 h 55"/>
                <a:gd name="T30" fmla="*/ 3 w 54"/>
                <a:gd name="T31" fmla="*/ 1 h 55"/>
                <a:gd name="T32" fmla="*/ 2 w 54"/>
                <a:gd name="T33" fmla="*/ 2 h 55"/>
                <a:gd name="T34" fmla="*/ 2 w 54"/>
                <a:gd name="T35" fmla="*/ 2 h 55"/>
                <a:gd name="T36" fmla="*/ 1 w 54"/>
                <a:gd name="T37" fmla="*/ 3 h 55"/>
                <a:gd name="T38" fmla="*/ 1 w 54"/>
                <a:gd name="T39" fmla="*/ 4 h 55"/>
                <a:gd name="T40" fmla="*/ 1 w 54"/>
                <a:gd name="T41" fmla="*/ 5 h 55"/>
                <a:gd name="T42" fmla="*/ 1 w 54"/>
                <a:gd name="T43" fmla="*/ 6 h 55"/>
                <a:gd name="T44" fmla="*/ 1 w 54"/>
                <a:gd name="T45" fmla="*/ 7 h 55"/>
                <a:gd name="T46" fmla="*/ 1 w 54"/>
                <a:gd name="T47" fmla="*/ 8 h 55"/>
                <a:gd name="T48" fmla="*/ 1 w 54"/>
                <a:gd name="T49" fmla="*/ 8 h 55"/>
                <a:gd name="T50" fmla="*/ 1 w 54"/>
                <a:gd name="T51" fmla="*/ 9 h 55"/>
                <a:gd name="T52" fmla="*/ 2 w 54"/>
                <a:gd name="T53" fmla="*/ 10 h 55"/>
                <a:gd name="T54" fmla="*/ 2 w 54"/>
                <a:gd name="T55" fmla="*/ 10 h 55"/>
                <a:gd name="T56" fmla="*/ 3 w 54"/>
                <a:gd name="T57" fmla="*/ 11 h 55"/>
                <a:gd name="T58" fmla="*/ 3 w 54"/>
                <a:gd name="T59" fmla="*/ 11 h 55"/>
                <a:gd name="T60" fmla="*/ 5 w 54"/>
                <a:gd name="T61" fmla="*/ 12 h 55"/>
                <a:gd name="T62" fmla="*/ 6 w 54"/>
                <a:gd name="T63" fmla="*/ 12 h 55"/>
                <a:gd name="T64" fmla="*/ 7 w 54"/>
                <a:gd name="T65" fmla="*/ 12 h 55"/>
                <a:gd name="T66" fmla="*/ 7 w 54"/>
                <a:gd name="T67" fmla="*/ 12 h 55"/>
                <a:gd name="T68" fmla="*/ 9 w 54"/>
                <a:gd name="T69" fmla="*/ 12 h 55"/>
                <a:gd name="T70" fmla="*/ 10 w 54"/>
                <a:gd name="T71" fmla="*/ 12 h 55"/>
                <a:gd name="T72" fmla="*/ 11 w 54"/>
                <a:gd name="T73" fmla="*/ 11 h 55"/>
                <a:gd name="T74" fmla="*/ 11 w 54"/>
                <a:gd name="T75" fmla="*/ 11 h 55"/>
                <a:gd name="T76" fmla="*/ 12 w 54"/>
                <a:gd name="T77" fmla="*/ 10 h 55"/>
                <a:gd name="T78" fmla="*/ 13 w 54"/>
                <a:gd name="T79" fmla="*/ 10 h 55"/>
                <a:gd name="T80" fmla="*/ 13 w 54"/>
                <a:gd name="T81" fmla="*/ 9 h 55"/>
                <a:gd name="T82" fmla="*/ 14 w 54"/>
                <a:gd name="T83" fmla="*/ 8 h 55"/>
                <a:gd name="T84" fmla="*/ 14 w 54"/>
                <a:gd name="T85" fmla="*/ 8 h 55"/>
                <a:gd name="T86" fmla="*/ 14 w 54"/>
                <a:gd name="T87" fmla="*/ 7 h 55"/>
                <a:gd name="T88" fmla="*/ 7 w 54"/>
                <a:gd name="T89" fmla="*/ 6 h 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4"/>
                <a:gd name="T136" fmla="*/ 0 h 55"/>
                <a:gd name="T137" fmla="*/ 54 w 54"/>
                <a:gd name="T138" fmla="*/ 55 h 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4" h="55">
                  <a:moveTo>
                    <a:pt x="27" y="27"/>
                  </a:moveTo>
                  <a:lnTo>
                    <a:pt x="54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4" y="23"/>
                  </a:lnTo>
                  <a:lnTo>
                    <a:pt x="54" y="22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6"/>
                  </a:lnTo>
                  <a:lnTo>
                    <a:pt x="53" y="15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49" y="10"/>
                  </a:lnTo>
                  <a:lnTo>
                    <a:pt x="48" y="8"/>
                  </a:lnTo>
                  <a:lnTo>
                    <a:pt x="46" y="7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3" y="51"/>
                  </a:lnTo>
                  <a:lnTo>
                    <a:pt x="15" y="51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7" y="55"/>
                  </a:lnTo>
                  <a:lnTo>
                    <a:pt x="30" y="55"/>
                  </a:lnTo>
                  <a:lnTo>
                    <a:pt x="31" y="55"/>
                  </a:lnTo>
                  <a:lnTo>
                    <a:pt x="33" y="55"/>
                  </a:lnTo>
                  <a:lnTo>
                    <a:pt x="34" y="54"/>
                  </a:lnTo>
                  <a:lnTo>
                    <a:pt x="35" y="54"/>
                  </a:lnTo>
                  <a:lnTo>
                    <a:pt x="37" y="54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4" y="49"/>
                  </a:lnTo>
                  <a:lnTo>
                    <a:pt x="45" y="48"/>
                  </a:lnTo>
                  <a:lnTo>
                    <a:pt x="46" y="48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0" y="44"/>
                  </a:lnTo>
                  <a:lnTo>
                    <a:pt x="50" y="43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3" y="37"/>
                  </a:lnTo>
                  <a:lnTo>
                    <a:pt x="54" y="36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Freeform 158"/>
            <p:cNvSpPr>
              <a:spLocks/>
            </p:cNvSpPr>
            <p:nvPr/>
          </p:nvSpPr>
          <p:spPr bwMode="auto">
            <a:xfrm>
              <a:off x="2556" y="1199"/>
              <a:ext cx="33" cy="31"/>
            </a:xfrm>
            <a:custGeom>
              <a:avLst/>
              <a:gdLst>
                <a:gd name="T0" fmla="*/ 16 w 67"/>
                <a:gd name="T1" fmla="*/ 7 h 65"/>
                <a:gd name="T2" fmla="*/ 16 w 67"/>
                <a:gd name="T3" fmla="*/ 5 h 65"/>
                <a:gd name="T4" fmla="*/ 16 w 67"/>
                <a:gd name="T5" fmla="*/ 5 h 65"/>
                <a:gd name="T6" fmla="*/ 15 w 67"/>
                <a:gd name="T7" fmla="*/ 3 h 65"/>
                <a:gd name="T8" fmla="*/ 15 w 67"/>
                <a:gd name="T9" fmla="*/ 3 h 65"/>
                <a:gd name="T10" fmla="*/ 14 w 67"/>
                <a:gd name="T11" fmla="*/ 2 h 65"/>
                <a:gd name="T12" fmla="*/ 13 w 67"/>
                <a:gd name="T13" fmla="*/ 1 h 65"/>
                <a:gd name="T14" fmla="*/ 12 w 67"/>
                <a:gd name="T15" fmla="*/ 0 h 65"/>
                <a:gd name="T16" fmla="*/ 10 w 67"/>
                <a:gd name="T17" fmla="*/ 0 h 65"/>
                <a:gd name="T18" fmla="*/ 9 w 67"/>
                <a:gd name="T19" fmla="*/ 0 h 65"/>
                <a:gd name="T20" fmla="*/ 8 w 67"/>
                <a:gd name="T21" fmla="*/ 0 h 65"/>
                <a:gd name="T22" fmla="*/ 7 w 67"/>
                <a:gd name="T23" fmla="*/ 0 h 65"/>
                <a:gd name="T24" fmla="*/ 6 w 67"/>
                <a:gd name="T25" fmla="*/ 0 h 65"/>
                <a:gd name="T26" fmla="*/ 5 w 67"/>
                <a:gd name="T27" fmla="*/ 0 h 65"/>
                <a:gd name="T28" fmla="*/ 4 w 67"/>
                <a:gd name="T29" fmla="*/ 1 h 65"/>
                <a:gd name="T30" fmla="*/ 3 w 67"/>
                <a:gd name="T31" fmla="*/ 1 h 65"/>
                <a:gd name="T32" fmla="*/ 2 w 67"/>
                <a:gd name="T33" fmla="*/ 2 h 65"/>
                <a:gd name="T34" fmla="*/ 1 w 67"/>
                <a:gd name="T35" fmla="*/ 3 h 65"/>
                <a:gd name="T36" fmla="*/ 1 w 67"/>
                <a:gd name="T37" fmla="*/ 4 h 65"/>
                <a:gd name="T38" fmla="*/ 0 w 67"/>
                <a:gd name="T39" fmla="*/ 5 h 65"/>
                <a:gd name="T40" fmla="*/ 0 w 67"/>
                <a:gd name="T41" fmla="*/ 6 h 65"/>
                <a:gd name="T42" fmla="*/ 0 w 67"/>
                <a:gd name="T43" fmla="*/ 7 h 65"/>
                <a:gd name="T44" fmla="*/ 0 w 67"/>
                <a:gd name="T45" fmla="*/ 9 h 65"/>
                <a:gd name="T46" fmla="*/ 0 w 67"/>
                <a:gd name="T47" fmla="*/ 10 h 65"/>
                <a:gd name="T48" fmla="*/ 0 w 67"/>
                <a:gd name="T49" fmla="*/ 10 h 65"/>
                <a:gd name="T50" fmla="*/ 1 w 67"/>
                <a:gd name="T51" fmla="*/ 11 h 65"/>
                <a:gd name="T52" fmla="*/ 2 w 67"/>
                <a:gd name="T53" fmla="*/ 12 h 65"/>
                <a:gd name="T54" fmla="*/ 2 w 67"/>
                <a:gd name="T55" fmla="*/ 13 h 65"/>
                <a:gd name="T56" fmla="*/ 3 w 67"/>
                <a:gd name="T57" fmla="*/ 14 h 65"/>
                <a:gd name="T58" fmla="*/ 4 w 67"/>
                <a:gd name="T59" fmla="*/ 14 h 65"/>
                <a:gd name="T60" fmla="*/ 5 w 67"/>
                <a:gd name="T61" fmla="*/ 15 h 65"/>
                <a:gd name="T62" fmla="*/ 7 w 67"/>
                <a:gd name="T63" fmla="*/ 15 h 65"/>
                <a:gd name="T64" fmla="*/ 8 w 67"/>
                <a:gd name="T65" fmla="*/ 15 h 65"/>
                <a:gd name="T66" fmla="*/ 9 w 67"/>
                <a:gd name="T67" fmla="*/ 15 h 65"/>
                <a:gd name="T68" fmla="*/ 10 w 67"/>
                <a:gd name="T69" fmla="*/ 15 h 65"/>
                <a:gd name="T70" fmla="*/ 11 w 67"/>
                <a:gd name="T71" fmla="*/ 15 h 65"/>
                <a:gd name="T72" fmla="*/ 12 w 67"/>
                <a:gd name="T73" fmla="*/ 14 h 65"/>
                <a:gd name="T74" fmla="*/ 13 w 67"/>
                <a:gd name="T75" fmla="*/ 13 h 65"/>
                <a:gd name="T76" fmla="*/ 14 w 67"/>
                <a:gd name="T77" fmla="*/ 12 h 65"/>
                <a:gd name="T78" fmla="*/ 15 w 67"/>
                <a:gd name="T79" fmla="*/ 12 h 65"/>
                <a:gd name="T80" fmla="*/ 16 w 67"/>
                <a:gd name="T81" fmla="*/ 11 h 65"/>
                <a:gd name="T82" fmla="*/ 16 w 67"/>
                <a:gd name="T83" fmla="*/ 10 h 65"/>
                <a:gd name="T84" fmla="*/ 16 w 67"/>
                <a:gd name="T85" fmla="*/ 9 h 65"/>
                <a:gd name="T86" fmla="*/ 16 w 67"/>
                <a:gd name="T87" fmla="*/ 7 h 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7"/>
                <a:gd name="T133" fmla="*/ 0 h 65"/>
                <a:gd name="T134" fmla="*/ 67 w 67"/>
                <a:gd name="T135" fmla="*/ 65 h 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7" h="65">
                  <a:moveTo>
                    <a:pt x="67" y="32"/>
                  </a:moveTo>
                  <a:lnTo>
                    <a:pt x="67" y="31"/>
                  </a:lnTo>
                  <a:lnTo>
                    <a:pt x="67" y="30"/>
                  </a:lnTo>
                  <a:lnTo>
                    <a:pt x="67" y="27"/>
                  </a:lnTo>
                  <a:lnTo>
                    <a:pt x="67" y="26"/>
                  </a:lnTo>
                  <a:lnTo>
                    <a:pt x="65" y="24"/>
                  </a:lnTo>
                  <a:lnTo>
                    <a:pt x="65" y="23"/>
                  </a:lnTo>
                  <a:lnTo>
                    <a:pt x="65" y="21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3" y="16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60" y="12"/>
                  </a:lnTo>
                  <a:lnTo>
                    <a:pt x="59" y="10"/>
                  </a:lnTo>
                  <a:lnTo>
                    <a:pt x="57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2" y="43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1" y="57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6" y="61"/>
                  </a:lnTo>
                  <a:lnTo>
                    <a:pt x="17" y="61"/>
                  </a:lnTo>
                  <a:lnTo>
                    <a:pt x="19" y="63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3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8" y="65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8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3" y="64"/>
                  </a:lnTo>
                  <a:lnTo>
                    <a:pt x="45" y="64"/>
                  </a:lnTo>
                  <a:lnTo>
                    <a:pt x="46" y="64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0" y="61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54" y="59"/>
                  </a:lnTo>
                  <a:lnTo>
                    <a:pt x="56" y="57"/>
                  </a:lnTo>
                  <a:lnTo>
                    <a:pt x="57" y="56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3"/>
                  </a:lnTo>
                  <a:lnTo>
                    <a:pt x="61" y="52"/>
                  </a:lnTo>
                  <a:lnTo>
                    <a:pt x="63" y="50"/>
                  </a:lnTo>
                  <a:lnTo>
                    <a:pt x="63" y="49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5" y="43"/>
                  </a:lnTo>
                  <a:lnTo>
                    <a:pt x="65" y="42"/>
                  </a:lnTo>
                  <a:lnTo>
                    <a:pt x="65" y="41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7" y="34"/>
                  </a:lnTo>
                  <a:lnTo>
                    <a:pt x="67" y="3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Rectangle 159"/>
            <p:cNvSpPr>
              <a:spLocks noChangeArrowheads="1"/>
            </p:cNvSpPr>
            <p:nvPr/>
          </p:nvSpPr>
          <p:spPr bwMode="auto">
            <a:xfrm>
              <a:off x="2109" y="4071"/>
              <a:ext cx="653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-Roman"/>
                </a:rPr>
                <a:t>AND plane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46" name="Rectangle 160"/>
            <p:cNvSpPr>
              <a:spLocks noChangeArrowheads="1"/>
            </p:cNvSpPr>
            <p:nvPr/>
          </p:nvSpPr>
          <p:spPr bwMode="auto">
            <a:xfrm>
              <a:off x="3700" y="2862"/>
              <a:ext cx="1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-Roman"/>
                </a:rPr>
                <a:t>P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47" name="Rectangle 161"/>
            <p:cNvSpPr>
              <a:spLocks noChangeArrowheads="1"/>
            </p:cNvSpPr>
            <p:nvPr/>
          </p:nvSpPr>
          <p:spPr bwMode="auto">
            <a:xfrm>
              <a:off x="3767" y="2912"/>
              <a:ext cx="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-Roman"/>
                </a:rPr>
                <a:t>3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48" name="Rectangle 162"/>
            <p:cNvSpPr>
              <a:spLocks noChangeArrowheads="1"/>
            </p:cNvSpPr>
            <p:nvPr/>
          </p:nvSpPr>
          <p:spPr bwMode="auto">
            <a:xfrm>
              <a:off x="3700" y="3351"/>
              <a:ext cx="1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-Roman"/>
                </a:rPr>
                <a:t>P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49" name="Freeform 163"/>
            <p:cNvSpPr>
              <a:spLocks/>
            </p:cNvSpPr>
            <p:nvPr/>
          </p:nvSpPr>
          <p:spPr bwMode="auto">
            <a:xfrm>
              <a:off x="3978" y="2048"/>
              <a:ext cx="266" cy="172"/>
            </a:xfrm>
            <a:custGeom>
              <a:avLst/>
              <a:gdLst>
                <a:gd name="T0" fmla="*/ 0 w 549"/>
                <a:gd name="T1" fmla="*/ 0 h 357"/>
                <a:gd name="T2" fmla="*/ 0 w 549"/>
                <a:gd name="T3" fmla="*/ 83 h 357"/>
                <a:gd name="T4" fmla="*/ 129 w 549"/>
                <a:gd name="T5" fmla="*/ 83 h 357"/>
                <a:gd name="T6" fmla="*/ 0 60000 65536"/>
                <a:gd name="T7" fmla="*/ 0 60000 65536"/>
                <a:gd name="T8" fmla="*/ 0 60000 65536"/>
                <a:gd name="T9" fmla="*/ 0 w 549"/>
                <a:gd name="T10" fmla="*/ 0 h 357"/>
                <a:gd name="T11" fmla="*/ 549 w 549"/>
                <a:gd name="T12" fmla="*/ 357 h 3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9" h="357">
                  <a:moveTo>
                    <a:pt x="0" y="0"/>
                  </a:moveTo>
                  <a:lnTo>
                    <a:pt x="0" y="357"/>
                  </a:lnTo>
                  <a:lnTo>
                    <a:pt x="549" y="35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Freeform 164"/>
            <p:cNvSpPr>
              <a:spLocks/>
            </p:cNvSpPr>
            <p:nvPr/>
          </p:nvSpPr>
          <p:spPr bwMode="auto">
            <a:xfrm>
              <a:off x="3978" y="2364"/>
              <a:ext cx="266" cy="171"/>
            </a:xfrm>
            <a:custGeom>
              <a:avLst/>
              <a:gdLst>
                <a:gd name="T0" fmla="*/ 0 w 549"/>
                <a:gd name="T1" fmla="*/ 82 h 357"/>
                <a:gd name="T2" fmla="*/ 0 w 549"/>
                <a:gd name="T3" fmla="*/ 0 h 357"/>
                <a:gd name="T4" fmla="*/ 129 w 549"/>
                <a:gd name="T5" fmla="*/ 0 h 357"/>
                <a:gd name="T6" fmla="*/ 0 60000 65536"/>
                <a:gd name="T7" fmla="*/ 0 60000 65536"/>
                <a:gd name="T8" fmla="*/ 0 60000 65536"/>
                <a:gd name="T9" fmla="*/ 0 w 549"/>
                <a:gd name="T10" fmla="*/ 0 h 357"/>
                <a:gd name="T11" fmla="*/ 549 w 549"/>
                <a:gd name="T12" fmla="*/ 357 h 3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9" h="357">
                  <a:moveTo>
                    <a:pt x="0" y="357"/>
                  </a:moveTo>
                  <a:lnTo>
                    <a:pt x="0" y="0"/>
                  </a:lnTo>
                  <a:lnTo>
                    <a:pt x="54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Line 165"/>
            <p:cNvSpPr>
              <a:spLocks noChangeShapeType="1"/>
            </p:cNvSpPr>
            <p:nvPr/>
          </p:nvSpPr>
          <p:spPr bwMode="auto">
            <a:xfrm flipH="1">
              <a:off x="4605" y="2286"/>
              <a:ext cx="28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2" name="Freeform 166"/>
            <p:cNvSpPr>
              <a:spLocks/>
            </p:cNvSpPr>
            <p:nvPr/>
          </p:nvSpPr>
          <p:spPr bwMode="auto">
            <a:xfrm>
              <a:off x="3991" y="3035"/>
              <a:ext cx="253" cy="171"/>
            </a:xfrm>
            <a:custGeom>
              <a:avLst/>
              <a:gdLst>
                <a:gd name="T0" fmla="*/ 0 w 521"/>
                <a:gd name="T1" fmla="*/ 0 h 357"/>
                <a:gd name="T2" fmla="*/ 0 w 521"/>
                <a:gd name="T3" fmla="*/ 82 h 357"/>
                <a:gd name="T4" fmla="*/ 123 w 521"/>
                <a:gd name="T5" fmla="*/ 82 h 357"/>
                <a:gd name="T6" fmla="*/ 0 60000 65536"/>
                <a:gd name="T7" fmla="*/ 0 60000 65536"/>
                <a:gd name="T8" fmla="*/ 0 60000 65536"/>
                <a:gd name="T9" fmla="*/ 0 w 521"/>
                <a:gd name="T10" fmla="*/ 0 h 357"/>
                <a:gd name="T11" fmla="*/ 521 w 521"/>
                <a:gd name="T12" fmla="*/ 357 h 3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1" h="357">
                  <a:moveTo>
                    <a:pt x="0" y="0"/>
                  </a:moveTo>
                  <a:lnTo>
                    <a:pt x="0" y="357"/>
                  </a:lnTo>
                  <a:lnTo>
                    <a:pt x="521" y="35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Freeform 167"/>
            <p:cNvSpPr>
              <a:spLocks/>
            </p:cNvSpPr>
            <p:nvPr/>
          </p:nvSpPr>
          <p:spPr bwMode="auto">
            <a:xfrm>
              <a:off x="3991" y="3351"/>
              <a:ext cx="253" cy="171"/>
            </a:xfrm>
            <a:custGeom>
              <a:avLst/>
              <a:gdLst>
                <a:gd name="T0" fmla="*/ 0 w 521"/>
                <a:gd name="T1" fmla="*/ 82 h 357"/>
                <a:gd name="T2" fmla="*/ 0 w 521"/>
                <a:gd name="T3" fmla="*/ 0 h 357"/>
                <a:gd name="T4" fmla="*/ 123 w 521"/>
                <a:gd name="T5" fmla="*/ 0 h 357"/>
                <a:gd name="T6" fmla="*/ 0 60000 65536"/>
                <a:gd name="T7" fmla="*/ 0 60000 65536"/>
                <a:gd name="T8" fmla="*/ 0 60000 65536"/>
                <a:gd name="T9" fmla="*/ 0 w 521"/>
                <a:gd name="T10" fmla="*/ 0 h 357"/>
                <a:gd name="T11" fmla="*/ 521 w 521"/>
                <a:gd name="T12" fmla="*/ 357 h 3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1" h="357">
                  <a:moveTo>
                    <a:pt x="0" y="357"/>
                  </a:moveTo>
                  <a:lnTo>
                    <a:pt x="0" y="0"/>
                  </a:lnTo>
                  <a:lnTo>
                    <a:pt x="52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Line 168"/>
            <p:cNvSpPr>
              <a:spLocks noChangeShapeType="1"/>
            </p:cNvSpPr>
            <p:nvPr/>
          </p:nvSpPr>
          <p:spPr bwMode="auto">
            <a:xfrm flipH="1">
              <a:off x="4607" y="3272"/>
              <a:ext cx="2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5" name="Line 169"/>
            <p:cNvSpPr>
              <a:spLocks noChangeShapeType="1"/>
            </p:cNvSpPr>
            <p:nvPr/>
          </p:nvSpPr>
          <p:spPr bwMode="auto">
            <a:xfrm flipH="1">
              <a:off x="2524" y="2496"/>
              <a:ext cx="94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6" name="Line 170"/>
            <p:cNvSpPr>
              <a:spLocks noChangeShapeType="1"/>
            </p:cNvSpPr>
            <p:nvPr/>
          </p:nvSpPr>
          <p:spPr bwMode="auto">
            <a:xfrm flipH="1" flipV="1">
              <a:off x="2524" y="2496"/>
              <a:ext cx="94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7" name="Line 171"/>
            <p:cNvSpPr>
              <a:spLocks noChangeShapeType="1"/>
            </p:cNvSpPr>
            <p:nvPr/>
          </p:nvSpPr>
          <p:spPr bwMode="auto">
            <a:xfrm flipH="1">
              <a:off x="2804" y="1996"/>
              <a:ext cx="93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8" name="Line 172"/>
            <p:cNvSpPr>
              <a:spLocks noChangeShapeType="1"/>
            </p:cNvSpPr>
            <p:nvPr/>
          </p:nvSpPr>
          <p:spPr bwMode="auto">
            <a:xfrm flipH="1" flipV="1">
              <a:off x="2804" y="1996"/>
              <a:ext cx="93" cy="9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9" name="Rectangle 173"/>
            <p:cNvSpPr>
              <a:spLocks noChangeArrowheads="1"/>
            </p:cNvSpPr>
            <p:nvPr/>
          </p:nvSpPr>
          <p:spPr bwMode="auto">
            <a:xfrm>
              <a:off x="3767" y="3401"/>
              <a:ext cx="87" cy="1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-Roman"/>
                </a:rPr>
                <a:t>4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60" name="AutoShape 174"/>
            <p:cNvSpPr>
              <a:spLocks noChangeArrowheads="1"/>
            </p:cNvSpPr>
            <p:nvPr/>
          </p:nvSpPr>
          <p:spPr bwMode="auto">
            <a:xfrm>
              <a:off x="3138" y="3370"/>
              <a:ext cx="367" cy="304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1" name="AutoShape 175"/>
            <p:cNvSpPr>
              <a:spLocks noChangeArrowheads="1"/>
            </p:cNvSpPr>
            <p:nvPr/>
          </p:nvSpPr>
          <p:spPr bwMode="auto">
            <a:xfrm>
              <a:off x="3138" y="2884"/>
              <a:ext cx="367" cy="304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2" name="AutoShape 176"/>
            <p:cNvSpPr>
              <a:spLocks noChangeArrowheads="1"/>
            </p:cNvSpPr>
            <p:nvPr/>
          </p:nvSpPr>
          <p:spPr bwMode="auto">
            <a:xfrm>
              <a:off x="3138" y="2381"/>
              <a:ext cx="367" cy="304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3" name="AutoShape 177"/>
            <p:cNvSpPr>
              <a:spLocks noChangeArrowheads="1"/>
            </p:cNvSpPr>
            <p:nvPr/>
          </p:nvSpPr>
          <p:spPr bwMode="auto">
            <a:xfrm>
              <a:off x="3138" y="1895"/>
              <a:ext cx="367" cy="304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78"/>
            <p:cNvGrpSpPr>
              <a:grpSpLocks/>
            </p:cNvGrpSpPr>
            <p:nvPr/>
          </p:nvGrpSpPr>
          <p:grpSpPr bwMode="auto">
            <a:xfrm>
              <a:off x="4213" y="2135"/>
              <a:ext cx="392" cy="303"/>
              <a:chOff x="3403" y="2587"/>
              <a:chExt cx="462" cy="364"/>
            </a:xfrm>
          </p:grpSpPr>
          <p:sp>
            <p:nvSpPr>
              <p:cNvPr id="11372" name="Freeform 179"/>
              <p:cNvSpPr>
                <a:spLocks/>
              </p:cNvSpPr>
              <p:nvPr/>
            </p:nvSpPr>
            <p:spPr bwMode="auto">
              <a:xfrm>
                <a:off x="3408" y="2587"/>
                <a:ext cx="457" cy="181"/>
              </a:xfrm>
              <a:custGeom>
                <a:avLst/>
                <a:gdLst>
                  <a:gd name="T0" fmla="*/ 45 w 914"/>
                  <a:gd name="T1" fmla="*/ 0 h 362"/>
                  <a:gd name="T2" fmla="*/ 77 w 914"/>
                  <a:gd name="T3" fmla="*/ 0 h 362"/>
                  <a:gd name="T4" fmla="*/ 93 w 914"/>
                  <a:gd name="T5" fmla="*/ 0 h 362"/>
                  <a:gd name="T6" fmla="*/ 100 w 914"/>
                  <a:gd name="T7" fmla="*/ 1 h 362"/>
                  <a:gd name="T8" fmla="*/ 104 w 914"/>
                  <a:gd name="T9" fmla="*/ 1 h 362"/>
                  <a:gd name="T10" fmla="*/ 107 w 914"/>
                  <a:gd name="T11" fmla="*/ 1 h 362"/>
                  <a:gd name="T12" fmla="*/ 110 w 914"/>
                  <a:gd name="T13" fmla="*/ 1 h 362"/>
                  <a:gd name="T14" fmla="*/ 112 w 914"/>
                  <a:gd name="T15" fmla="*/ 1 h 362"/>
                  <a:gd name="T16" fmla="*/ 115 w 914"/>
                  <a:gd name="T17" fmla="*/ 1 h 362"/>
                  <a:gd name="T18" fmla="*/ 118 w 914"/>
                  <a:gd name="T19" fmla="*/ 3 h 362"/>
                  <a:gd name="T20" fmla="*/ 121 w 914"/>
                  <a:gd name="T21" fmla="*/ 3 h 362"/>
                  <a:gd name="T22" fmla="*/ 123 w 914"/>
                  <a:gd name="T23" fmla="*/ 3 h 362"/>
                  <a:gd name="T24" fmla="*/ 126 w 914"/>
                  <a:gd name="T25" fmla="*/ 3 h 362"/>
                  <a:gd name="T26" fmla="*/ 131 w 914"/>
                  <a:gd name="T27" fmla="*/ 5 h 362"/>
                  <a:gd name="T28" fmla="*/ 134 w 914"/>
                  <a:gd name="T29" fmla="*/ 6 h 362"/>
                  <a:gd name="T30" fmla="*/ 138 w 914"/>
                  <a:gd name="T31" fmla="*/ 7 h 362"/>
                  <a:gd name="T32" fmla="*/ 140 w 914"/>
                  <a:gd name="T33" fmla="*/ 8 h 362"/>
                  <a:gd name="T34" fmla="*/ 143 w 914"/>
                  <a:gd name="T35" fmla="*/ 10 h 362"/>
                  <a:gd name="T36" fmla="*/ 146 w 914"/>
                  <a:gd name="T37" fmla="*/ 11 h 362"/>
                  <a:gd name="T38" fmla="*/ 149 w 914"/>
                  <a:gd name="T39" fmla="*/ 12 h 362"/>
                  <a:gd name="T40" fmla="*/ 152 w 914"/>
                  <a:gd name="T41" fmla="*/ 14 h 362"/>
                  <a:gd name="T42" fmla="*/ 154 w 914"/>
                  <a:gd name="T43" fmla="*/ 15 h 362"/>
                  <a:gd name="T44" fmla="*/ 156 w 914"/>
                  <a:gd name="T45" fmla="*/ 17 h 362"/>
                  <a:gd name="T46" fmla="*/ 159 w 914"/>
                  <a:gd name="T47" fmla="*/ 19 h 362"/>
                  <a:gd name="T48" fmla="*/ 162 w 914"/>
                  <a:gd name="T49" fmla="*/ 20 h 362"/>
                  <a:gd name="T50" fmla="*/ 164 w 914"/>
                  <a:gd name="T51" fmla="*/ 21 h 362"/>
                  <a:gd name="T52" fmla="*/ 166 w 914"/>
                  <a:gd name="T53" fmla="*/ 23 h 362"/>
                  <a:gd name="T54" fmla="*/ 168 w 914"/>
                  <a:gd name="T55" fmla="*/ 23 h 362"/>
                  <a:gd name="T56" fmla="*/ 171 w 914"/>
                  <a:gd name="T57" fmla="*/ 25 h 362"/>
                  <a:gd name="T58" fmla="*/ 173 w 914"/>
                  <a:gd name="T59" fmla="*/ 26 h 362"/>
                  <a:gd name="T60" fmla="*/ 174 w 914"/>
                  <a:gd name="T61" fmla="*/ 27 h 362"/>
                  <a:gd name="T62" fmla="*/ 175 w 914"/>
                  <a:gd name="T63" fmla="*/ 28 h 362"/>
                  <a:gd name="T64" fmla="*/ 177 w 914"/>
                  <a:gd name="T65" fmla="*/ 29 h 362"/>
                  <a:gd name="T66" fmla="*/ 179 w 914"/>
                  <a:gd name="T67" fmla="*/ 31 h 362"/>
                  <a:gd name="T68" fmla="*/ 180 w 914"/>
                  <a:gd name="T69" fmla="*/ 32 h 362"/>
                  <a:gd name="T70" fmla="*/ 181 w 914"/>
                  <a:gd name="T71" fmla="*/ 33 h 362"/>
                  <a:gd name="T72" fmla="*/ 183 w 914"/>
                  <a:gd name="T73" fmla="*/ 34 h 362"/>
                  <a:gd name="T74" fmla="*/ 185 w 914"/>
                  <a:gd name="T75" fmla="*/ 36 h 362"/>
                  <a:gd name="T76" fmla="*/ 186 w 914"/>
                  <a:gd name="T77" fmla="*/ 37 h 362"/>
                  <a:gd name="T78" fmla="*/ 188 w 914"/>
                  <a:gd name="T79" fmla="*/ 38 h 362"/>
                  <a:gd name="T80" fmla="*/ 190 w 914"/>
                  <a:gd name="T81" fmla="*/ 39 h 362"/>
                  <a:gd name="T82" fmla="*/ 191 w 914"/>
                  <a:gd name="T83" fmla="*/ 41 h 362"/>
                  <a:gd name="T84" fmla="*/ 193 w 914"/>
                  <a:gd name="T85" fmla="*/ 44 h 362"/>
                  <a:gd name="T86" fmla="*/ 195 w 914"/>
                  <a:gd name="T87" fmla="*/ 45 h 362"/>
                  <a:gd name="T88" fmla="*/ 196 w 914"/>
                  <a:gd name="T89" fmla="*/ 46 h 362"/>
                  <a:gd name="T90" fmla="*/ 198 w 914"/>
                  <a:gd name="T91" fmla="*/ 48 h 362"/>
                  <a:gd name="T92" fmla="*/ 201 w 914"/>
                  <a:gd name="T93" fmla="*/ 51 h 362"/>
                  <a:gd name="T94" fmla="*/ 203 w 914"/>
                  <a:gd name="T95" fmla="*/ 54 h 362"/>
                  <a:gd name="T96" fmla="*/ 205 w 914"/>
                  <a:gd name="T97" fmla="*/ 56 h 362"/>
                  <a:gd name="T98" fmla="*/ 206 w 914"/>
                  <a:gd name="T99" fmla="*/ 58 h 362"/>
                  <a:gd name="T100" fmla="*/ 208 w 914"/>
                  <a:gd name="T101" fmla="*/ 61 h 362"/>
                  <a:gd name="T102" fmla="*/ 211 w 914"/>
                  <a:gd name="T103" fmla="*/ 65 h 362"/>
                  <a:gd name="T104" fmla="*/ 213 w 914"/>
                  <a:gd name="T105" fmla="*/ 68 h 362"/>
                  <a:gd name="T106" fmla="*/ 215 w 914"/>
                  <a:gd name="T107" fmla="*/ 71 h 362"/>
                  <a:gd name="T108" fmla="*/ 217 w 914"/>
                  <a:gd name="T109" fmla="*/ 73 h 362"/>
                  <a:gd name="T110" fmla="*/ 219 w 914"/>
                  <a:gd name="T111" fmla="*/ 76 h 362"/>
                  <a:gd name="T112" fmla="*/ 221 w 914"/>
                  <a:gd name="T113" fmla="*/ 79 h 362"/>
                  <a:gd name="T114" fmla="*/ 224 w 914"/>
                  <a:gd name="T115" fmla="*/ 83 h 362"/>
                  <a:gd name="T116" fmla="*/ 225 w 914"/>
                  <a:gd name="T117" fmla="*/ 85 h 362"/>
                  <a:gd name="T118" fmla="*/ 227 w 914"/>
                  <a:gd name="T119" fmla="*/ 87 h 362"/>
                  <a:gd name="T120" fmla="*/ 228 w 914"/>
                  <a:gd name="T121" fmla="*/ 90 h 3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4"/>
                  <a:gd name="T184" fmla="*/ 0 h 362"/>
                  <a:gd name="T185" fmla="*/ 914 w 914"/>
                  <a:gd name="T186" fmla="*/ 362 h 3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4" h="362">
                    <a:moveTo>
                      <a:pt x="0" y="0"/>
                    </a:moveTo>
                    <a:lnTo>
                      <a:pt x="35" y="0"/>
                    </a:lnTo>
                    <a:lnTo>
                      <a:pt x="67" y="0"/>
                    </a:lnTo>
                    <a:lnTo>
                      <a:pt x="98" y="0"/>
                    </a:lnTo>
                    <a:lnTo>
                      <a:pt x="127" y="0"/>
                    </a:lnTo>
                    <a:lnTo>
                      <a:pt x="154" y="0"/>
                    </a:lnTo>
                    <a:lnTo>
                      <a:pt x="179" y="0"/>
                    </a:lnTo>
                    <a:lnTo>
                      <a:pt x="202" y="0"/>
                    </a:lnTo>
                    <a:lnTo>
                      <a:pt x="223" y="0"/>
                    </a:lnTo>
                    <a:lnTo>
                      <a:pt x="243" y="0"/>
                    </a:lnTo>
                    <a:lnTo>
                      <a:pt x="260" y="0"/>
                    </a:lnTo>
                    <a:lnTo>
                      <a:pt x="277" y="0"/>
                    </a:lnTo>
                    <a:lnTo>
                      <a:pt x="292" y="0"/>
                    </a:lnTo>
                    <a:lnTo>
                      <a:pt x="306" y="0"/>
                    </a:lnTo>
                    <a:lnTo>
                      <a:pt x="318" y="0"/>
                    </a:lnTo>
                    <a:lnTo>
                      <a:pt x="330" y="0"/>
                    </a:lnTo>
                    <a:lnTo>
                      <a:pt x="339" y="0"/>
                    </a:lnTo>
                    <a:lnTo>
                      <a:pt x="348" y="0"/>
                    </a:lnTo>
                    <a:lnTo>
                      <a:pt x="358" y="0"/>
                    </a:lnTo>
                    <a:lnTo>
                      <a:pt x="364" y="0"/>
                    </a:lnTo>
                    <a:lnTo>
                      <a:pt x="371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7" y="0"/>
                    </a:lnTo>
                    <a:lnTo>
                      <a:pt x="390" y="0"/>
                    </a:lnTo>
                    <a:lnTo>
                      <a:pt x="393" y="0"/>
                    </a:lnTo>
                    <a:lnTo>
                      <a:pt x="396" y="0"/>
                    </a:lnTo>
                    <a:lnTo>
                      <a:pt x="399" y="1"/>
                    </a:lnTo>
                    <a:lnTo>
                      <a:pt x="402" y="1"/>
                    </a:lnTo>
                    <a:lnTo>
                      <a:pt x="405" y="1"/>
                    </a:lnTo>
                    <a:lnTo>
                      <a:pt x="407" y="1"/>
                    </a:lnTo>
                    <a:lnTo>
                      <a:pt x="410" y="1"/>
                    </a:lnTo>
                    <a:lnTo>
                      <a:pt x="411" y="1"/>
                    </a:lnTo>
                    <a:lnTo>
                      <a:pt x="414" y="1"/>
                    </a:lnTo>
                    <a:lnTo>
                      <a:pt x="417" y="1"/>
                    </a:lnTo>
                    <a:lnTo>
                      <a:pt x="419" y="1"/>
                    </a:lnTo>
                    <a:lnTo>
                      <a:pt x="422" y="3"/>
                    </a:lnTo>
                    <a:lnTo>
                      <a:pt x="423" y="3"/>
                    </a:lnTo>
                    <a:lnTo>
                      <a:pt x="425" y="3"/>
                    </a:lnTo>
                    <a:lnTo>
                      <a:pt x="426" y="3"/>
                    </a:lnTo>
                    <a:lnTo>
                      <a:pt x="428" y="3"/>
                    </a:lnTo>
                    <a:lnTo>
                      <a:pt x="429" y="3"/>
                    </a:lnTo>
                    <a:lnTo>
                      <a:pt x="431" y="3"/>
                    </a:lnTo>
                    <a:lnTo>
                      <a:pt x="433" y="3"/>
                    </a:lnTo>
                    <a:lnTo>
                      <a:pt x="434" y="3"/>
                    </a:lnTo>
                    <a:lnTo>
                      <a:pt x="436" y="3"/>
                    </a:lnTo>
                    <a:lnTo>
                      <a:pt x="437" y="3"/>
                    </a:lnTo>
                    <a:lnTo>
                      <a:pt x="439" y="3"/>
                    </a:lnTo>
                    <a:lnTo>
                      <a:pt x="440" y="5"/>
                    </a:lnTo>
                    <a:lnTo>
                      <a:pt x="442" y="5"/>
                    </a:lnTo>
                    <a:lnTo>
                      <a:pt x="443" y="5"/>
                    </a:lnTo>
                    <a:lnTo>
                      <a:pt x="445" y="5"/>
                    </a:lnTo>
                    <a:lnTo>
                      <a:pt x="446" y="5"/>
                    </a:lnTo>
                    <a:lnTo>
                      <a:pt x="448" y="5"/>
                    </a:lnTo>
                    <a:lnTo>
                      <a:pt x="449" y="5"/>
                    </a:lnTo>
                    <a:lnTo>
                      <a:pt x="451" y="5"/>
                    </a:lnTo>
                    <a:lnTo>
                      <a:pt x="452" y="6"/>
                    </a:lnTo>
                    <a:lnTo>
                      <a:pt x="454" y="6"/>
                    </a:lnTo>
                    <a:lnTo>
                      <a:pt x="455" y="6"/>
                    </a:lnTo>
                    <a:lnTo>
                      <a:pt x="457" y="6"/>
                    </a:lnTo>
                    <a:lnTo>
                      <a:pt x="460" y="6"/>
                    </a:lnTo>
                    <a:lnTo>
                      <a:pt x="462" y="6"/>
                    </a:lnTo>
                    <a:lnTo>
                      <a:pt x="465" y="8"/>
                    </a:lnTo>
                    <a:lnTo>
                      <a:pt x="466" y="8"/>
                    </a:lnTo>
                    <a:lnTo>
                      <a:pt x="469" y="8"/>
                    </a:lnTo>
                    <a:lnTo>
                      <a:pt x="471" y="8"/>
                    </a:lnTo>
                    <a:lnTo>
                      <a:pt x="474" y="9"/>
                    </a:lnTo>
                    <a:lnTo>
                      <a:pt x="475" y="9"/>
                    </a:lnTo>
                    <a:lnTo>
                      <a:pt x="477" y="9"/>
                    </a:lnTo>
                    <a:lnTo>
                      <a:pt x="478" y="9"/>
                    </a:lnTo>
                    <a:lnTo>
                      <a:pt x="481" y="9"/>
                    </a:lnTo>
                    <a:lnTo>
                      <a:pt x="483" y="9"/>
                    </a:lnTo>
                    <a:lnTo>
                      <a:pt x="485" y="11"/>
                    </a:lnTo>
                    <a:lnTo>
                      <a:pt x="486" y="11"/>
                    </a:lnTo>
                    <a:lnTo>
                      <a:pt x="488" y="11"/>
                    </a:lnTo>
                    <a:lnTo>
                      <a:pt x="489" y="11"/>
                    </a:lnTo>
                    <a:lnTo>
                      <a:pt x="491" y="11"/>
                    </a:lnTo>
                    <a:lnTo>
                      <a:pt x="492" y="12"/>
                    </a:lnTo>
                    <a:lnTo>
                      <a:pt x="494" y="12"/>
                    </a:lnTo>
                    <a:lnTo>
                      <a:pt x="495" y="12"/>
                    </a:lnTo>
                    <a:lnTo>
                      <a:pt x="497" y="12"/>
                    </a:lnTo>
                    <a:lnTo>
                      <a:pt x="498" y="14"/>
                    </a:lnTo>
                    <a:lnTo>
                      <a:pt x="500" y="14"/>
                    </a:lnTo>
                    <a:lnTo>
                      <a:pt x="501" y="14"/>
                    </a:lnTo>
                    <a:lnTo>
                      <a:pt x="503" y="14"/>
                    </a:lnTo>
                    <a:lnTo>
                      <a:pt x="504" y="15"/>
                    </a:lnTo>
                    <a:lnTo>
                      <a:pt x="506" y="15"/>
                    </a:lnTo>
                    <a:lnTo>
                      <a:pt x="507" y="15"/>
                    </a:lnTo>
                    <a:lnTo>
                      <a:pt x="509" y="17"/>
                    </a:lnTo>
                    <a:lnTo>
                      <a:pt x="512" y="17"/>
                    </a:lnTo>
                    <a:lnTo>
                      <a:pt x="514" y="18"/>
                    </a:lnTo>
                    <a:lnTo>
                      <a:pt x="517" y="18"/>
                    </a:lnTo>
                    <a:lnTo>
                      <a:pt x="518" y="20"/>
                    </a:lnTo>
                    <a:lnTo>
                      <a:pt x="521" y="20"/>
                    </a:lnTo>
                    <a:lnTo>
                      <a:pt x="524" y="21"/>
                    </a:lnTo>
                    <a:lnTo>
                      <a:pt x="527" y="21"/>
                    </a:lnTo>
                    <a:lnTo>
                      <a:pt x="529" y="23"/>
                    </a:lnTo>
                    <a:lnTo>
                      <a:pt x="532" y="23"/>
                    </a:lnTo>
                    <a:lnTo>
                      <a:pt x="533" y="24"/>
                    </a:lnTo>
                    <a:lnTo>
                      <a:pt x="536" y="24"/>
                    </a:lnTo>
                    <a:lnTo>
                      <a:pt x="538" y="26"/>
                    </a:lnTo>
                    <a:lnTo>
                      <a:pt x="540" y="26"/>
                    </a:lnTo>
                    <a:lnTo>
                      <a:pt x="543" y="26"/>
                    </a:lnTo>
                    <a:lnTo>
                      <a:pt x="544" y="27"/>
                    </a:lnTo>
                    <a:lnTo>
                      <a:pt x="546" y="27"/>
                    </a:lnTo>
                    <a:lnTo>
                      <a:pt x="547" y="27"/>
                    </a:lnTo>
                    <a:lnTo>
                      <a:pt x="549" y="29"/>
                    </a:lnTo>
                    <a:lnTo>
                      <a:pt x="550" y="29"/>
                    </a:lnTo>
                    <a:lnTo>
                      <a:pt x="552" y="29"/>
                    </a:lnTo>
                    <a:lnTo>
                      <a:pt x="552" y="30"/>
                    </a:lnTo>
                    <a:lnTo>
                      <a:pt x="553" y="30"/>
                    </a:lnTo>
                    <a:lnTo>
                      <a:pt x="555" y="32"/>
                    </a:lnTo>
                    <a:lnTo>
                      <a:pt x="556" y="32"/>
                    </a:lnTo>
                    <a:lnTo>
                      <a:pt x="558" y="32"/>
                    </a:lnTo>
                    <a:lnTo>
                      <a:pt x="559" y="34"/>
                    </a:lnTo>
                    <a:lnTo>
                      <a:pt x="561" y="34"/>
                    </a:lnTo>
                    <a:lnTo>
                      <a:pt x="562" y="35"/>
                    </a:lnTo>
                    <a:lnTo>
                      <a:pt x="564" y="35"/>
                    </a:lnTo>
                    <a:lnTo>
                      <a:pt x="566" y="35"/>
                    </a:lnTo>
                    <a:lnTo>
                      <a:pt x="567" y="37"/>
                    </a:lnTo>
                    <a:lnTo>
                      <a:pt x="569" y="38"/>
                    </a:lnTo>
                    <a:lnTo>
                      <a:pt x="570" y="38"/>
                    </a:lnTo>
                    <a:lnTo>
                      <a:pt x="572" y="40"/>
                    </a:lnTo>
                    <a:lnTo>
                      <a:pt x="575" y="40"/>
                    </a:lnTo>
                    <a:lnTo>
                      <a:pt x="576" y="41"/>
                    </a:lnTo>
                    <a:lnTo>
                      <a:pt x="579" y="43"/>
                    </a:lnTo>
                    <a:lnTo>
                      <a:pt x="581" y="44"/>
                    </a:lnTo>
                    <a:lnTo>
                      <a:pt x="584" y="44"/>
                    </a:lnTo>
                    <a:lnTo>
                      <a:pt x="585" y="46"/>
                    </a:lnTo>
                    <a:lnTo>
                      <a:pt x="588" y="47"/>
                    </a:lnTo>
                    <a:lnTo>
                      <a:pt x="590" y="49"/>
                    </a:lnTo>
                    <a:lnTo>
                      <a:pt x="592" y="49"/>
                    </a:lnTo>
                    <a:lnTo>
                      <a:pt x="593" y="50"/>
                    </a:lnTo>
                    <a:lnTo>
                      <a:pt x="595" y="50"/>
                    </a:lnTo>
                    <a:lnTo>
                      <a:pt x="598" y="52"/>
                    </a:lnTo>
                    <a:lnTo>
                      <a:pt x="599" y="53"/>
                    </a:lnTo>
                    <a:lnTo>
                      <a:pt x="601" y="53"/>
                    </a:lnTo>
                    <a:lnTo>
                      <a:pt x="602" y="55"/>
                    </a:lnTo>
                    <a:lnTo>
                      <a:pt x="604" y="55"/>
                    </a:lnTo>
                    <a:lnTo>
                      <a:pt x="605" y="56"/>
                    </a:lnTo>
                    <a:lnTo>
                      <a:pt x="607" y="56"/>
                    </a:lnTo>
                    <a:lnTo>
                      <a:pt x="608" y="58"/>
                    </a:lnTo>
                    <a:lnTo>
                      <a:pt x="610" y="58"/>
                    </a:lnTo>
                    <a:lnTo>
                      <a:pt x="611" y="60"/>
                    </a:lnTo>
                    <a:lnTo>
                      <a:pt x="613" y="60"/>
                    </a:lnTo>
                    <a:lnTo>
                      <a:pt x="613" y="61"/>
                    </a:lnTo>
                    <a:lnTo>
                      <a:pt x="614" y="61"/>
                    </a:lnTo>
                    <a:lnTo>
                      <a:pt x="616" y="61"/>
                    </a:lnTo>
                    <a:lnTo>
                      <a:pt x="618" y="63"/>
                    </a:lnTo>
                    <a:lnTo>
                      <a:pt x="619" y="63"/>
                    </a:lnTo>
                    <a:lnTo>
                      <a:pt x="621" y="64"/>
                    </a:lnTo>
                    <a:lnTo>
                      <a:pt x="622" y="66"/>
                    </a:lnTo>
                    <a:lnTo>
                      <a:pt x="624" y="66"/>
                    </a:lnTo>
                    <a:lnTo>
                      <a:pt x="625" y="67"/>
                    </a:lnTo>
                    <a:lnTo>
                      <a:pt x="628" y="69"/>
                    </a:lnTo>
                    <a:lnTo>
                      <a:pt x="630" y="69"/>
                    </a:lnTo>
                    <a:lnTo>
                      <a:pt x="631" y="70"/>
                    </a:lnTo>
                    <a:lnTo>
                      <a:pt x="634" y="72"/>
                    </a:lnTo>
                    <a:lnTo>
                      <a:pt x="636" y="73"/>
                    </a:lnTo>
                    <a:lnTo>
                      <a:pt x="637" y="73"/>
                    </a:lnTo>
                    <a:lnTo>
                      <a:pt x="639" y="75"/>
                    </a:lnTo>
                    <a:lnTo>
                      <a:pt x="642" y="76"/>
                    </a:lnTo>
                    <a:lnTo>
                      <a:pt x="643" y="76"/>
                    </a:lnTo>
                    <a:lnTo>
                      <a:pt x="645" y="78"/>
                    </a:lnTo>
                    <a:lnTo>
                      <a:pt x="647" y="78"/>
                    </a:lnTo>
                    <a:lnTo>
                      <a:pt x="647" y="79"/>
                    </a:lnTo>
                    <a:lnTo>
                      <a:pt x="648" y="79"/>
                    </a:lnTo>
                    <a:lnTo>
                      <a:pt x="650" y="81"/>
                    </a:lnTo>
                    <a:lnTo>
                      <a:pt x="651" y="81"/>
                    </a:lnTo>
                    <a:lnTo>
                      <a:pt x="651" y="82"/>
                    </a:lnTo>
                    <a:lnTo>
                      <a:pt x="653" y="82"/>
                    </a:lnTo>
                    <a:lnTo>
                      <a:pt x="654" y="82"/>
                    </a:lnTo>
                    <a:lnTo>
                      <a:pt x="656" y="84"/>
                    </a:lnTo>
                    <a:lnTo>
                      <a:pt x="657" y="86"/>
                    </a:lnTo>
                    <a:lnTo>
                      <a:pt x="659" y="86"/>
                    </a:lnTo>
                    <a:lnTo>
                      <a:pt x="660" y="87"/>
                    </a:lnTo>
                    <a:lnTo>
                      <a:pt x="662" y="87"/>
                    </a:lnTo>
                    <a:lnTo>
                      <a:pt x="662" y="89"/>
                    </a:lnTo>
                    <a:lnTo>
                      <a:pt x="663" y="89"/>
                    </a:lnTo>
                    <a:lnTo>
                      <a:pt x="665" y="90"/>
                    </a:lnTo>
                    <a:lnTo>
                      <a:pt x="666" y="90"/>
                    </a:lnTo>
                    <a:lnTo>
                      <a:pt x="666" y="92"/>
                    </a:lnTo>
                    <a:lnTo>
                      <a:pt x="668" y="92"/>
                    </a:lnTo>
                    <a:lnTo>
                      <a:pt x="669" y="93"/>
                    </a:lnTo>
                    <a:lnTo>
                      <a:pt x="671" y="95"/>
                    </a:lnTo>
                    <a:lnTo>
                      <a:pt x="673" y="95"/>
                    </a:lnTo>
                    <a:lnTo>
                      <a:pt x="674" y="96"/>
                    </a:lnTo>
                    <a:lnTo>
                      <a:pt x="677" y="98"/>
                    </a:lnTo>
                    <a:lnTo>
                      <a:pt x="679" y="98"/>
                    </a:lnTo>
                    <a:lnTo>
                      <a:pt x="680" y="99"/>
                    </a:lnTo>
                    <a:lnTo>
                      <a:pt x="682" y="101"/>
                    </a:lnTo>
                    <a:lnTo>
                      <a:pt x="683" y="102"/>
                    </a:lnTo>
                    <a:lnTo>
                      <a:pt x="685" y="102"/>
                    </a:lnTo>
                    <a:lnTo>
                      <a:pt x="686" y="104"/>
                    </a:lnTo>
                    <a:lnTo>
                      <a:pt x="688" y="105"/>
                    </a:lnTo>
                    <a:lnTo>
                      <a:pt x="689" y="105"/>
                    </a:lnTo>
                    <a:lnTo>
                      <a:pt x="691" y="107"/>
                    </a:lnTo>
                    <a:lnTo>
                      <a:pt x="692" y="108"/>
                    </a:lnTo>
                    <a:lnTo>
                      <a:pt x="694" y="108"/>
                    </a:lnTo>
                    <a:lnTo>
                      <a:pt x="694" y="110"/>
                    </a:lnTo>
                    <a:lnTo>
                      <a:pt x="695" y="110"/>
                    </a:lnTo>
                    <a:lnTo>
                      <a:pt x="697" y="112"/>
                    </a:lnTo>
                    <a:lnTo>
                      <a:pt x="699" y="112"/>
                    </a:lnTo>
                    <a:lnTo>
                      <a:pt x="699" y="113"/>
                    </a:lnTo>
                    <a:lnTo>
                      <a:pt x="700" y="113"/>
                    </a:lnTo>
                    <a:lnTo>
                      <a:pt x="702" y="115"/>
                    </a:lnTo>
                    <a:lnTo>
                      <a:pt x="703" y="116"/>
                    </a:lnTo>
                    <a:lnTo>
                      <a:pt x="705" y="118"/>
                    </a:lnTo>
                    <a:lnTo>
                      <a:pt x="706" y="118"/>
                    </a:lnTo>
                    <a:lnTo>
                      <a:pt x="708" y="119"/>
                    </a:lnTo>
                    <a:lnTo>
                      <a:pt x="708" y="121"/>
                    </a:lnTo>
                    <a:lnTo>
                      <a:pt x="709" y="121"/>
                    </a:lnTo>
                    <a:lnTo>
                      <a:pt x="711" y="122"/>
                    </a:lnTo>
                    <a:lnTo>
                      <a:pt x="712" y="122"/>
                    </a:lnTo>
                    <a:lnTo>
                      <a:pt x="712" y="124"/>
                    </a:lnTo>
                    <a:lnTo>
                      <a:pt x="714" y="124"/>
                    </a:lnTo>
                    <a:lnTo>
                      <a:pt x="714" y="125"/>
                    </a:lnTo>
                    <a:lnTo>
                      <a:pt x="715" y="125"/>
                    </a:lnTo>
                    <a:lnTo>
                      <a:pt x="717" y="127"/>
                    </a:lnTo>
                    <a:lnTo>
                      <a:pt x="718" y="128"/>
                    </a:lnTo>
                    <a:lnTo>
                      <a:pt x="720" y="128"/>
                    </a:lnTo>
                    <a:lnTo>
                      <a:pt x="720" y="130"/>
                    </a:lnTo>
                    <a:lnTo>
                      <a:pt x="721" y="130"/>
                    </a:lnTo>
                    <a:lnTo>
                      <a:pt x="723" y="131"/>
                    </a:lnTo>
                    <a:lnTo>
                      <a:pt x="725" y="133"/>
                    </a:lnTo>
                    <a:lnTo>
                      <a:pt x="726" y="133"/>
                    </a:lnTo>
                    <a:lnTo>
                      <a:pt x="728" y="134"/>
                    </a:lnTo>
                    <a:lnTo>
                      <a:pt x="729" y="136"/>
                    </a:lnTo>
                    <a:lnTo>
                      <a:pt x="731" y="138"/>
                    </a:lnTo>
                    <a:lnTo>
                      <a:pt x="732" y="138"/>
                    </a:lnTo>
                    <a:lnTo>
                      <a:pt x="734" y="139"/>
                    </a:lnTo>
                    <a:lnTo>
                      <a:pt x="735" y="139"/>
                    </a:lnTo>
                    <a:lnTo>
                      <a:pt x="735" y="141"/>
                    </a:lnTo>
                    <a:lnTo>
                      <a:pt x="737" y="141"/>
                    </a:lnTo>
                    <a:lnTo>
                      <a:pt x="738" y="142"/>
                    </a:lnTo>
                    <a:lnTo>
                      <a:pt x="740" y="144"/>
                    </a:lnTo>
                    <a:lnTo>
                      <a:pt x="741" y="144"/>
                    </a:lnTo>
                    <a:lnTo>
                      <a:pt x="743" y="145"/>
                    </a:lnTo>
                    <a:lnTo>
                      <a:pt x="744" y="147"/>
                    </a:lnTo>
                    <a:lnTo>
                      <a:pt x="746" y="147"/>
                    </a:lnTo>
                    <a:lnTo>
                      <a:pt x="747" y="148"/>
                    </a:lnTo>
                    <a:lnTo>
                      <a:pt x="749" y="150"/>
                    </a:lnTo>
                    <a:lnTo>
                      <a:pt x="751" y="150"/>
                    </a:lnTo>
                    <a:lnTo>
                      <a:pt x="751" y="151"/>
                    </a:lnTo>
                    <a:lnTo>
                      <a:pt x="752" y="151"/>
                    </a:lnTo>
                    <a:lnTo>
                      <a:pt x="752" y="153"/>
                    </a:lnTo>
                    <a:lnTo>
                      <a:pt x="754" y="153"/>
                    </a:lnTo>
                    <a:lnTo>
                      <a:pt x="754" y="154"/>
                    </a:lnTo>
                    <a:lnTo>
                      <a:pt x="755" y="154"/>
                    </a:lnTo>
                    <a:lnTo>
                      <a:pt x="755" y="156"/>
                    </a:lnTo>
                    <a:lnTo>
                      <a:pt x="757" y="156"/>
                    </a:lnTo>
                    <a:lnTo>
                      <a:pt x="757" y="157"/>
                    </a:lnTo>
                    <a:lnTo>
                      <a:pt x="758" y="157"/>
                    </a:lnTo>
                    <a:lnTo>
                      <a:pt x="758" y="159"/>
                    </a:lnTo>
                    <a:lnTo>
                      <a:pt x="760" y="160"/>
                    </a:lnTo>
                    <a:lnTo>
                      <a:pt x="761" y="160"/>
                    </a:lnTo>
                    <a:lnTo>
                      <a:pt x="763" y="162"/>
                    </a:lnTo>
                    <a:lnTo>
                      <a:pt x="763" y="164"/>
                    </a:lnTo>
                    <a:lnTo>
                      <a:pt x="764" y="165"/>
                    </a:lnTo>
                    <a:lnTo>
                      <a:pt x="766" y="167"/>
                    </a:lnTo>
                    <a:lnTo>
                      <a:pt x="767" y="168"/>
                    </a:lnTo>
                    <a:lnTo>
                      <a:pt x="769" y="170"/>
                    </a:lnTo>
                    <a:lnTo>
                      <a:pt x="770" y="171"/>
                    </a:lnTo>
                    <a:lnTo>
                      <a:pt x="772" y="173"/>
                    </a:lnTo>
                    <a:lnTo>
                      <a:pt x="773" y="174"/>
                    </a:lnTo>
                    <a:lnTo>
                      <a:pt x="775" y="176"/>
                    </a:lnTo>
                    <a:lnTo>
                      <a:pt x="776" y="177"/>
                    </a:lnTo>
                    <a:lnTo>
                      <a:pt x="776" y="179"/>
                    </a:lnTo>
                    <a:lnTo>
                      <a:pt x="778" y="179"/>
                    </a:lnTo>
                    <a:lnTo>
                      <a:pt x="780" y="180"/>
                    </a:lnTo>
                    <a:lnTo>
                      <a:pt x="781" y="182"/>
                    </a:lnTo>
                    <a:lnTo>
                      <a:pt x="781" y="183"/>
                    </a:lnTo>
                    <a:lnTo>
                      <a:pt x="783" y="183"/>
                    </a:lnTo>
                    <a:lnTo>
                      <a:pt x="783" y="185"/>
                    </a:lnTo>
                    <a:lnTo>
                      <a:pt x="784" y="186"/>
                    </a:lnTo>
                    <a:lnTo>
                      <a:pt x="786" y="188"/>
                    </a:lnTo>
                    <a:lnTo>
                      <a:pt x="787" y="188"/>
                    </a:lnTo>
                    <a:lnTo>
                      <a:pt x="787" y="189"/>
                    </a:lnTo>
                    <a:lnTo>
                      <a:pt x="789" y="191"/>
                    </a:lnTo>
                    <a:lnTo>
                      <a:pt x="789" y="193"/>
                    </a:lnTo>
                    <a:lnTo>
                      <a:pt x="790" y="193"/>
                    </a:lnTo>
                    <a:lnTo>
                      <a:pt x="792" y="194"/>
                    </a:lnTo>
                    <a:lnTo>
                      <a:pt x="792" y="196"/>
                    </a:lnTo>
                    <a:lnTo>
                      <a:pt x="793" y="197"/>
                    </a:lnTo>
                    <a:lnTo>
                      <a:pt x="795" y="199"/>
                    </a:lnTo>
                    <a:lnTo>
                      <a:pt x="796" y="200"/>
                    </a:lnTo>
                    <a:lnTo>
                      <a:pt x="798" y="202"/>
                    </a:lnTo>
                    <a:lnTo>
                      <a:pt x="799" y="203"/>
                    </a:lnTo>
                    <a:lnTo>
                      <a:pt x="801" y="206"/>
                    </a:lnTo>
                    <a:lnTo>
                      <a:pt x="802" y="208"/>
                    </a:lnTo>
                    <a:lnTo>
                      <a:pt x="804" y="209"/>
                    </a:lnTo>
                    <a:lnTo>
                      <a:pt x="806" y="212"/>
                    </a:lnTo>
                    <a:lnTo>
                      <a:pt x="807" y="214"/>
                    </a:lnTo>
                    <a:lnTo>
                      <a:pt x="809" y="215"/>
                    </a:lnTo>
                    <a:lnTo>
                      <a:pt x="810" y="217"/>
                    </a:lnTo>
                    <a:lnTo>
                      <a:pt x="812" y="219"/>
                    </a:lnTo>
                    <a:lnTo>
                      <a:pt x="813" y="220"/>
                    </a:lnTo>
                    <a:lnTo>
                      <a:pt x="815" y="222"/>
                    </a:lnTo>
                    <a:lnTo>
                      <a:pt x="815" y="223"/>
                    </a:lnTo>
                    <a:lnTo>
                      <a:pt x="816" y="225"/>
                    </a:lnTo>
                    <a:lnTo>
                      <a:pt x="818" y="226"/>
                    </a:lnTo>
                    <a:lnTo>
                      <a:pt x="819" y="228"/>
                    </a:lnTo>
                    <a:lnTo>
                      <a:pt x="819" y="229"/>
                    </a:lnTo>
                    <a:lnTo>
                      <a:pt x="821" y="231"/>
                    </a:lnTo>
                    <a:lnTo>
                      <a:pt x="822" y="231"/>
                    </a:lnTo>
                    <a:lnTo>
                      <a:pt x="822" y="232"/>
                    </a:lnTo>
                    <a:lnTo>
                      <a:pt x="824" y="234"/>
                    </a:lnTo>
                    <a:lnTo>
                      <a:pt x="824" y="235"/>
                    </a:lnTo>
                    <a:lnTo>
                      <a:pt x="825" y="237"/>
                    </a:lnTo>
                    <a:lnTo>
                      <a:pt x="827" y="237"/>
                    </a:lnTo>
                    <a:lnTo>
                      <a:pt x="827" y="238"/>
                    </a:lnTo>
                    <a:lnTo>
                      <a:pt x="828" y="240"/>
                    </a:lnTo>
                    <a:lnTo>
                      <a:pt x="830" y="241"/>
                    </a:lnTo>
                    <a:lnTo>
                      <a:pt x="830" y="243"/>
                    </a:lnTo>
                    <a:lnTo>
                      <a:pt x="832" y="245"/>
                    </a:lnTo>
                    <a:lnTo>
                      <a:pt x="833" y="248"/>
                    </a:lnTo>
                    <a:lnTo>
                      <a:pt x="835" y="249"/>
                    </a:lnTo>
                    <a:lnTo>
                      <a:pt x="836" y="251"/>
                    </a:lnTo>
                    <a:lnTo>
                      <a:pt x="838" y="254"/>
                    </a:lnTo>
                    <a:lnTo>
                      <a:pt x="839" y="255"/>
                    </a:lnTo>
                    <a:lnTo>
                      <a:pt x="841" y="258"/>
                    </a:lnTo>
                    <a:lnTo>
                      <a:pt x="842" y="260"/>
                    </a:lnTo>
                    <a:lnTo>
                      <a:pt x="844" y="263"/>
                    </a:lnTo>
                    <a:lnTo>
                      <a:pt x="845" y="264"/>
                    </a:lnTo>
                    <a:lnTo>
                      <a:pt x="847" y="266"/>
                    </a:lnTo>
                    <a:lnTo>
                      <a:pt x="848" y="269"/>
                    </a:lnTo>
                    <a:lnTo>
                      <a:pt x="850" y="271"/>
                    </a:lnTo>
                    <a:lnTo>
                      <a:pt x="851" y="272"/>
                    </a:lnTo>
                    <a:lnTo>
                      <a:pt x="853" y="274"/>
                    </a:lnTo>
                    <a:lnTo>
                      <a:pt x="853" y="275"/>
                    </a:lnTo>
                    <a:lnTo>
                      <a:pt x="854" y="277"/>
                    </a:lnTo>
                    <a:lnTo>
                      <a:pt x="856" y="278"/>
                    </a:lnTo>
                    <a:lnTo>
                      <a:pt x="856" y="280"/>
                    </a:lnTo>
                    <a:lnTo>
                      <a:pt x="858" y="281"/>
                    </a:lnTo>
                    <a:lnTo>
                      <a:pt x="859" y="281"/>
                    </a:lnTo>
                    <a:lnTo>
                      <a:pt x="859" y="283"/>
                    </a:lnTo>
                    <a:lnTo>
                      <a:pt x="861" y="284"/>
                    </a:lnTo>
                    <a:lnTo>
                      <a:pt x="861" y="286"/>
                    </a:lnTo>
                    <a:lnTo>
                      <a:pt x="862" y="287"/>
                    </a:lnTo>
                    <a:lnTo>
                      <a:pt x="864" y="289"/>
                    </a:lnTo>
                    <a:lnTo>
                      <a:pt x="864" y="290"/>
                    </a:lnTo>
                    <a:lnTo>
                      <a:pt x="865" y="290"/>
                    </a:lnTo>
                    <a:lnTo>
                      <a:pt x="867" y="292"/>
                    </a:lnTo>
                    <a:lnTo>
                      <a:pt x="867" y="293"/>
                    </a:lnTo>
                    <a:lnTo>
                      <a:pt x="868" y="295"/>
                    </a:lnTo>
                    <a:lnTo>
                      <a:pt x="870" y="298"/>
                    </a:lnTo>
                    <a:lnTo>
                      <a:pt x="871" y="300"/>
                    </a:lnTo>
                    <a:lnTo>
                      <a:pt x="873" y="301"/>
                    </a:lnTo>
                    <a:lnTo>
                      <a:pt x="874" y="303"/>
                    </a:lnTo>
                    <a:lnTo>
                      <a:pt x="876" y="306"/>
                    </a:lnTo>
                    <a:lnTo>
                      <a:pt x="877" y="307"/>
                    </a:lnTo>
                    <a:lnTo>
                      <a:pt x="879" y="310"/>
                    </a:lnTo>
                    <a:lnTo>
                      <a:pt x="880" y="312"/>
                    </a:lnTo>
                    <a:lnTo>
                      <a:pt x="882" y="315"/>
                    </a:lnTo>
                    <a:lnTo>
                      <a:pt x="884" y="316"/>
                    </a:lnTo>
                    <a:lnTo>
                      <a:pt x="885" y="319"/>
                    </a:lnTo>
                    <a:lnTo>
                      <a:pt x="887" y="321"/>
                    </a:lnTo>
                    <a:lnTo>
                      <a:pt x="888" y="324"/>
                    </a:lnTo>
                    <a:lnTo>
                      <a:pt x="890" y="326"/>
                    </a:lnTo>
                    <a:lnTo>
                      <a:pt x="891" y="327"/>
                    </a:lnTo>
                    <a:lnTo>
                      <a:pt x="893" y="329"/>
                    </a:lnTo>
                    <a:lnTo>
                      <a:pt x="893" y="330"/>
                    </a:lnTo>
                    <a:lnTo>
                      <a:pt x="894" y="332"/>
                    </a:lnTo>
                    <a:lnTo>
                      <a:pt x="896" y="333"/>
                    </a:lnTo>
                    <a:lnTo>
                      <a:pt x="896" y="335"/>
                    </a:lnTo>
                    <a:lnTo>
                      <a:pt x="897" y="336"/>
                    </a:lnTo>
                    <a:lnTo>
                      <a:pt x="899" y="338"/>
                    </a:lnTo>
                    <a:lnTo>
                      <a:pt x="899" y="339"/>
                    </a:lnTo>
                    <a:lnTo>
                      <a:pt x="900" y="341"/>
                    </a:lnTo>
                    <a:lnTo>
                      <a:pt x="900" y="342"/>
                    </a:lnTo>
                    <a:lnTo>
                      <a:pt x="902" y="342"/>
                    </a:lnTo>
                    <a:lnTo>
                      <a:pt x="902" y="344"/>
                    </a:lnTo>
                    <a:lnTo>
                      <a:pt x="903" y="345"/>
                    </a:lnTo>
                    <a:lnTo>
                      <a:pt x="903" y="347"/>
                    </a:lnTo>
                    <a:lnTo>
                      <a:pt x="905" y="348"/>
                    </a:lnTo>
                    <a:lnTo>
                      <a:pt x="906" y="350"/>
                    </a:lnTo>
                    <a:lnTo>
                      <a:pt x="908" y="352"/>
                    </a:lnTo>
                    <a:lnTo>
                      <a:pt x="908" y="353"/>
                    </a:lnTo>
                    <a:lnTo>
                      <a:pt x="909" y="355"/>
                    </a:lnTo>
                    <a:lnTo>
                      <a:pt x="909" y="358"/>
                    </a:lnTo>
                    <a:lnTo>
                      <a:pt x="911" y="359"/>
                    </a:lnTo>
                    <a:lnTo>
                      <a:pt x="913" y="361"/>
                    </a:lnTo>
                    <a:lnTo>
                      <a:pt x="914" y="362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3" name="Freeform 180"/>
              <p:cNvSpPr>
                <a:spLocks/>
              </p:cNvSpPr>
              <p:nvPr/>
            </p:nvSpPr>
            <p:spPr bwMode="auto">
              <a:xfrm>
                <a:off x="3408" y="2770"/>
                <a:ext cx="457" cy="181"/>
              </a:xfrm>
              <a:custGeom>
                <a:avLst/>
                <a:gdLst>
                  <a:gd name="T0" fmla="*/ 45 w 914"/>
                  <a:gd name="T1" fmla="*/ 90 h 363"/>
                  <a:gd name="T2" fmla="*/ 77 w 914"/>
                  <a:gd name="T3" fmla="*/ 90 h 363"/>
                  <a:gd name="T4" fmla="*/ 93 w 914"/>
                  <a:gd name="T5" fmla="*/ 90 h 363"/>
                  <a:gd name="T6" fmla="*/ 100 w 914"/>
                  <a:gd name="T7" fmla="*/ 90 h 363"/>
                  <a:gd name="T8" fmla="*/ 104 w 914"/>
                  <a:gd name="T9" fmla="*/ 90 h 363"/>
                  <a:gd name="T10" fmla="*/ 107 w 914"/>
                  <a:gd name="T11" fmla="*/ 90 h 363"/>
                  <a:gd name="T12" fmla="*/ 110 w 914"/>
                  <a:gd name="T13" fmla="*/ 90 h 363"/>
                  <a:gd name="T14" fmla="*/ 112 w 914"/>
                  <a:gd name="T15" fmla="*/ 89 h 363"/>
                  <a:gd name="T16" fmla="*/ 115 w 914"/>
                  <a:gd name="T17" fmla="*/ 89 h 363"/>
                  <a:gd name="T18" fmla="*/ 118 w 914"/>
                  <a:gd name="T19" fmla="*/ 88 h 363"/>
                  <a:gd name="T20" fmla="*/ 121 w 914"/>
                  <a:gd name="T21" fmla="*/ 88 h 363"/>
                  <a:gd name="T22" fmla="*/ 123 w 914"/>
                  <a:gd name="T23" fmla="*/ 87 h 363"/>
                  <a:gd name="T24" fmla="*/ 126 w 914"/>
                  <a:gd name="T25" fmla="*/ 86 h 363"/>
                  <a:gd name="T26" fmla="*/ 131 w 914"/>
                  <a:gd name="T27" fmla="*/ 85 h 363"/>
                  <a:gd name="T28" fmla="*/ 134 w 914"/>
                  <a:gd name="T29" fmla="*/ 84 h 363"/>
                  <a:gd name="T30" fmla="*/ 138 w 914"/>
                  <a:gd name="T31" fmla="*/ 83 h 363"/>
                  <a:gd name="T32" fmla="*/ 140 w 914"/>
                  <a:gd name="T33" fmla="*/ 82 h 363"/>
                  <a:gd name="T34" fmla="*/ 143 w 914"/>
                  <a:gd name="T35" fmla="*/ 81 h 363"/>
                  <a:gd name="T36" fmla="*/ 146 w 914"/>
                  <a:gd name="T37" fmla="*/ 79 h 363"/>
                  <a:gd name="T38" fmla="*/ 149 w 914"/>
                  <a:gd name="T39" fmla="*/ 78 h 363"/>
                  <a:gd name="T40" fmla="*/ 152 w 914"/>
                  <a:gd name="T41" fmla="*/ 76 h 363"/>
                  <a:gd name="T42" fmla="*/ 154 w 914"/>
                  <a:gd name="T43" fmla="*/ 75 h 363"/>
                  <a:gd name="T44" fmla="*/ 156 w 914"/>
                  <a:gd name="T45" fmla="*/ 74 h 363"/>
                  <a:gd name="T46" fmla="*/ 159 w 914"/>
                  <a:gd name="T47" fmla="*/ 72 h 363"/>
                  <a:gd name="T48" fmla="*/ 162 w 914"/>
                  <a:gd name="T49" fmla="*/ 70 h 363"/>
                  <a:gd name="T50" fmla="*/ 164 w 914"/>
                  <a:gd name="T51" fmla="*/ 69 h 363"/>
                  <a:gd name="T52" fmla="*/ 166 w 914"/>
                  <a:gd name="T53" fmla="*/ 68 h 363"/>
                  <a:gd name="T54" fmla="*/ 168 w 914"/>
                  <a:gd name="T55" fmla="*/ 67 h 363"/>
                  <a:gd name="T56" fmla="*/ 171 w 914"/>
                  <a:gd name="T57" fmla="*/ 65 h 363"/>
                  <a:gd name="T58" fmla="*/ 173 w 914"/>
                  <a:gd name="T59" fmla="*/ 64 h 363"/>
                  <a:gd name="T60" fmla="*/ 174 w 914"/>
                  <a:gd name="T61" fmla="*/ 63 h 363"/>
                  <a:gd name="T62" fmla="*/ 175 w 914"/>
                  <a:gd name="T63" fmla="*/ 62 h 363"/>
                  <a:gd name="T64" fmla="*/ 177 w 914"/>
                  <a:gd name="T65" fmla="*/ 60 h 363"/>
                  <a:gd name="T66" fmla="*/ 179 w 914"/>
                  <a:gd name="T67" fmla="*/ 59 h 363"/>
                  <a:gd name="T68" fmla="*/ 180 w 914"/>
                  <a:gd name="T69" fmla="*/ 58 h 363"/>
                  <a:gd name="T70" fmla="*/ 181 w 914"/>
                  <a:gd name="T71" fmla="*/ 57 h 363"/>
                  <a:gd name="T72" fmla="*/ 183 w 914"/>
                  <a:gd name="T73" fmla="*/ 56 h 363"/>
                  <a:gd name="T74" fmla="*/ 185 w 914"/>
                  <a:gd name="T75" fmla="*/ 55 h 363"/>
                  <a:gd name="T76" fmla="*/ 186 w 914"/>
                  <a:gd name="T77" fmla="*/ 54 h 363"/>
                  <a:gd name="T78" fmla="*/ 188 w 914"/>
                  <a:gd name="T79" fmla="*/ 52 h 363"/>
                  <a:gd name="T80" fmla="*/ 190 w 914"/>
                  <a:gd name="T81" fmla="*/ 51 h 363"/>
                  <a:gd name="T82" fmla="*/ 191 w 914"/>
                  <a:gd name="T83" fmla="*/ 49 h 363"/>
                  <a:gd name="T84" fmla="*/ 193 w 914"/>
                  <a:gd name="T85" fmla="*/ 47 h 363"/>
                  <a:gd name="T86" fmla="*/ 195 w 914"/>
                  <a:gd name="T87" fmla="*/ 45 h 363"/>
                  <a:gd name="T88" fmla="*/ 196 w 914"/>
                  <a:gd name="T89" fmla="*/ 44 h 363"/>
                  <a:gd name="T90" fmla="*/ 198 w 914"/>
                  <a:gd name="T91" fmla="*/ 42 h 363"/>
                  <a:gd name="T92" fmla="*/ 201 w 914"/>
                  <a:gd name="T93" fmla="*/ 39 h 363"/>
                  <a:gd name="T94" fmla="*/ 203 w 914"/>
                  <a:gd name="T95" fmla="*/ 36 h 363"/>
                  <a:gd name="T96" fmla="*/ 205 w 914"/>
                  <a:gd name="T97" fmla="*/ 34 h 363"/>
                  <a:gd name="T98" fmla="*/ 206 w 914"/>
                  <a:gd name="T99" fmla="*/ 31 h 363"/>
                  <a:gd name="T100" fmla="*/ 208 w 914"/>
                  <a:gd name="T101" fmla="*/ 29 h 363"/>
                  <a:gd name="T102" fmla="*/ 211 w 914"/>
                  <a:gd name="T103" fmla="*/ 26 h 363"/>
                  <a:gd name="T104" fmla="*/ 213 w 914"/>
                  <a:gd name="T105" fmla="*/ 22 h 363"/>
                  <a:gd name="T106" fmla="*/ 215 w 914"/>
                  <a:gd name="T107" fmla="*/ 20 h 363"/>
                  <a:gd name="T108" fmla="*/ 217 w 914"/>
                  <a:gd name="T109" fmla="*/ 17 h 363"/>
                  <a:gd name="T110" fmla="*/ 219 w 914"/>
                  <a:gd name="T111" fmla="*/ 15 h 363"/>
                  <a:gd name="T112" fmla="*/ 221 w 914"/>
                  <a:gd name="T113" fmla="*/ 11 h 363"/>
                  <a:gd name="T114" fmla="*/ 224 w 914"/>
                  <a:gd name="T115" fmla="*/ 8 h 363"/>
                  <a:gd name="T116" fmla="*/ 225 w 914"/>
                  <a:gd name="T117" fmla="*/ 5 h 363"/>
                  <a:gd name="T118" fmla="*/ 227 w 914"/>
                  <a:gd name="T119" fmla="*/ 3 h 363"/>
                  <a:gd name="T120" fmla="*/ 228 w 914"/>
                  <a:gd name="T121" fmla="*/ 0 h 3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4"/>
                  <a:gd name="T184" fmla="*/ 0 h 363"/>
                  <a:gd name="T185" fmla="*/ 914 w 914"/>
                  <a:gd name="T186" fmla="*/ 363 h 36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4" h="363">
                    <a:moveTo>
                      <a:pt x="0" y="363"/>
                    </a:moveTo>
                    <a:lnTo>
                      <a:pt x="35" y="363"/>
                    </a:lnTo>
                    <a:lnTo>
                      <a:pt x="67" y="363"/>
                    </a:lnTo>
                    <a:lnTo>
                      <a:pt x="98" y="363"/>
                    </a:lnTo>
                    <a:lnTo>
                      <a:pt x="127" y="363"/>
                    </a:lnTo>
                    <a:lnTo>
                      <a:pt x="154" y="363"/>
                    </a:lnTo>
                    <a:lnTo>
                      <a:pt x="179" y="363"/>
                    </a:lnTo>
                    <a:lnTo>
                      <a:pt x="202" y="363"/>
                    </a:lnTo>
                    <a:lnTo>
                      <a:pt x="223" y="363"/>
                    </a:lnTo>
                    <a:lnTo>
                      <a:pt x="243" y="363"/>
                    </a:lnTo>
                    <a:lnTo>
                      <a:pt x="260" y="363"/>
                    </a:lnTo>
                    <a:lnTo>
                      <a:pt x="277" y="363"/>
                    </a:lnTo>
                    <a:lnTo>
                      <a:pt x="292" y="363"/>
                    </a:lnTo>
                    <a:lnTo>
                      <a:pt x="306" y="363"/>
                    </a:lnTo>
                    <a:lnTo>
                      <a:pt x="318" y="363"/>
                    </a:lnTo>
                    <a:lnTo>
                      <a:pt x="330" y="363"/>
                    </a:lnTo>
                    <a:lnTo>
                      <a:pt x="339" y="363"/>
                    </a:lnTo>
                    <a:lnTo>
                      <a:pt x="348" y="363"/>
                    </a:lnTo>
                    <a:lnTo>
                      <a:pt x="358" y="363"/>
                    </a:lnTo>
                    <a:lnTo>
                      <a:pt x="364" y="363"/>
                    </a:lnTo>
                    <a:lnTo>
                      <a:pt x="371" y="363"/>
                    </a:lnTo>
                    <a:lnTo>
                      <a:pt x="376" y="363"/>
                    </a:lnTo>
                    <a:lnTo>
                      <a:pt x="382" y="363"/>
                    </a:lnTo>
                    <a:lnTo>
                      <a:pt x="387" y="363"/>
                    </a:lnTo>
                    <a:lnTo>
                      <a:pt x="390" y="363"/>
                    </a:lnTo>
                    <a:lnTo>
                      <a:pt x="393" y="361"/>
                    </a:lnTo>
                    <a:lnTo>
                      <a:pt x="396" y="361"/>
                    </a:lnTo>
                    <a:lnTo>
                      <a:pt x="399" y="361"/>
                    </a:lnTo>
                    <a:lnTo>
                      <a:pt x="402" y="361"/>
                    </a:lnTo>
                    <a:lnTo>
                      <a:pt x="405" y="361"/>
                    </a:lnTo>
                    <a:lnTo>
                      <a:pt x="407" y="361"/>
                    </a:lnTo>
                    <a:lnTo>
                      <a:pt x="410" y="361"/>
                    </a:lnTo>
                    <a:lnTo>
                      <a:pt x="411" y="361"/>
                    </a:lnTo>
                    <a:lnTo>
                      <a:pt x="414" y="361"/>
                    </a:lnTo>
                    <a:lnTo>
                      <a:pt x="417" y="361"/>
                    </a:lnTo>
                    <a:lnTo>
                      <a:pt x="419" y="361"/>
                    </a:lnTo>
                    <a:lnTo>
                      <a:pt x="422" y="360"/>
                    </a:lnTo>
                    <a:lnTo>
                      <a:pt x="423" y="360"/>
                    </a:lnTo>
                    <a:lnTo>
                      <a:pt x="425" y="360"/>
                    </a:lnTo>
                    <a:lnTo>
                      <a:pt x="426" y="360"/>
                    </a:lnTo>
                    <a:lnTo>
                      <a:pt x="428" y="360"/>
                    </a:lnTo>
                    <a:lnTo>
                      <a:pt x="429" y="360"/>
                    </a:lnTo>
                    <a:lnTo>
                      <a:pt x="431" y="360"/>
                    </a:lnTo>
                    <a:lnTo>
                      <a:pt x="433" y="360"/>
                    </a:lnTo>
                    <a:lnTo>
                      <a:pt x="434" y="360"/>
                    </a:lnTo>
                    <a:lnTo>
                      <a:pt x="436" y="360"/>
                    </a:lnTo>
                    <a:lnTo>
                      <a:pt x="437" y="360"/>
                    </a:lnTo>
                    <a:lnTo>
                      <a:pt x="439" y="360"/>
                    </a:lnTo>
                    <a:lnTo>
                      <a:pt x="440" y="358"/>
                    </a:lnTo>
                    <a:lnTo>
                      <a:pt x="442" y="358"/>
                    </a:lnTo>
                    <a:lnTo>
                      <a:pt x="443" y="358"/>
                    </a:lnTo>
                    <a:lnTo>
                      <a:pt x="445" y="358"/>
                    </a:lnTo>
                    <a:lnTo>
                      <a:pt x="446" y="358"/>
                    </a:lnTo>
                    <a:lnTo>
                      <a:pt x="448" y="358"/>
                    </a:lnTo>
                    <a:lnTo>
                      <a:pt x="449" y="358"/>
                    </a:lnTo>
                    <a:lnTo>
                      <a:pt x="451" y="358"/>
                    </a:lnTo>
                    <a:lnTo>
                      <a:pt x="452" y="357"/>
                    </a:lnTo>
                    <a:lnTo>
                      <a:pt x="454" y="357"/>
                    </a:lnTo>
                    <a:lnTo>
                      <a:pt x="455" y="357"/>
                    </a:lnTo>
                    <a:lnTo>
                      <a:pt x="457" y="357"/>
                    </a:lnTo>
                    <a:lnTo>
                      <a:pt x="460" y="357"/>
                    </a:lnTo>
                    <a:lnTo>
                      <a:pt x="462" y="355"/>
                    </a:lnTo>
                    <a:lnTo>
                      <a:pt x="465" y="355"/>
                    </a:lnTo>
                    <a:lnTo>
                      <a:pt x="466" y="355"/>
                    </a:lnTo>
                    <a:lnTo>
                      <a:pt x="469" y="355"/>
                    </a:lnTo>
                    <a:lnTo>
                      <a:pt x="471" y="355"/>
                    </a:lnTo>
                    <a:lnTo>
                      <a:pt x="474" y="353"/>
                    </a:lnTo>
                    <a:lnTo>
                      <a:pt x="475" y="353"/>
                    </a:lnTo>
                    <a:lnTo>
                      <a:pt x="477" y="353"/>
                    </a:lnTo>
                    <a:lnTo>
                      <a:pt x="478" y="353"/>
                    </a:lnTo>
                    <a:lnTo>
                      <a:pt x="481" y="353"/>
                    </a:lnTo>
                    <a:lnTo>
                      <a:pt x="483" y="353"/>
                    </a:lnTo>
                    <a:lnTo>
                      <a:pt x="485" y="352"/>
                    </a:lnTo>
                    <a:lnTo>
                      <a:pt x="486" y="352"/>
                    </a:lnTo>
                    <a:lnTo>
                      <a:pt x="488" y="352"/>
                    </a:lnTo>
                    <a:lnTo>
                      <a:pt x="489" y="352"/>
                    </a:lnTo>
                    <a:lnTo>
                      <a:pt x="491" y="352"/>
                    </a:lnTo>
                    <a:lnTo>
                      <a:pt x="492" y="350"/>
                    </a:lnTo>
                    <a:lnTo>
                      <a:pt x="494" y="350"/>
                    </a:lnTo>
                    <a:lnTo>
                      <a:pt x="495" y="350"/>
                    </a:lnTo>
                    <a:lnTo>
                      <a:pt x="497" y="350"/>
                    </a:lnTo>
                    <a:lnTo>
                      <a:pt x="498" y="349"/>
                    </a:lnTo>
                    <a:lnTo>
                      <a:pt x="500" y="349"/>
                    </a:lnTo>
                    <a:lnTo>
                      <a:pt x="501" y="349"/>
                    </a:lnTo>
                    <a:lnTo>
                      <a:pt x="503" y="349"/>
                    </a:lnTo>
                    <a:lnTo>
                      <a:pt x="504" y="347"/>
                    </a:lnTo>
                    <a:lnTo>
                      <a:pt x="506" y="347"/>
                    </a:lnTo>
                    <a:lnTo>
                      <a:pt x="507" y="347"/>
                    </a:lnTo>
                    <a:lnTo>
                      <a:pt x="509" y="346"/>
                    </a:lnTo>
                    <a:lnTo>
                      <a:pt x="512" y="346"/>
                    </a:lnTo>
                    <a:lnTo>
                      <a:pt x="514" y="344"/>
                    </a:lnTo>
                    <a:lnTo>
                      <a:pt x="517" y="344"/>
                    </a:lnTo>
                    <a:lnTo>
                      <a:pt x="518" y="344"/>
                    </a:lnTo>
                    <a:lnTo>
                      <a:pt x="521" y="343"/>
                    </a:lnTo>
                    <a:lnTo>
                      <a:pt x="524" y="341"/>
                    </a:lnTo>
                    <a:lnTo>
                      <a:pt x="527" y="341"/>
                    </a:lnTo>
                    <a:lnTo>
                      <a:pt x="529" y="340"/>
                    </a:lnTo>
                    <a:lnTo>
                      <a:pt x="532" y="340"/>
                    </a:lnTo>
                    <a:lnTo>
                      <a:pt x="533" y="338"/>
                    </a:lnTo>
                    <a:lnTo>
                      <a:pt x="536" y="338"/>
                    </a:lnTo>
                    <a:lnTo>
                      <a:pt x="538" y="337"/>
                    </a:lnTo>
                    <a:lnTo>
                      <a:pt x="540" y="337"/>
                    </a:lnTo>
                    <a:lnTo>
                      <a:pt x="543" y="337"/>
                    </a:lnTo>
                    <a:lnTo>
                      <a:pt x="544" y="335"/>
                    </a:lnTo>
                    <a:lnTo>
                      <a:pt x="546" y="335"/>
                    </a:lnTo>
                    <a:lnTo>
                      <a:pt x="547" y="334"/>
                    </a:lnTo>
                    <a:lnTo>
                      <a:pt x="549" y="334"/>
                    </a:lnTo>
                    <a:lnTo>
                      <a:pt x="550" y="334"/>
                    </a:lnTo>
                    <a:lnTo>
                      <a:pt x="552" y="332"/>
                    </a:lnTo>
                    <a:lnTo>
                      <a:pt x="553" y="332"/>
                    </a:lnTo>
                    <a:lnTo>
                      <a:pt x="555" y="331"/>
                    </a:lnTo>
                    <a:lnTo>
                      <a:pt x="556" y="331"/>
                    </a:lnTo>
                    <a:lnTo>
                      <a:pt x="558" y="331"/>
                    </a:lnTo>
                    <a:lnTo>
                      <a:pt x="559" y="329"/>
                    </a:lnTo>
                    <a:lnTo>
                      <a:pt x="561" y="329"/>
                    </a:lnTo>
                    <a:lnTo>
                      <a:pt x="562" y="327"/>
                    </a:lnTo>
                    <a:lnTo>
                      <a:pt x="564" y="327"/>
                    </a:lnTo>
                    <a:lnTo>
                      <a:pt x="566" y="327"/>
                    </a:lnTo>
                    <a:lnTo>
                      <a:pt x="567" y="326"/>
                    </a:lnTo>
                    <a:lnTo>
                      <a:pt x="569" y="324"/>
                    </a:lnTo>
                    <a:lnTo>
                      <a:pt x="570" y="324"/>
                    </a:lnTo>
                    <a:lnTo>
                      <a:pt x="572" y="323"/>
                    </a:lnTo>
                    <a:lnTo>
                      <a:pt x="575" y="323"/>
                    </a:lnTo>
                    <a:lnTo>
                      <a:pt x="576" y="321"/>
                    </a:lnTo>
                    <a:lnTo>
                      <a:pt x="579" y="320"/>
                    </a:lnTo>
                    <a:lnTo>
                      <a:pt x="581" y="318"/>
                    </a:lnTo>
                    <a:lnTo>
                      <a:pt x="584" y="318"/>
                    </a:lnTo>
                    <a:lnTo>
                      <a:pt x="585" y="317"/>
                    </a:lnTo>
                    <a:lnTo>
                      <a:pt x="588" y="315"/>
                    </a:lnTo>
                    <a:lnTo>
                      <a:pt x="590" y="315"/>
                    </a:lnTo>
                    <a:lnTo>
                      <a:pt x="592" y="314"/>
                    </a:lnTo>
                    <a:lnTo>
                      <a:pt x="593" y="312"/>
                    </a:lnTo>
                    <a:lnTo>
                      <a:pt x="595" y="312"/>
                    </a:lnTo>
                    <a:lnTo>
                      <a:pt x="598" y="311"/>
                    </a:lnTo>
                    <a:lnTo>
                      <a:pt x="599" y="309"/>
                    </a:lnTo>
                    <a:lnTo>
                      <a:pt x="601" y="309"/>
                    </a:lnTo>
                    <a:lnTo>
                      <a:pt x="602" y="308"/>
                    </a:lnTo>
                    <a:lnTo>
                      <a:pt x="604" y="308"/>
                    </a:lnTo>
                    <a:lnTo>
                      <a:pt x="605" y="306"/>
                    </a:lnTo>
                    <a:lnTo>
                      <a:pt x="607" y="306"/>
                    </a:lnTo>
                    <a:lnTo>
                      <a:pt x="608" y="305"/>
                    </a:lnTo>
                    <a:lnTo>
                      <a:pt x="610" y="305"/>
                    </a:lnTo>
                    <a:lnTo>
                      <a:pt x="611" y="303"/>
                    </a:lnTo>
                    <a:lnTo>
                      <a:pt x="613" y="303"/>
                    </a:lnTo>
                    <a:lnTo>
                      <a:pt x="614" y="302"/>
                    </a:lnTo>
                    <a:lnTo>
                      <a:pt x="616" y="302"/>
                    </a:lnTo>
                    <a:lnTo>
                      <a:pt x="618" y="300"/>
                    </a:lnTo>
                    <a:lnTo>
                      <a:pt x="619" y="300"/>
                    </a:lnTo>
                    <a:lnTo>
                      <a:pt x="621" y="298"/>
                    </a:lnTo>
                    <a:lnTo>
                      <a:pt x="622" y="297"/>
                    </a:lnTo>
                    <a:lnTo>
                      <a:pt x="624" y="297"/>
                    </a:lnTo>
                    <a:lnTo>
                      <a:pt x="625" y="295"/>
                    </a:lnTo>
                    <a:lnTo>
                      <a:pt x="628" y="294"/>
                    </a:lnTo>
                    <a:lnTo>
                      <a:pt x="630" y="294"/>
                    </a:lnTo>
                    <a:lnTo>
                      <a:pt x="631" y="292"/>
                    </a:lnTo>
                    <a:lnTo>
                      <a:pt x="634" y="291"/>
                    </a:lnTo>
                    <a:lnTo>
                      <a:pt x="636" y="289"/>
                    </a:lnTo>
                    <a:lnTo>
                      <a:pt x="637" y="289"/>
                    </a:lnTo>
                    <a:lnTo>
                      <a:pt x="639" y="288"/>
                    </a:lnTo>
                    <a:lnTo>
                      <a:pt x="642" y="286"/>
                    </a:lnTo>
                    <a:lnTo>
                      <a:pt x="643" y="286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7" y="283"/>
                    </a:lnTo>
                    <a:lnTo>
                      <a:pt x="648" y="283"/>
                    </a:lnTo>
                    <a:lnTo>
                      <a:pt x="650" y="282"/>
                    </a:lnTo>
                    <a:lnTo>
                      <a:pt x="651" y="282"/>
                    </a:lnTo>
                    <a:lnTo>
                      <a:pt x="651" y="280"/>
                    </a:lnTo>
                    <a:lnTo>
                      <a:pt x="653" y="280"/>
                    </a:lnTo>
                    <a:lnTo>
                      <a:pt x="654" y="280"/>
                    </a:lnTo>
                    <a:lnTo>
                      <a:pt x="656" y="279"/>
                    </a:lnTo>
                    <a:lnTo>
                      <a:pt x="657" y="277"/>
                    </a:lnTo>
                    <a:lnTo>
                      <a:pt x="659" y="277"/>
                    </a:lnTo>
                    <a:lnTo>
                      <a:pt x="660" y="276"/>
                    </a:lnTo>
                    <a:lnTo>
                      <a:pt x="662" y="276"/>
                    </a:lnTo>
                    <a:lnTo>
                      <a:pt x="662" y="274"/>
                    </a:lnTo>
                    <a:lnTo>
                      <a:pt x="663" y="274"/>
                    </a:lnTo>
                    <a:lnTo>
                      <a:pt x="665" y="272"/>
                    </a:lnTo>
                    <a:lnTo>
                      <a:pt x="666" y="272"/>
                    </a:lnTo>
                    <a:lnTo>
                      <a:pt x="666" y="271"/>
                    </a:lnTo>
                    <a:lnTo>
                      <a:pt x="668" y="271"/>
                    </a:lnTo>
                    <a:lnTo>
                      <a:pt x="669" y="269"/>
                    </a:lnTo>
                    <a:lnTo>
                      <a:pt x="671" y="268"/>
                    </a:lnTo>
                    <a:lnTo>
                      <a:pt x="673" y="268"/>
                    </a:lnTo>
                    <a:lnTo>
                      <a:pt x="674" y="266"/>
                    </a:lnTo>
                    <a:lnTo>
                      <a:pt x="677" y="265"/>
                    </a:lnTo>
                    <a:lnTo>
                      <a:pt x="679" y="265"/>
                    </a:lnTo>
                    <a:lnTo>
                      <a:pt x="680" y="263"/>
                    </a:lnTo>
                    <a:lnTo>
                      <a:pt x="682" y="262"/>
                    </a:lnTo>
                    <a:lnTo>
                      <a:pt x="683" y="260"/>
                    </a:lnTo>
                    <a:lnTo>
                      <a:pt x="685" y="260"/>
                    </a:lnTo>
                    <a:lnTo>
                      <a:pt x="686" y="259"/>
                    </a:lnTo>
                    <a:lnTo>
                      <a:pt x="688" y="257"/>
                    </a:lnTo>
                    <a:lnTo>
                      <a:pt x="689" y="257"/>
                    </a:lnTo>
                    <a:lnTo>
                      <a:pt x="689" y="256"/>
                    </a:lnTo>
                    <a:lnTo>
                      <a:pt x="691" y="256"/>
                    </a:lnTo>
                    <a:lnTo>
                      <a:pt x="692" y="254"/>
                    </a:lnTo>
                    <a:lnTo>
                      <a:pt x="694" y="254"/>
                    </a:lnTo>
                    <a:lnTo>
                      <a:pt x="694" y="253"/>
                    </a:lnTo>
                    <a:lnTo>
                      <a:pt x="695" y="253"/>
                    </a:lnTo>
                    <a:lnTo>
                      <a:pt x="697" y="251"/>
                    </a:lnTo>
                    <a:lnTo>
                      <a:pt x="699" y="250"/>
                    </a:lnTo>
                    <a:lnTo>
                      <a:pt x="700" y="250"/>
                    </a:lnTo>
                    <a:lnTo>
                      <a:pt x="702" y="248"/>
                    </a:lnTo>
                    <a:lnTo>
                      <a:pt x="703" y="246"/>
                    </a:lnTo>
                    <a:lnTo>
                      <a:pt x="705" y="245"/>
                    </a:lnTo>
                    <a:lnTo>
                      <a:pt x="706" y="245"/>
                    </a:lnTo>
                    <a:lnTo>
                      <a:pt x="708" y="243"/>
                    </a:lnTo>
                    <a:lnTo>
                      <a:pt x="708" y="242"/>
                    </a:lnTo>
                    <a:lnTo>
                      <a:pt x="709" y="242"/>
                    </a:lnTo>
                    <a:lnTo>
                      <a:pt x="711" y="240"/>
                    </a:lnTo>
                    <a:lnTo>
                      <a:pt x="712" y="240"/>
                    </a:lnTo>
                    <a:lnTo>
                      <a:pt x="712" y="239"/>
                    </a:lnTo>
                    <a:lnTo>
                      <a:pt x="714" y="239"/>
                    </a:lnTo>
                    <a:lnTo>
                      <a:pt x="714" y="237"/>
                    </a:lnTo>
                    <a:lnTo>
                      <a:pt x="715" y="237"/>
                    </a:lnTo>
                    <a:lnTo>
                      <a:pt x="715" y="236"/>
                    </a:lnTo>
                    <a:lnTo>
                      <a:pt x="717" y="236"/>
                    </a:lnTo>
                    <a:lnTo>
                      <a:pt x="718" y="234"/>
                    </a:lnTo>
                    <a:lnTo>
                      <a:pt x="720" y="234"/>
                    </a:lnTo>
                    <a:lnTo>
                      <a:pt x="720" y="233"/>
                    </a:lnTo>
                    <a:lnTo>
                      <a:pt x="721" y="233"/>
                    </a:lnTo>
                    <a:lnTo>
                      <a:pt x="723" y="231"/>
                    </a:lnTo>
                    <a:lnTo>
                      <a:pt x="725" y="230"/>
                    </a:lnTo>
                    <a:lnTo>
                      <a:pt x="726" y="230"/>
                    </a:lnTo>
                    <a:lnTo>
                      <a:pt x="728" y="228"/>
                    </a:lnTo>
                    <a:lnTo>
                      <a:pt x="729" y="227"/>
                    </a:lnTo>
                    <a:lnTo>
                      <a:pt x="731" y="225"/>
                    </a:lnTo>
                    <a:lnTo>
                      <a:pt x="732" y="225"/>
                    </a:lnTo>
                    <a:lnTo>
                      <a:pt x="734" y="224"/>
                    </a:lnTo>
                    <a:lnTo>
                      <a:pt x="735" y="224"/>
                    </a:lnTo>
                    <a:lnTo>
                      <a:pt x="735" y="222"/>
                    </a:lnTo>
                    <a:lnTo>
                      <a:pt x="737" y="222"/>
                    </a:lnTo>
                    <a:lnTo>
                      <a:pt x="738" y="220"/>
                    </a:lnTo>
                    <a:lnTo>
                      <a:pt x="740" y="219"/>
                    </a:lnTo>
                    <a:lnTo>
                      <a:pt x="741" y="219"/>
                    </a:lnTo>
                    <a:lnTo>
                      <a:pt x="743" y="217"/>
                    </a:lnTo>
                    <a:lnTo>
                      <a:pt x="744" y="217"/>
                    </a:lnTo>
                    <a:lnTo>
                      <a:pt x="744" y="216"/>
                    </a:lnTo>
                    <a:lnTo>
                      <a:pt x="746" y="216"/>
                    </a:lnTo>
                    <a:lnTo>
                      <a:pt x="747" y="214"/>
                    </a:lnTo>
                    <a:lnTo>
                      <a:pt x="749" y="213"/>
                    </a:lnTo>
                    <a:lnTo>
                      <a:pt x="751" y="213"/>
                    </a:lnTo>
                    <a:lnTo>
                      <a:pt x="751" y="211"/>
                    </a:lnTo>
                    <a:lnTo>
                      <a:pt x="752" y="211"/>
                    </a:lnTo>
                    <a:lnTo>
                      <a:pt x="752" y="210"/>
                    </a:lnTo>
                    <a:lnTo>
                      <a:pt x="754" y="210"/>
                    </a:lnTo>
                    <a:lnTo>
                      <a:pt x="755" y="208"/>
                    </a:lnTo>
                    <a:lnTo>
                      <a:pt x="755" y="207"/>
                    </a:lnTo>
                    <a:lnTo>
                      <a:pt x="757" y="207"/>
                    </a:lnTo>
                    <a:lnTo>
                      <a:pt x="757" y="205"/>
                    </a:lnTo>
                    <a:lnTo>
                      <a:pt x="758" y="205"/>
                    </a:lnTo>
                    <a:lnTo>
                      <a:pt x="758" y="204"/>
                    </a:lnTo>
                    <a:lnTo>
                      <a:pt x="760" y="202"/>
                    </a:lnTo>
                    <a:lnTo>
                      <a:pt x="761" y="202"/>
                    </a:lnTo>
                    <a:lnTo>
                      <a:pt x="763" y="201"/>
                    </a:lnTo>
                    <a:lnTo>
                      <a:pt x="763" y="199"/>
                    </a:lnTo>
                    <a:lnTo>
                      <a:pt x="764" y="198"/>
                    </a:lnTo>
                    <a:lnTo>
                      <a:pt x="766" y="196"/>
                    </a:lnTo>
                    <a:lnTo>
                      <a:pt x="767" y="194"/>
                    </a:lnTo>
                    <a:lnTo>
                      <a:pt x="769" y="193"/>
                    </a:lnTo>
                    <a:lnTo>
                      <a:pt x="770" y="191"/>
                    </a:lnTo>
                    <a:lnTo>
                      <a:pt x="772" y="190"/>
                    </a:lnTo>
                    <a:lnTo>
                      <a:pt x="773" y="188"/>
                    </a:lnTo>
                    <a:lnTo>
                      <a:pt x="775" y="187"/>
                    </a:lnTo>
                    <a:lnTo>
                      <a:pt x="776" y="185"/>
                    </a:lnTo>
                    <a:lnTo>
                      <a:pt x="776" y="184"/>
                    </a:lnTo>
                    <a:lnTo>
                      <a:pt x="778" y="184"/>
                    </a:lnTo>
                    <a:lnTo>
                      <a:pt x="780" y="182"/>
                    </a:lnTo>
                    <a:lnTo>
                      <a:pt x="780" y="181"/>
                    </a:lnTo>
                    <a:lnTo>
                      <a:pt x="781" y="181"/>
                    </a:lnTo>
                    <a:lnTo>
                      <a:pt x="781" y="179"/>
                    </a:lnTo>
                    <a:lnTo>
                      <a:pt x="783" y="179"/>
                    </a:lnTo>
                    <a:lnTo>
                      <a:pt x="783" y="178"/>
                    </a:lnTo>
                    <a:lnTo>
                      <a:pt x="784" y="176"/>
                    </a:lnTo>
                    <a:lnTo>
                      <a:pt x="786" y="175"/>
                    </a:lnTo>
                    <a:lnTo>
                      <a:pt x="787" y="173"/>
                    </a:lnTo>
                    <a:lnTo>
                      <a:pt x="789" y="172"/>
                    </a:lnTo>
                    <a:lnTo>
                      <a:pt x="789" y="170"/>
                    </a:lnTo>
                    <a:lnTo>
                      <a:pt x="790" y="170"/>
                    </a:lnTo>
                    <a:lnTo>
                      <a:pt x="792" y="168"/>
                    </a:lnTo>
                    <a:lnTo>
                      <a:pt x="792" y="167"/>
                    </a:lnTo>
                    <a:lnTo>
                      <a:pt x="793" y="165"/>
                    </a:lnTo>
                    <a:lnTo>
                      <a:pt x="795" y="164"/>
                    </a:lnTo>
                    <a:lnTo>
                      <a:pt x="796" y="162"/>
                    </a:lnTo>
                    <a:lnTo>
                      <a:pt x="798" y="161"/>
                    </a:lnTo>
                    <a:lnTo>
                      <a:pt x="799" y="158"/>
                    </a:lnTo>
                    <a:lnTo>
                      <a:pt x="801" y="156"/>
                    </a:lnTo>
                    <a:lnTo>
                      <a:pt x="802" y="155"/>
                    </a:lnTo>
                    <a:lnTo>
                      <a:pt x="804" y="152"/>
                    </a:lnTo>
                    <a:lnTo>
                      <a:pt x="806" y="150"/>
                    </a:lnTo>
                    <a:lnTo>
                      <a:pt x="807" y="149"/>
                    </a:lnTo>
                    <a:lnTo>
                      <a:pt x="809" y="147"/>
                    </a:lnTo>
                    <a:lnTo>
                      <a:pt x="810" y="146"/>
                    </a:lnTo>
                    <a:lnTo>
                      <a:pt x="812" y="144"/>
                    </a:lnTo>
                    <a:lnTo>
                      <a:pt x="813" y="143"/>
                    </a:lnTo>
                    <a:lnTo>
                      <a:pt x="815" y="141"/>
                    </a:lnTo>
                    <a:lnTo>
                      <a:pt x="815" y="139"/>
                    </a:lnTo>
                    <a:lnTo>
                      <a:pt x="816" y="138"/>
                    </a:lnTo>
                    <a:lnTo>
                      <a:pt x="818" y="136"/>
                    </a:lnTo>
                    <a:lnTo>
                      <a:pt x="819" y="135"/>
                    </a:lnTo>
                    <a:lnTo>
                      <a:pt x="819" y="133"/>
                    </a:lnTo>
                    <a:lnTo>
                      <a:pt x="821" y="132"/>
                    </a:lnTo>
                    <a:lnTo>
                      <a:pt x="822" y="132"/>
                    </a:lnTo>
                    <a:lnTo>
                      <a:pt x="822" y="130"/>
                    </a:lnTo>
                    <a:lnTo>
                      <a:pt x="824" y="129"/>
                    </a:lnTo>
                    <a:lnTo>
                      <a:pt x="824" y="127"/>
                    </a:lnTo>
                    <a:lnTo>
                      <a:pt x="825" y="126"/>
                    </a:lnTo>
                    <a:lnTo>
                      <a:pt x="827" y="126"/>
                    </a:lnTo>
                    <a:lnTo>
                      <a:pt x="827" y="124"/>
                    </a:lnTo>
                    <a:lnTo>
                      <a:pt x="828" y="123"/>
                    </a:lnTo>
                    <a:lnTo>
                      <a:pt x="830" y="121"/>
                    </a:lnTo>
                    <a:lnTo>
                      <a:pt x="830" y="120"/>
                    </a:lnTo>
                    <a:lnTo>
                      <a:pt x="832" y="118"/>
                    </a:lnTo>
                    <a:lnTo>
                      <a:pt x="833" y="115"/>
                    </a:lnTo>
                    <a:lnTo>
                      <a:pt x="835" y="113"/>
                    </a:lnTo>
                    <a:lnTo>
                      <a:pt x="836" y="112"/>
                    </a:lnTo>
                    <a:lnTo>
                      <a:pt x="838" y="110"/>
                    </a:lnTo>
                    <a:lnTo>
                      <a:pt x="839" y="107"/>
                    </a:lnTo>
                    <a:lnTo>
                      <a:pt x="841" y="104"/>
                    </a:lnTo>
                    <a:lnTo>
                      <a:pt x="842" y="103"/>
                    </a:lnTo>
                    <a:lnTo>
                      <a:pt x="844" y="100"/>
                    </a:lnTo>
                    <a:lnTo>
                      <a:pt x="845" y="98"/>
                    </a:lnTo>
                    <a:lnTo>
                      <a:pt x="847" y="97"/>
                    </a:lnTo>
                    <a:lnTo>
                      <a:pt x="848" y="94"/>
                    </a:lnTo>
                    <a:lnTo>
                      <a:pt x="850" y="92"/>
                    </a:lnTo>
                    <a:lnTo>
                      <a:pt x="851" y="91"/>
                    </a:lnTo>
                    <a:lnTo>
                      <a:pt x="853" y="89"/>
                    </a:lnTo>
                    <a:lnTo>
                      <a:pt x="853" y="87"/>
                    </a:lnTo>
                    <a:lnTo>
                      <a:pt x="854" y="86"/>
                    </a:lnTo>
                    <a:lnTo>
                      <a:pt x="856" y="84"/>
                    </a:lnTo>
                    <a:lnTo>
                      <a:pt x="856" y="83"/>
                    </a:lnTo>
                    <a:lnTo>
                      <a:pt x="858" y="81"/>
                    </a:lnTo>
                    <a:lnTo>
                      <a:pt x="859" y="80"/>
                    </a:lnTo>
                    <a:lnTo>
                      <a:pt x="861" y="78"/>
                    </a:lnTo>
                    <a:lnTo>
                      <a:pt x="861" y="77"/>
                    </a:lnTo>
                    <a:lnTo>
                      <a:pt x="862" y="75"/>
                    </a:lnTo>
                    <a:lnTo>
                      <a:pt x="864" y="74"/>
                    </a:lnTo>
                    <a:lnTo>
                      <a:pt x="864" y="72"/>
                    </a:lnTo>
                    <a:lnTo>
                      <a:pt x="865" y="71"/>
                    </a:lnTo>
                    <a:lnTo>
                      <a:pt x="867" y="71"/>
                    </a:lnTo>
                    <a:lnTo>
                      <a:pt x="867" y="69"/>
                    </a:lnTo>
                    <a:lnTo>
                      <a:pt x="868" y="68"/>
                    </a:lnTo>
                    <a:lnTo>
                      <a:pt x="870" y="65"/>
                    </a:lnTo>
                    <a:lnTo>
                      <a:pt x="871" y="63"/>
                    </a:lnTo>
                    <a:lnTo>
                      <a:pt x="873" y="61"/>
                    </a:lnTo>
                    <a:lnTo>
                      <a:pt x="874" y="60"/>
                    </a:lnTo>
                    <a:lnTo>
                      <a:pt x="876" y="57"/>
                    </a:lnTo>
                    <a:lnTo>
                      <a:pt x="877" y="55"/>
                    </a:lnTo>
                    <a:lnTo>
                      <a:pt x="879" y="52"/>
                    </a:lnTo>
                    <a:lnTo>
                      <a:pt x="880" y="51"/>
                    </a:lnTo>
                    <a:lnTo>
                      <a:pt x="882" y="48"/>
                    </a:lnTo>
                    <a:lnTo>
                      <a:pt x="884" y="46"/>
                    </a:lnTo>
                    <a:lnTo>
                      <a:pt x="885" y="43"/>
                    </a:lnTo>
                    <a:lnTo>
                      <a:pt x="887" y="42"/>
                    </a:lnTo>
                    <a:lnTo>
                      <a:pt x="888" y="40"/>
                    </a:lnTo>
                    <a:lnTo>
                      <a:pt x="890" y="37"/>
                    </a:lnTo>
                    <a:lnTo>
                      <a:pt x="891" y="35"/>
                    </a:lnTo>
                    <a:lnTo>
                      <a:pt x="893" y="34"/>
                    </a:lnTo>
                    <a:lnTo>
                      <a:pt x="893" y="32"/>
                    </a:lnTo>
                    <a:lnTo>
                      <a:pt x="894" y="31"/>
                    </a:lnTo>
                    <a:lnTo>
                      <a:pt x="896" y="29"/>
                    </a:lnTo>
                    <a:lnTo>
                      <a:pt x="896" y="28"/>
                    </a:lnTo>
                    <a:lnTo>
                      <a:pt x="897" y="26"/>
                    </a:lnTo>
                    <a:lnTo>
                      <a:pt x="899" y="25"/>
                    </a:lnTo>
                    <a:lnTo>
                      <a:pt x="899" y="23"/>
                    </a:lnTo>
                    <a:lnTo>
                      <a:pt x="900" y="22"/>
                    </a:lnTo>
                    <a:lnTo>
                      <a:pt x="900" y="20"/>
                    </a:lnTo>
                    <a:lnTo>
                      <a:pt x="902" y="20"/>
                    </a:lnTo>
                    <a:lnTo>
                      <a:pt x="902" y="19"/>
                    </a:lnTo>
                    <a:lnTo>
                      <a:pt x="903" y="17"/>
                    </a:lnTo>
                    <a:lnTo>
                      <a:pt x="903" y="16"/>
                    </a:lnTo>
                    <a:lnTo>
                      <a:pt x="905" y="14"/>
                    </a:lnTo>
                    <a:lnTo>
                      <a:pt x="906" y="13"/>
                    </a:lnTo>
                    <a:lnTo>
                      <a:pt x="908" y="11"/>
                    </a:lnTo>
                    <a:lnTo>
                      <a:pt x="908" y="9"/>
                    </a:lnTo>
                    <a:lnTo>
                      <a:pt x="909" y="8"/>
                    </a:lnTo>
                    <a:lnTo>
                      <a:pt x="909" y="5"/>
                    </a:lnTo>
                    <a:lnTo>
                      <a:pt x="911" y="3"/>
                    </a:lnTo>
                    <a:lnTo>
                      <a:pt x="913" y="2"/>
                    </a:lnTo>
                    <a:lnTo>
                      <a:pt x="914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4" name="Freeform 181"/>
              <p:cNvSpPr>
                <a:spLocks/>
              </p:cNvSpPr>
              <p:nvPr/>
            </p:nvSpPr>
            <p:spPr bwMode="auto">
              <a:xfrm>
                <a:off x="3403" y="2587"/>
                <a:ext cx="55" cy="183"/>
              </a:xfrm>
              <a:custGeom>
                <a:avLst/>
                <a:gdLst>
                  <a:gd name="T0" fmla="*/ 2 w 108"/>
                  <a:gd name="T1" fmla="*/ 3 h 365"/>
                  <a:gd name="T2" fmla="*/ 3 w 108"/>
                  <a:gd name="T3" fmla="*/ 6 h 365"/>
                  <a:gd name="T4" fmla="*/ 5 w 108"/>
                  <a:gd name="T5" fmla="*/ 8 h 365"/>
                  <a:gd name="T6" fmla="*/ 6 w 108"/>
                  <a:gd name="T7" fmla="*/ 10 h 365"/>
                  <a:gd name="T8" fmla="*/ 6 w 108"/>
                  <a:gd name="T9" fmla="*/ 12 h 365"/>
                  <a:gd name="T10" fmla="*/ 7 w 108"/>
                  <a:gd name="T11" fmla="*/ 13 h 365"/>
                  <a:gd name="T12" fmla="*/ 8 w 108"/>
                  <a:gd name="T13" fmla="*/ 15 h 365"/>
                  <a:gd name="T14" fmla="*/ 9 w 108"/>
                  <a:gd name="T15" fmla="*/ 16 h 365"/>
                  <a:gd name="T16" fmla="*/ 9 w 108"/>
                  <a:gd name="T17" fmla="*/ 18 h 365"/>
                  <a:gd name="T18" fmla="*/ 10 w 108"/>
                  <a:gd name="T19" fmla="*/ 20 h 365"/>
                  <a:gd name="T20" fmla="*/ 11 w 108"/>
                  <a:gd name="T21" fmla="*/ 21 h 365"/>
                  <a:gd name="T22" fmla="*/ 11 w 108"/>
                  <a:gd name="T23" fmla="*/ 22 h 365"/>
                  <a:gd name="T24" fmla="*/ 11 w 108"/>
                  <a:gd name="T25" fmla="*/ 24 h 365"/>
                  <a:gd name="T26" fmla="*/ 12 w 108"/>
                  <a:gd name="T27" fmla="*/ 25 h 365"/>
                  <a:gd name="T28" fmla="*/ 13 w 108"/>
                  <a:gd name="T29" fmla="*/ 26 h 365"/>
                  <a:gd name="T30" fmla="*/ 13 w 108"/>
                  <a:gd name="T31" fmla="*/ 29 h 365"/>
                  <a:gd name="T32" fmla="*/ 14 w 108"/>
                  <a:gd name="T33" fmla="*/ 30 h 365"/>
                  <a:gd name="T34" fmla="*/ 15 w 108"/>
                  <a:gd name="T35" fmla="*/ 32 h 365"/>
                  <a:gd name="T36" fmla="*/ 16 w 108"/>
                  <a:gd name="T37" fmla="*/ 34 h 365"/>
                  <a:gd name="T38" fmla="*/ 16 w 108"/>
                  <a:gd name="T39" fmla="*/ 36 h 365"/>
                  <a:gd name="T40" fmla="*/ 17 w 108"/>
                  <a:gd name="T41" fmla="*/ 37 h 365"/>
                  <a:gd name="T42" fmla="*/ 17 w 108"/>
                  <a:gd name="T43" fmla="*/ 38 h 365"/>
                  <a:gd name="T44" fmla="*/ 18 w 108"/>
                  <a:gd name="T45" fmla="*/ 40 h 365"/>
                  <a:gd name="T46" fmla="*/ 19 w 108"/>
                  <a:gd name="T47" fmla="*/ 42 h 365"/>
                  <a:gd name="T48" fmla="*/ 19 w 108"/>
                  <a:gd name="T49" fmla="*/ 44 h 365"/>
                  <a:gd name="T50" fmla="*/ 20 w 108"/>
                  <a:gd name="T51" fmla="*/ 46 h 365"/>
                  <a:gd name="T52" fmla="*/ 20 w 108"/>
                  <a:gd name="T53" fmla="*/ 48 h 365"/>
                  <a:gd name="T54" fmla="*/ 21 w 108"/>
                  <a:gd name="T55" fmla="*/ 49 h 365"/>
                  <a:gd name="T56" fmla="*/ 21 w 108"/>
                  <a:gd name="T57" fmla="*/ 50 h 365"/>
                  <a:gd name="T58" fmla="*/ 22 w 108"/>
                  <a:gd name="T59" fmla="*/ 52 h 365"/>
                  <a:gd name="T60" fmla="*/ 22 w 108"/>
                  <a:gd name="T61" fmla="*/ 53 h 365"/>
                  <a:gd name="T62" fmla="*/ 22 w 108"/>
                  <a:gd name="T63" fmla="*/ 55 h 365"/>
                  <a:gd name="T64" fmla="*/ 23 w 108"/>
                  <a:gd name="T65" fmla="*/ 57 h 365"/>
                  <a:gd name="T66" fmla="*/ 24 w 108"/>
                  <a:gd name="T67" fmla="*/ 59 h 365"/>
                  <a:gd name="T68" fmla="*/ 24 w 108"/>
                  <a:gd name="T69" fmla="*/ 61 h 365"/>
                  <a:gd name="T70" fmla="*/ 25 w 108"/>
                  <a:gd name="T71" fmla="*/ 63 h 365"/>
                  <a:gd name="T72" fmla="*/ 25 w 108"/>
                  <a:gd name="T73" fmla="*/ 64 h 365"/>
                  <a:gd name="T74" fmla="*/ 25 w 108"/>
                  <a:gd name="T75" fmla="*/ 65 h 365"/>
                  <a:gd name="T76" fmla="*/ 25 w 108"/>
                  <a:gd name="T77" fmla="*/ 66 h 365"/>
                  <a:gd name="T78" fmla="*/ 26 w 108"/>
                  <a:gd name="T79" fmla="*/ 68 h 365"/>
                  <a:gd name="T80" fmla="*/ 26 w 108"/>
                  <a:gd name="T81" fmla="*/ 70 h 365"/>
                  <a:gd name="T82" fmla="*/ 26 w 108"/>
                  <a:gd name="T83" fmla="*/ 71 h 365"/>
                  <a:gd name="T84" fmla="*/ 26 w 108"/>
                  <a:gd name="T85" fmla="*/ 73 h 365"/>
                  <a:gd name="T86" fmla="*/ 26 w 108"/>
                  <a:gd name="T87" fmla="*/ 75 h 365"/>
                  <a:gd name="T88" fmla="*/ 26 w 108"/>
                  <a:gd name="T89" fmla="*/ 76 h 365"/>
                  <a:gd name="T90" fmla="*/ 27 w 108"/>
                  <a:gd name="T91" fmla="*/ 76 h 365"/>
                  <a:gd name="T92" fmla="*/ 27 w 108"/>
                  <a:gd name="T93" fmla="*/ 77 h 365"/>
                  <a:gd name="T94" fmla="*/ 27 w 108"/>
                  <a:gd name="T95" fmla="*/ 78 h 365"/>
                  <a:gd name="T96" fmla="*/ 27 w 108"/>
                  <a:gd name="T97" fmla="*/ 79 h 365"/>
                  <a:gd name="T98" fmla="*/ 27 w 108"/>
                  <a:gd name="T99" fmla="*/ 80 h 365"/>
                  <a:gd name="T100" fmla="*/ 28 w 108"/>
                  <a:gd name="T101" fmla="*/ 81 h 365"/>
                  <a:gd name="T102" fmla="*/ 28 w 108"/>
                  <a:gd name="T103" fmla="*/ 82 h 365"/>
                  <a:gd name="T104" fmla="*/ 28 w 108"/>
                  <a:gd name="T105" fmla="*/ 83 h 365"/>
                  <a:gd name="T106" fmla="*/ 28 w 108"/>
                  <a:gd name="T107" fmla="*/ 84 h 365"/>
                  <a:gd name="T108" fmla="*/ 28 w 108"/>
                  <a:gd name="T109" fmla="*/ 86 h 365"/>
                  <a:gd name="T110" fmla="*/ 28 w 108"/>
                  <a:gd name="T111" fmla="*/ 87 h 365"/>
                  <a:gd name="T112" fmla="*/ 28 w 108"/>
                  <a:gd name="T113" fmla="*/ 89 h 365"/>
                  <a:gd name="T114" fmla="*/ 0 w 108"/>
                  <a:gd name="T115" fmla="*/ 0 h 36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8"/>
                  <a:gd name="T175" fmla="*/ 0 h 365"/>
                  <a:gd name="T176" fmla="*/ 108 w 108"/>
                  <a:gd name="T177" fmla="*/ 365 h 36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8" h="365">
                    <a:moveTo>
                      <a:pt x="0" y="0"/>
                    </a:moveTo>
                    <a:lnTo>
                      <a:pt x="1" y="3"/>
                    </a:lnTo>
                    <a:lnTo>
                      <a:pt x="4" y="8"/>
                    </a:lnTo>
                    <a:lnTo>
                      <a:pt x="6" y="11"/>
                    </a:lnTo>
                    <a:lnTo>
                      <a:pt x="7" y="14"/>
                    </a:lnTo>
                    <a:lnTo>
                      <a:pt x="9" y="17"/>
                    </a:lnTo>
                    <a:lnTo>
                      <a:pt x="10" y="20"/>
                    </a:lnTo>
                    <a:lnTo>
                      <a:pt x="12" y="23"/>
                    </a:lnTo>
                    <a:lnTo>
                      <a:pt x="13" y="26"/>
                    </a:lnTo>
                    <a:lnTo>
                      <a:pt x="15" y="27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20" y="37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6" y="47"/>
                    </a:lnTo>
                    <a:lnTo>
                      <a:pt x="26" y="49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3" y="67"/>
                    </a:lnTo>
                    <a:lnTo>
                      <a:pt x="35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8" y="78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41" y="81"/>
                    </a:lnTo>
                    <a:lnTo>
                      <a:pt x="41" y="82"/>
                    </a:lnTo>
                    <a:lnTo>
                      <a:pt x="41" y="84"/>
                    </a:lnTo>
                    <a:lnTo>
                      <a:pt x="43" y="86"/>
                    </a:lnTo>
                    <a:lnTo>
                      <a:pt x="43" y="87"/>
                    </a:lnTo>
                    <a:lnTo>
                      <a:pt x="43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4" y="93"/>
                    </a:lnTo>
                    <a:lnTo>
                      <a:pt x="46" y="93"/>
                    </a:lnTo>
                    <a:lnTo>
                      <a:pt x="46" y="95"/>
                    </a:lnTo>
                    <a:lnTo>
                      <a:pt x="46" y="96"/>
                    </a:lnTo>
                    <a:lnTo>
                      <a:pt x="47" y="98"/>
                    </a:lnTo>
                    <a:lnTo>
                      <a:pt x="47" y="99"/>
                    </a:lnTo>
                    <a:lnTo>
                      <a:pt x="47" y="101"/>
                    </a:lnTo>
                    <a:lnTo>
                      <a:pt x="49" y="102"/>
                    </a:lnTo>
                    <a:lnTo>
                      <a:pt x="49" y="104"/>
                    </a:lnTo>
                    <a:lnTo>
                      <a:pt x="50" y="107"/>
                    </a:lnTo>
                    <a:lnTo>
                      <a:pt x="50" y="108"/>
                    </a:lnTo>
                    <a:lnTo>
                      <a:pt x="52" y="110"/>
                    </a:lnTo>
                    <a:lnTo>
                      <a:pt x="52" y="113"/>
                    </a:lnTo>
                    <a:lnTo>
                      <a:pt x="53" y="115"/>
                    </a:lnTo>
                    <a:lnTo>
                      <a:pt x="53" y="118"/>
                    </a:lnTo>
                    <a:lnTo>
                      <a:pt x="55" y="119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8" y="127"/>
                    </a:lnTo>
                    <a:lnTo>
                      <a:pt x="58" y="128"/>
                    </a:lnTo>
                    <a:lnTo>
                      <a:pt x="59" y="130"/>
                    </a:lnTo>
                    <a:lnTo>
                      <a:pt x="59" y="131"/>
                    </a:lnTo>
                    <a:lnTo>
                      <a:pt x="61" y="134"/>
                    </a:lnTo>
                    <a:lnTo>
                      <a:pt x="61" y="136"/>
                    </a:lnTo>
                    <a:lnTo>
                      <a:pt x="61" y="138"/>
                    </a:lnTo>
                    <a:lnTo>
                      <a:pt x="62" y="138"/>
                    </a:lnTo>
                    <a:lnTo>
                      <a:pt x="62" y="139"/>
                    </a:lnTo>
                    <a:lnTo>
                      <a:pt x="62" y="141"/>
                    </a:lnTo>
                    <a:lnTo>
                      <a:pt x="64" y="142"/>
                    </a:lnTo>
                    <a:lnTo>
                      <a:pt x="64" y="144"/>
                    </a:lnTo>
                    <a:lnTo>
                      <a:pt x="64" y="145"/>
                    </a:lnTo>
                    <a:lnTo>
                      <a:pt x="65" y="147"/>
                    </a:lnTo>
                    <a:lnTo>
                      <a:pt x="65" y="148"/>
                    </a:lnTo>
                    <a:lnTo>
                      <a:pt x="65" y="150"/>
                    </a:lnTo>
                    <a:lnTo>
                      <a:pt x="67" y="151"/>
                    </a:lnTo>
                    <a:lnTo>
                      <a:pt x="67" y="153"/>
                    </a:lnTo>
                    <a:lnTo>
                      <a:pt x="67" y="154"/>
                    </a:lnTo>
                    <a:lnTo>
                      <a:pt x="69" y="156"/>
                    </a:lnTo>
                    <a:lnTo>
                      <a:pt x="69" y="157"/>
                    </a:lnTo>
                    <a:lnTo>
                      <a:pt x="69" y="159"/>
                    </a:lnTo>
                    <a:lnTo>
                      <a:pt x="70" y="162"/>
                    </a:lnTo>
                    <a:lnTo>
                      <a:pt x="70" y="164"/>
                    </a:lnTo>
                    <a:lnTo>
                      <a:pt x="72" y="165"/>
                    </a:lnTo>
                    <a:lnTo>
                      <a:pt x="72" y="168"/>
                    </a:lnTo>
                    <a:lnTo>
                      <a:pt x="73" y="170"/>
                    </a:lnTo>
                    <a:lnTo>
                      <a:pt x="73" y="173"/>
                    </a:lnTo>
                    <a:lnTo>
                      <a:pt x="75" y="176"/>
                    </a:lnTo>
                    <a:lnTo>
                      <a:pt x="75" y="177"/>
                    </a:lnTo>
                    <a:lnTo>
                      <a:pt x="76" y="180"/>
                    </a:lnTo>
                    <a:lnTo>
                      <a:pt x="76" y="182"/>
                    </a:lnTo>
                    <a:lnTo>
                      <a:pt x="76" y="183"/>
                    </a:lnTo>
                    <a:lnTo>
                      <a:pt x="78" y="186"/>
                    </a:lnTo>
                    <a:lnTo>
                      <a:pt x="78" y="188"/>
                    </a:lnTo>
                    <a:lnTo>
                      <a:pt x="78" y="189"/>
                    </a:lnTo>
                    <a:lnTo>
                      <a:pt x="79" y="191"/>
                    </a:lnTo>
                    <a:lnTo>
                      <a:pt x="79" y="193"/>
                    </a:lnTo>
                    <a:lnTo>
                      <a:pt x="79" y="194"/>
                    </a:lnTo>
                    <a:lnTo>
                      <a:pt x="81" y="196"/>
                    </a:lnTo>
                    <a:lnTo>
                      <a:pt x="81" y="197"/>
                    </a:lnTo>
                    <a:lnTo>
                      <a:pt x="81" y="199"/>
                    </a:lnTo>
                    <a:lnTo>
                      <a:pt x="82" y="200"/>
                    </a:lnTo>
                    <a:lnTo>
                      <a:pt x="82" y="202"/>
                    </a:lnTo>
                    <a:lnTo>
                      <a:pt x="82" y="203"/>
                    </a:lnTo>
                    <a:lnTo>
                      <a:pt x="82" y="205"/>
                    </a:lnTo>
                    <a:lnTo>
                      <a:pt x="84" y="206"/>
                    </a:lnTo>
                    <a:lnTo>
                      <a:pt x="84" y="208"/>
                    </a:lnTo>
                    <a:lnTo>
                      <a:pt x="85" y="209"/>
                    </a:lnTo>
                    <a:lnTo>
                      <a:pt x="85" y="211"/>
                    </a:lnTo>
                    <a:lnTo>
                      <a:pt x="85" y="214"/>
                    </a:lnTo>
                    <a:lnTo>
                      <a:pt x="87" y="215"/>
                    </a:lnTo>
                    <a:lnTo>
                      <a:pt x="87" y="217"/>
                    </a:lnTo>
                    <a:lnTo>
                      <a:pt x="87" y="219"/>
                    </a:lnTo>
                    <a:lnTo>
                      <a:pt x="88" y="222"/>
                    </a:lnTo>
                    <a:lnTo>
                      <a:pt x="88" y="223"/>
                    </a:lnTo>
                    <a:lnTo>
                      <a:pt x="90" y="226"/>
                    </a:lnTo>
                    <a:lnTo>
                      <a:pt x="90" y="228"/>
                    </a:lnTo>
                    <a:lnTo>
                      <a:pt x="91" y="231"/>
                    </a:lnTo>
                    <a:lnTo>
                      <a:pt x="91" y="232"/>
                    </a:lnTo>
                    <a:lnTo>
                      <a:pt x="93" y="235"/>
                    </a:lnTo>
                    <a:lnTo>
                      <a:pt x="93" y="237"/>
                    </a:lnTo>
                    <a:lnTo>
                      <a:pt x="94" y="240"/>
                    </a:lnTo>
                    <a:lnTo>
                      <a:pt x="94" y="241"/>
                    </a:lnTo>
                    <a:lnTo>
                      <a:pt x="94" y="243"/>
                    </a:lnTo>
                    <a:lnTo>
                      <a:pt x="96" y="245"/>
                    </a:lnTo>
                    <a:lnTo>
                      <a:pt x="96" y="246"/>
                    </a:lnTo>
                    <a:lnTo>
                      <a:pt x="96" y="248"/>
                    </a:lnTo>
                    <a:lnTo>
                      <a:pt x="96" y="249"/>
                    </a:lnTo>
                    <a:lnTo>
                      <a:pt x="98" y="251"/>
                    </a:lnTo>
                    <a:lnTo>
                      <a:pt x="98" y="252"/>
                    </a:lnTo>
                    <a:lnTo>
                      <a:pt x="98" y="254"/>
                    </a:lnTo>
                    <a:lnTo>
                      <a:pt x="98" y="255"/>
                    </a:lnTo>
                    <a:lnTo>
                      <a:pt x="98" y="257"/>
                    </a:lnTo>
                    <a:lnTo>
                      <a:pt x="99" y="258"/>
                    </a:lnTo>
                    <a:lnTo>
                      <a:pt x="99" y="260"/>
                    </a:lnTo>
                    <a:lnTo>
                      <a:pt x="99" y="261"/>
                    </a:lnTo>
                    <a:lnTo>
                      <a:pt x="99" y="263"/>
                    </a:lnTo>
                    <a:lnTo>
                      <a:pt x="99" y="264"/>
                    </a:lnTo>
                    <a:lnTo>
                      <a:pt x="99" y="266"/>
                    </a:lnTo>
                    <a:lnTo>
                      <a:pt x="99" y="267"/>
                    </a:lnTo>
                    <a:lnTo>
                      <a:pt x="99" y="269"/>
                    </a:lnTo>
                    <a:lnTo>
                      <a:pt x="101" y="271"/>
                    </a:lnTo>
                    <a:lnTo>
                      <a:pt x="101" y="272"/>
                    </a:lnTo>
                    <a:lnTo>
                      <a:pt x="101" y="274"/>
                    </a:lnTo>
                    <a:lnTo>
                      <a:pt x="101" y="275"/>
                    </a:lnTo>
                    <a:lnTo>
                      <a:pt x="101" y="278"/>
                    </a:lnTo>
                    <a:lnTo>
                      <a:pt x="101" y="280"/>
                    </a:lnTo>
                    <a:lnTo>
                      <a:pt x="101" y="281"/>
                    </a:lnTo>
                    <a:lnTo>
                      <a:pt x="101" y="284"/>
                    </a:lnTo>
                    <a:lnTo>
                      <a:pt x="101" y="286"/>
                    </a:lnTo>
                    <a:lnTo>
                      <a:pt x="102" y="287"/>
                    </a:lnTo>
                    <a:lnTo>
                      <a:pt x="102" y="289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2" y="293"/>
                    </a:lnTo>
                    <a:lnTo>
                      <a:pt x="102" y="295"/>
                    </a:lnTo>
                    <a:lnTo>
                      <a:pt x="102" y="297"/>
                    </a:lnTo>
                    <a:lnTo>
                      <a:pt x="102" y="298"/>
                    </a:lnTo>
                    <a:lnTo>
                      <a:pt x="102" y="300"/>
                    </a:lnTo>
                    <a:lnTo>
                      <a:pt x="102" y="301"/>
                    </a:lnTo>
                    <a:lnTo>
                      <a:pt x="104" y="303"/>
                    </a:lnTo>
                    <a:lnTo>
                      <a:pt x="104" y="304"/>
                    </a:lnTo>
                    <a:lnTo>
                      <a:pt x="104" y="306"/>
                    </a:lnTo>
                    <a:lnTo>
                      <a:pt x="104" y="307"/>
                    </a:lnTo>
                    <a:lnTo>
                      <a:pt x="104" y="309"/>
                    </a:lnTo>
                    <a:lnTo>
                      <a:pt x="104" y="310"/>
                    </a:lnTo>
                    <a:lnTo>
                      <a:pt x="104" y="312"/>
                    </a:lnTo>
                    <a:lnTo>
                      <a:pt x="105" y="312"/>
                    </a:lnTo>
                    <a:lnTo>
                      <a:pt x="105" y="313"/>
                    </a:lnTo>
                    <a:lnTo>
                      <a:pt x="105" y="315"/>
                    </a:lnTo>
                    <a:lnTo>
                      <a:pt x="105" y="316"/>
                    </a:lnTo>
                    <a:lnTo>
                      <a:pt x="105" y="318"/>
                    </a:lnTo>
                    <a:lnTo>
                      <a:pt x="105" y="319"/>
                    </a:lnTo>
                    <a:lnTo>
                      <a:pt x="107" y="321"/>
                    </a:lnTo>
                    <a:lnTo>
                      <a:pt x="107" y="323"/>
                    </a:lnTo>
                    <a:lnTo>
                      <a:pt x="107" y="324"/>
                    </a:lnTo>
                    <a:lnTo>
                      <a:pt x="107" y="326"/>
                    </a:lnTo>
                    <a:lnTo>
                      <a:pt x="107" y="327"/>
                    </a:lnTo>
                    <a:lnTo>
                      <a:pt x="107" y="329"/>
                    </a:lnTo>
                    <a:lnTo>
                      <a:pt x="108" y="330"/>
                    </a:lnTo>
                    <a:lnTo>
                      <a:pt x="108" y="332"/>
                    </a:lnTo>
                    <a:lnTo>
                      <a:pt x="108" y="333"/>
                    </a:lnTo>
                    <a:lnTo>
                      <a:pt x="108" y="335"/>
                    </a:lnTo>
                    <a:lnTo>
                      <a:pt x="108" y="336"/>
                    </a:lnTo>
                    <a:lnTo>
                      <a:pt x="108" y="338"/>
                    </a:lnTo>
                    <a:lnTo>
                      <a:pt x="108" y="339"/>
                    </a:lnTo>
                    <a:lnTo>
                      <a:pt x="108" y="341"/>
                    </a:lnTo>
                    <a:lnTo>
                      <a:pt x="108" y="342"/>
                    </a:lnTo>
                    <a:lnTo>
                      <a:pt x="108" y="344"/>
                    </a:lnTo>
                    <a:lnTo>
                      <a:pt x="108" y="345"/>
                    </a:lnTo>
                    <a:lnTo>
                      <a:pt x="107" y="347"/>
                    </a:lnTo>
                    <a:lnTo>
                      <a:pt x="107" y="350"/>
                    </a:lnTo>
                    <a:lnTo>
                      <a:pt x="107" y="352"/>
                    </a:lnTo>
                    <a:lnTo>
                      <a:pt x="107" y="355"/>
                    </a:lnTo>
                    <a:lnTo>
                      <a:pt x="107" y="356"/>
                    </a:lnTo>
                    <a:lnTo>
                      <a:pt x="107" y="359"/>
                    </a:lnTo>
                    <a:lnTo>
                      <a:pt x="107" y="362"/>
                    </a:lnTo>
                    <a:lnTo>
                      <a:pt x="107" y="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5" name="Freeform 182"/>
              <p:cNvSpPr>
                <a:spLocks/>
              </p:cNvSpPr>
              <p:nvPr/>
            </p:nvSpPr>
            <p:spPr bwMode="auto">
              <a:xfrm>
                <a:off x="3403" y="2587"/>
                <a:ext cx="55" cy="183"/>
              </a:xfrm>
              <a:custGeom>
                <a:avLst/>
                <a:gdLst>
                  <a:gd name="T0" fmla="*/ 2 w 108"/>
                  <a:gd name="T1" fmla="*/ 3 h 365"/>
                  <a:gd name="T2" fmla="*/ 3 w 108"/>
                  <a:gd name="T3" fmla="*/ 6 h 365"/>
                  <a:gd name="T4" fmla="*/ 5 w 108"/>
                  <a:gd name="T5" fmla="*/ 8 h 365"/>
                  <a:gd name="T6" fmla="*/ 6 w 108"/>
                  <a:gd name="T7" fmla="*/ 10 h 365"/>
                  <a:gd name="T8" fmla="*/ 6 w 108"/>
                  <a:gd name="T9" fmla="*/ 12 h 365"/>
                  <a:gd name="T10" fmla="*/ 7 w 108"/>
                  <a:gd name="T11" fmla="*/ 13 h 365"/>
                  <a:gd name="T12" fmla="*/ 8 w 108"/>
                  <a:gd name="T13" fmla="*/ 15 h 365"/>
                  <a:gd name="T14" fmla="*/ 9 w 108"/>
                  <a:gd name="T15" fmla="*/ 16 h 365"/>
                  <a:gd name="T16" fmla="*/ 9 w 108"/>
                  <a:gd name="T17" fmla="*/ 18 h 365"/>
                  <a:gd name="T18" fmla="*/ 10 w 108"/>
                  <a:gd name="T19" fmla="*/ 20 h 365"/>
                  <a:gd name="T20" fmla="*/ 11 w 108"/>
                  <a:gd name="T21" fmla="*/ 21 h 365"/>
                  <a:gd name="T22" fmla="*/ 11 w 108"/>
                  <a:gd name="T23" fmla="*/ 22 h 365"/>
                  <a:gd name="T24" fmla="*/ 11 w 108"/>
                  <a:gd name="T25" fmla="*/ 24 h 365"/>
                  <a:gd name="T26" fmla="*/ 12 w 108"/>
                  <a:gd name="T27" fmla="*/ 25 h 365"/>
                  <a:gd name="T28" fmla="*/ 13 w 108"/>
                  <a:gd name="T29" fmla="*/ 26 h 365"/>
                  <a:gd name="T30" fmla="*/ 13 w 108"/>
                  <a:gd name="T31" fmla="*/ 29 h 365"/>
                  <a:gd name="T32" fmla="*/ 14 w 108"/>
                  <a:gd name="T33" fmla="*/ 30 h 365"/>
                  <a:gd name="T34" fmla="*/ 15 w 108"/>
                  <a:gd name="T35" fmla="*/ 32 h 365"/>
                  <a:gd name="T36" fmla="*/ 16 w 108"/>
                  <a:gd name="T37" fmla="*/ 34 h 365"/>
                  <a:gd name="T38" fmla="*/ 16 w 108"/>
                  <a:gd name="T39" fmla="*/ 36 h 365"/>
                  <a:gd name="T40" fmla="*/ 17 w 108"/>
                  <a:gd name="T41" fmla="*/ 37 h 365"/>
                  <a:gd name="T42" fmla="*/ 17 w 108"/>
                  <a:gd name="T43" fmla="*/ 38 h 365"/>
                  <a:gd name="T44" fmla="*/ 18 w 108"/>
                  <a:gd name="T45" fmla="*/ 40 h 365"/>
                  <a:gd name="T46" fmla="*/ 19 w 108"/>
                  <a:gd name="T47" fmla="*/ 42 h 365"/>
                  <a:gd name="T48" fmla="*/ 19 w 108"/>
                  <a:gd name="T49" fmla="*/ 44 h 365"/>
                  <a:gd name="T50" fmla="*/ 20 w 108"/>
                  <a:gd name="T51" fmla="*/ 46 h 365"/>
                  <a:gd name="T52" fmla="*/ 20 w 108"/>
                  <a:gd name="T53" fmla="*/ 48 h 365"/>
                  <a:gd name="T54" fmla="*/ 21 w 108"/>
                  <a:gd name="T55" fmla="*/ 49 h 365"/>
                  <a:gd name="T56" fmla="*/ 21 w 108"/>
                  <a:gd name="T57" fmla="*/ 50 h 365"/>
                  <a:gd name="T58" fmla="*/ 22 w 108"/>
                  <a:gd name="T59" fmla="*/ 52 h 365"/>
                  <a:gd name="T60" fmla="*/ 22 w 108"/>
                  <a:gd name="T61" fmla="*/ 53 h 365"/>
                  <a:gd name="T62" fmla="*/ 22 w 108"/>
                  <a:gd name="T63" fmla="*/ 55 h 365"/>
                  <a:gd name="T64" fmla="*/ 23 w 108"/>
                  <a:gd name="T65" fmla="*/ 57 h 365"/>
                  <a:gd name="T66" fmla="*/ 24 w 108"/>
                  <a:gd name="T67" fmla="*/ 59 h 365"/>
                  <a:gd name="T68" fmla="*/ 24 w 108"/>
                  <a:gd name="T69" fmla="*/ 61 h 365"/>
                  <a:gd name="T70" fmla="*/ 25 w 108"/>
                  <a:gd name="T71" fmla="*/ 63 h 365"/>
                  <a:gd name="T72" fmla="*/ 25 w 108"/>
                  <a:gd name="T73" fmla="*/ 64 h 365"/>
                  <a:gd name="T74" fmla="*/ 25 w 108"/>
                  <a:gd name="T75" fmla="*/ 65 h 365"/>
                  <a:gd name="T76" fmla="*/ 25 w 108"/>
                  <a:gd name="T77" fmla="*/ 66 h 365"/>
                  <a:gd name="T78" fmla="*/ 26 w 108"/>
                  <a:gd name="T79" fmla="*/ 68 h 365"/>
                  <a:gd name="T80" fmla="*/ 26 w 108"/>
                  <a:gd name="T81" fmla="*/ 70 h 365"/>
                  <a:gd name="T82" fmla="*/ 26 w 108"/>
                  <a:gd name="T83" fmla="*/ 71 h 365"/>
                  <a:gd name="T84" fmla="*/ 26 w 108"/>
                  <a:gd name="T85" fmla="*/ 73 h 365"/>
                  <a:gd name="T86" fmla="*/ 26 w 108"/>
                  <a:gd name="T87" fmla="*/ 75 h 365"/>
                  <a:gd name="T88" fmla="*/ 26 w 108"/>
                  <a:gd name="T89" fmla="*/ 76 h 365"/>
                  <a:gd name="T90" fmla="*/ 27 w 108"/>
                  <a:gd name="T91" fmla="*/ 76 h 365"/>
                  <a:gd name="T92" fmla="*/ 27 w 108"/>
                  <a:gd name="T93" fmla="*/ 77 h 365"/>
                  <a:gd name="T94" fmla="*/ 27 w 108"/>
                  <a:gd name="T95" fmla="*/ 78 h 365"/>
                  <a:gd name="T96" fmla="*/ 27 w 108"/>
                  <a:gd name="T97" fmla="*/ 79 h 365"/>
                  <a:gd name="T98" fmla="*/ 27 w 108"/>
                  <a:gd name="T99" fmla="*/ 80 h 365"/>
                  <a:gd name="T100" fmla="*/ 28 w 108"/>
                  <a:gd name="T101" fmla="*/ 81 h 365"/>
                  <a:gd name="T102" fmla="*/ 28 w 108"/>
                  <a:gd name="T103" fmla="*/ 82 h 365"/>
                  <a:gd name="T104" fmla="*/ 28 w 108"/>
                  <a:gd name="T105" fmla="*/ 83 h 365"/>
                  <a:gd name="T106" fmla="*/ 28 w 108"/>
                  <a:gd name="T107" fmla="*/ 84 h 365"/>
                  <a:gd name="T108" fmla="*/ 28 w 108"/>
                  <a:gd name="T109" fmla="*/ 86 h 365"/>
                  <a:gd name="T110" fmla="*/ 28 w 108"/>
                  <a:gd name="T111" fmla="*/ 87 h 365"/>
                  <a:gd name="T112" fmla="*/ 28 w 108"/>
                  <a:gd name="T113" fmla="*/ 89 h 3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"/>
                  <a:gd name="T172" fmla="*/ 0 h 365"/>
                  <a:gd name="T173" fmla="*/ 108 w 108"/>
                  <a:gd name="T174" fmla="*/ 365 h 3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" h="365">
                    <a:moveTo>
                      <a:pt x="0" y="0"/>
                    </a:moveTo>
                    <a:lnTo>
                      <a:pt x="1" y="3"/>
                    </a:lnTo>
                    <a:lnTo>
                      <a:pt x="4" y="8"/>
                    </a:lnTo>
                    <a:lnTo>
                      <a:pt x="6" y="11"/>
                    </a:lnTo>
                    <a:lnTo>
                      <a:pt x="7" y="14"/>
                    </a:lnTo>
                    <a:lnTo>
                      <a:pt x="9" y="17"/>
                    </a:lnTo>
                    <a:lnTo>
                      <a:pt x="10" y="20"/>
                    </a:lnTo>
                    <a:lnTo>
                      <a:pt x="12" y="23"/>
                    </a:lnTo>
                    <a:lnTo>
                      <a:pt x="13" y="26"/>
                    </a:lnTo>
                    <a:lnTo>
                      <a:pt x="15" y="27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20" y="37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6" y="47"/>
                    </a:lnTo>
                    <a:lnTo>
                      <a:pt x="26" y="49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3" y="67"/>
                    </a:lnTo>
                    <a:lnTo>
                      <a:pt x="35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8" y="78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41" y="81"/>
                    </a:lnTo>
                    <a:lnTo>
                      <a:pt x="41" y="82"/>
                    </a:lnTo>
                    <a:lnTo>
                      <a:pt x="41" y="84"/>
                    </a:lnTo>
                    <a:lnTo>
                      <a:pt x="43" y="86"/>
                    </a:lnTo>
                    <a:lnTo>
                      <a:pt x="43" y="87"/>
                    </a:lnTo>
                    <a:lnTo>
                      <a:pt x="43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4" y="93"/>
                    </a:lnTo>
                    <a:lnTo>
                      <a:pt x="46" y="93"/>
                    </a:lnTo>
                    <a:lnTo>
                      <a:pt x="46" y="95"/>
                    </a:lnTo>
                    <a:lnTo>
                      <a:pt x="46" y="96"/>
                    </a:lnTo>
                    <a:lnTo>
                      <a:pt x="47" y="98"/>
                    </a:lnTo>
                    <a:lnTo>
                      <a:pt x="47" y="99"/>
                    </a:lnTo>
                    <a:lnTo>
                      <a:pt x="47" y="101"/>
                    </a:lnTo>
                    <a:lnTo>
                      <a:pt x="49" y="102"/>
                    </a:lnTo>
                    <a:lnTo>
                      <a:pt x="49" y="104"/>
                    </a:lnTo>
                    <a:lnTo>
                      <a:pt x="50" y="107"/>
                    </a:lnTo>
                    <a:lnTo>
                      <a:pt x="50" y="108"/>
                    </a:lnTo>
                    <a:lnTo>
                      <a:pt x="52" y="110"/>
                    </a:lnTo>
                    <a:lnTo>
                      <a:pt x="52" y="113"/>
                    </a:lnTo>
                    <a:lnTo>
                      <a:pt x="53" y="115"/>
                    </a:lnTo>
                    <a:lnTo>
                      <a:pt x="53" y="118"/>
                    </a:lnTo>
                    <a:lnTo>
                      <a:pt x="55" y="119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8" y="127"/>
                    </a:lnTo>
                    <a:lnTo>
                      <a:pt x="58" y="128"/>
                    </a:lnTo>
                    <a:lnTo>
                      <a:pt x="59" y="130"/>
                    </a:lnTo>
                    <a:lnTo>
                      <a:pt x="59" y="131"/>
                    </a:lnTo>
                    <a:lnTo>
                      <a:pt x="61" y="134"/>
                    </a:lnTo>
                    <a:lnTo>
                      <a:pt x="61" y="136"/>
                    </a:lnTo>
                    <a:lnTo>
                      <a:pt x="61" y="138"/>
                    </a:lnTo>
                    <a:lnTo>
                      <a:pt x="62" y="138"/>
                    </a:lnTo>
                    <a:lnTo>
                      <a:pt x="62" y="139"/>
                    </a:lnTo>
                    <a:lnTo>
                      <a:pt x="62" y="141"/>
                    </a:lnTo>
                    <a:lnTo>
                      <a:pt x="64" y="142"/>
                    </a:lnTo>
                    <a:lnTo>
                      <a:pt x="64" y="144"/>
                    </a:lnTo>
                    <a:lnTo>
                      <a:pt x="64" y="145"/>
                    </a:lnTo>
                    <a:lnTo>
                      <a:pt x="65" y="147"/>
                    </a:lnTo>
                    <a:lnTo>
                      <a:pt x="65" y="148"/>
                    </a:lnTo>
                    <a:lnTo>
                      <a:pt x="65" y="150"/>
                    </a:lnTo>
                    <a:lnTo>
                      <a:pt x="67" y="151"/>
                    </a:lnTo>
                    <a:lnTo>
                      <a:pt x="67" y="153"/>
                    </a:lnTo>
                    <a:lnTo>
                      <a:pt x="67" y="154"/>
                    </a:lnTo>
                    <a:lnTo>
                      <a:pt x="69" y="156"/>
                    </a:lnTo>
                    <a:lnTo>
                      <a:pt x="69" y="157"/>
                    </a:lnTo>
                    <a:lnTo>
                      <a:pt x="69" y="159"/>
                    </a:lnTo>
                    <a:lnTo>
                      <a:pt x="70" y="162"/>
                    </a:lnTo>
                    <a:lnTo>
                      <a:pt x="70" y="164"/>
                    </a:lnTo>
                    <a:lnTo>
                      <a:pt x="72" y="165"/>
                    </a:lnTo>
                    <a:lnTo>
                      <a:pt x="72" y="168"/>
                    </a:lnTo>
                    <a:lnTo>
                      <a:pt x="73" y="170"/>
                    </a:lnTo>
                    <a:lnTo>
                      <a:pt x="73" y="173"/>
                    </a:lnTo>
                    <a:lnTo>
                      <a:pt x="75" y="176"/>
                    </a:lnTo>
                    <a:lnTo>
                      <a:pt x="75" y="177"/>
                    </a:lnTo>
                    <a:lnTo>
                      <a:pt x="76" y="180"/>
                    </a:lnTo>
                    <a:lnTo>
                      <a:pt x="76" y="182"/>
                    </a:lnTo>
                    <a:lnTo>
                      <a:pt x="76" y="183"/>
                    </a:lnTo>
                    <a:lnTo>
                      <a:pt x="78" y="186"/>
                    </a:lnTo>
                    <a:lnTo>
                      <a:pt x="78" y="188"/>
                    </a:lnTo>
                    <a:lnTo>
                      <a:pt x="78" y="189"/>
                    </a:lnTo>
                    <a:lnTo>
                      <a:pt x="79" y="191"/>
                    </a:lnTo>
                    <a:lnTo>
                      <a:pt x="79" y="193"/>
                    </a:lnTo>
                    <a:lnTo>
                      <a:pt x="79" y="194"/>
                    </a:lnTo>
                    <a:lnTo>
                      <a:pt x="81" y="196"/>
                    </a:lnTo>
                    <a:lnTo>
                      <a:pt x="81" y="197"/>
                    </a:lnTo>
                    <a:lnTo>
                      <a:pt x="81" y="199"/>
                    </a:lnTo>
                    <a:lnTo>
                      <a:pt x="82" y="200"/>
                    </a:lnTo>
                    <a:lnTo>
                      <a:pt x="82" y="202"/>
                    </a:lnTo>
                    <a:lnTo>
                      <a:pt x="82" y="203"/>
                    </a:lnTo>
                    <a:lnTo>
                      <a:pt x="82" y="205"/>
                    </a:lnTo>
                    <a:lnTo>
                      <a:pt x="84" y="206"/>
                    </a:lnTo>
                    <a:lnTo>
                      <a:pt x="84" y="208"/>
                    </a:lnTo>
                    <a:lnTo>
                      <a:pt x="85" y="209"/>
                    </a:lnTo>
                    <a:lnTo>
                      <a:pt x="85" y="211"/>
                    </a:lnTo>
                    <a:lnTo>
                      <a:pt x="85" y="214"/>
                    </a:lnTo>
                    <a:lnTo>
                      <a:pt x="87" y="215"/>
                    </a:lnTo>
                    <a:lnTo>
                      <a:pt x="87" y="217"/>
                    </a:lnTo>
                    <a:lnTo>
                      <a:pt x="87" y="219"/>
                    </a:lnTo>
                    <a:lnTo>
                      <a:pt x="88" y="222"/>
                    </a:lnTo>
                    <a:lnTo>
                      <a:pt x="88" y="223"/>
                    </a:lnTo>
                    <a:lnTo>
                      <a:pt x="90" y="226"/>
                    </a:lnTo>
                    <a:lnTo>
                      <a:pt x="90" y="228"/>
                    </a:lnTo>
                    <a:lnTo>
                      <a:pt x="91" y="231"/>
                    </a:lnTo>
                    <a:lnTo>
                      <a:pt x="91" y="232"/>
                    </a:lnTo>
                    <a:lnTo>
                      <a:pt x="93" y="235"/>
                    </a:lnTo>
                    <a:lnTo>
                      <a:pt x="93" y="237"/>
                    </a:lnTo>
                    <a:lnTo>
                      <a:pt x="94" y="240"/>
                    </a:lnTo>
                    <a:lnTo>
                      <a:pt x="94" y="241"/>
                    </a:lnTo>
                    <a:lnTo>
                      <a:pt x="94" y="243"/>
                    </a:lnTo>
                    <a:lnTo>
                      <a:pt x="96" y="245"/>
                    </a:lnTo>
                    <a:lnTo>
                      <a:pt x="96" y="246"/>
                    </a:lnTo>
                    <a:lnTo>
                      <a:pt x="96" y="248"/>
                    </a:lnTo>
                    <a:lnTo>
                      <a:pt x="96" y="249"/>
                    </a:lnTo>
                    <a:lnTo>
                      <a:pt x="98" y="251"/>
                    </a:lnTo>
                    <a:lnTo>
                      <a:pt x="98" y="252"/>
                    </a:lnTo>
                    <a:lnTo>
                      <a:pt x="98" y="254"/>
                    </a:lnTo>
                    <a:lnTo>
                      <a:pt x="98" y="255"/>
                    </a:lnTo>
                    <a:lnTo>
                      <a:pt x="98" y="257"/>
                    </a:lnTo>
                    <a:lnTo>
                      <a:pt x="99" y="258"/>
                    </a:lnTo>
                    <a:lnTo>
                      <a:pt x="99" y="260"/>
                    </a:lnTo>
                    <a:lnTo>
                      <a:pt x="99" y="261"/>
                    </a:lnTo>
                    <a:lnTo>
                      <a:pt x="99" y="263"/>
                    </a:lnTo>
                    <a:lnTo>
                      <a:pt x="99" y="264"/>
                    </a:lnTo>
                    <a:lnTo>
                      <a:pt x="99" y="266"/>
                    </a:lnTo>
                    <a:lnTo>
                      <a:pt x="99" y="267"/>
                    </a:lnTo>
                    <a:lnTo>
                      <a:pt x="99" y="269"/>
                    </a:lnTo>
                    <a:lnTo>
                      <a:pt x="101" y="271"/>
                    </a:lnTo>
                    <a:lnTo>
                      <a:pt x="101" y="272"/>
                    </a:lnTo>
                    <a:lnTo>
                      <a:pt x="101" y="274"/>
                    </a:lnTo>
                    <a:lnTo>
                      <a:pt x="101" y="275"/>
                    </a:lnTo>
                    <a:lnTo>
                      <a:pt x="101" y="278"/>
                    </a:lnTo>
                    <a:lnTo>
                      <a:pt x="101" y="280"/>
                    </a:lnTo>
                    <a:lnTo>
                      <a:pt x="101" y="281"/>
                    </a:lnTo>
                    <a:lnTo>
                      <a:pt x="101" y="284"/>
                    </a:lnTo>
                    <a:lnTo>
                      <a:pt x="101" y="286"/>
                    </a:lnTo>
                    <a:lnTo>
                      <a:pt x="102" y="287"/>
                    </a:lnTo>
                    <a:lnTo>
                      <a:pt x="102" y="289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2" y="293"/>
                    </a:lnTo>
                    <a:lnTo>
                      <a:pt x="102" y="295"/>
                    </a:lnTo>
                    <a:lnTo>
                      <a:pt x="102" y="297"/>
                    </a:lnTo>
                    <a:lnTo>
                      <a:pt x="102" y="298"/>
                    </a:lnTo>
                    <a:lnTo>
                      <a:pt x="102" y="300"/>
                    </a:lnTo>
                    <a:lnTo>
                      <a:pt x="102" y="301"/>
                    </a:lnTo>
                    <a:lnTo>
                      <a:pt x="104" y="303"/>
                    </a:lnTo>
                    <a:lnTo>
                      <a:pt x="104" y="304"/>
                    </a:lnTo>
                    <a:lnTo>
                      <a:pt x="104" y="306"/>
                    </a:lnTo>
                    <a:lnTo>
                      <a:pt x="104" y="307"/>
                    </a:lnTo>
                    <a:lnTo>
                      <a:pt x="104" y="309"/>
                    </a:lnTo>
                    <a:lnTo>
                      <a:pt x="104" y="310"/>
                    </a:lnTo>
                    <a:lnTo>
                      <a:pt x="104" y="312"/>
                    </a:lnTo>
                    <a:lnTo>
                      <a:pt x="105" y="312"/>
                    </a:lnTo>
                    <a:lnTo>
                      <a:pt x="105" y="313"/>
                    </a:lnTo>
                    <a:lnTo>
                      <a:pt x="105" y="315"/>
                    </a:lnTo>
                    <a:lnTo>
                      <a:pt x="105" y="316"/>
                    </a:lnTo>
                    <a:lnTo>
                      <a:pt x="105" y="318"/>
                    </a:lnTo>
                    <a:lnTo>
                      <a:pt x="105" y="319"/>
                    </a:lnTo>
                    <a:lnTo>
                      <a:pt x="107" y="321"/>
                    </a:lnTo>
                    <a:lnTo>
                      <a:pt x="107" y="323"/>
                    </a:lnTo>
                    <a:lnTo>
                      <a:pt x="107" y="324"/>
                    </a:lnTo>
                    <a:lnTo>
                      <a:pt x="107" y="326"/>
                    </a:lnTo>
                    <a:lnTo>
                      <a:pt x="107" y="327"/>
                    </a:lnTo>
                    <a:lnTo>
                      <a:pt x="107" y="329"/>
                    </a:lnTo>
                    <a:lnTo>
                      <a:pt x="108" y="330"/>
                    </a:lnTo>
                    <a:lnTo>
                      <a:pt x="108" y="332"/>
                    </a:lnTo>
                    <a:lnTo>
                      <a:pt x="108" y="333"/>
                    </a:lnTo>
                    <a:lnTo>
                      <a:pt x="108" y="335"/>
                    </a:lnTo>
                    <a:lnTo>
                      <a:pt x="108" y="336"/>
                    </a:lnTo>
                    <a:lnTo>
                      <a:pt x="108" y="338"/>
                    </a:lnTo>
                    <a:lnTo>
                      <a:pt x="108" y="339"/>
                    </a:lnTo>
                    <a:lnTo>
                      <a:pt x="108" y="341"/>
                    </a:lnTo>
                    <a:lnTo>
                      <a:pt x="108" y="342"/>
                    </a:lnTo>
                    <a:lnTo>
                      <a:pt x="108" y="344"/>
                    </a:lnTo>
                    <a:lnTo>
                      <a:pt x="108" y="345"/>
                    </a:lnTo>
                    <a:lnTo>
                      <a:pt x="107" y="347"/>
                    </a:lnTo>
                    <a:lnTo>
                      <a:pt x="107" y="350"/>
                    </a:lnTo>
                    <a:lnTo>
                      <a:pt x="107" y="352"/>
                    </a:lnTo>
                    <a:lnTo>
                      <a:pt x="107" y="355"/>
                    </a:lnTo>
                    <a:lnTo>
                      <a:pt x="107" y="356"/>
                    </a:lnTo>
                    <a:lnTo>
                      <a:pt x="107" y="359"/>
                    </a:lnTo>
                    <a:lnTo>
                      <a:pt x="107" y="362"/>
                    </a:lnTo>
                    <a:lnTo>
                      <a:pt x="107" y="365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6" name="Freeform 183"/>
              <p:cNvSpPr>
                <a:spLocks/>
              </p:cNvSpPr>
              <p:nvPr/>
            </p:nvSpPr>
            <p:spPr bwMode="auto">
              <a:xfrm>
                <a:off x="3403" y="2768"/>
                <a:ext cx="55" cy="183"/>
              </a:xfrm>
              <a:custGeom>
                <a:avLst/>
                <a:gdLst>
                  <a:gd name="T0" fmla="*/ 2 w 108"/>
                  <a:gd name="T1" fmla="*/ 89 h 366"/>
                  <a:gd name="T2" fmla="*/ 3 w 108"/>
                  <a:gd name="T3" fmla="*/ 86 h 366"/>
                  <a:gd name="T4" fmla="*/ 5 w 108"/>
                  <a:gd name="T5" fmla="*/ 84 h 366"/>
                  <a:gd name="T6" fmla="*/ 6 w 108"/>
                  <a:gd name="T7" fmla="*/ 82 h 366"/>
                  <a:gd name="T8" fmla="*/ 6 w 108"/>
                  <a:gd name="T9" fmla="*/ 80 h 366"/>
                  <a:gd name="T10" fmla="*/ 7 w 108"/>
                  <a:gd name="T11" fmla="*/ 79 h 366"/>
                  <a:gd name="T12" fmla="*/ 8 w 108"/>
                  <a:gd name="T13" fmla="*/ 78 h 366"/>
                  <a:gd name="T14" fmla="*/ 9 w 108"/>
                  <a:gd name="T15" fmla="*/ 76 h 366"/>
                  <a:gd name="T16" fmla="*/ 9 w 108"/>
                  <a:gd name="T17" fmla="*/ 74 h 366"/>
                  <a:gd name="T18" fmla="*/ 10 w 108"/>
                  <a:gd name="T19" fmla="*/ 72 h 366"/>
                  <a:gd name="T20" fmla="*/ 11 w 108"/>
                  <a:gd name="T21" fmla="*/ 71 h 366"/>
                  <a:gd name="T22" fmla="*/ 11 w 108"/>
                  <a:gd name="T23" fmla="*/ 70 h 366"/>
                  <a:gd name="T24" fmla="*/ 11 w 108"/>
                  <a:gd name="T25" fmla="*/ 68 h 366"/>
                  <a:gd name="T26" fmla="*/ 12 w 108"/>
                  <a:gd name="T27" fmla="*/ 67 h 366"/>
                  <a:gd name="T28" fmla="*/ 13 w 108"/>
                  <a:gd name="T29" fmla="*/ 66 h 366"/>
                  <a:gd name="T30" fmla="*/ 13 w 108"/>
                  <a:gd name="T31" fmla="*/ 63 h 366"/>
                  <a:gd name="T32" fmla="*/ 14 w 108"/>
                  <a:gd name="T33" fmla="*/ 61 h 366"/>
                  <a:gd name="T34" fmla="*/ 15 w 108"/>
                  <a:gd name="T35" fmla="*/ 59 h 366"/>
                  <a:gd name="T36" fmla="*/ 16 w 108"/>
                  <a:gd name="T37" fmla="*/ 57 h 366"/>
                  <a:gd name="T38" fmla="*/ 16 w 108"/>
                  <a:gd name="T39" fmla="*/ 56 h 366"/>
                  <a:gd name="T40" fmla="*/ 17 w 108"/>
                  <a:gd name="T41" fmla="*/ 54 h 366"/>
                  <a:gd name="T42" fmla="*/ 17 w 108"/>
                  <a:gd name="T43" fmla="*/ 53 h 366"/>
                  <a:gd name="T44" fmla="*/ 18 w 108"/>
                  <a:gd name="T45" fmla="*/ 52 h 366"/>
                  <a:gd name="T46" fmla="*/ 19 w 108"/>
                  <a:gd name="T47" fmla="*/ 50 h 366"/>
                  <a:gd name="T48" fmla="*/ 19 w 108"/>
                  <a:gd name="T49" fmla="*/ 48 h 366"/>
                  <a:gd name="T50" fmla="*/ 20 w 108"/>
                  <a:gd name="T51" fmla="*/ 46 h 366"/>
                  <a:gd name="T52" fmla="*/ 20 w 108"/>
                  <a:gd name="T53" fmla="*/ 44 h 366"/>
                  <a:gd name="T54" fmla="*/ 21 w 108"/>
                  <a:gd name="T55" fmla="*/ 43 h 366"/>
                  <a:gd name="T56" fmla="*/ 21 w 108"/>
                  <a:gd name="T57" fmla="*/ 42 h 366"/>
                  <a:gd name="T58" fmla="*/ 22 w 108"/>
                  <a:gd name="T59" fmla="*/ 40 h 366"/>
                  <a:gd name="T60" fmla="*/ 22 w 108"/>
                  <a:gd name="T61" fmla="*/ 39 h 366"/>
                  <a:gd name="T62" fmla="*/ 22 w 108"/>
                  <a:gd name="T63" fmla="*/ 37 h 366"/>
                  <a:gd name="T64" fmla="*/ 23 w 108"/>
                  <a:gd name="T65" fmla="*/ 35 h 366"/>
                  <a:gd name="T66" fmla="*/ 24 w 108"/>
                  <a:gd name="T67" fmla="*/ 33 h 366"/>
                  <a:gd name="T68" fmla="*/ 24 w 108"/>
                  <a:gd name="T69" fmla="*/ 30 h 366"/>
                  <a:gd name="T70" fmla="*/ 25 w 108"/>
                  <a:gd name="T71" fmla="*/ 29 h 366"/>
                  <a:gd name="T72" fmla="*/ 25 w 108"/>
                  <a:gd name="T73" fmla="*/ 28 h 366"/>
                  <a:gd name="T74" fmla="*/ 25 w 108"/>
                  <a:gd name="T75" fmla="*/ 26 h 366"/>
                  <a:gd name="T76" fmla="*/ 25 w 108"/>
                  <a:gd name="T77" fmla="*/ 25 h 366"/>
                  <a:gd name="T78" fmla="*/ 26 w 108"/>
                  <a:gd name="T79" fmla="*/ 23 h 366"/>
                  <a:gd name="T80" fmla="*/ 26 w 108"/>
                  <a:gd name="T81" fmla="*/ 22 h 366"/>
                  <a:gd name="T82" fmla="*/ 26 w 108"/>
                  <a:gd name="T83" fmla="*/ 21 h 366"/>
                  <a:gd name="T84" fmla="*/ 26 w 108"/>
                  <a:gd name="T85" fmla="*/ 19 h 366"/>
                  <a:gd name="T86" fmla="*/ 26 w 108"/>
                  <a:gd name="T87" fmla="*/ 18 h 366"/>
                  <a:gd name="T88" fmla="*/ 26 w 108"/>
                  <a:gd name="T89" fmla="*/ 16 h 366"/>
                  <a:gd name="T90" fmla="*/ 27 w 108"/>
                  <a:gd name="T91" fmla="*/ 15 h 366"/>
                  <a:gd name="T92" fmla="*/ 27 w 108"/>
                  <a:gd name="T93" fmla="*/ 14 h 366"/>
                  <a:gd name="T94" fmla="*/ 27 w 108"/>
                  <a:gd name="T95" fmla="*/ 13 h 366"/>
                  <a:gd name="T96" fmla="*/ 27 w 108"/>
                  <a:gd name="T97" fmla="*/ 12 h 366"/>
                  <a:gd name="T98" fmla="*/ 27 w 108"/>
                  <a:gd name="T99" fmla="*/ 11 h 366"/>
                  <a:gd name="T100" fmla="*/ 28 w 108"/>
                  <a:gd name="T101" fmla="*/ 11 h 366"/>
                  <a:gd name="T102" fmla="*/ 28 w 108"/>
                  <a:gd name="T103" fmla="*/ 10 h 366"/>
                  <a:gd name="T104" fmla="*/ 28 w 108"/>
                  <a:gd name="T105" fmla="*/ 9 h 366"/>
                  <a:gd name="T106" fmla="*/ 28 w 108"/>
                  <a:gd name="T107" fmla="*/ 7 h 366"/>
                  <a:gd name="T108" fmla="*/ 28 w 108"/>
                  <a:gd name="T109" fmla="*/ 6 h 366"/>
                  <a:gd name="T110" fmla="*/ 28 w 108"/>
                  <a:gd name="T111" fmla="*/ 5 h 366"/>
                  <a:gd name="T112" fmla="*/ 28 w 108"/>
                  <a:gd name="T113" fmla="*/ 3 h 366"/>
                  <a:gd name="T114" fmla="*/ 0 w 108"/>
                  <a:gd name="T115" fmla="*/ 92 h 3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8"/>
                  <a:gd name="T175" fmla="*/ 0 h 366"/>
                  <a:gd name="T176" fmla="*/ 108 w 108"/>
                  <a:gd name="T177" fmla="*/ 366 h 3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8" h="366">
                    <a:moveTo>
                      <a:pt x="0" y="366"/>
                    </a:moveTo>
                    <a:lnTo>
                      <a:pt x="1" y="361"/>
                    </a:lnTo>
                    <a:lnTo>
                      <a:pt x="4" y="358"/>
                    </a:lnTo>
                    <a:lnTo>
                      <a:pt x="6" y="355"/>
                    </a:lnTo>
                    <a:lnTo>
                      <a:pt x="7" y="352"/>
                    </a:lnTo>
                    <a:lnTo>
                      <a:pt x="9" y="349"/>
                    </a:lnTo>
                    <a:lnTo>
                      <a:pt x="10" y="346"/>
                    </a:lnTo>
                    <a:lnTo>
                      <a:pt x="12" y="343"/>
                    </a:lnTo>
                    <a:lnTo>
                      <a:pt x="13" y="340"/>
                    </a:lnTo>
                    <a:lnTo>
                      <a:pt x="15" y="338"/>
                    </a:lnTo>
                    <a:lnTo>
                      <a:pt x="17" y="335"/>
                    </a:lnTo>
                    <a:lnTo>
                      <a:pt x="18" y="334"/>
                    </a:lnTo>
                    <a:lnTo>
                      <a:pt x="18" y="332"/>
                    </a:lnTo>
                    <a:lnTo>
                      <a:pt x="20" y="329"/>
                    </a:lnTo>
                    <a:lnTo>
                      <a:pt x="21" y="327"/>
                    </a:lnTo>
                    <a:lnTo>
                      <a:pt x="21" y="326"/>
                    </a:lnTo>
                    <a:lnTo>
                      <a:pt x="23" y="324"/>
                    </a:lnTo>
                    <a:lnTo>
                      <a:pt x="23" y="323"/>
                    </a:lnTo>
                    <a:lnTo>
                      <a:pt x="24" y="321"/>
                    </a:lnTo>
                    <a:lnTo>
                      <a:pt x="24" y="320"/>
                    </a:lnTo>
                    <a:lnTo>
                      <a:pt x="26" y="318"/>
                    </a:lnTo>
                    <a:lnTo>
                      <a:pt x="26" y="317"/>
                    </a:lnTo>
                    <a:lnTo>
                      <a:pt x="27" y="315"/>
                    </a:lnTo>
                    <a:lnTo>
                      <a:pt x="29" y="314"/>
                    </a:lnTo>
                    <a:lnTo>
                      <a:pt x="29" y="312"/>
                    </a:lnTo>
                    <a:lnTo>
                      <a:pt x="29" y="311"/>
                    </a:lnTo>
                    <a:lnTo>
                      <a:pt x="30" y="309"/>
                    </a:lnTo>
                    <a:lnTo>
                      <a:pt x="30" y="306"/>
                    </a:lnTo>
                    <a:lnTo>
                      <a:pt x="32" y="305"/>
                    </a:lnTo>
                    <a:lnTo>
                      <a:pt x="32" y="303"/>
                    </a:lnTo>
                    <a:lnTo>
                      <a:pt x="33" y="301"/>
                    </a:lnTo>
                    <a:lnTo>
                      <a:pt x="33" y="298"/>
                    </a:lnTo>
                    <a:lnTo>
                      <a:pt x="35" y="297"/>
                    </a:lnTo>
                    <a:lnTo>
                      <a:pt x="36" y="295"/>
                    </a:lnTo>
                    <a:lnTo>
                      <a:pt x="36" y="294"/>
                    </a:lnTo>
                    <a:lnTo>
                      <a:pt x="38" y="291"/>
                    </a:lnTo>
                    <a:lnTo>
                      <a:pt x="38" y="289"/>
                    </a:lnTo>
                    <a:lnTo>
                      <a:pt x="38" y="288"/>
                    </a:lnTo>
                    <a:lnTo>
                      <a:pt x="39" y="286"/>
                    </a:lnTo>
                    <a:lnTo>
                      <a:pt x="39" y="285"/>
                    </a:lnTo>
                    <a:lnTo>
                      <a:pt x="41" y="285"/>
                    </a:lnTo>
                    <a:lnTo>
                      <a:pt x="41" y="283"/>
                    </a:lnTo>
                    <a:lnTo>
                      <a:pt x="41" y="282"/>
                    </a:lnTo>
                    <a:lnTo>
                      <a:pt x="43" y="280"/>
                    </a:lnTo>
                    <a:lnTo>
                      <a:pt x="43" y="279"/>
                    </a:lnTo>
                    <a:lnTo>
                      <a:pt x="43" y="277"/>
                    </a:lnTo>
                    <a:lnTo>
                      <a:pt x="44" y="275"/>
                    </a:lnTo>
                    <a:lnTo>
                      <a:pt x="44" y="274"/>
                    </a:lnTo>
                    <a:lnTo>
                      <a:pt x="44" y="272"/>
                    </a:lnTo>
                    <a:lnTo>
                      <a:pt x="46" y="272"/>
                    </a:lnTo>
                    <a:lnTo>
                      <a:pt x="46" y="271"/>
                    </a:lnTo>
                    <a:lnTo>
                      <a:pt x="46" y="269"/>
                    </a:lnTo>
                    <a:lnTo>
                      <a:pt x="47" y="268"/>
                    </a:lnTo>
                    <a:lnTo>
                      <a:pt x="47" y="266"/>
                    </a:lnTo>
                    <a:lnTo>
                      <a:pt x="47" y="265"/>
                    </a:lnTo>
                    <a:lnTo>
                      <a:pt x="49" y="263"/>
                    </a:lnTo>
                    <a:lnTo>
                      <a:pt x="49" y="262"/>
                    </a:lnTo>
                    <a:lnTo>
                      <a:pt x="50" y="260"/>
                    </a:lnTo>
                    <a:lnTo>
                      <a:pt x="50" y="257"/>
                    </a:lnTo>
                    <a:lnTo>
                      <a:pt x="52" y="256"/>
                    </a:lnTo>
                    <a:lnTo>
                      <a:pt x="52" y="253"/>
                    </a:lnTo>
                    <a:lnTo>
                      <a:pt x="53" y="251"/>
                    </a:lnTo>
                    <a:lnTo>
                      <a:pt x="53" y="248"/>
                    </a:lnTo>
                    <a:lnTo>
                      <a:pt x="55" y="246"/>
                    </a:lnTo>
                    <a:lnTo>
                      <a:pt x="56" y="243"/>
                    </a:lnTo>
                    <a:lnTo>
                      <a:pt x="56" y="242"/>
                    </a:lnTo>
                    <a:lnTo>
                      <a:pt x="58" y="239"/>
                    </a:lnTo>
                    <a:lnTo>
                      <a:pt x="58" y="237"/>
                    </a:lnTo>
                    <a:lnTo>
                      <a:pt x="59" y="236"/>
                    </a:lnTo>
                    <a:lnTo>
                      <a:pt x="59" y="234"/>
                    </a:lnTo>
                    <a:lnTo>
                      <a:pt x="61" y="231"/>
                    </a:lnTo>
                    <a:lnTo>
                      <a:pt x="61" y="230"/>
                    </a:lnTo>
                    <a:lnTo>
                      <a:pt x="61" y="228"/>
                    </a:lnTo>
                    <a:lnTo>
                      <a:pt x="62" y="227"/>
                    </a:lnTo>
                    <a:lnTo>
                      <a:pt x="62" y="225"/>
                    </a:lnTo>
                    <a:lnTo>
                      <a:pt x="64" y="223"/>
                    </a:lnTo>
                    <a:lnTo>
                      <a:pt x="64" y="222"/>
                    </a:lnTo>
                    <a:lnTo>
                      <a:pt x="64" y="220"/>
                    </a:lnTo>
                    <a:lnTo>
                      <a:pt x="65" y="219"/>
                    </a:lnTo>
                    <a:lnTo>
                      <a:pt x="65" y="217"/>
                    </a:lnTo>
                    <a:lnTo>
                      <a:pt x="65" y="216"/>
                    </a:lnTo>
                    <a:lnTo>
                      <a:pt x="67" y="214"/>
                    </a:lnTo>
                    <a:lnTo>
                      <a:pt x="67" y="213"/>
                    </a:lnTo>
                    <a:lnTo>
                      <a:pt x="67" y="211"/>
                    </a:lnTo>
                    <a:lnTo>
                      <a:pt x="69" y="210"/>
                    </a:lnTo>
                    <a:lnTo>
                      <a:pt x="69" y="208"/>
                    </a:lnTo>
                    <a:lnTo>
                      <a:pt x="69" y="207"/>
                    </a:lnTo>
                    <a:lnTo>
                      <a:pt x="70" y="204"/>
                    </a:lnTo>
                    <a:lnTo>
                      <a:pt x="70" y="202"/>
                    </a:lnTo>
                    <a:lnTo>
                      <a:pt x="72" y="201"/>
                    </a:lnTo>
                    <a:lnTo>
                      <a:pt x="72" y="197"/>
                    </a:lnTo>
                    <a:lnTo>
                      <a:pt x="73" y="196"/>
                    </a:lnTo>
                    <a:lnTo>
                      <a:pt x="73" y="193"/>
                    </a:lnTo>
                    <a:lnTo>
                      <a:pt x="75" y="190"/>
                    </a:lnTo>
                    <a:lnTo>
                      <a:pt x="75" y="188"/>
                    </a:lnTo>
                    <a:lnTo>
                      <a:pt x="76" y="185"/>
                    </a:lnTo>
                    <a:lnTo>
                      <a:pt x="76" y="184"/>
                    </a:lnTo>
                    <a:lnTo>
                      <a:pt x="76" y="182"/>
                    </a:lnTo>
                    <a:lnTo>
                      <a:pt x="78" y="179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9" y="175"/>
                    </a:lnTo>
                    <a:lnTo>
                      <a:pt x="79" y="173"/>
                    </a:lnTo>
                    <a:lnTo>
                      <a:pt x="79" y="171"/>
                    </a:lnTo>
                    <a:lnTo>
                      <a:pt x="81" y="170"/>
                    </a:lnTo>
                    <a:lnTo>
                      <a:pt x="81" y="168"/>
                    </a:lnTo>
                    <a:lnTo>
                      <a:pt x="81" y="167"/>
                    </a:lnTo>
                    <a:lnTo>
                      <a:pt x="82" y="165"/>
                    </a:lnTo>
                    <a:lnTo>
                      <a:pt x="82" y="164"/>
                    </a:lnTo>
                    <a:lnTo>
                      <a:pt x="82" y="162"/>
                    </a:lnTo>
                    <a:lnTo>
                      <a:pt x="82" y="161"/>
                    </a:lnTo>
                    <a:lnTo>
                      <a:pt x="84" y="159"/>
                    </a:lnTo>
                    <a:lnTo>
                      <a:pt x="84" y="158"/>
                    </a:lnTo>
                    <a:lnTo>
                      <a:pt x="85" y="156"/>
                    </a:lnTo>
                    <a:lnTo>
                      <a:pt x="85" y="155"/>
                    </a:lnTo>
                    <a:lnTo>
                      <a:pt x="85" y="152"/>
                    </a:lnTo>
                    <a:lnTo>
                      <a:pt x="87" y="150"/>
                    </a:lnTo>
                    <a:lnTo>
                      <a:pt x="87" y="149"/>
                    </a:lnTo>
                    <a:lnTo>
                      <a:pt x="87" y="147"/>
                    </a:lnTo>
                    <a:lnTo>
                      <a:pt x="88" y="144"/>
                    </a:lnTo>
                    <a:lnTo>
                      <a:pt x="88" y="142"/>
                    </a:lnTo>
                    <a:lnTo>
                      <a:pt x="90" y="139"/>
                    </a:lnTo>
                    <a:lnTo>
                      <a:pt x="90" y="138"/>
                    </a:lnTo>
                    <a:lnTo>
                      <a:pt x="91" y="135"/>
                    </a:lnTo>
                    <a:lnTo>
                      <a:pt x="91" y="133"/>
                    </a:lnTo>
                    <a:lnTo>
                      <a:pt x="93" y="130"/>
                    </a:lnTo>
                    <a:lnTo>
                      <a:pt x="93" y="129"/>
                    </a:lnTo>
                    <a:lnTo>
                      <a:pt x="94" y="127"/>
                    </a:lnTo>
                    <a:lnTo>
                      <a:pt x="94" y="124"/>
                    </a:lnTo>
                    <a:lnTo>
                      <a:pt x="94" y="123"/>
                    </a:lnTo>
                    <a:lnTo>
                      <a:pt x="96" y="121"/>
                    </a:lnTo>
                    <a:lnTo>
                      <a:pt x="96" y="120"/>
                    </a:lnTo>
                    <a:lnTo>
                      <a:pt x="96" y="118"/>
                    </a:lnTo>
                    <a:lnTo>
                      <a:pt x="96" y="116"/>
                    </a:lnTo>
                    <a:lnTo>
                      <a:pt x="98" y="115"/>
                    </a:lnTo>
                    <a:lnTo>
                      <a:pt x="98" y="113"/>
                    </a:lnTo>
                    <a:lnTo>
                      <a:pt x="98" y="112"/>
                    </a:lnTo>
                    <a:lnTo>
                      <a:pt x="98" y="110"/>
                    </a:lnTo>
                    <a:lnTo>
                      <a:pt x="98" y="109"/>
                    </a:lnTo>
                    <a:lnTo>
                      <a:pt x="99" y="107"/>
                    </a:lnTo>
                    <a:lnTo>
                      <a:pt x="99" y="106"/>
                    </a:lnTo>
                    <a:lnTo>
                      <a:pt x="99" y="104"/>
                    </a:lnTo>
                    <a:lnTo>
                      <a:pt x="99" y="103"/>
                    </a:lnTo>
                    <a:lnTo>
                      <a:pt x="99" y="101"/>
                    </a:lnTo>
                    <a:lnTo>
                      <a:pt x="99" y="100"/>
                    </a:lnTo>
                    <a:lnTo>
                      <a:pt x="99" y="98"/>
                    </a:lnTo>
                    <a:lnTo>
                      <a:pt x="99" y="97"/>
                    </a:lnTo>
                    <a:lnTo>
                      <a:pt x="101" y="95"/>
                    </a:lnTo>
                    <a:lnTo>
                      <a:pt x="101" y="94"/>
                    </a:lnTo>
                    <a:lnTo>
                      <a:pt x="101" y="92"/>
                    </a:lnTo>
                    <a:lnTo>
                      <a:pt x="101" y="90"/>
                    </a:lnTo>
                    <a:lnTo>
                      <a:pt x="101" y="87"/>
                    </a:lnTo>
                    <a:lnTo>
                      <a:pt x="101" y="86"/>
                    </a:lnTo>
                    <a:lnTo>
                      <a:pt x="101" y="84"/>
                    </a:lnTo>
                    <a:lnTo>
                      <a:pt x="101" y="81"/>
                    </a:lnTo>
                    <a:lnTo>
                      <a:pt x="101" y="80"/>
                    </a:lnTo>
                    <a:lnTo>
                      <a:pt x="102" y="78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102" y="74"/>
                    </a:lnTo>
                    <a:lnTo>
                      <a:pt x="102" y="72"/>
                    </a:lnTo>
                    <a:lnTo>
                      <a:pt x="102" y="71"/>
                    </a:lnTo>
                    <a:lnTo>
                      <a:pt x="102" y="69"/>
                    </a:lnTo>
                    <a:lnTo>
                      <a:pt x="102" y="68"/>
                    </a:lnTo>
                    <a:lnTo>
                      <a:pt x="102" y="66"/>
                    </a:lnTo>
                    <a:lnTo>
                      <a:pt x="102" y="64"/>
                    </a:lnTo>
                    <a:lnTo>
                      <a:pt x="104" y="63"/>
                    </a:lnTo>
                    <a:lnTo>
                      <a:pt x="104" y="61"/>
                    </a:lnTo>
                    <a:lnTo>
                      <a:pt x="104" y="60"/>
                    </a:lnTo>
                    <a:lnTo>
                      <a:pt x="104" y="58"/>
                    </a:lnTo>
                    <a:lnTo>
                      <a:pt x="104" y="57"/>
                    </a:lnTo>
                    <a:lnTo>
                      <a:pt x="104" y="55"/>
                    </a:lnTo>
                    <a:lnTo>
                      <a:pt x="104" y="54"/>
                    </a:lnTo>
                    <a:lnTo>
                      <a:pt x="105" y="54"/>
                    </a:lnTo>
                    <a:lnTo>
                      <a:pt x="105" y="52"/>
                    </a:lnTo>
                    <a:lnTo>
                      <a:pt x="105" y="51"/>
                    </a:lnTo>
                    <a:lnTo>
                      <a:pt x="105" y="49"/>
                    </a:lnTo>
                    <a:lnTo>
                      <a:pt x="105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3"/>
                    </a:lnTo>
                    <a:lnTo>
                      <a:pt x="107" y="42"/>
                    </a:lnTo>
                    <a:lnTo>
                      <a:pt x="107" y="40"/>
                    </a:lnTo>
                    <a:lnTo>
                      <a:pt x="107" y="38"/>
                    </a:lnTo>
                    <a:lnTo>
                      <a:pt x="107" y="37"/>
                    </a:lnTo>
                    <a:lnTo>
                      <a:pt x="108" y="35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1"/>
                    </a:lnTo>
                    <a:lnTo>
                      <a:pt x="108" y="29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8" y="25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8" y="20"/>
                    </a:lnTo>
                    <a:lnTo>
                      <a:pt x="107" y="19"/>
                    </a:lnTo>
                    <a:lnTo>
                      <a:pt x="107" y="16"/>
                    </a:lnTo>
                    <a:lnTo>
                      <a:pt x="107" y="14"/>
                    </a:lnTo>
                    <a:lnTo>
                      <a:pt x="107" y="11"/>
                    </a:lnTo>
                    <a:lnTo>
                      <a:pt x="107" y="9"/>
                    </a:lnTo>
                    <a:lnTo>
                      <a:pt x="107" y="6"/>
                    </a:lnTo>
                    <a:lnTo>
                      <a:pt x="107" y="3"/>
                    </a:lnTo>
                    <a:lnTo>
                      <a:pt x="107" y="0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7" name="Freeform 184"/>
              <p:cNvSpPr>
                <a:spLocks/>
              </p:cNvSpPr>
              <p:nvPr/>
            </p:nvSpPr>
            <p:spPr bwMode="auto">
              <a:xfrm>
                <a:off x="3403" y="2768"/>
                <a:ext cx="55" cy="183"/>
              </a:xfrm>
              <a:custGeom>
                <a:avLst/>
                <a:gdLst>
                  <a:gd name="T0" fmla="*/ 2 w 108"/>
                  <a:gd name="T1" fmla="*/ 89 h 366"/>
                  <a:gd name="T2" fmla="*/ 3 w 108"/>
                  <a:gd name="T3" fmla="*/ 86 h 366"/>
                  <a:gd name="T4" fmla="*/ 5 w 108"/>
                  <a:gd name="T5" fmla="*/ 84 h 366"/>
                  <a:gd name="T6" fmla="*/ 6 w 108"/>
                  <a:gd name="T7" fmla="*/ 82 h 366"/>
                  <a:gd name="T8" fmla="*/ 6 w 108"/>
                  <a:gd name="T9" fmla="*/ 80 h 366"/>
                  <a:gd name="T10" fmla="*/ 7 w 108"/>
                  <a:gd name="T11" fmla="*/ 79 h 366"/>
                  <a:gd name="T12" fmla="*/ 8 w 108"/>
                  <a:gd name="T13" fmla="*/ 78 h 366"/>
                  <a:gd name="T14" fmla="*/ 9 w 108"/>
                  <a:gd name="T15" fmla="*/ 76 h 366"/>
                  <a:gd name="T16" fmla="*/ 9 w 108"/>
                  <a:gd name="T17" fmla="*/ 74 h 366"/>
                  <a:gd name="T18" fmla="*/ 10 w 108"/>
                  <a:gd name="T19" fmla="*/ 72 h 366"/>
                  <a:gd name="T20" fmla="*/ 11 w 108"/>
                  <a:gd name="T21" fmla="*/ 71 h 366"/>
                  <a:gd name="T22" fmla="*/ 11 w 108"/>
                  <a:gd name="T23" fmla="*/ 70 h 366"/>
                  <a:gd name="T24" fmla="*/ 11 w 108"/>
                  <a:gd name="T25" fmla="*/ 68 h 366"/>
                  <a:gd name="T26" fmla="*/ 12 w 108"/>
                  <a:gd name="T27" fmla="*/ 67 h 366"/>
                  <a:gd name="T28" fmla="*/ 13 w 108"/>
                  <a:gd name="T29" fmla="*/ 66 h 366"/>
                  <a:gd name="T30" fmla="*/ 13 w 108"/>
                  <a:gd name="T31" fmla="*/ 63 h 366"/>
                  <a:gd name="T32" fmla="*/ 14 w 108"/>
                  <a:gd name="T33" fmla="*/ 61 h 366"/>
                  <a:gd name="T34" fmla="*/ 15 w 108"/>
                  <a:gd name="T35" fmla="*/ 59 h 366"/>
                  <a:gd name="T36" fmla="*/ 16 w 108"/>
                  <a:gd name="T37" fmla="*/ 57 h 366"/>
                  <a:gd name="T38" fmla="*/ 16 w 108"/>
                  <a:gd name="T39" fmla="*/ 56 h 366"/>
                  <a:gd name="T40" fmla="*/ 17 w 108"/>
                  <a:gd name="T41" fmla="*/ 54 h 366"/>
                  <a:gd name="T42" fmla="*/ 17 w 108"/>
                  <a:gd name="T43" fmla="*/ 53 h 366"/>
                  <a:gd name="T44" fmla="*/ 18 w 108"/>
                  <a:gd name="T45" fmla="*/ 52 h 366"/>
                  <a:gd name="T46" fmla="*/ 19 w 108"/>
                  <a:gd name="T47" fmla="*/ 50 h 366"/>
                  <a:gd name="T48" fmla="*/ 19 w 108"/>
                  <a:gd name="T49" fmla="*/ 48 h 366"/>
                  <a:gd name="T50" fmla="*/ 20 w 108"/>
                  <a:gd name="T51" fmla="*/ 46 h 366"/>
                  <a:gd name="T52" fmla="*/ 20 w 108"/>
                  <a:gd name="T53" fmla="*/ 44 h 366"/>
                  <a:gd name="T54" fmla="*/ 21 w 108"/>
                  <a:gd name="T55" fmla="*/ 43 h 366"/>
                  <a:gd name="T56" fmla="*/ 21 w 108"/>
                  <a:gd name="T57" fmla="*/ 42 h 366"/>
                  <a:gd name="T58" fmla="*/ 22 w 108"/>
                  <a:gd name="T59" fmla="*/ 40 h 366"/>
                  <a:gd name="T60" fmla="*/ 22 w 108"/>
                  <a:gd name="T61" fmla="*/ 39 h 366"/>
                  <a:gd name="T62" fmla="*/ 22 w 108"/>
                  <a:gd name="T63" fmla="*/ 37 h 366"/>
                  <a:gd name="T64" fmla="*/ 23 w 108"/>
                  <a:gd name="T65" fmla="*/ 35 h 366"/>
                  <a:gd name="T66" fmla="*/ 24 w 108"/>
                  <a:gd name="T67" fmla="*/ 33 h 366"/>
                  <a:gd name="T68" fmla="*/ 24 w 108"/>
                  <a:gd name="T69" fmla="*/ 30 h 366"/>
                  <a:gd name="T70" fmla="*/ 25 w 108"/>
                  <a:gd name="T71" fmla="*/ 29 h 366"/>
                  <a:gd name="T72" fmla="*/ 25 w 108"/>
                  <a:gd name="T73" fmla="*/ 28 h 366"/>
                  <a:gd name="T74" fmla="*/ 25 w 108"/>
                  <a:gd name="T75" fmla="*/ 26 h 366"/>
                  <a:gd name="T76" fmla="*/ 25 w 108"/>
                  <a:gd name="T77" fmla="*/ 25 h 366"/>
                  <a:gd name="T78" fmla="*/ 26 w 108"/>
                  <a:gd name="T79" fmla="*/ 23 h 366"/>
                  <a:gd name="T80" fmla="*/ 26 w 108"/>
                  <a:gd name="T81" fmla="*/ 22 h 366"/>
                  <a:gd name="T82" fmla="*/ 26 w 108"/>
                  <a:gd name="T83" fmla="*/ 21 h 366"/>
                  <a:gd name="T84" fmla="*/ 26 w 108"/>
                  <a:gd name="T85" fmla="*/ 19 h 366"/>
                  <a:gd name="T86" fmla="*/ 26 w 108"/>
                  <a:gd name="T87" fmla="*/ 18 h 366"/>
                  <a:gd name="T88" fmla="*/ 26 w 108"/>
                  <a:gd name="T89" fmla="*/ 16 h 366"/>
                  <a:gd name="T90" fmla="*/ 27 w 108"/>
                  <a:gd name="T91" fmla="*/ 15 h 366"/>
                  <a:gd name="T92" fmla="*/ 27 w 108"/>
                  <a:gd name="T93" fmla="*/ 14 h 366"/>
                  <a:gd name="T94" fmla="*/ 27 w 108"/>
                  <a:gd name="T95" fmla="*/ 13 h 366"/>
                  <a:gd name="T96" fmla="*/ 27 w 108"/>
                  <a:gd name="T97" fmla="*/ 12 h 366"/>
                  <a:gd name="T98" fmla="*/ 27 w 108"/>
                  <a:gd name="T99" fmla="*/ 11 h 366"/>
                  <a:gd name="T100" fmla="*/ 28 w 108"/>
                  <a:gd name="T101" fmla="*/ 11 h 366"/>
                  <a:gd name="T102" fmla="*/ 28 w 108"/>
                  <a:gd name="T103" fmla="*/ 10 h 366"/>
                  <a:gd name="T104" fmla="*/ 28 w 108"/>
                  <a:gd name="T105" fmla="*/ 9 h 366"/>
                  <a:gd name="T106" fmla="*/ 28 w 108"/>
                  <a:gd name="T107" fmla="*/ 7 h 366"/>
                  <a:gd name="T108" fmla="*/ 28 w 108"/>
                  <a:gd name="T109" fmla="*/ 6 h 366"/>
                  <a:gd name="T110" fmla="*/ 28 w 108"/>
                  <a:gd name="T111" fmla="*/ 5 h 366"/>
                  <a:gd name="T112" fmla="*/ 28 w 108"/>
                  <a:gd name="T113" fmla="*/ 3 h 3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"/>
                  <a:gd name="T172" fmla="*/ 0 h 366"/>
                  <a:gd name="T173" fmla="*/ 108 w 108"/>
                  <a:gd name="T174" fmla="*/ 366 h 36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" h="366">
                    <a:moveTo>
                      <a:pt x="0" y="366"/>
                    </a:moveTo>
                    <a:lnTo>
                      <a:pt x="1" y="361"/>
                    </a:lnTo>
                    <a:lnTo>
                      <a:pt x="4" y="358"/>
                    </a:lnTo>
                    <a:lnTo>
                      <a:pt x="6" y="355"/>
                    </a:lnTo>
                    <a:lnTo>
                      <a:pt x="7" y="352"/>
                    </a:lnTo>
                    <a:lnTo>
                      <a:pt x="9" y="349"/>
                    </a:lnTo>
                    <a:lnTo>
                      <a:pt x="10" y="346"/>
                    </a:lnTo>
                    <a:lnTo>
                      <a:pt x="12" y="343"/>
                    </a:lnTo>
                    <a:lnTo>
                      <a:pt x="13" y="340"/>
                    </a:lnTo>
                    <a:lnTo>
                      <a:pt x="15" y="338"/>
                    </a:lnTo>
                    <a:lnTo>
                      <a:pt x="17" y="335"/>
                    </a:lnTo>
                    <a:lnTo>
                      <a:pt x="18" y="334"/>
                    </a:lnTo>
                    <a:lnTo>
                      <a:pt x="18" y="332"/>
                    </a:lnTo>
                    <a:lnTo>
                      <a:pt x="20" y="329"/>
                    </a:lnTo>
                    <a:lnTo>
                      <a:pt x="21" y="327"/>
                    </a:lnTo>
                    <a:lnTo>
                      <a:pt x="21" y="326"/>
                    </a:lnTo>
                    <a:lnTo>
                      <a:pt x="23" y="324"/>
                    </a:lnTo>
                    <a:lnTo>
                      <a:pt x="23" y="323"/>
                    </a:lnTo>
                    <a:lnTo>
                      <a:pt x="24" y="321"/>
                    </a:lnTo>
                    <a:lnTo>
                      <a:pt x="24" y="320"/>
                    </a:lnTo>
                    <a:lnTo>
                      <a:pt x="26" y="318"/>
                    </a:lnTo>
                    <a:lnTo>
                      <a:pt x="26" y="317"/>
                    </a:lnTo>
                    <a:lnTo>
                      <a:pt x="27" y="315"/>
                    </a:lnTo>
                    <a:lnTo>
                      <a:pt x="29" y="314"/>
                    </a:lnTo>
                    <a:lnTo>
                      <a:pt x="29" y="312"/>
                    </a:lnTo>
                    <a:lnTo>
                      <a:pt x="29" y="311"/>
                    </a:lnTo>
                    <a:lnTo>
                      <a:pt x="30" y="309"/>
                    </a:lnTo>
                    <a:lnTo>
                      <a:pt x="30" y="306"/>
                    </a:lnTo>
                    <a:lnTo>
                      <a:pt x="32" y="305"/>
                    </a:lnTo>
                    <a:lnTo>
                      <a:pt x="32" y="303"/>
                    </a:lnTo>
                    <a:lnTo>
                      <a:pt x="33" y="301"/>
                    </a:lnTo>
                    <a:lnTo>
                      <a:pt x="33" y="298"/>
                    </a:lnTo>
                    <a:lnTo>
                      <a:pt x="35" y="297"/>
                    </a:lnTo>
                    <a:lnTo>
                      <a:pt x="36" y="295"/>
                    </a:lnTo>
                    <a:lnTo>
                      <a:pt x="36" y="294"/>
                    </a:lnTo>
                    <a:lnTo>
                      <a:pt x="38" y="291"/>
                    </a:lnTo>
                    <a:lnTo>
                      <a:pt x="38" y="289"/>
                    </a:lnTo>
                    <a:lnTo>
                      <a:pt x="38" y="288"/>
                    </a:lnTo>
                    <a:lnTo>
                      <a:pt x="39" y="286"/>
                    </a:lnTo>
                    <a:lnTo>
                      <a:pt x="39" y="285"/>
                    </a:lnTo>
                    <a:lnTo>
                      <a:pt x="41" y="285"/>
                    </a:lnTo>
                    <a:lnTo>
                      <a:pt x="41" y="283"/>
                    </a:lnTo>
                    <a:lnTo>
                      <a:pt x="41" y="282"/>
                    </a:lnTo>
                    <a:lnTo>
                      <a:pt x="43" y="280"/>
                    </a:lnTo>
                    <a:lnTo>
                      <a:pt x="43" y="279"/>
                    </a:lnTo>
                    <a:lnTo>
                      <a:pt x="43" y="277"/>
                    </a:lnTo>
                    <a:lnTo>
                      <a:pt x="44" y="275"/>
                    </a:lnTo>
                    <a:lnTo>
                      <a:pt x="44" y="274"/>
                    </a:lnTo>
                    <a:lnTo>
                      <a:pt x="44" y="272"/>
                    </a:lnTo>
                    <a:lnTo>
                      <a:pt x="46" y="272"/>
                    </a:lnTo>
                    <a:lnTo>
                      <a:pt x="46" y="271"/>
                    </a:lnTo>
                    <a:lnTo>
                      <a:pt x="46" y="269"/>
                    </a:lnTo>
                    <a:lnTo>
                      <a:pt x="47" y="268"/>
                    </a:lnTo>
                    <a:lnTo>
                      <a:pt x="47" y="266"/>
                    </a:lnTo>
                    <a:lnTo>
                      <a:pt x="47" y="265"/>
                    </a:lnTo>
                    <a:lnTo>
                      <a:pt x="49" y="263"/>
                    </a:lnTo>
                    <a:lnTo>
                      <a:pt x="49" y="262"/>
                    </a:lnTo>
                    <a:lnTo>
                      <a:pt x="50" y="260"/>
                    </a:lnTo>
                    <a:lnTo>
                      <a:pt x="50" y="257"/>
                    </a:lnTo>
                    <a:lnTo>
                      <a:pt x="52" y="256"/>
                    </a:lnTo>
                    <a:lnTo>
                      <a:pt x="52" y="253"/>
                    </a:lnTo>
                    <a:lnTo>
                      <a:pt x="53" y="251"/>
                    </a:lnTo>
                    <a:lnTo>
                      <a:pt x="53" y="248"/>
                    </a:lnTo>
                    <a:lnTo>
                      <a:pt x="55" y="246"/>
                    </a:lnTo>
                    <a:lnTo>
                      <a:pt x="56" y="243"/>
                    </a:lnTo>
                    <a:lnTo>
                      <a:pt x="56" y="242"/>
                    </a:lnTo>
                    <a:lnTo>
                      <a:pt x="58" y="239"/>
                    </a:lnTo>
                    <a:lnTo>
                      <a:pt x="58" y="237"/>
                    </a:lnTo>
                    <a:lnTo>
                      <a:pt x="59" y="236"/>
                    </a:lnTo>
                    <a:lnTo>
                      <a:pt x="59" y="234"/>
                    </a:lnTo>
                    <a:lnTo>
                      <a:pt x="61" y="231"/>
                    </a:lnTo>
                    <a:lnTo>
                      <a:pt x="61" y="230"/>
                    </a:lnTo>
                    <a:lnTo>
                      <a:pt x="61" y="228"/>
                    </a:lnTo>
                    <a:lnTo>
                      <a:pt x="62" y="227"/>
                    </a:lnTo>
                    <a:lnTo>
                      <a:pt x="62" y="225"/>
                    </a:lnTo>
                    <a:lnTo>
                      <a:pt x="64" y="223"/>
                    </a:lnTo>
                    <a:lnTo>
                      <a:pt x="64" y="222"/>
                    </a:lnTo>
                    <a:lnTo>
                      <a:pt x="64" y="220"/>
                    </a:lnTo>
                    <a:lnTo>
                      <a:pt x="65" y="219"/>
                    </a:lnTo>
                    <a:lnTo>
                      <a:pt x="65" y="217"/>
                    </a:lnTo>
                    <a:lnTo>
                      <a:pt x="65" y="216"/>
                    </a:lnTo>
                    <a:lnTo>
                      <a:pt x="67" y="214"/>
                    </a:lnTo>
                    <a:lnTo>
                      <a:pt x="67" y="213"/>
                    </a:lnTo>
                    <a:lnTo>
                      <a:pt x="67" y="211"/>
                    </a:lnTo>
                    <a:lnTo>
                      <a:pt x="69" y="210"/>
                    </a:lnTo>
                    <a:lnTo>
                      <a:pt x="69" y="208"/>
                    </a:lnTo>
                    <a:lnTo>
                      <a:pt x="69" y="207"/>
                    </a:lnTo>
                    <a:lnTo>
                      <a:pt x="70" y="204"/>
                    </a:lnTo>
                    <a:lnTo>
                      <a:pt x="70" y="202"/>
                    </a:lnTo>
                    <a:lnTo>
                      <a:pt x="72" y="201"/>
                    </a:lnTo>
                    <a:lnTo>
                      <a:pt x="72" y="197"/>
                    </a:lnTo>
                    <a:lnTo>
                      <a:pt x="73" y="196"/>
                    </a:lnTo>
                    <a:lnTo>
                      <a:pt x="73" y="193"/>
                    </a:lnTo>
                    <a:lnTo>
                      <a:pt x="75" y="190"/>
                    </a:lnTo>
                    <a:lnTo>
                      <a:pt x="75" y="188"/>
                    </a:lnTo>
                    <a:lnTo>
                      <a:pt x="76" y="185"/>
                    </a:lnTo>
                    <a:lnTo>
                      <a:pt x="76" y="184"/>
                    </a:lnTo>
                    <a:lnTo>
                      <a:pt x="76" y="182"/>
                    </a:lnTo>
                    <a:lnTo>
                      <a:pt x="78" y="179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9" y="175"/>
                    </a:lnTo>
                    <a:lnTo>
                      <a:pt x="79" y="173"/>
                    </a:lnTo>
                    <a:lnTo>
                      <a:pt x="79" y="171"/>
                    </a:lnTo>
                    <a:lnTo>
                      <a:pt x="81" y="170"/>
                    </a:lnTo>
                    <a:lnTo>
                      <a:pt x="81" y="168"/>
                    </a:lnTo>
                    <a:lnTo>
                      <a:pt x="81" y="167"/>
                    </a:lnTo>
                    <a:lnTo>
                      <a:pt x="82" y="165"/>
                    </a:lnTo>
                    <a:lnTo>
                      <a:pt x="82" y="164"/>
                    </a:lnTo>
                    <a:lnTo>
                      <a:pt x="82" y="162"/>
                    </a:lnTo>
                    <a:lnTo>
                      <a:pt x="82" y="161"/>
                    </a:lnTo>
                    <a:lnTo>
                      <a:pt x="84" y="159"/>
                    </a:lnTo>
                    <a:lnTo>
                      <a:pt x="84" y="158"/>
                    </a:lnTo>
                    <a:lnTo>
                      <a:pt x="85" y="156"/>
                    </a:lnTo>
                    <a:lnTo>
                      <a:pt x="85" y="155"/>
                    </a:lnTo>
                    <a:lnTo>
                      <a:pt x="85" y="152"/>
                    </a:lnTo>
                    <a:lnTo>
                      <a:pt x="87" y="150"/>
                    </a:lnTo>
                    <a:lnTo>
                      <a:pt x="87" y="149"/>
                    </a:lnTo>
                    <a:lnTo>
                      <a:pt x="87" y="147"/>
                    </a:lnTo>
                    <a:lnTo>
                      <a:pt x="88" y="144"/>
                    </a:lnTo>
                    <a:lnTo>
                      <a:pt x="88" y="142"/>
                    </a:lnTo>
                    <a:lnTo>
                      <a:pt x="90" y="139"/>
                    </a:lnTo>
                    <a:lnTo>
                      <a:pt x="90" y="138"/>
                    </a:lnTo>
                    <a:lnTo>
                      <a:pt x="91" y="135"/>
                    </a:lnTo>
                    <a:lnTo>
                      <a:pt x="91" y="133"/>
                    </a:lnTo>
                    <a:lnTo>
                      <a:pt x="93" y="130"/>
                    </a:lnTo>
                    <a:lnTo>
                      <a:pt x="93" y="129"/>
                    </a:lnTo>
                    <a:lnTo>
                      <a:pt x="94" y="127"/>
                    </a:lnTo>
                    <a:lnTo>
                      <a:pt x="94" y="124"/>
                    </a:lnTo>
                    <a:lnTo>
                      <a:pt x="94" y="123"/>
                    </a:lnTo>
                    <a:lnTo>
                      <a:pt x="96" y="121"/>
                    </a:lnTo>
                    <a:lnTo>
                      <a:pt x="96" y="120"/>
                    </a:lnTo>
                    <a:lnTo>
                      <a:pt x="96" y="118"/>
                    </a:lnTo>
                    <a:lnTo>
                      <a:pt x="96" y="116"/>
                    </a:lnTo>
                    <a:lnTo>
                      <a:pt x="98" y="115"/>
                    </a:lnTo>
                    <a:lnTo>
                      <a:pt x="98" y="113"/>
                    </a:lnTo>
                    <a:lnTo>
                      <a:pt x="98" y="112"/>
                    </a:lnTo>
                    <a:lnTo>
                      <a:pt x="98" y="110"/>
                    </a:lnTo>
                    <a:lnTo>
                      <a:pt x="98" y="109"/>
                    </a:lnTo>
                    <a:lnTo>
                      <a:pt x="99" y="107"/>
                    </a:lnTo>
                    <a:lnTo>
                      <a:pt x="99" y="106"/>
                    </a:lnTo>
                    <a:lnTo>
                      <a:pt x="99" y="104"/>
                    </a:lnTo>
                    <a:lnTo>
                      <a:pt x="99" y="103"/>
                    </a:lnTo>
                    <a:lnTo>
                      <a:pt x="99" y="101"/>
                    </a:lnTo>
                    <a:lnTo>
                      <a:pt x="99" y="100"/>
                    </a:lnTo>
                    <a:lnTo>
                      <a:pt x="99" y="98"/>
                    </a:lnTo>
                    <a:lnTo>
                      <a:pt x="99" y="97"/>
                    </a:lnTo>
                    <a:lnTo>
                      <a:pt x="101" y="95"/>
                    </a:lnTo>
                    <a:lnTo>
                      <a:pt x="101" y="94"/>
                    </a:lnTo>
                    <a:lnTo>
                      <a:pt x="101" y="92"/>
                    </a:lnTo>
                    <a:lnTo>
                      <a:pt x="101" y="90"/>
                    </a:lnTo>
                    <a:lnTo>
                      <a:pt x="101" y="87"/>
                    </a:lnTo>
                    <a:lnTo>
                      <a:pt x="101" y="86"/>
                    </a:lnTo>
                    <a:lnTo>
                      <a:pt x="101" y="84"/>
                    </a:lnTo>
                    <a:lnTo>
                      <a:pt x="101" y="81"/>
                    </a:lnTo>
                    <a:lnTo>
                      <a:pt x="101" y="80"/>
                    </a:lnTo>
                    <a:lnTo>
                      <a:pt x="102" y="78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102" y="74"/>
                    </a:lnTo>
                    <a:lnTo>
                      <a:pt x="102" y="72"/>
                    </a:lnTo>
                    <a:lnTo>
                      <a:pt x="102" y="71"/>
                    </a:lnTo>
                    <a:lnTo>
                      <a:pt x="102" y="69"/>
                    </a:lnTo>
                    <a:lnTo>
                      <a:pt x="102" y="68"/>
                    </a:lnTo>
                    <a:lnTo>
                      <a:pt x="102" y="66"/>
                    </a:lnTo>
                    <a:lnTo>
                      <a:pt x="102" y="64"/>
                    </a:lnTo>
                    <a:lnTo>
                      <a:pt x="104" y="63"/>
                    </a:lnTo>
                    <a:lnTo>
                      <a:pt x="104" y="61"/>
                    </a:lnTo>
                    <a:lnTo>
                      <a:pt x="104" y="60"/>
                    </a:lnTo>
                    <a:lnTo>
                      <a:pt x="104" y="58"/>
                    </a:lnTo>
                    <a:lnTo>
                      <a:pt x="104" y="57"/>
                    </a:lnTo>
                    <a:lnTo>
                      <a:pt x="104" y="55"/>
                    </a:lnTo>
                    <a:lnTo>
                      <a:pt x="104" y="54"/>
                    </a:lnTo>
                    <a:lnTo>
                      <a:pt x="105" y="54"/>
                    </a:lnTo>
                    <a:lnTo>
                      <a:pt x="105" y="52"/>
                    </a:lnTo>
                    <a:lnTo>
                      <a:pt x="105" y="51"/>
                    </a:lnTo>
                    <a:lnTo>
                      <a:pt x="105" y="49"/>
                    </a:lnTo>
                    <a:lnTo>
                      <a:pt x="105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3"/>
                    </a:lnTo>
                    <a:lnTo>
                      <a:pt x="107" y="42"/>
                    </a:lnTo>
                    <a:lnTo>
                      <a:pt x="107" y="40"/>
                    </a:lnTo>
                    <a:lnTo>
                      <a:pt x="107" y="38"/>
                    </a:lnTo>
                    <a:lnTo>
                      <a:pt x="107" y="37"/>
                    </a:lnTo>
                    <a:lnTo>
                      <a:pt x="108" y="35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1"/>
                    </a:lnTo>
                    <a:lnTo>
                      <a:pt x="108" y="29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8" y="25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8" y="20"/>
                    </a:lnTo>
                    <a:lnTo>
                      <a:pt x="107" y="19"/>
                    </a:lnTo>
                    <a:lnTo>
                      <a:pt x="107" y="16"/>
                    </a:lnTo>
                    <a:lnTo>
                      <a:pt x="107" y="14"/>
                    </a:lnTo>
                    <a:lnTo>
                      <a:pt x="107" y="11"/>
                    </a:lnTo>
                    <a:lnTo>
                      <a:pt x="107" y="9"/>
                    </a:lnTo>
                    <a:lnTo>
                      <a:pt x="107" y="6"/>
                    </a:lnTo>
                    <a:lnTo>
                      <a:pt x="107" y="3"/>
                    </a:lnTo>
                    <a:lnTo>
                      <a:pt x="107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85"/>
            <p:cNvGrpSpPr>
              <a:grpSpLocks/>
            </p:cNvGrpSpPr>
            <p:nvPr/>
          </p:nvGrpSpPr>
          <p:grpSpPr bwMode="auto">
            <a:xfrm>
              <a:off x="4213" y="3123"/>
              <a:ext cx="392" cy="303"/>
              <a:chOff x="3403" y="2587"/>
              <a:chExt cx="462" cy="364"/>
            </a:xfrm>
          </p:grpSpPr>
          <p:sp>
            <p:nvSpPr>
              <p:cNvPr id="11366" name="Freeform 186"/>
              <p:cNvSpPr>
                <a:spLocks/>
              </p:cNvSpPr>
              <p:nvPr/>
            </p:nvSpPr>
            <p:spPr bwMode="auto">
              <a:xfrm>
                <a:off x="3408" y="2587"/>
                <a:ext cx="457" cy="181"/>
              </a:xfrm>
              <a:custGeom>
                <a:avLst/>
                <a:gdLst>
                  <a:gd name="T0" fmla="*/ 45 w 914"/>
                  <a:gd name="T1" fmla="*/ 0 h 362"/>
                  <a:gd name="T2" fmla="*/ 77 w 914"/>
                  <a:gd name="T3" fmla="*/ 0 h 362"/>
                  <a:gd name="T4" fmla="*/ 93 w 914"/>
                  <a:gd name="T5" fmla="*/ 0 h 362"/>
                  <a:gd name="T6" fmla="*/ 100 w 914"/>
                  <a:gd name="T7" fmla="*/ 1 h 362"/>
                  <a:gd name="T8" fmla="*/ 104 w 914"/>
                  <a:gd name="T9" fmla="*/ 1 h 362"/>
                  <a:gd name="T10" fmla="*/ 107 w 914"/>
                  <a:gd name="T11" fmla="*/ 1 h 362"/>
                  <a:gd name="T12" fmla="*/ 110 w 914"/>
                  <a:gd name="T13" fmla="*/ 1 h 362"/>
                  <a:gd name="T14" fmla="*/ 112 w 914"/>
                  <a:gd name="T15" fmla="*/ 1 h 362"/>
                  <a:gd name="T16" fmla="*/ 115 w 914"/>
                  <a:gd name="T17" fmla="*/ 1 h 362"/>
                  <a:gd name="T18" fmla="*/ 118 w 914"/>
                  <a:gd name="T19" fmla="*/ 3 h 362"/>
                  <a:gd name="T20" fmla="*/ 121 w 914"/>
                  <a:gd name="T21" fmla="*/ 3 h 362"/>
                  <a:gd name="T22" fmla="*/ 123 w 914"/>
                  <a:gd name="T23" fmla="*/ 3 h 362"/>
                  <a:gd name="T24" fmla="*/ 126 w 914"/>
                  <a:gd name="T25" fmla="*/ 3 h 362"/>
                  <a:gd name="T26" fmla="*/ 131 w 914"/>
                  <a:gd name="T27" fmla="*/ 5 h 362"/>
                  <a:gd name="T28" fmla="*/ 134 w 914"/>
                  <a:gd name="T29" fmla="*/ 6 h 362"/>
                  <a:gd name="T30" fmla="*/ 138 w 914"/>
                  <a:gd name="T31" fmla="*/ 7 h 362"/>
                  <a:gd name="T32" fmla="*/ 140 w 914"/>
                  <a:gd name="T33" fmla="*/ 8 h 362"/>
                  <a:gd name="T34" fmla="*/ 143 w 914"/>
                  <a:gd name="T35" fmla="*/ 10 h 362"/>
                  <a:gd name="T36" fmla="*/ 146 w 914"/>
                  <a:gd name="T37" fmla="*/ 11 h 362"/>
                  <a:gd name="T38" fmla="*/ 149 w 914"/>
                  <a:gd name="T39" fmla="*/ 12 h 362"/>
                  <a:gd name="T40" fmla="*/ 152 w 914"/>
                  <a:gd name="T41" fmla="*/ 14 h 362"/>
                  <a:gd name="T42" fmla="*/ 154 w 914"/>
                  <a:gd name="T43" fmla="*/ 15 h 362"/>
                  <a:gd name="T44" fmla="*/ 156 w 914"/>
                  <a:gd name="T45" fmla="*/ 17 h 362"/>
                  <a:gd name="T46" fmla="*/ 159 w 914"/>
                  <a:gd name="T47" fmla="*/ 19 h 362"/>
                  <a:gd name="T48" fmla="*/ 162 w 914"/>
                  <a:gd name="T49" fmla="*/ 20 h 362"/>
                  <a:gd name="T50" fmla="*/ 164 w 914"/>
                  <a:gd name="T51" fmla="*/ 21 h 362"/>
                  <a:gd name="T52" fmla="*/ 166 w 914"/>
                  <a:gd name="T53" fmla="*/ 23 h 362"/>
                  <a:gd name="T54" fmla="*/ 168 w 914"/>
                  <a:gd name="T55" fmla="*/ 23 h 362"/>
                  <a:gd name="T56" fmla="*/ 171 w 914"/>
                  <a:gd name="T57" fmla="*/ 25 h 362"/>
                  <a:gd name="T58" fmla="*/ 173 w 914"/>
                  <a:gd name="T59" fmla="*/ 26 h 362"/>
                  <a:gd name="T60" fmla="*/ 174 w 914"/>
                  <a:gd name="T61" fmla="*/ 27 h 362"/>
                  <a:gd name="T62" fmla="*/ 175 w 914"/>
                  <a:gd name="T63" fmla="*/ 28 h 362"/>
                  <a:gd name="T64" fmla="*/ 177 w 914"/>
                  <a:gd name="T65" fmla="*/ 29 h 362"/>
                  <a:gd name="T66" fmla="*/ 179 w 914"/>
                  <a:gd name="T67" fmla="*/ 31 h 362"/>
                  <a:gd name="T68" fmla="*/ 180 w 914"/>
                  <a:gd name="T69" fmla="*/ 32 h 362"/>
                  <a:gd name="T70" fmla="*/ 181 w 914"/>
                  <a:gd name="T71" fmla="*/ 33 h 362"/>
                  <a:gd name="T72" fmla="*/ 183 w 914"/>
                  <a:gd name="T73" fmla="*/ 34 h 362"/>
                  <a:gd name="T74" fmla="*/ 185 w 914"/>
                  <a:gd name="T75" fmla="*/ 36 h 362"/>
                  <a:gd name="T76" fmla="*/ 186 w 914"/>
                  <a:gd name="T77" fmla="*/ 37 h 362"/>
                  <a:gd name="T78" fmla="*/ 188 w 914"/>
                  <a:gd name="T79" fmla="*/ 38 h 362"/>
                  <a:gd name="T80" fmla="*/ 190 w 914"/>
                  <a:gd name="T81" fmla="*/ 39 h 362"/>
                  <a:gd name="T82" fmla="*/ 191 w 914"/>
                  <a:gd name="T83" fmla="*/ 41 h 362"/>
                  <a:gd name="T84" fmla="*/ 193 w 914"/>
                  <a:gd name="T85" fmla="*/ 44 h 362"/>
                  <a:gd name="T86" fmla="*/ 195 w 914"/>
                  <a:gd name="T87" fmla="*/ 45 h 362"/>
                  <a:gd name="T88" fmla="*/ 196 w 914"/>
                  <a:gd name="T89" fmla="*/ 46 h 362"/>
                  <a:gd name="T90" fmla="*/ 198 w 914"/>
                  <a:gd name="T91" fmla="*/ 48 h 362"/>
                  <a:gd name="T92" fmla="*/ 201 w 914"/>
                  <a:gd name="T93" fmla="*/ 51 h 362"/>
                  <a:gd name="T94" fmla="*/ 203 w 914"/>
                  <a:gd name="T95" fmla="*/ 54 h 362"/>
                  <a:gd name="T96" fmla="*/ 205 w 914"/>
                  <a:gd name="T97" fmla="*/ 56 h 362"/>
                  <a:gd name="T98" fmla="*/ 206 w 914"/>
                  <a:gd name="T99" fmla="*/ 58 h 362"/>
                  <a:gd name="T100" fmla="*/ 208 w 914"/>
                  <a:gd name="T101" fmla="*/ 61 h 362"/>
                  <a:gd name="T102" fmla="*/ 211 w 914"/>
                  <a:gd name="T103" fmla="*/ 65 h 362"/>
                  <a:gd name="T104" fmla="*/ 213 w 914"/>
                  <a:gd name="T105" fmla="*/ 68 h 362"/>
                  <a:gd name="T106" fmla="*/ 215 w 914"/>
                  <a:gd name="T107" fmla="*/ 71 h 362"/>
                  <a:gd name="T108" fmla="*/ 217 w 914"/>
                  <a:gd name="T109" fmla="*/ 73 h 362"/>
                  <a:gd name="T110" fmla="*/ 219 w 914"/>
                  <a:gd name="T111" fmla="*/ 76 h 362"/>
                  <a:gd name="T112" fmla="*/ 221 w 914"/>
                  <a:gd name="T113" fmla="*/ 79 h 362"/>
                  <a:gd name="T114" fmla="*/ 224 w 914"/>
                  <a:gd name="T115" fmla="*/ 83 h 362"/>
                  <a:gd name="T116" fmla="*/ 225 w 914"/>
                  <a:gd name="T117" fmla="*/ 85 h 362"/>
                  <a:gd name="T118" fmla="*/ 227 w 914"/>
                  <a:gd name="T119" fmla="*/ 87 h 362"/>
                  <a:gd name="T120" fmla="*/ 228 w 914"/>
                  <a:gd name="T121" fmla="*/ 90 h 3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4"/>
                  <a:gd name="T184" fmla="*/ 0 h 362"/>
                  <a:gd name="T185" fmla="*/ 914 w 914"/>
                  <a:gd name="T186" fmla="*/ 362 h 3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4" h="362">
                    <a:moveTo>
                      <a:pt x="0" y="0"/>
                    </a:moveTo>
                    <a:lnTo>
                      <a:pt x="35" y="0"/>
                    </a:lnTo>
                    <a:lnTo>
                      <a:pt x="67" y="0"/>
                    </a:lnTo>
                    <a:lnTo>
                      <a:pt x="98" y="0"/>
                    </a:lnTo>
                    <a:lnTo>
                      <a:pt x="127" y="0"/>
                    </a:lnTo>
                    <a:lnTo>
                      <a:pt x="154" y="0"/>
                    </a:lnTo>
                    <a:lnTo>
                      <a:pt x="179" y="0"/>
                    </a:lnTo>
                    <a:lnTo>
                      <a:pt x="202" y="0"/>
                    </a:lnTo>
                    <a:lnTo>
                      <a:pt x="223" y="0"/>
                    </a:lnTo>
                    <a:lnTo>
                      <a:pt x="243" y="0"/>
                    </a:lnTo>
                    <a:lnTo>
                      <a:pt x="260" y="0"/>
                    </a:lnTo>
                    <a:lnTo>
                      <a:pt x="277" y="0"/>
                    </a:lnTo>
                    <a:lnTo>
                      <a:pt x="292" y="0"/>
                    </a:lnTo>
                    <a:lnTo>
                      <a:pt x="306" y="0"/>
                    </a:lnTo>
                    <a:lnTo>
                      <a:pt x="318" y="0"/>
                    </a:lnTo>
                    <a:lnTo>
                      <a:pt x="330" y="0"/>
                    </a:lnTo>
                    <a:lnTo>
                      <a:pt x="339" y="0"/>
                    </a:lnTo>
                    <a:lnTo>
                      <a:pt x="348" y="0"/>
                    </a:lnTo>
                    <a:lnTo>
                      <a:pt x="358" y="0"/>
                    </a:lnTo>
                    <a:lnTo>
                      <a:pt x="364" y="0"/>
                    </a:lnTo>
                    <a:lnTo>
                      <a:pt x="371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7" y="0"/>
                    </a:lnTo>
                    <a:lnTo>
                      <a:pt x="390" y="0"/>
                    </a:lnTo>
                    <a:lnTo>
                      <a:pt x="393" y="0"/>
                    </a:lnTo>
                    <a:lnTo>
                      <a:pt x="396" y="0"/>
                    </a:lnTo>
                    <a:lnTo>
                      <a:pt x="399" y="1"/>
                    </a:lnTo>
                    <a:lnTo>
                      <a:pt x="402" y="1"/>
                    </a:lnTo>
                    <a:lnTo>
                      <a:pt x="405" y="1"/>
                    </a:lnTo>
                    <a:lnTo>
                      <a:pt x="407" y="1"/>
                    </a:lnTo>
                    <a:lnTo>
                      <a:pt x="410" y="1"/>
                    </a:lnTo>
                    <a:lnTo>
                      <a:pt x="411" y="1"/>
                    </a:lnTo>
                    <a:lnTo>
                      <a:pt x="414" y="1"/>
                    </a:lnTo>
                    <a:lnTo>
                      <a:pt x="417" y="1"/>
                    </a:lnTo>
                    <a:lnTo>
                      <a:pt x="419" y="1"/>
                    </a:lnTo>
                    <a:lnTo>
                      <a:pt x="422" y="3"/>
                    </a:lnTo>
                    <a:lnTo>
                      <a:pt x="423" y="3"/>
                    </a:lnTo>
                    <a:lnTo>
                      <a:pt x="425" y="3"/>
                    </a:lnTo>
                    <a:lnTo>
                      <a:pt x="426" y="3"/>
                    </a:lnTo>
                    <a:lnTo>
                      <a:pt x="428" y="3"/>
                    </a:lnTo>
                    <a:lnTo>
                      <a:pt x="429" y="3"/>
                    </a:lnTo>
                    <a:lnTo>
                      <a:pt x="431" y="3"/>
                    </a:lnTo>
                    <a:lnTo>
                      <a:pt x="433" y="3"/>
                    </a:lnTo>
                    <a:lnTo>
                      <a:pt x="434" y="3"/>
                    </a:lnTo>
                    <a:lnTo>
                      <a:pt x="436" y="3"/>
                    </a:lnTo>
                    <a:lnTo>
                      <a:pt x="437" y="3"/>
                    </a:lnTo>
                    <a:lnTo>
                      <a:pt x="439" y="3"/>
                    </a:lnTo>
                    <a:lnTo>
                      <a:pt x="440" y="5"/>
                    </a:lnTo>
                    <a:lnTo>
                      <a:pt x="442" y="5"/>
                    </a:lnTo>
                    <a:lnTo>
                      <a:pt x="443" y="5"/>
                    </a:lnTo>
                    <a:lnTo>
                      <a:pt x="445" y="5"/>
                    </a:lnTo>
                    <a:lnTo>
                      <a:pt x="446" y="5"/>
                    </a:lnTo>
                    <a:lnTo>
                      <a:pt x="448" y="5"/>
                    </a:lnTo>
                    <a:lnTo>
                      <a:pt x="449" y="5"/>
                    </a:lnTo>
                    <a:lnTo>
                      <a:pt x="451" y="5"/>
                    </a:lnTo>
                    <a:lnTo>
                      <a:pt x="452" y="6"/>
                    </a:lnTo>
                    <a:lnTo>
                      <a:pt x="454" y="6"/>
                    </a:lnTo>
                    <a:lnTo>
                      <a:pt x="455" y="6"/>
                    </a:lnTo>
                    <a:lnTo>
                      <a:pt x="457" y="6"/>
                    </a:lnTo>
                    <a:lnTo>
                      <a:pt x="460" y="6"/>
                    </a:lnTo>
                    <a:lnTo>
                      <a:pt x="462" y="6"/>
                    </a:lnTo>
                    <a:lnTo>
                      <a:pt x="465" y="8"/>
                    </a:lnTo>
                    <a:lnTo>
                      <a:pt x="466" y="8"/>
                    </a:lnTo>
                    <a:lnTo>
                      <a:pt x="469" y="8"/>
                    </a:lnTo>
                    <a:lnTo>
                      <a:pt x="471" y="8"/>
                    </a:lnTo>
                    <a:lnTo>
                      <a:pt x="474" y="9"/>
                    </a:lnTo>
                    <a:lnTo>
                      <a:pt x="475" y="9"/>
                    </a:lnTo>
                    <a:lnTo>
                      <a:pt x="477" y="9"/>
                    </a:lnTo>
                    <a:lnTo>
                      <a:pt x="478" y="9"/>
                    </a:lnTo>
                    <a:lnTo>
                      <a:pt x="481" y="9"/>
                    </a:lnTo>
                    <a:lnTo>
                      <a:pt x="483" y="9"/>
                    </a:lnTo>
                    <a:lnTo>
                      <a:pt x="485" y="11"/>
                    </a:lnTo>
                    <a:lnTo>
                      <a:pt x="486" y="11"/>
                    </a:lnTo>
                    <a:lnTo>
                      <a:pt x="488" y="11"/>
                    </a:lnTo>
                    <a:lnTo>
                      <a:pt x="489" y="11"/>
                    </a:lnTo>
                    <a:lnTo>
                      <a:pt x="491" y="11"/>
                    </a:lnTo>
                    <a:lnTo>
                      <a:pt x="492" y="12"/>
                    </a:lnTo>
                    <a:lnTo>
                      <a:pt x="494" y="12"/>
                    </a:lnTo>
                    <a:lnTo>
                      <a:pt x="495" y="12"/>
                    </a:lnTo>
                    <a:lnTo>
                      <a:pt x="497" y="12"/>
                    </a:lnTo>
                    <a:lnTo>
                      <a:pt x="498" y="14"/>
                    </a:lnTo>
                    <a:lnTo>
                      <a:pt x="500" y="14"/>
                    </a:lnTo>
                    <a:lnTo>
                      <a:pt x="501" y="14"/>
                    </a:lnTo>
                    <a:lnTo>
                      <a:pt x="503" y="14"/>
                    </a:lnTo>
                    <a:lnTo>
                      <a:pt x="504" y="15"/>
                    </a:lnTo>
                    <a:lnTo>
                      <a:pt x="506" y="15"/>
                    </a:lnTo>
                    <a:lnTo>
                      <a:pt x="507" y="15"/>
                    </a:lnTo>
                    <a:lnTo>
                      <a:pt x="509" y="17"/>
                    </a:lnTo>
                    <a:lnTo>
                      <a:pt x="512" y="17"/>
                    </a:lnTo>
                    <a:lnTo>
                      <a:pt x="514" y="18"/>
                    </a:lnTo>
                    <a:lnTo>
                      <a:pt x="517" y="18"/>
                    </a:lnTo>
                    <a:lnTo>
                      <a:pt x="518" y="20"/>
                    </a:lnTo>
                    <a:lnTo>
                      <a:pt x="521" y="20"/>
                    </a:lnTo>
                    <a:lnTo>
                      <a:pt x="524" y="21"/>
                    </a:lnTo>
                    <a:lnTo>
                      <a:pt x="527" y="21"/>
                    </a:lnTo>
                    <a:lnTo>
                      <a:pt x="529" y="23"/>
                    </a:lnTo>
                    <a:lnTo>
                      <a:pt x="532" y="23"/>
                    </a:lnTo>
                    <a:lnTo>
                      <a:pt x="533" y="24"/>
                    </a:lnTo>
                    <a:lnTo>
                      <a:pt x="536" y="24"/>
                    </a:lnTo>
                    <a:lnTo>
                      <a:pt x="538" y="26"/>
                    </a:lnTo>
                    <a:lnTo>
                      <a:pt x="540" y="26"/>
                    </a:lnTo>
                    <a:lnTo>
                      <a:pt x="543" y="26"/>
                    </a:lnTo>
                    <a:lnTo>
                      <a:pt x="544" y="27"/>
                    </a:lnTo>
                    <a:lnTo>
                      <a:pt x="546" y="27"/>
                    </a:lnTo>
                    <a:lnTo>
                      <a:pt x="547" y="27"/>
                    </a:lnTo>
                    <a:lnTo>
                      <a:pt x="549" y="29"/>
                    </a:lnTo>
                    <a:lnTo>
                      <a:pt x="550" y="29"/>
                    </a:lnTo>
                    <a:lnTo>
                      <a:pt x="552" y="29"/>
                    </a:lnTo>
                    <a:lnTo>
                      <a:pt x="552" y="30"/>
                    </a:lnTo>
                    <a:lnTo>
                      <a:pt x="553" y="30"/>
                    </a:lnTo>
                    <a:lnTo>
                      <a:pt x="555" y="32"/>
                    </a:lnTo>
                    <a:lnTo>
                      <a:pt x="556" y="32"/>
                    </a:lnTo>
                    <a:lnTo>
                      <a:pt x="558" y="32"/>
                    </a:lnTo>
                    <a:lnTo>
                      <a:pt x="559" y="34"/>
                    </a:lnTo>
                    <a:lnTo>
                      <a:pt x="561" y="34"/>
                    </a:lnTo>
                    <a:lnTo>
                      <a:pt x="562" y="35"/>
                    </a:lnTo>
                    <a:lnTo>
                      <a:pt x="564" y="35"/>
                    </a:lnTo>
                    <a:lnTo>
                      <a:pt x="566" y="35"/>
                    </a:lnTo>
                    <a:lnTo>
                      <a:pt x="567" y="37"/>
                    </a:lnTo>
                    <a:lnTo>
                      <a:pt x="569" y="38"/>
                    </a:lnTo>
                    <a:lnTo>
                      <a:pt x="570" y="38"/>
                    </a:lnTo>
                    <a:lnTo>
                      <a:pt x="572" y="40"/>
                    </a:lnTo>
                    <a:lnTo>
                      <a:pt x="575" y="40"/>
                    </a:lnTo>
                    <a:lnTo>
                      <a:pt x="576" y="41"/>
                    </a:lnTo>
                    <a:lnTo>
                      <a:pt x="579" y="43"/>
                    </a:lnTo>
                    <a:lnTo>
                      <a:pt x="581" y="44"/>
                    </a:lnTo>
                    <a:lnTo>
                      <a:pt x="584" y="44"/>
                    </a:lnTo>
                    <a:lnTo>
                      <a:pt x="585" y="46"/>
                    </a:lnTo>
                    <a:lnTo>
                      <a:pt x="588" y="47"/>
                    </a:lnTo>
                    <a:lnTo>
                      <a:pt x="590" y="49"/>
                    </a:lnTo>
                    <a:lnTo>
                      <a:pt x="592" y="49"/>
                    </a:lnTo>
                    <a:lnTo>
                      <a:pt x="593" y="50"/>
                    </a:lnTo>
                    <a:lnTo>
                      <a:pt x="595" y="50"/>
                    </a:lnTo>
                    <a:lnTo>
                      <a:pt x="598" y="52"/>
                    </a:lnTo>
                    <a:lnTo>
                      <a:pt x="599" y="53"/>
                    </a:lnTo>
                    <a:lnTo>
                      <a:pt x="601" y="53"/>
                    </a:lnTo>
                    <a:lnTo>
                      <a:pt x="602" y="55"/>
                    </a:lnTo>
                    <a:lnTo>
                      <a:pt x="604" y="55"/>
                    </a:lnTo>
                    <a:lnTo>
                      <a:pt x="605" y="56"/>
                    </a:lnTo>
                    <a:lnTo>
                      <a:pt x="607" y="56"/>
                    </a:lnTo>
                    <a:lnTo>
                      <a:pt x="608" y="58"/>
                    </a:lnTo>
                    <a:lnTo>
                      <a:pt x="610" y="58"/>
                    </a:lnTo>
                    <a:lnTo>
                      <a:pt x="611" y="60"/>
                    </a:lnTo>
                    <a:lnTo>
                      <a:pt x="613" y="60"/>
                    </a:lnTo>
                    <a:lnTo>
                      <a:pt x="613" y="61"/>
                    </a:lnTo>
                    <a:lnTo>
                      <a:pt x="614" y="61"/>
                    </a:lnTo>
                    <a:lnTo>
                      <a:pt x="616" y="61"/>
                    </a:lnTo>
                    <a:lnTo>
                      <a:pt x="618" y="63"/>
                    </a:lnTo>
                    <a:lnTo>
                      <a:pt x="619" y="63"/>
                    </a:lnTo>
                    <a:lnTo>
                      <a:pt x="621" y="64"/>
                    </a:lnTo>
                    <a:lnTo>
                      <a:pt x="622" y="66"/>
                    </a:lnTo>
                    <a:lnTo>
                      <a:pt x="624" y="66"/>
                    </a:lnTo>
                    <a:lnTo>
                      <a:pt x="625" y="67"/>
                    </a:lnTo>
                    <a:lnTo>
                      <a:pt x="628" y="69"/>
                    </a:lnTo>
                    <a:lnTo>
                      <a:pt x="630" y="69"/>
                    </a:lnTo>
                    <a:lnTo>
                      <a:pt x="631" y="70"/>
                    </a:lnTo>
                    <a:lnTo>
                      <a:pt x="634" y="72"/>
                    </a:lnTo>
                    <a:lnTo>
                      <a:pt x="636" y="73"/>
                    </a:lnTo>
                    <a:lnTo>
                      <a:pt x="637" y="73"/>
                    </a:lnTo>
                    <a:lnTo>
                      <a:pt x="639" y="75"/>
                    </a:lnTo>
                    <a:lnTo>
                      <a:pt x="642" y="76"/>
                    </a:lnTo>
                    <a:lnTo>
                      <a:pt x="643" y="76"/>
                    </a:lnTo>
                    <a:lnTo>
                      <a:pt x="645" y="78"/>
                    </a:lnTo>
                    <a:lnTo>
                      <a:pt x="647" y="78"/>
                    </a:lnTo>
                    <a:lnTo>
                      <a:pt x="647" y="79"/>
                    </a:lnTo>
                    <a:lnTo>
                      <a:pt x="648" y="79"/>
                    </a:lnTo>
                    <a:lnTo>
                      <a:pt x="650" y="81"/>
                    </a:lnTo>
                    <a:lnTo>
                      <a:pt x="651" y="81"/>
                    </a:lnTo>
                    <a:lnTo>
                      <a:pt x="651" y="82"/>
                    </a:lnTo>
                    <a:lnTo>
                      <a:pt x="653" y="82"/>
                    </a:lnTo>
                    <a:lnTo>
                      <a:pt x="654" y="82"/>
                    </a:lnTo>
                    <a:lnTo>
                      <a:pt x="656" y="84"/>
                    </a:lnTo>
                    <a:lnTo>
                      <a:pt x="657" y="86"/>
                    </a:lnTo>
                    <a:lnTo>
                      <a:pt x="659" y="86"/>
                    </a:lnTo>
                    <a:lnTo>
                      <a:pt x="660" y="87"/>
                    </a:lnTo>
                    <a:lnTo>
                      <a:pt x="662" y="87"/>
                    </a:lnTo>
                    <a:lnTo>
                      <a:pt x="662" y="89"/>
                    </a:lnTo>
                    <a:lnTo>
                      <a:pt x="663" y="89"/>
                    </a:lnTo>
                    <a:lnTo>
                      <a:pt x="665" y="90"/>
                    </a:lnTo>
                    <a:lnTo>
                      <a:pt x="666" y="90"/>
                    </a:lnTo>
                    <a:lnTo>
                      <a:pt x="666" y="92"/>
                    </a:lnTo>
                    <a:lnTo>
                      <a:pt x="668" y="92"/>
                    </a:lnTo>
                    <a:lnTo>
                      <a:pt x="669" y="93"/>
                    </a:lnTo>
                    <a:lnTo>
                      <a:pt x="671" y="95"/>
                    </a:lnTo>
                    <a:lnTo>
                      <a:pt x="673" y="95"/>
                    </a:lnTo>
                    <a:lnTo>
                      <a:pt x="674" y="96"/>
                    </a:lnTo>
                    <a:lnTo>
                      <a:pt x="677" y="98"/>
                    </a:lnTo>
                    <a:lnTo>
                      <a:pt x="679" y="98"/>
                    </a:lnTo>
                    <a:lnTo>
                      <a:pt x="680" y="99"/>
                    </a:lnTo>
                    <a:lnTo>
                      <a:pt x="682" y="101"/>
                    </a:lnTo>
                    <a:lnTo>
                      <a:pt x="683" y="102"/>
                    </a:lnTo>
                    <a:lnTo>
                      <a:pt x="685" y="102"/>
                    </a:lnTo>
                    <a:lnTo>
                      <a:pt x="686" y="104"/>
                    </a:lnTo>
                    <a:lnTo>
                      <a:pt x="688" y="105"/>
                    </a:lnTo>
                    <a:lnTo>
                      <a:pt x="689" y="105"/>
                    </a:lnTo>
                    <a:lnTo>
                      <a:pt x="691" y="107"/>
                    </a:lnTo>
                    <a:lnTo>
                      <a:pt x="692" y="108"/>
                    </a:lnTo>
                    <a:lnTo>
                      <a:pt x="694" y="108"/>
                    </a:lnTo>
                    <a:lnTo>
                      <a:pt x="694" y="110"/>
                    </a:lnTo>
                    <a:lnTo>
                      <a:pt x="695" y="110"/>
                    </a:lnTo>
                    <a:lnTo>
                      <a:pt x="697" y="112"/>
                    </a:lnTo>
                    <a:lnTo>
                      <a:pt x="699" y="112"/>
                    </a:lnTo>
                    <a:lnTo>
                      <a:pt x="699" y="113"/>
                    </a:lnTo>
                    <a:lnTo>
                      <a:pt x="700" y="113"/>
                    </a:lnTo>
                    <a:lnTo>
                      <a:pt x="702" y="115"/>
                    </a:lnTo>
                    <a:lnTo>
                      <a:pt x="703" y="116"/>
                    </a:lnTo>
                    <a:lnTo>
                      <a:pt x="705" y="118"/>
                    </a:lnTo>
                    <a:lnTo>
                      <a:pt x="706" y="118"/>
                    </a:lnTo>
                    <a:lnTo>
                      <a:pt x="708" y="119"/>
                    </a:lnTo>
                    <a:lnTo>
                      <a:pt x="708" y="121"/>
                    </a:lnTo>
                    <a:lnTo>
                      <a:pt x="709" y="121"/>
                    </a:lnTo>
                    <a:lnTo>
                      <a:pt x="711" y="122"/>
                    </a:lnTo>
                    <a:lnTo>
                      <a:pt x="712" y="122"/>
                    </a:lnTo>
                    <a:lnTo>
                      <a:pt x="712" y="124"/>
                    </a:lnTo>
                    <a:lnTo>
                      <a:pt x="714" y="124"/>
                    </a:lnTo>
                    <a:lnTo>
                      <a:pt x="714" y="125"/>
                    </a:lnTo>
                    <a:lnTo>
                      <a:pt x="715" y="125"/>
                    </a:lnTo>
                    <a:lnTo>
                      <a:pt x="717" y="127"/>
                    </a:lnTo>
                    <a:lnTo>
                      <a:pt x="718" y="128"/>
                    </a:lnTo>
                    <a:lnTo>
                      <a:pt x="720" y="128"/>
                    </a:lnTo>
                    <a:lnTo>
                      <a:pt x="720" y="130"/>
                    </a:lnTo>
                    <a:lnTo>
                      <a:pt x="721" y="130"/>
                    </a:lnTo>
                    <a:lnTo>
                      <a:pt x="723" y="131"/>
                    </a:lnTo>
                    <a:lnTo>
                      <a:pt x="725" y="133"/>
                    </a:lnTo>
                    <a:lnTo>
                      <a:pt x="726" y="133"/>
                    </a:lnTo>
                    <a:lnTo>
                      <a:pt x="728" y="134"/>
                    </a:lnTo>
                    <a:lnTo>
                      <a:pt x="729" y="136"/>
                    </a:lnTo>
                    <a:lnTo>
                      <a:pt x="731" y="138"/>
                    </a:lnTo>
                    <a:lnTo>
                      <a:pt x="732" y="138"/>
                    </a:lnTo>
                    <a:lnTo>
                      <a:pt x="734" y="139"/>
                    </a:lnTo>
                    <a:lnTo>
                      <a:pt x="735" y="139"/>
                    </a:lnTo>
                    <a:lnTo>
                      <a:pt x="735" y="141"/>
                    </a:lnTo>
                    <a:lnTo>
                      <a:pt x="737" y="141"/>
                    </a:lnTo>
                    <a:lnTo>
                      <a:pt x="738" y="142"/>
                    </a:lnTo>
                    <a:lnTo>
                      <a:pt x="740" y="144"/>
                    </a:lnTo>
                    <a:lnTo>
                      <a:pt x="741" y="144"/>
                    </a:lnTo>
                    <a:lnTo>
                      <a:pt x="743" y="145"/>
                    </a:lnTo>
                    <a:lnTo>
                      <a:pt x="744" y="147"/>
                    </a:lnTo>
                    <a:lnTo>
                      <a:pt x="746" y="147"/>
                    </a:lnTo>
                    <a:lnTo>
                      <a:pt x="747" y="148"/>
                    </a:lnTo>
                    <a:lnTo>
                      <a:pt x="749" y="150"/>
                    </a:lnTo>
                    <a:lnTo>
                      <a:pt x="751" y="150"/>
                    </a:lnTo>
                    <a:lnTo>
                      <a:pt x="751" y="151"/>
                    </a:lnTo>
                    <a:lnTo>
                      <a:pt x="752" y="151"/>
                    </a:lnTo>
                    <a:lnTo>
                      <a:pt x="752" y="153"/>
                    </a:lnTo>
                    <a:lnTo>
                      <a:pt x="754" y="153"/>
                    </a:lnTo>
                    <a:lnTo>
                      <a:pt x="754" y="154"/>
                    </a:lnTo>
                    <a:lnTo>
                      <a:pt x="755" y="154"/>
                    </a:lnTo>
                    <a:lnTo>
                      <a:pt x="755" y="156"/>
                    </a:lnTo>
                    <a:lnTo>
                      <a:pt x="757" y="156"/>
                    </a:lnTo>
                    <a:lnTo>
                      <a:pt x="757" y="157"/>
                    </a:lnTo>
                    <a:lnTo>
                      <a:pt x="758" y="157"/>
                    </a:lnTo>
                    <a:lnTo>
                      <a:pt x="758" y="159"/>
                    </a:lnTo>
                    <a:lnTo>
                      <a:pt x="760" y="160"/>
                    </a:lnTo>
                    <a:lnTo>
                      <a:pt x="761" y="160"/>
                    </a:lnTo>
                    <a:lnTo>
                      <a:pt x="763" y="162"/>
                    </a:lnTo>
                    <a:lnTo>
                      <a:pt x="763" y="164"/>
                    </a:lnTo>
                    <a:lnTo>
                      <a:pt x="764" y="165"/>
                    </a:lnTo>
                    <a:lnTo>
                      <a:pt x="766" y="167"/>
                    </a:lnTo>
                    <a:lnTo>
                      <a:pt x="767" y="168"/>
                    </a:lnTo>
                    <a:lnTo>
                      <a:pt x="769" y="170"/>
                    </a:lnTo>
                    <a:lnTo>
                      <a:pt x="770" y="171"/>
                    </a:lnTo>
                    <a:lnTo>
                      <a:pt x="772" y="173"/>
                    </a:lnTo>
                    <a:lnTo>
                      <a:pt x="773" y="174"/>
                    </a:lnTo>
                    <a:lnTo>
                      <a:pt x="775" y="176"/>
                    </a:lnTo>
                    <a:lnTo>
                      <a:pt x="776" y="177"/>
                    </a:lnTo>
                    <a:lnTo>
                      <a:pt x="776" y="179"/>
                    </a:lnTo>
                    <a:lnTo>
                      <a:pt x="778" y="179"/>
                    </a:lnTo>
                    <a:lnTo>
                      <a:pt x="780" y="180"/>
                    </a:lnTo>
                    <a:lnTo>
                      <a:pt x="781" y="182"/>
                    </a:lnTo>
                    <a:lnTo>
                      <a:pt x="781" y="183"/>
                    </a:lnTo>
                    <a:lnTo>
                      <a:pt x="783" y="183"/>
                    </a:lnTo>
                    <a:lnTo>
                      <a:pt x="783" y="185"/>
                    </a:lnTo>
                    <a:lnTo>
                      <a:pt x="784" y="186"/>
                    </a:lnTo>
                    <a:lnTo>
                      <a:pt x="786" y="188"/>
                    </a:lnTo>
                    <a:lnTo>
                      <a:pt x="787" y="188"/>
                    </a:lnTo>
                    <a:lnTo>
                      <a:pt x="787" y="189"/>
                    </a:lnTo>
                    <a:lnTo>
                      <a:pt x="789" y="191"/>
                    </a:lnTo>
                    <a:lnTo>
                      <a:pt x="789" y="193"/>
                    </a:lnTo>
                    <a:lnTo>
                      <a:pt x="790" y="193"/>
                    </a:lnTo>
                    <a:lnTo>
                      <a:pt x="792" y="194"/>
                    </a:lnTo>
                    <a:lnTo>
                      <a:pt x="792" y="196"/>
                    </a:lnTo>
                    <a:lnTo>
                      <a:pt x="793" y="197"/>
                    </a:lnTo>
                    <a:lnTo>
                      <a:pt x="795" y="199"/>
                    </a:lnTo>
                    <a:lnTo>
                      <a:pt x="796" y="200"/>
                    </a:lnTo>
                    <a:lnTo>
                      <a:pt x="798" y="202"/>
                    </a:lnTo>
                    <a:lnTo>
                      <a:pt x="799" y="203"/>
                    </a:lnTo>
                    <a:lnTo>
                      <a:pt x="801" y="206"/>
                    </a:lnTo>
                    <a:lnTo>
                      <a:pt x="802" y="208"/>
                    </a:lnTo>
                    <a:lnTo>
                      <a:pt x="804" y="209"/>
                    </a:lnTo>
                    <a:lnTo>
                      <a:pt x="806" y="212"/>
                    </a:lnTo>
                    <a:lnTo>
                      <a:pt x="807" y="214"/>
                    </a:lnTo>
                    <a:lnTo>
                      <a:pt x="809" y="215"/>
                    </a:lnTo>
                    <a:lnTo>
                      <a:pt x="810" y="217"/>
                    </a:lnTo>
                    <a:lnTo>
                      <a:pt x="812" y="219"/>
                    </a:lnTo>
                    <a:lnTo>
                      <a:pt x="813" y="220"/>
                    </a:lnTo>
                    <a:lnTo>
                      <a:pt x="815" y="222"/>
                    </a:lnTo>
                    <a:lnTo>
                      <a:pt x="815" y="223"/>
                    </a:lnTo>
                    <a:lnTo>
                      <a:pt x="816" y="225"/>
                    </a:lnTo>
                    <a:lnTo>
                      <a:pt x="818" y="226"/>
                    </a:lnTo>
                    <a:lnTo>
                      <a:pt x="819" y="228"/>
                    </a:lnTo>
                    <a:lnTo>
                      <a:pt x="819" y="229"/>
                    </a:lnTo>
                    <a:lnTo>
                      <a:pt x="821" y="231"/>
                    </a:lnTo>
                    <a:lnTo>
                      <a:pt x="822" y="231"/>
                    </a:lnTo>
                    <a:lnTo>
                      <a:pt x="822" y="232"/>
                    </a:lnTo>
                    <a:lnTo>
                      <a:pt x="824" y="234"/>
                    </a:lnTo>
                    <a:lnTo>
                      <a:pt x="824" y="235"/>
                    </a:lnTo>
                    <a:lnTo>
                      <a:pt x="825" y="237"/>
                    </a:lnTo>
                    <a:lnTo>
                      <a:pt x="827" y="237"/>
                    </a:lnTo>
                    <a:lnTo>
                      <a:pt x="827" y="238"/>
                    </a:lnTo>
                    <a:lnTo>
                      <a:pt x="828" y="240"/>
                    </a:lnTo>
                    <a:lnTo>
                      <a:pt x="830" y="241"/>
                    </a:lnTo>
                    <a:lnTo>
                      <a:pt x="830" y="243"/>
                    </a:lnTo>
                    <a:lnTo>
                      <a:pt x="832" y="245"/>
                    </a:lnTo>
                    <a:lnTo>
                      <a:pt x="833" y="248"/>
                    </a:lnTo>
                    <a:lnTo>
                      <a:pt x="835" y="249"/>
                    </a:lnTo>
                    <a:lnTo>
                      <a:pt x="836" y="251"/>
                    </a:lnTo>
                    <a:lnTo>
                      <a:pt x="838" y="254"/>
                    </a:lnTo>
                    <a:lnTo>
                      <a:pt x="839" y="255"/>
                    </a:lnTo>
                    <a:lnTo>
                      <a:pt x="841" y="258"/>
                    </a:lnTo>
                    <a:lnTo>
                      <a:pt x="842" y="260"/>
                    </a:lnTo>
                    <a:lnTo>
                      <a:pt x="844" y="263"/>
                    </a:lnTo>
                    <a:lnTo>
                      <a:pt x="845" y="264"/>
                    </a:lnTo>
                    <a:lnTo>
                      <a:pt x="847" y="266"/>
                    </a:lnTo>
                    <a:lnTo>
                      <a:pt x="848" y="269"/>
                    </a:lnTo>
                    <a:lnTo>
                      <a:pt x="850" y="271"/>
                    </a:lnTo>
                    <a:lnTo>
                      <a:pt x="851" y="272"/>
                    </a:lnTo>
                    <a:lnTo>
                      <a:pt x="853" y="274"/>
                    </a:lnTo>
                    <a:lnTo>
                      <a:pt x="853" y="275"/>
                    </a:lnTo>
                    <a:lnTo>
                      <a:pt x="854" y="277"/>
                    </a:lnTo>
                    <a:lnTo>
                      <a:pt x="856" y="278"/>
                    </a:lnTo>
                    <a:lnTo>
                      <a:pt x="856" y="280"/>
                    </a:lnTo>
                    <a:lnTo>
                      <a:pt x="858" y="281"/>
                    </a:lnTo>
                    <a:lnTo>
                      <a:pt x="859" y="281"/>
                    </a:lnTo>
                    <a:lnTo>
                      <a:pt x="859" y="283"/>
                    </a:lnTo>
                    <a:lnTo>
                      <a:pt x="861" y="284"/>
                    </a:lnTo>
                    <a:lnTo>
                      <a:pt x="861" y="286"/>
                    </a:lnTo>
                    <a:lnTo>
                      <a:pt x="862" y="287"/>
                    </a:lnTo>
                    <a:lnTo>
                      <a:pt x="864" y="289"/>
                    </a:lnTo>
                    <a:lnTo>
                      <a:pt x="864" y="290"/>
                    </a:lnTo>
                    <a:lnTo>
                      <a:pt x="865" y="290"/>
                    </a:lnTo>
                    <a:lnTo>
                      <a:pt x="867" y="292"/>
                    </a:lnTo>
                    <a:lnTo>
                      <a:pt x="867" y="293"/>
                    </a:lnTo>
                    <a:lnTo>
                      <a:pt x="868" y="295"/>
                    </a:lnTo>
                    <a:lnTo>
                      <a:pt x="870" y="298"/>
                    </a:lnTo>
                    <a:lnTo>
                      <a:pt x="871" y="300"/>
                    </a:lnTo>
                    <a:lnTo>
                      <a:pt x="873" y="301"/>
                    </a:lnTo>
                    <a:lnTo>
                      <a:pt x="874" y="303"/>
                    </a:lnTo>
                    <a:lnTo>
                      <a:pt x="876" y="306"/>
                    </a:lnTo>
                    <a:lnTo>
                      <a:pt x="877" y="307"/>
                    </a:lnTo>
                    <a:lnTo>
                      <a:pt x="879" y="310"/>
                    </a:lnTo>
                    <a:lnTo>
                      <a:pt x="880" y="312"/>
                    </a:lnTo>
                    <a:lnTo>
                      <a:pt x="882" y="315"/>
                    </a:lnTo>
                    <a:lnTo>
                      <a:pt x="884" y="316"/>
                    </a:lnTo>
                    <a:lnTo>
                      <a:pt x="885" y="319"/>
                    </a:lnTo>
                    <a:lnTo>
                      <a:pt x="887" y="321"/>
                    </a:lnTo>
                    <a:lnTo>
                      <a:pt x="888" y="324"/>
                    </a:lnTo>
                    <a:lnTo>
                      <a:pt x="890" y="326"/>
                    </a:lnTo>
                    <a:lnTo>
                      <a:pt x="891" y="327"/>
                    </a:lnTo>
                    <a:lnTo>
                      <a:pt x="893" y="329"/>
                    </a:lnTo>
                    <a:lnTo>
                      <a:pt x="893" y="330"/>
                    </a:lnTo>
                    <a:lnTo>
                      <a:pt x="894" y="332"/>
                    </a:lnTo>
                    <a:lnTo>
                      <a:pt x="896" y="333"/>
                    </a:lnTo>
                    <a:lnTo>
                      <a:pt x="896" y="335"/>
                    </a:lnTo>
                    <a:lnTo>
                      <a:pt x="897" y="336"/>
                    </a:lnTo>
                    <a:lnTo>
                      <a:pt x="899" y="338"/>
                    </a:lnTo>
                    <a:lnTo>
                      <a:pt x="899" y="339"/>
                    </a:lnTo>
                    <a:lnTo>
                      <a:pt x="900" y="341"/>
                    </a:lnTo>
                    <a:lnTo>
                      <a:pt x="900" y="342"/>
                    </a:lnTo>
                    <a:lnTo>
                      <a:pt x="902" y="342"/>
                    </a:lnTo>
                    <a:lnTo>
                      <a:pt x="902" y="344"/>
                    </a:lnTo>
                    <a:lnTo>
                      <a:pt x="903" y="345"/>
                    </a:lnTo>
                    <a:lnTo>
                      <a:pt x="903" y="347"/>
                    </a:lnTo>
                    <a:lnTo>
                      <a:pt x="905" y="348"/>
                    </a:lnTo>
                    <a:lnTo>
                      <a:pt x="906" y="350"/>
                    </a:lnTo>
                    <a:lnTo>
                      <a:pt x="908" y="352"/>
                    </a:lnTo>
                    <a:lnTo>
                      <a:pt x="908" y="353"/>
                    </a:lnTo>
                    <a:lnTo>
                      <a:pt x="909" y="355"/>
                    </a:lnTo>
                    <a:lnTo>
                      <a:pt x="909" y="358"/>
                    </a:lnTo>
                    <a:lnTo>
                      <a:pt x="911" y="359"/>
                    </a:lnTo>
                    <a:lnTo>
                      <a:pt x="913" y="361"/>
                    </a:lnTo>
                    <a:lnTo>
                      <a:pt x="914" y="362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" name="Freeform 187"/>
              <p:cNvSpPr>
                <a:spLocks/>
              </p:cNvSpPr>
              <p:nvPr/>
            </p:nvSpPr>
            <p:spPr bwMode="auto">
              <a:xfrm>
                <a:off x="3408" y="2770"/>
                <a:ext cx="457" cy="181"/>
              </a:xfrm>
              <a:custGeom>
                <a:avLst/>
                <a:gdLst>
                  <a:gd name="T0" fmla="*/ 45 w 914"/>
                  <a:gd name="T1" fmla="*/ 90 h 363"/>
                  <a:gd name="T2" fmla="*/ 77 w 914"/>
                  <a:gd name="T3" fmla="*/ 90 h 363"/>
                  <a:gd name="T4" fmla="*/ 93 w 914"/>
                  <a:gd name="T5" fmla="*/ 90 h 363"/>
                  <a:gd name="T6" fmla="*/ 100 w 914"/>
                  <a:gd name="T7" fmla="*/ 90 h 363"/>
                  <a:gd name="T8" fmla="*/ 104 w 914"/>
                  <a:gd name="T9" fmla="*/ 90 h 363"/>
                  <a:gd name="T10" fmla="*/ 107 w 914"/>
                  <a:gd name="T11" fmla="*/ 90 h 363"/>
                  <a:gd name="T12" fmla="*/ 110 w 914"/>
                  <a:gd name="T13" fmla="*/ 90 h 363"/>
                  <a:gd name="T14" fmla="*/ 112 w 914"/>
                  <a:gd name="T15" fmla="*/ 89 h 363"/>
                  <a:gd name="T16" fmla="*/ 115 w 914"/>
                  <a:gd name="T17" fmla="*/ 89 h 363"/>
                  <a:gd name="T18" fmla="*/ 118 w 914"/>
                  <a:gd name="T19" fmla="*/ 88 h 363"/>
                  <a:gd name="T20" fmla="*/ 121 w 914"/>
                  <a:gd name="T21" fmla="*/ 88 h 363"/>
                  <a:gd name="T22" fmla="*/ 123 w 914"/>
                  <a:gd name="T23" fmla="*/ 87 h 363"/>
                  <a:gd name="T24" fmla="*/ 126 w 914"/>
                  <a:gd name="T25" fmla="*/ 86 h 363"/>
                  <a:gd name="T26" fmla="*/ 131 w 914"/>
                  <a:gd name="T27" fmla="*/ 85 h 363"/>
                  <a:gd name="T28" fmla="*/ 134 w 914"/>
                  <a:gd name="T29" fmla="*/ 84 h 363"/>
                  <a:gd name="T30" fmla="*/ 138 w 914"/>
                  <a:gd name="T31" fmla="*/ 83 h 363"/>
                  <a:gd name="T32" fmla="*/ 140 w 914"/>
                  <a:gd name="T33" fmla="*/ 82 h 363"/>
                  <a:gd name="T34" fmla="*/ 143 w 914"/>
                  <a:gd name="T35" fmla="*/ 81 h 363"/>
                  <a:gd name="T36" fmla="*/ 146 w 914"/>
                  <a:gd name="T37" fmla="*/ 79 h 363"/>
                  <a:gd name="T38" fmla="*/ 149 w 914"/>
                  <a:gd name="T39" fmla="*/ 78 h 363"/>
                  <a:gd name="T40" fmla="*/ 152 w 914"/>
                  <a:gd name="T41" fmla="*/ 76 h 363"/>
                  <a:gd name="T42" fmla="*/ 154 w 914"/>
                  <a:gd name="T43" fmla="*/ 75 h 363"/>
                  <a:gd name="T44" fmla="*/ 156 w 914"/>
                  <a:gd name="T45" fmla="*/ 74 h 363"/>
                  <a:gd name="T46" fmla="*/ 159 w 914"/>
                  <a:gd name="T47" fmla="*/ 72 h 363"/>
                  <a:gd name="T48" fmla="*/ 162 w 914"/>
                  <a:gd name="T49" fmla="*/ 70 h 363"/>
                  <a:gd name="T50" fmla="*/ 164 w 914"/>
                  <a:gd name="T51" fmla="*/ 69 h 363"/>
                  <a:gd name="T52" fmla="*/ 166 w 914"/>
                  <a:gd name="T53" fmla="*/ 68 h 363"/>
                  <a:gd name="T54" fmla="*/ 168 w 914"/>
                  <a:gd name="T55" fmla="*/ 67 h 363"/>
                  <a:gd name="T56" fmla="*/ 171 w 914"/>
                  <a:gd name="T57" fmla="*/ 65 h 363"/>
                  <a:gd name="T58" fmla="*/ 173 w 914"/>
                  <a:gd name="T59" fmla="*/ 64 h 363"/>
                  <a:gd name="T60" fmla="*/ 174 w 914"/>
                  <a:gd name="T61" fmla="*/ 63 h 363"/>
                  <a:gd name="T62" fmla="*/ 175 w 914"/>
                  <a:gd name="T63" fmla="*/ 62 h 363"/>
                  <a:gd name="T64" fmla="*/ 177 w 914"/>
                  <a:gd name="T65" fmla="*/ 60 h 363"/>
                  <a:gd name="T66" fmla="*/ 179 w 914"/>
                  <a:gd name="T67" fmla="*/ 59 h 363"/>
                  <a:gd name="T68" fmla="*/ 180 w 914"/>
                  <a:gd name="T69" fmla="*/ 58 h 363"/>
                  <a:gd name="T70" fmla="*/ 181 w 914"/>
                  <a:gd name="T71" fmla="*/ 57 h 363"/>
                  <a:gd name="T72" fmla="*/ 183 w 914"/>
                  <a:gd name="T73" fmla="*/ 56 h 363"/>
                  <a:gd name="T74" fmla="*/ 185 w 914"/>
                  <a:gd name="T75" fmla="*/ 55 h 363"/>
                  <a:gd name="T76" fmla="*/ 186 w 914"/>
                  <a:gd name="T77" fmla="*/ 54 h 363"/>
                  <a:gd name="T78" fmla="*/ 188 w 914"/>
                  <a:gd name="T79" fmla="*/ 52 h 363"/>
                  <a:gd name="T80" fmla="*/ 190 w 914"/>
                  <a:gd name="T81" fmla="*/ 51 h 363"/>
                  <a:gd name="T82" fmla="*/ 191 w 914"/>
                  <a:gd name="T83" fmla="*/ 49 h 363"/>
                  <a:gd name="T84" fmla="*/ 193 w 914"/>
                  <a:gd name="T85" fmla="*/ 47 h 363"/>
                  <a:gd name="T86" fmla="*/ 195 w 914"/>
                  <a:gd name="T87" fmla="*/ 45 h 363"/>
                  <a:gd name="T88" fmla="*/ 196 w 914"/>
                  <a:gd name="T89" fmla="*/ 44 h 363"/>
                  <a:gd name="T90" fmla="*/ 198 w 914"/>
                  <a:gd name="T91" fmla="*/ 42 h 363"/>
                  <a:gd name="T92" fmla="*/ 201 w 914"/>
                  <a:gd name="T93" fmla="*/ 39 h 363"/>
                  <a:gd name="T94" fmla="*/ 203 w 914"/>
                  <a:gd name="T95" fmla="*/ 36 h 363"/>
                  <a:gd name="T96" fmla="*/ 205 w 914"/>
                  <a:gd name="T97" fmla="*/ 34 h 363"/>
                  <a:gd name="T98" fmla="*/ 206 w 914"/>
                  <a:gd name="T99" fmla="*/ 31 h 363"/>
                  <a:gd name="T100" fmla="*/ 208 w 914"/>
                  <a:gd name="T101" fmla="*/ 29 h 363"/>
                  <a:gd name="T102" fmla="*/ 211 w 914"/>
                  <a:gd name="T103" fmla="*/ 26 h 363"/>
                  <a:gd name="T104" fmla="*/ 213 w 914"/>
                  <a:gd name="T105" fmla="*/ 22 h 363"/>
                  <a:gd name="T106" fmla="*/ 215 w 914"/>
                  <a:gd name="T107" fmla="*/ 20 h 363"/>
                  <a:gd name="T108" fmla="*/ 217 w 914"/>
                  <a:gd name="T109" fmla="*/ 17 h 363"/>
                  <a:gd name="T110" fmla="*/ 219 w 914"/>
                  <a:gd name="T111" fmla="*/ 15 h 363"/>
                  <a:gd name="T112" fmla="*/ 221 w 914"/>
                  <a:gd name="T113" fmla="*/ 11 h 363"/>
                  <a:gd name="T114" fmla="*/ 224 w 914"/>
                  <a:gd name="T115" fmla="*/ 8 h 363"/>
                  <a:gd name="T116" fmla="*/ 225 w 914"/>
                  <a:gd name="T117" fmla="*/ 5 h 363"/>
                  <a:gd name="T118" fmla="*/ 227 w 914"/>
                  <a:gd name="T119" fmla="*/ 3 h 363"/>
                  <a:gd name="T120" fmla="*/ 228 w 914"/>
                  <a:gd name="T121" fmla="*/ 0 h 3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4"/>
                  <a:gd name="T184" fmla="*/ 0 h 363"/>
                  <a:gd name="T185" fmla="*/ 914 w 914"/>
                  <a:gd name="T186" fmla="*/ 363 h 36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4" h="363">
                    <a:moveTo>
                      <a:pt x="0" y="363"/>
                    </a:moveTo>
                    <a:lnTo>
                      <a:pt x="35" y="363"/>
                    </a:lnTo>
                    <a:lnTo>
                      <a:pt x="67" y="363"/>
                    </a:lnTo>
                    <a:lnTo>
                      <a:pt x="98" y="363"/>
                    </a:lnTo>
                    <a:lnTo>
                      <a:pt x="127" y="363"/>
                    </a:lnTo>
                    <a:lnTo>
                      <a:pt x="154" y="363"/>
                    </a:lnTo>
                    <a:lnTo>
                      <a:pt x="179" y="363"/>
                    </a:lnTo>
                    <a:lnTo>
                      <a:pt x="202" y="363"/>
                    </a:lnTo>
                    <a:lnTo>
                      <a:pt x="223" y="363"/>
                    </a:lnTo>
                    <a:lnTo>
                      <a:pt x="243" y="363"/>
                    </a:lnTo>
                    <a:lnTo>
                      <a:pt x="260" y="363"/>
                    </a:lnTo>
                    <a:lnTo>
                      <a:pt x="277" y="363"/>
                    </a:lnTo>
                    <a:lnTo>
                      <a:pt x="292" y="363"/>
                    </a:lnTo>
                    <a:lnTo>
                      <a:pt x="306" y="363"/>
                    </a:lnTo>
                    <a:lnTo>
                      <a:pt x="318" y="363"/>
                    </a:lnTo>
                    <a:lnTo>
                      <a:pt x="330" y="363"/>
                    </a:lnTo>
                    <a:lnTo>
                      <a:pt x="339" y="363"/>
                    </a:lnTo>
                    <a:lnTo>
                      <a:pt x="348" y="363"/>
                    </a:lnTo>
                    <a:lnTo>
                      <a:pt x="358" y="363"/>
                    </a:lnTo>
                    <a:lnTo>
                      <a:pt x="364" y="363"/>
                    </a:lnTo>
                    <a:lnTo>
                      <a:pt x="371" y="363"/>
                    </a:lnTo>
                    <a:lnTo>
                      <a:pt x="376" y="363"/>
                    </a:lnTo>
                    <a:lnTo>
                      <a:pt x="382" y="363"/>
                    </a:lnTo>
                    <a:lnTo>
                      <a:pt x="387" y="363"/>
                    </a:lnTo>
                    <a:lnTo>
                      <a:pt x="390" y="363"/>
                    </a:lnTo>
                    <a:lnTo>
                      <a:pt x="393" y="361"/>
                    </a:lnTo>
                    <a:lnTo>
                      <a:pt x="396" y="361"/>
                    </a:lnTo>
                    <a:lnTo>
                      <a:pt x="399" y="361"/>
                    </a:lnTo>
                    <a:lnTo>
                      <a:pt x="402" y="361"/>
                    </a:lnTo>
                    <a:lnTo>
                      <a:pt x="405" y="361"/>
                    </a:lnTo>
                    <a:lnTo>
                      <a:pt x="407" y="361"/>
                    </a:lnTo>
                    <a:lnTo>
                      <a:pt x="410" y="361"/>
                    </a:lnTo>
                    <a:lnTo>
                      <a:pt x="411" y="361"/>
                    </a:lnTo>
                    <a:lnTo>
                      <a:pt x="414" y="361"/>
                    </a:lnTo>
                    <a:lnTo>
                      <a:pt x="417" y="361"/>
                    </a:lnTo>
                    <a:lnTo>
                      <a:pt x="419" y="361"/>
                    </a:lnTo>
                    <a:lnTo>
                      <a:pt x="422" y="360"/>
                    </a:lnTo>
                    <a:lnTo>
                      <a:pt x="423" y="360"/>
                    </a:lnTo>
                    <a:lnTo>
                      <a:pt x="425" y="360"/>
                    </a:lnTo>
                    <a:lnTo>
                      <a:pt x="426" y="360"/>
                    </a:lnTo>
                    <a:lnTo>
                      <a:pt x="428" y="360"/>
                    </a:lnTo>
                    <a:lnTo>
                      <a:pt x="429" y="360"/>
                    </a:lnTo>
                    <a:lnTo>
                      <a:pt x="431" y="360"/>
                    </a:lnTo>
                    <a:lnTo>
                      <a:pt x="433" y="360"/>
                    </a:lnTo>
                    <a:lnTo>
                      <a:pt x="434" y="360"/>
                    </a:lnTo>
                    <a:lnTo>
                      <a:pt x="436" y="360"/>
                    </a:lnTo>
                    <a:lnTo>
                      <a:pt x="437" y="360"/>
                    </a:lnTo>
                    <a:lnTo>
                      <a:pt x="439" y="360"/>
                    </a:lnTo>
                    <a:lnTo>
                      <a:pt x="440" y="358"/>
                    </a:lnTo>
                    <a:lnTo>
                      <a:pt x="442" y="358"/>
                    </a:lnTo>
                    <a:lnTo>
                      <a:pt x="443" y="358"/>
                    </a:lnTo>
                    <a:lnTo>
                      <a:pt x="445" y="358"/>
                    </a:lnTo>
                    <a:lnTo>
                      <a:pt x="446" y="358"/>
                    </a:lnTo>
                    <a:lnTo>
                      <a:pt x="448" y="358"/>
                    </a:lnTo>
                    <a:lnTo>
                      <a:pt x="449" y="358"/>
                    </a:lnTo>
                    <a:lnTo>
                      <a:pt x="451" y="358"/>
                    </a:lnTo>
                    <a:lnTo>
                      <a:pt x="452" y="357"/>
                    </a:lnTo>
                    <a:lnTo>
                      <a:pt x="454" y="357"/>
                    </a:lnTo>
                    <a:lnTo>
                      <a:pt x="455" y="357"/>
                    </a:lnTo>
                    <a:lnTo>
                      <a:pt x="457" y="357"/>
                    </a:lnTo>
                    <a:lnTo>
                      <a:pt x="460" y="357"/>
                    </a:lnTo>
                    <a:lnTo>
                      <a:pt x="462" y="355"/>
                    </a:lnTo>
                    <a:lnTo>
                      <a:pt x="465" y="355"/>
                    </a:lnTo>
                    <a:lnTo>
                      <a:pt x="466" y="355"/>
                    </a:lnTo>
                    <a:lnTo>
                      <a:pt x="469" y="355"/>
                    </a:lnTo>
                    <a:lnTo>
                      <a:pt x="471" y="355"/>
                    </a:lnTo>
                    <a:lnTo>
                      <a:pt x="474" y="353"/>
                    </a:lnTo>
                    <a:lnTo>
                      <a:pt x="475" y="353"/>
                    </a:lnTo>
                    <a:lnTo>
                      <a:pt x="477" y="353"/>
                    </a:lnTo>
                    <a:lnTo>
                      <a:pt x="478" y="353"/>
                    </a:lnTo>
                    <a:lnTo>
                      <a:pt x="481" y="353"/>
                    </a:lnTo>
                    <a:lnTo>
                      <a:pt x="483" y="353"/>
                    </a:lnTo>
                    <a:lnTo>
                      <a:pt x="485" y="352"/>
                    </a:lnTo>
                    <a:lnTo>
                      <a:pt x="486" y="352"/>
                    </a:lnTo>
                    <a:lnTo>
                      <a:pt x="488" y="352"/>
                    </a:lnTo>
                    <a:lnTo>
                      <a:pt x="489" y="352"/>
                    </a:lnTo>
                    <a:lnTo>
                      <a:pt x="491" y="352"/>
                    </a:lnTo>
                    <a:lnTo>
                      <a:pt x="492" y="350"/>
                    </a:lnTo>
                    <a:lnTo>
                      <a:pt x="494" y="350"/>
                    </a:lnTo>
                    <a:lnTo>
                      <a:pt x="495" y="350"/>
                    </a:lnTo>
                    <a:lnTo>
                      <a:pt x="497" y="350"/>
                    </a:lnTo>
                    <a:lnTo>
                      <a:pt x="498" y="349"/>
                    </a:lnTo>
                    <a:lnTo>
                      <a:pt x="500" y="349"/>
                    </a:lnTo>
                    <a:lnTo>
                      <a:pt x="501" y="349"/>
                    </a:lnTo>
                    <a:lnTo>
                      <a:pt x="503" y="349"/>
                    </a:lnTo>
                    <a:lnTo>
                      <a:pt x="504" y="347"/>
                    </a:lnTo>
                    <a:lnTo>
                      <a:pt x="506" y="347"/>
                    </a:lnTo>
                    <a:lnTo>
                      <a:pt x="507" y="347"/>
                    </a:lnTo>
                    <a:lnTo>
                      <a:pt x="509" y="346"/>
                    </a:lnTo>
                    <a:lnTo>
                      <a:pt x="512" y="346"/>
                    </a:lnTo>
                    <a:lnTo>
                      <a:pt x="514" y="344"/>
                    </a:lnTo>
                    <a:lnTo>
                      <a:pt x="517" y="344"/>
                    </a:lnTo>
                    <a:lnTo>
                      <a:pt x="518" y="344"/>
                    </a:lnTo>
                    <a:lnTo>
                      <a:pt x="521" y="343"/>
                    </a:lnTo>
                    <a:lnTo>
                      <a:pt x="524" y="341"/>
                    </a:lnTo>
                    <a:lnTo>
                      <a:pt x="527" y="341"/>
                    </a:lnTo>
                    <a:lnTo>
                      <a:pt x="529" y="340"/>
                    </a:lnTo>
                    <a:lnTo>
                      <a:pt x="532" y="340"/>
                    </a:lnTo>
                    <a:lnTo>
                      <a:pt x="533" y="338"/>
                    </a:lnTo>
                    <a:lnTo>
                      <a:pt x="536" y="338"/>
                    </a:lnTo>
                    <a:lnTo>
                      <a:pt x="538" y="337"/>
                    </a:lnTo>
                    <a:lnTo>
                      <a:pt x="540" y="337"/>
                    </a:lnTo>
                    <a:lnTo>
                      <a:pt x="543" y="337"/>
                    </a:lnTo>
                    <a:lnTo>
                      <a:pt x="544" y="335"/>
                    </a:lnTo>
                    <a:lnTo>
                      <a:pt x="546" y="335"/>
                    </a:lnTo>
                    <a:lnTo>
                      <a:pt x="547" y="334"/>
                    </a:lnTo>
                    <a:lnTo>
                      <a:pt x="549" y="334"/>
                    </a:lnTo>
                    <a:lnTo>
                      <a:pt x="550" y="334"/>
                    </a:lnTo>
                    <a:lnTo>
                      <a:pt x="552" y="332"/>
                    </a:lnTo>
                    <a:lnTo>
                      <a:pt x="553" y="332"/>
                    </a:lnTo>
                    <a:lnTo>
                      <a:pt x="555" y="331"/>
                    </a:lnTo>
                    <a:lnTo>
                      <a:pt x="556" y="331"/>
                    </a:lnTo>
                    <a:lnTo>
                      <a:pt x="558" y="331"/>
                    </a:lnTo>
                    <a:lnTo>
                      <a:pt x="559" y="329"/>
                    </a:lnTo>
                    <a:lnTo>
                      <a:pt x="561" y="329"/>
                    </a:lnTo>
                    <a:lnTo>
                      <a:pt x="562" y="327"/>
                    </a:lnTo>
                    <a:lnTo>
                      <a:pt x="564" y="327"/>
                    </a:lnTo>
                    <a:lnTo>
                      <a:pt x="566" y="327"/>
                    </a:lnTo>
                    <a:lnTo>
                      <a:pt x="567" y="326"/>
                    </a:lnTo>
                    <a:lnTo>
                      <a:pt x="569" y="324"/>
                    </a:lnTo>
                    <a:lnTo>
                      <a:pt x="570" y="324"/>
                    </a:lnTo>
                    <a:lnTo>
                      <a:pt x="572" y="323"/>
                    </a:lnTo>
                    <a:lnTo>
                      <a:pt x="575" y="323"/>
                    </a:lnTo>
                    <a:lnTo>
                      <a:pt x="576" y="321"/>
                    </a:lnTo>
                    <a:lnTo>
                      <a:pt x="579" y="320"/>
                    </a:lnTo>
                    <a:lnTo>
                      <a:pt x="581" y="318"/>
                    </a:lnTo>
                    <a:lnTo>
                      <a:pt x="584" y="318"/>
                    </a:lnTo>
                    <a:lnTo>
                      <a:pt x="585" y="317"/>
                    </a:lnTo>
                    <a:lnTo>
                      <a:pt x="588" y="315"/>
                    </a:lnTo>
                    <a:lnTo>
                      <a:pt x="590" y="315"/>
                    </a:lnTo>
                    <a:lnTo>
                      <a:pt x="592" y="314"/>
                    </a:lnTo>
                    <a:lnTo>
                      <a:pt x="593" y="312"/>
                    </a:lnTo>
                    <a:lnTo>
                      <a:pt x="595" y="312"/>
                    </a:lnTo>
                    <a:lnTo>
                      <a:pt x="598" y="311"/>
                    </a:lnTo>
                    <a:lnTo>
                      <a:pt x="599" y="309"/>
                    </a:lnTo>
                    <a:lnTo>
                      <a:pt x="601" y="309"/>
                    </a:lnTo>
                    <a:lnTo>
                      <a:pt x="602" y="308"/>
                    </a:lnTo>
                    <a:lnTo>
                      <a:pt x="604" y="308"/>
                    </a:lnTo>
                    <a:lnTo>
                      <a:pt x="605" y="306"/>
                    </a:lnTo>
                    <a:lnTo>
                      <a:pt x="607" y="306"/>
                    </a:lnTo>
                    <a:lnTo>
                      <a:pt x="608" y="305"/>
                    </a:lnTo>
                    <a:lnTo>
                      <a:pt x="610" y="305"/>
                    </a:lnTo>
                    <a:lnTo>
                      <a:pt x="611" y="303"/>
                    </a:lnTo>
                    <a:lnTo>
                      <a:pt x="613" y="303"/>
                    </a:lnTo>
                    <a:lnTo>
                      <a:pt x="614" y="302"/>
                    </a:lnTo>
                    <a:lnTo>
                      <a:pt x="616" y="302"/>
                    </a:lnTo>
                    <a:lnTo>
                      <a:pt x="618" y="300"/>
                    </a:lnTo>
                    <a:lnTo>
                      <a:pt x="619" y="300"/>
                    </a:lnTo>
                    <a:lnTo>
                      <a:pt x="621" y="298"/>
                    </a:lnTo>
                    <a:lnTo>
                      <a:pt x="622" y="297"/>
                    </a:lnTo>
                    <a:lnTo>
                      <a:pt x="624" y="297"/>
                    </a:lnTo>
                    <a:lnTo>
                      <a:pt x="625" y="295"/>
                    </a:lnTo>
                    <a:lnTo>
                      <a:pt x="628" y="294"/>
                    </a:lnTo>
                    <a:lnTo>
                      <a:pt x="630" y="294"/>
                    </a:lnTo>
                    <a:lnTo>
                      <a:pt x="631" y="292"/>
                    </a:lnTo>
                    <a:lnTo>
                      <a:pt x="634" y="291"/>
                    </a:lnTo>
                    <a:lnTo>
                      <a:pt x="636" y="289"/>
                    </a:lnTo>
                    <a:lnTo>
                      <a:pt x="637" y="289"/>
                    </a:lnTo>
                    <a:lnTo>
                      <a:pt x="639" y="288"/>
                    </a:lnTo>
                    <a:lnTo>
                      <a:pt x="642" y="286"/>
                    </a:lnTo>
                    <a:lnTo>
                      <a:pt x="643" y="286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7" y="283"/>
                    </a:lnTo>
                    <a:lnTo>
                      <a:pt x="648" y="283"/>
                    </a:lnTo>
                    <a:lnTo>
                      <a:pt x="650" y="282"/>
                    </a:lnTo>
                    <a:lnTo>
                      <a:pt x="651" y="282"/>
                    </a:lnTo>
                    <a:lnTo>
                      <a:pt x="651" y="280"/>
                    </a:lnTo>
                    <a:lnTo>
                      <a:pt x="653" y="280"/>
                    </a:lnTo>
                    <a:lnTo>
                      <a:pt x="654" y="280"/>
                    </a:lnTo>
                    <a:lnTo>
                      <a:pt x="656" y="279"/>
                    </a:lnTo>
                    <a:lnTo>
                      <a:pt x="657" y="277"/>
                    </a:lnTo>
                    <a:lnTo>
                      <a:pt x="659" y="277"/>
                    </a:lnTo>
                    <a:lnTo>
                      <a:pt x="660" y="276"/>
                    </a:lnTo>
                    <a:lnTo>
                      <a:pt x="662" y="276"/>
                    </a:lnTo>
                    <a:lnTo>
                      <a:pt x="662" y="274"/>
                    </a:lnTo>
                    <a:lnTo>
                      <a:pt x="663" y="274"/>
                    </a:lnTo>
                    <a:lnTo>
                      <a:pt x="665" y="272"/>
                    </a:lnTo>
                    <a:lnTo>
                      <a:pt x="666" y="272"/>
                    </a:lnTo>
                    <a:lnTo>
                      <a:pt x="666" y="271"/>
                    </a:lnTo>
                    <a:lnTo>
                      <a:pt x="668" y="271"/>
                    </a:lnTo>
                    <a:lnTo>
                      <a:pt x="669" y="269"/>
                    </a:lnTo>
                    <a:lnTo>
                      <a:pt x="671" y="268"/>
                    </a:lnTo>
                    <a:lnTo>
                      <a:pt x="673" y="268"/>
                    </a:lnTo>
                    <a:lnTo>
                      <a:pt x="674" y="266"/>
                    </a:lnTo>
                    <a:lnTo>
                      <a:pt x="677" y="265"/>
                    </a:lnTo>
                    <a:lnTo>
                      <a:pt x="679" y="265"/>
                    </a:lnTo>
                    <a:lnTo>
                      <a:pt x="680" y="263"/>
                    </a:lnTo>
                    <a:lnTo>
                      <a:pt x="682" y="262"/>
                    </a:lnTo>
                    <a:lnTo>
                      <a:pt x="683" y="260"/>
                    </a:lnTo>
                    <a:lnTo>
                      <a:pt x="685" y="260"/>
                    </a:lnTo>
                    <a:lnTo>
                      <a:pt x="686" y="259"/>
                    </a:lnTo>
                    <a:lnTo>
                      <a:pt x="688" y="257"/>
                    </a:lnTo>
                    <a:lnTo>
                      <a:pt x="689" y="257"/>
                    </a:lnTo>
                    <a:lnTo>
                      <a:pt x="689" y="256"/>
                    </a:lnTo>
                    <a:lnTo>
                      <a:pt x="691" y="256"/>
                    </a:lnTo>
                    <a:lnTo>
                      <a:pt x="692" y="254"/>
                    </a:lnTo>
                    <a:lnTo>
                      <a:pt x="694" y="254"/>
                    </a:lnTo>
                    <a:lnTo>
                      <a:pt x="694" y="253"/>
                    </a:lnTo>
                    <a:lnTo>
                      <a:pt x="695" y="253"/>
                    </a:lnTo>
                    <a:lnTo>
                      <a:pt x="697" y="251"/>
                    </a:lnTo>
                    <a:lnTo>
                      <a:pt x="699" y="250"/>
                    </a:lnTo>
                    <a:lnTo>
                      <a:pt x="700" y="250"/>
                    </a:lnTo>
                    <a:lnTo>
                      <a:pt x="702" y="248"/>
                    </a:lnTo>
                    <a:lnTo>
                      <a:pt x="703" y="246"/>
                    </a:lnTo>
                    <a:lnTo>
                      <a:pt x="705" y="245"/>
                    </a:lnTo>
                    <a:lnTo>
                      <a:pt x="706" y="245"/>
                    </a:lnTo>
                    <a:lnTo>
                      <a:pt x="708" y="243"/>
                    </a:lnTo>
                    <a:lnTo>
                      <a:pt x="708" y="242"/>
                    </a:lnTo>
                    <a:lnTo>
                      <a:pt x="709" y="242"/>
                    </a:lnTo>
                    <a:lnTo>
                      <a:pt x="711" y="240"/>
                    </a:lnTo>
                    <a:lnTo>
                      <a:pt x="712" y="240"/>
                    </a:lnTo>
                    <a:lnTo>
                      <a:pt x="712" y="239"/>
                    </a:lnTo>
                    <a:lnTo>
                      <a:pt x="714" y="239"/>
                    </a:lnTo>
                    <a:lnTo>
                      <a:pt x="714" y="237"/>
                    </a:lnTo>
                    <a:lnTo>
                      <a:pt x="715" y="237"/>
                    </a:lnTo>
                    <a:lnTo>
                      <a:pt x="715" y="236"/>
                    </a:lnTo>
                    <a:lnTo>
                      <a:pt x="717" y="236"/>
                    </a:lnTo>
                    <a:lnTo>
                      <a:pt x="718" y="234"/>
                    </a:lnTo>
                    <a:lnTo>
                      <a:pt x="720" y="234"/>
                    </a:lnTo>
                    <a:lnTo>
                      <a:pt x="720" y="233"/>
                    </a:lnTo>
                    <a:lnTo>
                      <a:pt x="721" y="233"/>
                    </a:lnTo>
                    <a:lnTo>
                      <a:pt x="723" y="231"/>
                    </a:lnTo>
                    <a:lnTo>
                      <a:pt x="725" y="230"/>
                    </a:lnTo>
                    <a:lnTo>
                      <a:pt x="726" y="230"/>
                    </a:lnTo>
                    <a:lnTo>
                      <a:pt x="728" y="228"/>
                    </a:lnTo>
                    <a:lnTo>
                      <a:pt x="729" y="227"/>
                    </a:lnTo>
                    <a:lnTo>
                      <a:pt x="731" y="225"/>
                    </a:lnTo>
                    <a:lnTo>
                      <a:pt x="732" y="225"/>
                    </a:lnTo>
                    <a:lnTo>
                      <a:pt x="734" y="224"/>
                    </a:lnTo>
                    <a:lnTo>
                      <a:pt x="735" y="224"/>
                    </a:lnTo>
                    <a:lnTo>
                      <a:pt x="735" y="222"/>
                    </a:lnTo>
                    <a:lnTo>
                      <a:pt x="737" y="222"/>
                    </a:lnTo>
                    <a:lnTo>
                      <a:pt x="738" y="220"/>
                    </a:lnTo>
                    <a:lnTo>
                      <a:pt x="740" y="219"/>
                    </a:lnTo>
                    <a:lnTo>
                      <a:pt x="741" y="219"/>
                    </a:lnTo>
                    <a:lnTo>
                      <a:pt x="743" y="217"/>
                    </a:lnTo>
                    <a:lnTo>
                      <a:pt x="744" y="217"/>
                    </a:lnTo>
                    <a:lnTo>
                      <a:pt x="744" y="216"/>
                    </a:lnTo>
                    <a:lnTo>
                      <a:pt x="746" y="216"/>
                    </a:lnTo>
                    <a:lnTo>
                      <a:pt x="747" y="214"/>
                    </a:lnTo>
                    <a:lnTo>
                      <a:pt x="749" y="213"/>
                    </a:lnTo>
                    <a:lnTo>
                      <a:pt x="751" y="213"/>
                    </a:lnTo>
                    <a:lnTo>
                      <a:pt x="751" y="211"/>
                    </a:lnTo>
                    <a:lnTo>
                      <a:pt x="752" y="211"/>
                    </a:lnTo>
                    <a:lnTo>
                      <a:pt x="752" y="210"/>
                    </a:lnTo>
                    <a:lnTo>
                      <a:pt x="754" y="210"/>
                    </a:lnTo>
                    <a:lnTo>
                      <a:pt x="755" y="208"/>
                    </a:lnTo>
                    <a:lnTo>
                      <a:pt x="755" y="207"/>
                    </a:lnTo>
                    <a:lnTo>
                      <a:pt x="757" y="207"/>
                    </a:lnTo>
                    <a:lnTo>
                      <a:pt x="757" y="205"/>
                    </a:lnTo>
                    <a:lnTo>
                      <a:pt x="758" y="205"/>
                    </a:lnTo>
                    <a:lnTo>
                      <a:pt x="758" y="204"/>
                    </a:lnTo>
                    <a:lnTo>
                      <a:pt x="760" y="202"/>
                    </a:lnTo>
                    <a:lnTo>
                      <a:pt x="761" y="202"/>
                    </a:lnTo>
                    <a:lnTo>
                      <a:pt x="763" y="201"/>
                    </a:lnTo>
                    <a:lnTo>
                      <a:pt x="763" y="199"/>
                    </a:lnTo>
                    <a:lnTo>
                      <a:pt x="764" y="198"/>
                    </a:lnTo>
                    <a:lnTo>
                      <a:pt x="766" y="196"/>
                    </a:lnTo>
                    <a:lnTo>
                      <a:pt x="767" y="194"/>
                    </a:lnTo>
                    <a:lnTo>
                      <a:pt x="769" y="193"/>
                    </a:lnTo>
                    <a:lnTo>
                      <a:pt x="770" y="191"/>
                    </a:lnTo>
                    <a:lnTo>
                      <a:pt x="772" y="190"/>
                    </a:lnTo>
                    <a:lnTo>
                      <a:pt x="773" y="188"/>
                    </a:lnTo>
                    <a:lnTo>
                      <a:pt x="775" y="187"/>
                    </a:lnTo>
                    <a:lnTo>
                      <a:pt x="776" y="185"/>
                    </a:lnTo>
                    <a:lnTo>
                      <a:pt x="776" y="184"/>
                    </a:lnTo>
                    <a:lnTo>
                      <a:pt x="778" y="184"/>
                    </a:lnTo>
                    <a:lnTo>
                      <a:pt x="780" y="182"/>
                    </a:lnTo>
                    <a:lnTo>
                      <a:pt x="780" y="181"/>
                    </a:lnTo>
                    <a:lnTo>
                      <a:pt x="781" y="181"/>
                    </a:lnTo>
                    <a:lnTo>
                      <a:pt x="781" y="179"/>
                    </a:lnTo>
                    <a:lnTo>
                      <a:pt x="783" y="179"/>
                    </a:lnTo>
                    <a:lnTo>
                      <a:pt x="783" y="178"/>
                    </a:lnTo>
                    <a:lnTo>
                      <a:pt x="784" y="176"/>
                    </a:lnTo>
                    <a:lnTo>
                      <a:pt x="786" y="175"/>
                    </a:lnTo>
                    <a:lnTo>
                      <a:pt x="787" y="173"/>
                    </a:lnTo>
                    <a:lnTo>
                      <a:pt x="789" y="172"/>
                    </a:lnTo>
                    <a:lnTo>
                      <a:pt x="789" y="170"/>
                    </a:lnTo>
                    <a:lnTo>
                      <a:pt x="790" y="170"/>
                    </a:lnTo>
                    <a:lnTo>
                      <a:pt x="792" y="168"/>
                    </a:lnTo>
                    <a:lnTo>
                      <a:pt x="792" y="167"/>
                    </a:lnTo>
                    <a:lnTo>
                      <a:pt x="793" y="165"/>
                    </a:lnTo>
                    <a:lnTo>
                      <a:pt x="795" y="164"/>
                    </a:lnTo>
                    <a:lnTo>
                      <a:pt x="796" y="162"/>
                    </a:lnTo>
                    <a:lnTo>
                      <a:pt x="798" y="161"/>
                    </a:lnTo>
                    <a:lnTo>
                      <a:pt x="799" y="158"/>
                    </a:lnTo>
                    <a:lnTo>
                      <a:pt x="801" y="156"/>
                    </a:lnTo>
                    <a:lnTo>
                      <a:pt x="802" y="155"/>
                    </a:lnTo>
                    <a:lnTo>
                      <a:pt x="804" y="152"/>
                    </a:lnTo>
                    <a:lnTo>
                      <a:pt x="806" y="150"/>
                    </a:lnTo>
                    <a:lnTo>
                      <a:pt x="807" y="149"/>
                    </a:lnTo>
                    <a:lnTo>
                      <a:pt x="809" y="147"/>
                    </a:lnTo>
                    <a:lnTo>
                      <a:pt x="810" y="146"/>
                    </a:lnTo>
                    <a:lnTo>
                      <a:pt x="812" y="144"/>
                    </a:lnTo>
                    <a:lnTo>
                      <a:pt x="813" y="143"/>
                    </a:lnTo>
                    <a:lnTo>
                      <a:pt x="815" y="141"/>
                    </a:lnTo>
                    <a:lnTo>
                      <a:pt x="815" y="139"/>
                    </a:lnTo>
                    <a:lnTo>
                      <a:pt x="816" y="138"/>
                    </a:lnTo>
                    <a:lnTo>
                      <a:pt x="818" y="136"/>
                    </a:lnTo>
                    <a:lnTo>
                      <a:pt x="819" y="135"/>
                    </a:lnTo>
                    <a:lnTo>
                      <a:pt x="819" y="133"/>
                    </a:lnTo>
                    <a:lnTo>
                      <a:pt x="821" y="132"/>
                    </a:lnTo>
                    <a:lnTo>
                      <a:pt x="822" y="132"/>
                    </a:lnTo>
                    <a:lnTo>
                      <a:pt x="822" y="130"/>
                    </a:lnTo>
                    <a:lnTo>
                      <a:pt x="824" y="129"/>
                    </a:lnTo>
                    <a:lnTo>
                      <a:pt x="824" y="127"/>
                    </a:lnTo>
                    <a:lnTo>
                      <a:pt x="825" y="126"/>
                    </a:lnTo>
                    <a:lnTo>
                      <a:pt x="827" y="126"/>
                    </a:lnTo>
                    <a:lnTo>
                      <a:pt x="827" y="124"/>
                    </a:lnTo>
                    <a:lnTo>
                      <a:pt x="828" y="123"/>
                    </a:lnTo>
                    <a:lnTo>
                      <a:pt x="830" y="121"/>
                    </a:lnTo>
                    <a:lnTo>
                      <a:pt x="830" y="120"/>
                    </a:lnTo>
                    <a:lnTo>
                      <a:pt x="832" y="118"/>
                    </a:lnTo>
                    <a:lnTo>
                      <a:pt x="833" y="115"/>
                    </a:lnTo>
                    <a:lnTo>
                      <a:pt x="835" y="113"/>
                    </a:lnTo>
                    <a:lnTo>
                      <a:pt x="836" y="112"/>
                    </a:lnTo>
                    <a:lnTo>
                      <a:pt x="838" y="110"/>
                    </a:lnTo>
                    <a:lnTo>
                      <a:pt x="839" y="107"/>
                    </a:lnTo>
                    <a:lnTo>
                      <a:pt x="841" y="104"/>
                    </a:lnTo>
                    <a:lnTo>
                      <a:pt x="842" y="103"/>
                    </a:lnTo>
                    <a:lnTo>
                      <a:pt x="844" y="100"/>
                    </a:lnTo>
                    <a:lnTo>
                      <a:pt x="845" y="98"/>
                    </a:lnTo>
                    <a:lnTo>
                      <a:pt x="847" y="97"/>
                    </a:lnTo>
                    <a:lnTo>
                      <a:pt x="848" y="94"/>
                    </a:lnTo>
                    <a:lnTo>
                      <a:pt x="850" y="92"/>
                    </a:lnTo>
                    <a:lnTo>
                      <a:pt x="851" y="91"/>
                    </a:lnTo>
                    <a:lnTo>
                      <a:pt x="853" y="89"/>
                    </a:lnTo>
                    <a:lnTo>
                      <a:pt x="853" y="87"/>
                    </a:lnTo>
                    <a:lnTo>
                      <a:pt x="854" y="86"/>
                    </a:lnTo>
                    <a:lnTo>
                      <a:pt x="856" y="84"/>
                    </a:lnTo>
                    <a:lnTo>
                      <a:pt x="856" y="83"/>
                    </a:lnTo>
                    <a:lnTo>
                      <a:pt x="858" y="81"/>
                    </a:lnTo>
                    <a:lnTo>
                      <a:pt x="859" y="80"/>
                    </a:lnTo>
                    <a:lnTo>
                      <a:pt x="861" y="78"/>
                    </a:lnTo>
                    <a:lnTo>
                      <a:pt x="861" y="77"/>
                    </a:lnTo>
                    <a:lnTo>
                      <a:pt x="862" y="75"/>
                    </a:lnTo>
                    <a:lnTo>
                      <a:pt x="864" y="74"/>
                    </a:lnTo>
                    <a:lnTo>
                      <a:pt x="864" y="72"/>
                    </a:lnTo>
                    <a:lnTo>
                      <a:pt x="865" y="71"/>
                    </a:lnTo>
                    <a:lnTo>
                      <a:pt x="867" y="71"/>
                    </a:lnTo>
                    <a:lnTo>
                      <a:pt x="867" y="69"/>
                    </a:lnTo>
                    <a:lnTo>
                      <a:pt x="868" y="68"/>
                    </a:lnTo>
                    <a:lnTo>
                      <a:pt x="870" y="65"/>
                    </a:lnTo>
                    <a:lnTo>
                      <a:pt x="871" y="63"/>
                    </a:lnTo>
                    <a:lnTo>
                      <a:pt x="873" y="61"/>
                    </a:lnTo>
                    <a:lnTo>
                      <a:pt x="874" y="60"/>
                    </a:lnTo>
                    <a:lnTo>
                      <a:pt x="876" y="57"/>
                    </a:lnTo>
                    <a:lnTo>
                      <a:pt x="877" y="55"/>
                    </a:lnTo>
                    <a:lnTo>
                      <a:pt x="879" y="52"/>
                    </a:lnTo>
                    <a:lnTo>
                      <a:pt x="880" y="51"/>
                    </a:lnTo>
                    <a:lnTo>
                      <a:pt x="882" y="48"/>
                    </a:lnTo>
                    <a:lnTo>
                      <a:pt x="884" y="46"/>
                    </a:lnTo>
                    <a:lnTo>
                      <a:pt x="885" y="43"/>
                    </a:lnTo>
                    <a:lnTo>
                      <a:pt x="887" y="42"/>
                    </a:lnTo>
                    <a:lnTo>
                      <a:pt x="888" y="40"/>
                    </a:lnTo>
                    <a:lnTo>
                      <a:pt x="890" y="37"/>
                    </a:lnTo>
                    <a:lnTo>
                      <a:pt x="891" y="35"/>
                    </a:lnTo>
                    <a:lnTo>
                      <a:pt x="893" y="34"/>
                    </a:lnTo>
                    <a:lnTo>
                      <a:pt x="893" y="32"/>
                    </a:lnTo>
                    <a:lnTo>
                      <a:pt x="894" y="31"/>
                    </a:lnTo>
                    <a:lnTo>
                      <a:pt x="896" y="29"/>
                    </a:lnTo>
                    <a:lnTo>
                      <a:pt x="896" y="28"/>
                    </a:lnTo>
                    <a:lnTo>
                      <a:pt x="897" y="26"/>
                    </a:lnTo>
                    <a:lnTo>
                      <a:pt x="899" y="25"/>
                    </a:lnTo>
                    <a:lnTo>
                      <a:pt x="899" y="23"/>
                    </a:lnTo>
                    <a:lnTo>
                      <a:pt x="900" y="22"/>
                    </a:lnTo>
                    <a:lnTo>
                      <a:pt x="900" y="20"/>
                    </a:lnTo>
                    <a:lnTo>
                      <a:pt x="902" y="20"/>
                    </a:lnTo>
                    <a:lnTo>
                      <a:pt x="902" y="19"/>
                    </a:lnTo>
                    <a:lnTo>
                      <a:pt x="903" y="17"/>
                    </a:lnTo>
                    <a:lnTo>
                      <a:pt x="903" y="16"/>
                    </a:lnTo>
                    <a:lnTo>
                      <a:pt x="905" y="14"/>
                    </a:lnTo>
                    <a:lnTo>
                      <a:pt x="906" y="13"/>
                    </a:lnTo>
                    <a:lnTo>
                      <a:pt x="908" y="11"/>
                    </a:lnTo>
                    <a:lnTo>
                      <a:pt x="908" y="9"/>
                    </a:lnTo>
                    <a:lnTo>
                      <a:pt x="909" y="8"/>
                    </a:lnTo>
                    <a:lnTo>
                      <a:pt x="909" y="5"/>
                    </a:lnTo>
                    <a:lnTo>
                      <a:pt x="911" y="3"/>
                    </a:lnTo>
                    <a:lnTo>
                      <a:pt x="913" y="2"/>
                    </a:lnTo>
                    <a:lnTo>
                      <a:pt x="914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" name="Freeform 188"/>
              <p:cNvSpPr>
                <a:spLocks/>
              </p:cNvSpPr>
              <p:nvPr/>
            </p:nvSpPr>
            <p:spPr bwMode="auto">
              <a:xfrm>
                <a:off x="3403" y="2587"/>
                <a:ext cx="55" cy="183"/>
              </a:xfrm>
              <a:custGeom>
                <a:avLst/>
                <a:gdLst>
                  <a:gd name="T0" fmla="*/ 2 w 108"/>
                  <a:gd name="T1" fmla="*/ 3 h 365"/>
                  <a:gd name="T2" fmla="*/ 3 w 108"/>
                  <a:gd name="T3" fmla="*/ 6 h 365"/>
                  <a:gd name="T4" fmla="*/ 5 w 108"/>
                  <a:gd name="T5" fmla="*/ 8 h 365"/>
                  <a:gd name="T6" fmla="*/ 6 w 108"/>
                  <a:gd name="T7" fmla="*/ 10 h 365"/>
                  <a:gd name="T8" fmla="*/ 6 w 108"/>
                  <a:gd name="T9" fmla="*/ 12 h 365"/>
                  <a:gd name="T10" fmla="*/ 7 w 108"/>
                  <a:gd name="T11" fmla="*/ 13 h 365"/>
                  <a:gd name="T12" fmla="*/ 8 w 108"/>
                  <a:gd name="T13" fmla="*/ 15 h 365"/>
                  <a:gd name="T14" fmla="*/ 9 w 108"/>
                  <a:gd name="T15" fmla="*/ 16 h 365"/>
                  <a:gd name="T16" fmla="*/ 9 w 108"/>
                  <a:gd name="T17" fmla="*/ 18 h 365"/>
                  <a:gd name="T18" fmla="*/ 10 w 108"/>
                  <a:gd name="T19" fmla="*/ 20 h 365"/>
                  <a:gd name="T20" fmla="*/ 11 w 108"/>
                  <a:gd name="T21" fmla="*/ 21 h 365"/>
                  <a:gd name="T22" fmla="*/ 11 w 108"/>
                  <a:gd name="T23" fmla="*/ 22 h 365"/>
                  <a:gd name="T24" fmla="*/ 11 w 108"/>
                  <a:gd name="T25" fmla="*/ 24 h 365"/>
                  <a:gd name="T26" fmla="*/ 12 w 108"/>
                  <a:gd name="T27" fmla="*/ 25 h 365"/>
                  <a:gd name="T28" fmla="*/ 13 w 108"/>
                  <a:gd name="T29" fmla="*/ 26 h 365"/>
                  <a:gd name="T30" fmla="*/ 13 w 108"/>
                  <a:gd name="T31" fmla="*/ 29 h 365"/>
                  <a:gd name="T32" fmla="*/ 14 w 108"/>
                  <a:gd name="T33" fmla="*/ 30 h 365"/>
                  <a:gd name="T34" fmla="*/ 15 w 108"/>
                  <a:gd name="T35" fmla="*/ 32 h 365"/>
                  <a:gd name="T36" fmla="*/ 16 w 108"/>
                  <a:gd name="T37" fmla="*/ 34 h 365"/>
                  <a:gd name="T38" fmla="*/ 16 w 108"/>
                  <a:gd name="T39" fmla="*/ 36 h 365"/>
                  <a:gd name="T40" fmla="*/ 17 w 108"/>
                  <a:gd name="T41" fmla="*/ 37 h 365"/>
                  <a:gd name="T42" fmla="*/ 17 w 108"/>
                  <a:gd name="T43" fmla="*/ 38 h 365"/>
                  <a:gd name="T44" fmla="*/ 18 w 108"/>
                  <a:gd name="T45" fmla="*/ 40 h 365"/>
                  <a:gd name="T46" fmla="*/ 19 w 108"/>
                  <a:gd name="T47" fmla="*/ 42 h 365"/>
                  <a:gd name="T48" fmla="*/ 19 w 108"/>
                  <a:gd name="T49" fmla="*/ 44 h 365"/>
                  <a:gd name="T50" fmla="*/ 20 w 108"/>
                  <a:gd name="T51" fmla="*/ 46 h 365"/>
                  <a:gd name="T52" fmla="*/ 20 w 108"/>
                  <a:gd name="T53" fmla="*/ 48 h 365"/>
                  <a:gd name="T54" fmla="*/ 21 w 108"/>
                  <a:gd name="T55" fmla="*/ 49 h 365"/>
                  <a:gd name="T56" fmla="*/ 21 w 108"/>
                  <a:gd name="T57" fmla="*/ 50 h 365"/>
                  <a:gd name="T58" fmla="*/ 22 w 108"/>
                  <a:gd name="T59" fmla="*/ 52 h 365"/>
                  <a:gd name="T60" fmla="*/ 22 w 108"/>
                  <a:gd name="T61" fmla="*/ 53 h 365"/>
                  <a:gd name="T62" fmla="*/ 22 w 108"/>
                  <a:gd name="T63" fmla="*/ 55 h 365"/>
                  <a:gd name="T64" fmla="*/ 23 w 108"/>
                  <a:gd name="T65" fmla="*/ 57 h 365"/>
                  <a:gd name="T66" fmla="*/ 24 w 108"/>
                  <a:gd name="T67" fmla="*/ 59 h 365"/>
                  <a:gd name="T68" fmla="*/ 24 w 108"/>
                  <a:gd name="T69" fmla="*/ 61 h 365"/>
                  <a:gd name="T70" fmla="*/ 25 w 108"/>
                  <a:gd name="T71" fmla="*/ 63 h 365"/>
                  <a:gd name="T72" fmla="*/ 25 w 108"/>
                  <a:gd name="T73" fmla="*/ 64 h 365"/>
                  <a:gd name="T74" fmla="*/ 25 w 108"/>
                  <a:gd name="T75" fmla="*/ 65 h 365"/>
                  <a:gd name="T76" fmla="*/ 25 w 108"/>
                  <a:gd name="T77" fmla="*/ 66 h 365"/>
                  <a:gd name="T78" fmla="*/ 26 w 108"/>
                  <a:gd name="T79" fmla="*/ 68 h 365"/>
                  <a:gd name="T80" fmla="*/ 26 w 108"/>
                  <a:gd name="T81" fmla="*/ 70 h 365"/>
                  <a:gd name="T82" fmla="*/ 26 w 108"/>
                  <a:gd name="T83" fmla="*/ 71 h 365"/>
                  <a:gd name="T84" fmla="*/ 26 w 108"/>
                  <a:gd name="T85" fmla="*/ 73 h 365"/>
                  <a:gd name="T86" fmla="*/ 26 w 108"/>
                  <a:gd name="T87" fmla="*/ 75 h 365"/>
                  <a:gd name="T88" fmla="*/ 26 w 108"/>
                  <a:gd name="T89" fmla="*/ 76 h 365"/>
                  <a:gd name="T90" fmla="*/ 27 w 108"/>
                  <a:gd name="T91" fmla="*/ 76 h 365"/>
                  <a:gd name="T92" fmla="*/ 27 w 108"/>
                  <a:gd name="T93" fmla="*/ 77 h 365"/>
                  <a:gd name="T94" fmla="*/ 27 w 108"/>
                  <a:gd name="T95" fmla="*/ 78 h 365"/>
                  <a:gd name="T96" fmla="*/ 27 w 108"/>
                  <a:gd name="T97" fmla="*/ 79 h 365"/>
                  <a:gd name="T98" fmla="*/ 27 w 108"/>
                  <a:gd name="T99" fmla="*/ 80 h 365"/>
                  <a:gd name="T100" fmla="*/ 28 w 108"/>
                  <a:gd name="T101" fmla="*/ 81 h 365"/>
                  <a:gd name="T102" fmla="*/ 28 w 108"/>
                  <a:gd name="T103" fmla="*/ 82 h 365"/>
                  <a:gd name="T104" fmla="*/ 28 w 108"/>
                  <a:gd name="T105" fmla="*/ 83 h 365"/>
                  <a:gd name="T106" fmla="*/ 28 w 108"/>
                  <a:gd name="T107" fmla="*/ 84 h 365"/>
                  <a:gd name="T108" fmla="*/ 28 w 108"/>
                  <a:gd name="T109" fmla="*/ 86 h 365"/>
                  <a:gd name="T110" fmla="*/ 28 w 108"/>
                  <a:gd name="T111" fmla="*/ 87 h 365"/>
                  <a:gd name="T112" fmla="*/ 28 w 108"/>
                  <a:gd name="T113" fmla="*/ 89 h 365"/>
                  <a:gd name="T114" fmla="*/ 0 w 108"/>
                  <a:gd name="T115" fmla="*/ 0 h 36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8"/>
                  <a:gd name="T175" fmla="*/ 0 h 365"/>
                  <a:gd name="T176" fmla="*/ 108 w 108"/>
                  <a:gd name="T177" fmla="*/ 365 h 36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8" h="365">
                    <a:moveTo>
                      <a:pt x="0" y="0"/>
                    </a:moveTo>
                    <a:lnTo>
                      <a:pt x="1" y="3"/>
                    </a:lnTo>
                    <a:lnTo>
                      <a:pt x="4" y="8"/>
                    </a:lnTo>
                    <a:lnTo>
                      <a:pt x="6" y="11"/>
                    </a:lnTo>
                    <a:lnTo>
                      <a:pt x="7" y="14"/>
                    </a:lnTo>
                    <a:lnTo>
                      <a:pt x="9" y="17"/>
                    </a:lnTo>
                    <a:lnTo>
                      <a:pt x="10" y="20"/>
                    </a:lnTo>
                    <a:lnTo>
                      <a:pt x="12" y="23"/>
                    </a:lnTo>
                    <a:lnTo>
                      <a:pt x="13" y="26"/>
                    </a:lnTo>
                    <a:lnTo>
                      <a:pt x="15" y="27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20" y="37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6" y="47"/>
                    </a:lnTo>
                    <a:lnTo>
                      <a:pt x="26" y="49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3" y="67"/>
                    </a:lnTo>
                    <a:lnTo>
                      <a:pt x="35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8" y="78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41" y="81"/>
                    </a:lnTo>
                    <a:lnTo>
                      <a:pt x="41" y="82"/>
                    </a:lnTo>
                    <a:lnTo>
                      <a:pt x="41" y="84"/>
                    </a:lnTo>
                    <a:lnTo>
                      <a:pt x="43" y="86"/>
                    </a:lnTo>
                    <a:lnTo>
                      <a:pt x="43" y="87"/>
                    </a:lnTo>
                    <a:lnTo>
                      <a:pt x="43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4" y="93"/>
                    </a:lnTo>
                    <a:lnTo>
                      <a:pt x="46" y="93"/>
                    </a:lnTo>
                    <a:lnTo>
                      <a:pt x="46" y="95"/>
                    </a:lnTo>
                    <a:lnTo>
                      <a:pt x="46" y="96"/>
                    </a:lnTo>
                    <a:lnTo>
                      <a:pt x="47" y="98"/>
                    </a:lnTo>
                    <a:lnTo>
                      <a:pt x="47" y="99"/>
                    </a:lnTo>
                    <a:lnTo>
                      <a:pt x="47" y="101"/>
                    </a:lnTo>
                    <a:lnTo>
                      <a:pt x="49" y="102"/>
                    </a:lnTo>
                    <a:lnTo>
                      <a:pt x="49" y="104"/>
                    </a:lnTo>
                    <a:lnTo>
                      <a:pt x="50" y="107"/>
                    </a:lnTo>
                    <a:lnTo>
                      <a:pt x="50" y="108"/>
                    </a:lnTo>
                    <a:lnTo>
                      <a:pt x="52" y="110"/>
                    </a:lnTo>
                    <a:lnTo>
                      <a:pt x="52" y="113"/>
                    </a:lnTo>
                    <a:lnTo>
                      <a:pt x="53" y="115"/>
                    </a:lnTo>
                    <a:lnTo>
                      <a:pt x="53" y="118"/>
                    </a:lnTo>
                    <a:lnTo>
                      <a:pt x="55" y="119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8" y="127"/>
                    </a:lnTo>
                    <a:lnTo>
                      <a:pt x="58" y="128"/>
                    </a:lnTo>
                    <a:lnTo>
                      <a:pt x="59" y="130"/>
                    </a:lnTo>
                    <a:lnTo>
                      <a:pt x="59" y="131"/>
                    </a:lnTo>
                    <a:lnTo>
                      <a:pt x="61" y="134"/>
                    </a:lnTo>
                    <a:lnTo>
                      <a:pt x="61" y="136"/>
                    </a:lnTo>
                    <a:lnTo>
                      <a:pt x="61" y="138"/>
                    </a:lnTo>
                    <a:lnTo>
                      <a:pt x="62" y="138"/>
                    </a:lnTo>
                    <a:lnTo>
                      <a:pt x="62" y="139"/>
                    </a:lnTo>
                    <a:lnTo>
                      <a:pt x="62" y="141"/>
                    </a:lnTo>
                    <a:lnTo>
                      <a:pt x="64" y="142"/>
                    </a:lnTo>
                    <a:lnTo>
                      <a:pt x="64" y="144"/>
                    </a:lnTo>
                    <a:lnTo>
                      <a:pt x="64" y="145"/>
                    </a:lnTo>
                    <a:lnTo>
                      <a:pt x="65" y="147"/>
                    </a:lnTo>
                    <a:lnTo>
                      <a:pt x="65" y="148"/>
                    </a:lnTo>
                    <a:lnTo>
                      <a:pt x="65" y="150"/>
                    </a:lnTo>
                    <a:lnTo>
                      <a:pt x="67" y="151"/>
                    </a:lnTo>
                    <a:lnTo>
                      <a:pt x="67" y="153"/>
                    </a:lnTo>
                    <a:lnTo>
                      <a:pt x="67" y="154"/>
                    </a:lnTo>
                    <a:lnTo>
                      <a:pt x="69" y="156"/>
                    </a:lnTo>
                    <a:lnTo>
                      <a:pt x="69" y="157"/>
                    </a:lnTo>
                    <a:lnTo>
                      <a:pt x="69" y="159"/>
                    </a:lnTo>
                    <a:lnTo>
                      <a:pt x="70" y="162"/>
                    </a:lnTo>
                    <a:lnTo>
                      <a:pt x="70" y="164"/>
                    </a:lnTo>
                    <a:lnTo>
                      <a:pt x="72" y="165"/>
                    </a:lnTo>
                    <a:lnTo>
                      <a:pt x="72" y="168"/>
                    </a:lnTo>
                    <a:lnTo>
                      <a:pt x="73" y="170"/>
                    </a:lnTo>
                    <a:lnTo>
                      <a:pt x="73" y="173"/>
                    </a:lnTo>
                    <a:lnTo>
                      <a:pt x="75" y="176"/>
                    </a:lnTo>
                    <a:lnTo>
                      <a:pt x="75" y="177"/>
                    </a:lnTo>
                    <a:lnTo>
                      <a:pt x="76" y="180"/>
                    </a:lnTo>
                    <a:lnTo>
                      <a:pt x="76" y="182"/>
                    </a:lnTo>
                    <a:lnTo>
                      <a:pt x="76" y="183"/>
                    </a:lnTo>
                    <a:lnTo>
                      <a:pt x="78" y="186"/>
                    </a:lnTo>
                    <a:lnTo>
                      <a:pt x="78" y="188"/>
                    </a:lnTo>
                    <a:lnTo>
                      <a:pt x="78" y="189"/>
                    </a:lnTo>
                    <a:lnTo>
                      <a:pt x="79" y="191"/>
                    </a:lnTo>
                    <a:lnTo>
                      <a:pt x="79" y="193"/>
                    </a:lnTo>
                    <a:lnTo>
                      <a:pt x="79" y="194"/>
                    </a:lnTo>
                    <a:lnTo>
                      <a:pt x="81" y="196"/>
                    </a:lnTo>
                    <a:lnTo>
                      <a:pt x="81" y="197"/>
                    </a:lnTo>
                    <a:lnTo>
                      <a:pt x="81" y="199"/>
                    </a:lnTo>
                    <a:lnTo>
                      <a:pt x="82" y="200"/>
                    </a:lnTo>
                    <a:lnTo>
                      <a:pt x="82" y="202"/>
                    </a:lnTo>
                    <a:lnTo>
                      <a:pt x="82" y="203"/>
                    </a:lnTo>
                    <a:lnTo>
                      <a:pt x="82" y="205"/>
                    </a:lnTo>
                    <a:lnTo>
                      <a:pt x="84" y="206"/>
                    </a:lnTo>
                    <a:lnTo>
                      <a:pt x="84" y="208"/>
                    </a:lnTo>
                    <a:lnTo>
                      <a:pt x="85" y="209"/>
                    </a:lnTo>
                    <a:lnTo>
                      <a:pt x="85" y="211"/>
                    </a:lnTo>
                    <a:lnTo>
                      <a:pt x="85" y="214"/>
                    </a:lnTo>
                    <a:lnTo>
                      <a:pt x="87" y="215"/>
                    </a:lnTo>
                    <a:lnTo>
                      <a:pt x="87" y="217"/>
                    </a:lnTo>
                    <a:lnTo>
                      <a:pt x="87" y="219"/>
                    </a:lnTo>
                    <a:lnTo>
                      <a:pt x="88" y="222"/>
                    </a:lnTo>
                    <a:lnTo>
                      <a:pt x="88" y="223"/>
                    </a:lnTo>
                    <a:lnTo>
                      <a:pt x="90" y="226"/>
                    </a:lnTo>
                    <a:lnTo>
                      <a:pt x="90" y="228"/>
                    </a:lnTo>
                    <a:lnTo>
                      <a:pt x="91" y="231"/>
                    </a:lnTo>
                    <a:lnTo>
                      <a:pt x="91" y="232"/>
                    </a:lnTo>
                    <a:lnTo>
                      <a:pt x="93" y="235"/>
                    </a:lnTo>
                    <a:lnTo>
                      <a:pt x="93" y="237"/>
                    </a:lnTo>
                    <a:lnTo>
                      <a:pt x="94" y="240"/>
                    </a:lnTo>
                    <a:lnTo>
                      <a:pt x="94" y="241"/>
                    </a:lnTo>
                    <a:lnTo>
                      <a:pt x="94" y="243"/>
                    </a:lnTo>
                    <a:lnTo>
                      <a:pt x="96" y="245"/>
                    </a:lnTo>
                    <a:lnTo>
                      <a:pt x="96" y="246"/>
                    </a:lnTo>
                    <a:lnTo>
                      <a:pt x="96" y="248"/>
                    </a:lnTo>
                    <a:lnTo>
                      <a:pt x="96" y="249"/>
                    </a:lnTo>
                    <a:lnTo>
                      <a:pt x="98" y="251"/>
                    </a:lnTo>
                    <a:lnTo>
                      <a:pt x="98" y="252"/>
                    </a:lnTo>
                    <a:lnTo>
                      <a:pt x="98" y="254"/>
                    </a:lnTo>
                    <a:lnTo>
                      <a:pt x="98" y="255"/>
                    </a:lnTo>
                    <a:lnTo>
                      <a:pt x="98" y="257"/>
                    </a:lnTo>
                    <a:lnTo>
                      <a:pt x="99" y="258"/>
                    </a:lnTo>
                    <a:lnTo>
                      <a:pt x="99" y="260"/>
                    </a:lnTo>
                    <a:lnTo>
                      <a:pt x="99" y="261"/>
                    </a:lnTo>
                    <a:lnTo>
                      <a:pt x="99" y="263"/>
                    </a:lnTo>
                    <a:lnTo>
                      <a:pt x="99" y="264"/>
                    </a:lnTo>
                    <a:lnTo>
                      <a:pt x="99" y="266"/>
                    </a:lnTo>
                    <a:lnTo>
                      <a:pt x="99" y="267"/>
                    </a:lnTo>
                    <a:lnTo>
                      <a:pt x="99" y="269"/>
                    </a:lnTo>
                    <a:lnTo>
                      <a:pt x="101" y="271"/>
                    </a:lnTo>
                    <a:lnTo>
                      <a:pt x="101" y="272"/>
                    </a:lnTo>
                    <a:lnTo>
                      <a:pt x="101" y="274"/>
                    </a:lnTo>
                    <a:lnTo>
                      <a:pt x="101" y="275"/>
                    </a:lnTo>
                    <a:lnTo>
                      <a:pt x="101" y="278"/>
                    </a:lnTo>
                    <a:lnTo>
                      <a:pt x="101" y="280"/>
                    </a:lnTo>
                    <a:lnTo>
                      <a:pt x="101" y="281"/>
                    </a:lnTo>
                    <a:lnTo>
                      <a:pt x="101" y="284"/>
                    </a:lnTo>
                    <a:lnTo>
                      <a:pt x="101" y="286"/>
                    </a:lnTo>
                    <a:lnTo>
                      <a:pt x="102" y="287"/>
                    </a:lnTo>
                    <a:lnTo>
                      <a:pt x="102" y="289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2" y="293"/>
                    </a:lnTo>
                    <a:lnTo>
                      <a:pt x="102" y="295"/>
                    </a:lnTo>
                    <a:lnTo>
                      <a:pt x="102" y="297"/>
                    </a:lnTo>
                    <a:lnTo>
                      <a:pt x="102" y="298"/>
                    </a:lnTo>
                    <a:lnTo>
                      <a:pt x="102" y="300"/>
                    </a:lnTo>
                    <a:lnTo>
                      <a:pt x="102" y="301"/>
                    </a:lnTo>
                    <a:lnTo>
                      <a:pt x="104" y="303"/>
                    </a:lnTo>
                    <a:lnTo>
                      <a:pt x="104" y="304"/>
                    </a:lnTo>
                    <a:lnTo>
                      <a:pt x="104" y="306"/>
                    </a:lnTo>
                    <a:lnTo>
                      <a:pt x="104" y="307"/>
                    </a:lnTo>
                    <a:lnTo>
                      <a:pt x="104" y="309"/>
                    </a:lnTo>
                    <a:lnTo>
                      <a:pt x="104" y="310"/>
                    </a:lnTo>
                    <a:lnTo>
                      <a:pt x="104" y="312"/>
                    </a:lnTo>
                    <a:lnTo>
                      <a:pt x="105" y="312"/>
                    </a:lnTo>
                    <a:lnTo>
                      <a:pt x="105" y="313"/>
                    </a:lnTo>
                    <a:lnTo>
                      <a:pt x="105" y="315"/>
                    </a:lnTo>
                    <a:lnTo>
                      <a:pt x="105" y="316"/>
                    </a:lnTo>
                    <a:lnTo>
                      <a:pt x="105" y="318"/>
                    </a:lnTo>
                    <a:lnTo>
                      <a:pt x="105" y="319"/>
                    </a:lnTo>
                    <a:lnTo>
                      <a:pt x="107" y="321"/>
                    </a:lnTo>
                    <a:lnTo>
                      <a:pt x="107" y="323"/>
                    </a:lnTo>
                    <a:lnTo>
                      <a:pt x="107" y="324"/>
                    </a:lnTo>
                    <a:lnTo>
                      <a:pt x="107" y="326"/>
                    </a:lnTo>
                    <a:lnTo>
                      <a:pt x="107" y="327"/>
                    </a:lnTo>
                    <a:lnTo>
                      <a:pt x="107" y="329"/>
                    </a:lnTo>
                    <a:lnTo>
                      <a:pt x="108" y="330"/>
                    </a:lnTo>
                    <a:lnTo>
                      <a:pt x="108" y="332"/>
                    </a:lnTo>
                    <a:lnTo>
                      <a:pt x="108" y="333"/>
                    </a:lnTo>
                    <a:lnTo>
                      <a:pt x="108" y="335"/>
                    </a:lnTo>
                    <a:lnTo>
                      <a:pt x="108" y="336"/>
                    </a:lnTo>
                    <a:lnTo>
                      <a:pt x="108" y="338"/>
                    </a:lnTo>
                    <a:lnTo>
                      <a:pt x="108" y="339"/>
                    </a:lnTo>
                    <a:lnTo>
                      <a:pt x="108" y="341"/>
                    </a:lnTo>
                    <a:lnTo>
                      <a:pt x="108" y="342"/>
                    </a:lnTo>
                    <a:lnTo>
                      <a:pt x="108" y="344"/>
                    </a:lnTo>
                    <a:lnTo>
                      <a:pt x="108" y="345"/>
                    </a:lnTo>
                    <a:lnTo>
                      <a:pt x="107" y="347"/>
                    </a:lnTo>
                    <a:lnTo>
                      <a:pt x="107" y="350"/>
                    </a:lnTo>
                    <a:lnTo>
                      <a:pt x="107" y="352"/>
                    </a:lnTo>
                    <a:lnTo>
                      <a:pt x="107" y="355"/>
                    </a:lnTo>
                    <a:lnTo>
                      <a:pt x="107" y="356"/>
                    </a:lnTo>
                    <a:lnTo>
                      <a:pt x="107" y="359"/>
                    </a:lnTo>
                    <a:lnTo>
                      <a:pt x="107" y="362"/>
                    </a:lnTo>
                    <a:lnTo>
                      <a:pt x="107" y="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9" name="Freeform 189"/>
              <p:cNvSpPr>
                <a:spLocks/>
              </p:cNvSpPr>
              <p:nvPr/>
            </p:nvSpPr>
            <p:spPr bwMode="auto">
              <a:xfrm>
                <a:off x="3403" y="2587"/>
                <a:ext cx="55" cy="183"/>
              </a:xfrm>
              <a:custGeom>
                <a:avLst/>
                <a:gdLst>
                  <a:gd name="T0" fmla="*/ 2 w 108"/>
                  <a:gd name="T1" fmla="*/ 3 h 365"/>
                  <a:gd name="T2" fmla="*/ 3 w 108"/>
                  <a:gd name="T3" fmla="*/ 6 h 365"/>
                  <a:gd name="T4" fmla="*/ 5 w 108"/>
                  <a:gd name="T5" fmla="*/ 8 h 365"/>
                  <a:gd name="T6" fmla="*/ 6 w 108"/>
                  <a:gd name="T7" fmla="*/ 10 h 365"/>
                  <a:gd name="T8" fmla="*/ 6 w 108"/>
                  <a:gd name="T9" fmla="*/ 12 h 365"/>
                  <a:gd name="T10" fmla="*/ 7 w 108"/>
                  <a:gd name="T11" fmla="*/ 13 h 365"/>
                  <a:gd name="T12" fmla="*/ 8 w 108"/>
                  <a:gd name="T13" fmla="*/ 15 h 365"/>
                  <a:gd name="T14" fmla="*/ 9 w 108"/>
                  <a:gd name="T15" fmla="*/ 16 h 365"/>
                  <a:gd name="T16" fmla="*/ 9 w 108"/>
                  <a:gd name="T17" fmla="*/ 18 h 365"/>
                  <a:gd name="T18" fmla="*/ 10 w 108"/>
                  <a:gd name="T19" fmla="*/ 20 h 365"/>
                  <a:gd name="T20" fmla="*/ 11 w 108"/>
                  <a:gd name="T21" fmla="*/ 21 h 365"/>
                  <a:gd name="T22" fmla="*/ 11 w 108"/>
                  <a:gd name="T23" fmla="*/ 22 h 365"/>
                  <a:gd name="T24" fmla="*/ 11 w 108"/>
                  <a:gd name="T25" fmla="*/ 24 h 365"/>
                  <a:gd name="T26" fmla="*/ 12 w 108"/>
                  <a:gd name="T27" fmla="*/ 25 h 365"/>
                  <a:gd name="T28" fmla="*/ 13 w 108"/>
                  <a:gd name="T29" fmla="*/ 26 h 365"/>
                  <a:gd name="T30" fmla="*/ 13 w 108"/>
                  <a:gd name="T31" fmla="*/ 29 h 365"/>
                  <a:gd name="T32" fmla="*/ 14 w 108"/>
                  <a:gd name="T33" fmla="*/ 30 h 365"/>
                  <a:gd name="T34" fmla="*/ 15 w 108"/>
                  <a:gd name="T35" fmla="*/ 32 h 365"/>
                  <a:gd name="T36" fmla="*/ 16 w 108"/>
                  <a:gd name="T37" fmla="*/ 34 h 365"/>
                  <a:gd name="T38" fmla="*/ 16 w 108"/>
                  <a:gd name="T39" fmla="*/ 36 h 365"/>
                  <a:gd name="T40" fmla="*/ 17 w 108"/>
                  <a:gd name="T41" fmla="*/ 37 h 365"/>
                  <a:gd name="T42" fmla="*/ 17 w 108"/>
                  <a:gd name="T43" fmla="*/ 38 h 365"/>
                  <a:gd name="T44" fmla="*/ 18 w 108"/>
                  <a:gd name="T45" fmla="*/ 40 h 365"/>
                  <a:gd name="T46" fmla="*/ 19 w 108"/>
                  <a:gd name="T47" fmla="*/ 42 h 365"/>
                  <a:gd name="T48" fmla="*/ 19 w 108"/>
                  <a:gd name="T49" fmla="*/ 44 h 365"/>
                  <a:gd name="T50" fmla="*/ 20 w 108"/>
                  <a:gd name="T51" fmla="*/ 46 h 365"/>
                  <a:gd name="T52" fmla="*/ 20 w 108"/>
                  <a:gd name="T53" fmla="*/ 48 h 365"/>
                  <a:gd name="T54" fmla="*/ 21 w 108"/>
                  <a:gd name="T55" fmla="*/ 49 h 365"/>
                  <a:gd name="T56" fmla="*/ 21 w 108"/>
                  <a:gd name="T57" fmla="*/ 50 h 365"/>
                  <a:gd name="T58" fmla="*/ 22 w 108"/>
                  <a:gd name="T59" fmla="*/ 52 h 365"/>
                  <a:gd name="T60" fmla="*/ 22 w 108"/>
                  <a:gd name="T61" fmla="*/ 53 h 365"/>
                  <a:gd name="T62" fmla="*/ 22 w 108"/>
                  <a:gd name="T63" fmla="*/ 55 h 365"/>
                  <a:gd name="T64" fmla="*/ 23 w 108"/>
                  <a:gd name="T65" fmla="*/ 57 h 365"/>
                  <a:gd name="T66" fmla="*/ 24 w 108"/>
                  <a:gd name="T67" fmla="*/ 59 h 365"/>
                  <a:gd name="T68" fmla="*/ 24 w 108"/>
                  <a:gd name="T69" fmla="*/ 61 h 365"/>
                  <a:gd name="T70" fmla="*/ 25 w 108"/>
                  <a:gd name="T71" fmla="*/ 63 h 365"/>
                  <a:gd name="T72" fmla="*/ 25 w 108"/>
                  <a:gd name="T73" fmla="*/ 64 h 365"/>
                  <a:gd name="T74" fmla="*/ 25 w 108"/>
                  <a:gd name="T75" fmla="*/ 65 h 365"/>
                  <a:gd name="T76" fmla="*/ 25 w 108"/>
                  <a:gd name="T77" fmla="*/ 66 h 365"/>
                  <a:gd name="T78" fmla="*/ 26 w 108"/>
                  <a:gd name="T79" fmla="*/ 68 h 365"/>
                  <a:gd name="T80" fmla="*/ 26 w 108"/>
                  <a:gd name="T81" fmla="*/ 70 h 365"/>
                  <a:gd name="T82" fmla="*/ 26 w 108"/>
                  <a:gd name="T83" fmla="*/ 71 h 365"/>
                  <a:gd name="T84" fmla="*/ 26 w 108"/>
                  <a:gd name="T85" fmla="*/ 73 h 365"/>
                  <a:gd name="T86" fmla="*/ 26 w 108"/>
                  <a:gd name="T87" fmla="*/ 75 h 365"/>
                  <a:gd name="T88" fmla="*/ 26 w 108"/>
                  <a:gd name="T89" fmla="*/ 76 h 365"/>
                  <a:gd name="T90" fmla="*/ 27 w 108"/>
                  <a:gd name="T91" fmla="*/ 76 h 365"/>
                  <a:gd name="T92" fmla="*/ 27 w 108"/>
                  <a:gd name="T93" fmla="*/ 77 h 365"/>
                  <a:gd name="T94" fmla="*/ 27 w 108"/>
                  <a:gd name="T95" fmla="*/ 78 h 365"/>
                  <a:gd name="T96" fmla="*/ 27 w 108"/>
                  <a:gd name="T97" fmla="*/ 79 h 365"/>
                  <a:gd name="T98" fmla="*/ 27 w 108"/>
                  <a:gd name="T99" fmla="*/ 80 h 365"/>
                  <a:gd name="T100" fmla="*/ 28 w 108"/>
                  <a:gd name="T101" fmla="*/ 81 h 365"/>
                  <a:gd name="T102" fmla="*/ 28 w 108"/>
                  <a:gd name="T103" fmla="*/ 82 h 365"/>
                  <a:gd name="T104" fmla="*/ 28 w 108"/>
                  <a:gd name="T105" fmla="*/ 83 h 365"/>
                  <a:gd name="T106" fmla="*/ 28 w 108"/>
                  <a:gd name="T107" fmla="*/ 84 h 365"/>
                  <a:gd name="T108" fmla="*/ 28 w 108"/>
                  <a:gd name="T109" fmla="*/ 86 h 365"/>
                  <a:gd name="T110" fmla="*/ 28 w 108"/>
                  <a:gd name="T111" fmla="*/ 87 h 365"/>
                  <a:gd name="T112" fmla="*/ 28 w 108"/>
                  <a:gd name="T113" fmla="*/ 89 h 3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"/>
                  <a:gd name="T172" fmla="*/ 0 h 365"/>
                  <a:gd name="T173" fmla="*/ 108 w 108"/>
                  <a:gd name="T174" fmla="*/ 365 h 3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" h="365">
                    <a:moveTo>
                      <a:pt x="0" y="0"/>
                    </a:moveTo>
                    <a:lnTo>
                      <a:pt x="1" y="3"/>
                    </a:lnTo>
                    <a:lnTo>
                      <a:pt x="4" y="8"/>
                    </a:lnTo>
                    <a:lnTo>
                      <a:pt x="6" y="11"/>
                    </a:lnTo>
                    <a:lnTo>
                      <a:pt x="7" y="14"/>
                    </a:lnTo>
                    <a:lnTo>
                      <a:pt x="9" y="17"/>
                    </a:lnTo>
                    <a:lnTo>
                      <a:pt x="10" y="20"/>
                    </a:lnTo>
                    <a:lnTo>
                      <a:pt x="12" y="23"/>
                    </a:lnTo>
                    <a:lnTo>
                      <a:pt x="13" y="26"/>
                    </a:lnTo>
                    <a:lnTo>
                      <a:pt x="15" y="27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20" y="37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6" y="47"/>
                    </a:lnTo>
                    <a:lnTo>
                      <a:pt x="26" y="49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3" y="67"/>
                    </a:lnTo>
                    <a:lnTo>
                      <a:pt x="35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8" y="78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41" y="81"/>
                    </a:lnTo>
                    <a:lnTo>
                      <a:pt x="41" y="82"/>
                    </a:lnTo>
                    <a:lnTo>
                      <a:pt x="41" y="84"/>
                    </a:lnTo>
                    <a:lnTo>
                      <a:pt x="43" y="86"/>
                    </a:lnTo>
                    <a:lnTo>
                      <a:pt x="43" y="87"/>
                    </a:lnTo>
                    <a:lnTo>
                      <a:pt x="43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4" y="93"/>
                    </a:lnTo>
                    <a:lnTo>
                      <a:pt x="46" y="93"/>
                    </a:lnTo>
                    <a:lnTo>
                      <a:pt x="46" y="95"/>
                    </a:lnTo>
                    <a:lnTo>
                      <a:pt x="46" y="96"/>
                    </a:lnTo>
                    <a:lnTo>
                      <a:pt x="47" y="98"/>
                    </a:lnTo>
                    <a:lnTo>
                      <a:pt x="47" y="99"/>
                    </a:lnTo>
                    <a:lnTo>
                      <a:pt x="47" y="101"/>
                    </a:lnTo>
                    <a:lnTo>
                      <a:pt x="49" y="102"/>
                    </a:lnTo>
                    <a:lnTo>
                      <a:pt x="49" y="104"/>
                    </a:lnTo>
                    <a:lnTo>
                      <a:pt x="50" y="107"/>
                    </a:lnTo>
                    <a:lnTo>
                      <a:pt x="50" y="108"/>
                    </a:lnTo>
                    <a:lnTo>
                      <a:pt x="52" y="110"/>
                    </a:lnTo>
                    <a:lnTo>
                      <a:pt x="52" y="113"/>
                    </a:lnTo>
                    <a:lnTo>
                      <a:pt x="53" y="115"/>
                    </a:lnTo>
                    <a:lnTo>
                      <a:pt x="53" y="118"/>
                    </a:lnTo>
                    <a:lnTo>
                      <a:pt x="55" y="119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8" y="127"/>
                    </a:lnTo>
                    <a:lnTo>
                      <a:pt x="58" y="128"/>
                    </a:lnTo>
                    <a:lnTo>
                      <a:pt x="59" y="130"/>
                    </a:lnTo>
                    <a:lnTo>
                      <a:pt x="59" y="131"/>
                    </a:lnTo>
                    <a:lnTo>
                      <a:pt x="61" y="134"/>
                    </a:lnTo>
                    <a:lnTo>
                      <a:pt x="61" y="136"/>
                    </a:lnTo>
                    <a:lnTo>
                      <a:pt x="61" y="138"/>
                    </a:lnTo>
                    <a:lnTo>
                      <a:pt x="62" y="138"/>
                    </a:lnTo>
                    <a:lnTo>
                      <a:pt x="62" y="139"/>
                    </a:lnTo>
                    <a:lnTo>
                      <a:pt x="62" y="141"/>
                    </a:lnTo>
                    <a:lnTo>
                      <a:pt x="64" y="142"/>
                    </a:lnTo>
                    <a:lnTo>
                      <a:pt x="64" y="144"/>
                    </a:lnTo>
                    <a:lnTo>
                      <a:pt x="64" y="145"/>
                    </a:lnTo>
                    <a:lnTo>
                      <a:pt x="65" y="147"/>
                    </a:lnTo>
                    <a:lnTo>
                      <a:pt x="65" y="148"/>
                    </a:lnTo>
                    <a:lnTo>
                      <a:pt x="65" y="150"/>
                    </a:lnTo>
                    <a:lnTo>
                      <a:pt x="67" y="151"/>
                    </a:lnTo>
                    <a:lnTo>
                      <a:pt x="67" y="153"/>
                    </a:lnTo>
                    <a:lnTo>
                      <a:pt x="67" y="154"/>
                    </a:lnTo>
                    <a:lnTo>
                      <a:pt x="69" y="156"/>
                    </a:lnTo>
                    <a:lnTo>
                      <a:pt x="69" y="157"/>
                    </a:lnTo>
                    <a:lnTo>
                      <a:pt x="69" y="159"/>
                    </a:lnTo>
                    <a:lnTo>
                      <a:pt x="70" y="162"/>
                    </a:lnTo>
                    <a:lnTo>
                      <a:pt x="70" y="164"/>
                    </a:lnTo>
                    <a:lnTo>
                      <a:pt x="72" y="165"/>
                    </a:lnTo>
                    <a:lnTo>
                      <a:pt x="72" y="168"/>
                    </a:lnTo>
                    <a:lnTo>
                      <a:pt x="73" y="170"/>
                    </a:lnTo>
                    <a:lnTo>
                      <a:pt x="73" y="173"/>
                    </a:lnTo>
                    <a:lnTo>
                      <a:pt x="75" y="176"/>
                    </a:lnTo>
                    <a:lnTo>
                      <a:pt x="75" y="177"/>
                    </a:lnTo>
                    <a:lnTo>
                      <a:pt x="76" y="180"/>
                    </a:lnTo>
                    <a:lnTo>
                      <a:pt x="76" y="182"/>
                    </a:lnTo>
                    <a:lnTo>
                      <a:pt x="76" y="183"/>
                    </a:lnTo>
                    <a:lnTo>
                      <a:pt x="78" y="186"/>
                    </a:lnTo>
                    <a:lnTo>
                      <a:pt x="78" y="188"/>
                    </a:lnTo>
                    <a:lnTo>
                      <a:pt x="78" y="189"/>
                    </a:lnTo>
                    <a:lnTo>
                      <a:pt x="79" y="191"/>
                    </a:lnTo>
                    <a:lnTo>
                      <a:pt x="79" y="193"/>
                    </a:lnTo>
                    <a:lnTo>
                      <a:pt x="79" y="194"/>
                    </a:lnTo>
                    <a:lnTo>
                      <a:pt x="81" y="196"/>
                    </a:lnTo>
                    <a:lnTo>
                      <a:pt x="81" y="197"/>
                    </a:lnTo>
                    <a:lnTo>
                      <a:pt x="81" y="199"/>
                    </a:lnTo>
                    <a:lnTo>
                      <a:pt x="82" y="200"/>
                    </a:lnTo>
                    <a:lnTo>
                      <a:pt x="82" y="202"/>
                    </a:lnTo>
                    <a:lnTo>
                      <a:pt x="82" y="203"/>
                    </a:lnTo>
                    <a:lnTo>
                      <a:pt x="82" y="205"/>
                    </a:lnTo>
                    <a:lnTo>
                      <a:pt x="84" y="206"/>
                    </a:lnTo>
                    <a:lnTo>
                      <a:pt x="84" y="208"/>
                    </a:lnTo>
                    <a:lnTo>
                      <a:pt x="85" y="209"/>
                    </a:lnTo>
                    <a:lnTo>
                      <a:pt x="85" y="211"/>
                    </a:lnTo>
                    <a:lnTo>
                      <a:pt x="85" y="214"/>
                    </a:lnTo>
                    <a:lnTo>
                      <a:pt x="87" y="215"/>
                    </a:lnTo>
                    <a:lnTo>
                      <a:pt x="87" y="217"/>
                    </a:lnTo>
                    <a:lnTo>
                      <a:pt x="87" y="219"/>
                    </a:lnTo>
                    <a:lnTo>
                      <a:pt x="88" y="222"/>
                    </a:lnTo>
                    <a:lnTo>
                      <a:pt x="88" y="223"/>
                    </a:lnTo>
                    <a:lnTo>
                      <a:pt x="90" y="226"/>
                    </a:lnTo>
                    <a:lnTo>
                      <a:pt x="90" y="228"/>
                    </a:lnTo>
                    <a:lnTo>
                      <a:pt x="91" y="231"/>
                    </a:lnTo>
                    <a:lnTo>
                      <a:pt x="91" y="232"/>
                    </a:lnTo>
                    <a:lnTo>
                      <a:pt x="93" y="235"/>
                    </a:lnTo>
                    <a:lnTo>
                      <a:pt x="93" y="237"/>
                    </a:lnTo>
                    <a:lnTo>
                      <a:pt x="94" y="240"/>
                    </a:lnTo>
                    <a:lnTo>
                      <a:pt x="94" y="241"/>
                    </a:lnTo>
                    <a:lnTo>
                      <a:pt x="94" y="243"/>
                    </a:lnTo>
                    <a:lnTo>
                      <a:pt x="96" y="245"/>
                    </a:lnTo>
                    <a:lnTo>
                      <a:pt x="96" y="246"/>
                    </a:lnTo>
                    <a:lnTo>
                      <a:pt x="96" y="248"/>
                    </a:lnTo>
                    <a:lnTo>
                      <a:pt x="96" y="249"/>
                    </a:lnTo>
                    <a:lnTo>
                      <a:pt x="98" y="251"/>
                    </a:lnTo>
                    <a:lnTo>
                      <a:pt x="98" y="252"/>
                    </a:lnTo>
                    <a:lnTo>
                      <a:pt x="98" y="254"/>
                    </a:lnTo>
                    <a:lnTo>
                      <a:pt x="98" y="255"/>
                    </a:lnTo>
                    <a:lnTo>
                      <a:pt x="98" y="257"/>
                    </a:lnTo>
                    <a:lnTo>
                      <a:pt x="99" y="258"/>
                    </a:lnTo>
                    <a:lnTo>
                      <a:pt x="99" y="260"/>
                    </a:lnTo>
                    <a:lnTo>
                      <a:pt x="99" y="261"/>
                    </a:lnTo>
                    <a:lnTo>
                      <a:pt x="99" y="263"/>
                    </a:lnTo>
                    <a:lnTo>
                      <a:pt x="99" y="264"/>
                    </a:lnTo>
                    <a:lnTo>
                      <a:pt x="99" y="266"/>
                    </a:lnTo>
                    <a:lnTo>
                      <a:pt x="99" y="267"/>
                    </a:lnTo>
                    <a:lnTo>
                      <a:pt x="99" y="269"/>
                    </a:lnTo>
                    <a:lnTo>
                      <a:pt x="101" y="271"/>
                    </a:lnTo>
                    <a:lnTo>
                      <a:pt x="101" y="272"/>
                    </a:lnTo>
                    <a:lnTo>
                      <a:pt x="101" y="274"/>
                    </a:lnTo>
                    <a:lnTo>
                      <a:pt x="101" y="275"/>
                    </a:lnTo>
                    <a:lnTo>
                      <a:pt x="101" y="278"/>
                    </a:lnTo>
                    <a:lnTo>
                      <a:pt x="101" y="280"/>
                    </a:lnTo>
                    <a:lnTo>
                      <a:pt x="101" y="281"/>
                    </a:lnTo>
                    <a:lnTo>
                      <a:pt x="101" y="284"/>
                    </a:lnTo>
                    <a:lnTo>
                      <a:pt x="101" y="286"/>
                    </a:lnTo>
                    <a:lnTo>
                      <a:pt x="102" y="287"/>
                    </a:lnTo>
                    <a:lnTo>
                      <a:pt x="102" y="289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2" y="293"/>
                    </a:lnTo>
                    <a:lnTo>
                      <a:pt x="102" y="295"/>
                    </a:lnTo>
                    <a:lnTo>
                      <a:pt x="102" y="297"/>
                    </a:lnTo>
                    <a:lnTo>
                      <a:pt x="102" y="298"/>
                    </a:lnTo>
                    <a:lnTo>
                      <a:pt x="102" y="300"/>
                    </a:lnTo>
                    <a:lnTo>
                      <a:pt x="102" y="301"/>
                    </a:lnTo>
                    <a:lnTo>
                      <a:pt x="104" y="303"/>
                    </a:lnTo>
                    <a:lnTo>
                      <a:pt x="104" y="304"/>
                    </a:lnTo>
                    <a:lnTo>
                      <a:pt x="104" y="306"/>
                    </a:lnTo>
                    <a:lnTo>
                      <a:pt x="104" y="307"/>
                    </a:lnTo>
                    <a:lnTo>
                      <a:pt x="104" y="309"/>
                    </a:lnTo>
                    <a:lnTo>
                      <a:pt x="104" y="310"/>
                    </a:lnTo>
                    <a:lnTo>
                      <a:pt x="104" y="312"/>
                    </a:lnTo>
                    <a:lnTo>
                      <a:pt x="105" y="312"/>
                    </a:lnTo>
                    <a:lnTo>
                      <a:pt x="105" y="313"/>
                    </a:lnTo>
                    <a:lnTo>
                      <a:pt x="105" y="315"/>
                    </a:lnTo>
                    <a:lnTo>
                      <a:pt x="105" y="316"/>
                    </a:lnTo>
                    <a:lnTo>
                      <a:pt x="105" y="318"/>
                    </a:lnTo>
                    <a:lnTo>
                      <a:pt x="105" y="319"/>
                    </a:lnTo>
                    <a:lnTo>
                      <a:pt x="107" y="321"/>
                    </a:lnTo>
                    <a:lnTo>
                      <a:pt x="107" y="323"/>
                    </a:lnTo>
                    <a:lnTo>
                      <a:pt x="107" y="324"/>
                    </a:lnTo>
                    <a:lnTo>
                      <a:pt x="107" y="326"/>
                    </a:lnTo>
                    <a:lnTo>
                      <a:pt x="107" y="327"/>
                    </a:lnTo>
                    <a:lnTo>
                      <a:pt x="107" y="329"/>
                    </a:lnTo>
                    <a:lnTo>
                      <a:pt x="108" y="330"/>
                    </a:lnTo>
                    <a:lnTo>
                      <a:pt x="108" y="332"/>
                    </a:lnTo>
                    <a:lnTo>
                      <a:pt x="108" y="333"/>
                    </a:lnTo>
                    <a:lnTo>
                      <a:pt x="108" y="335"/>
                    </a:lnTo>
                    <a:lnTo>
                      <a:pt x="108" y="336"/>
                    </a:lnTo>
                    <a:lnTo>
                      <a:pt x="108" y="338"/>
                    </a:lnTo>
                    <a:lnTo>
                      <a:pt x="108" y="339"/>
                    </a:lnTo>
                    <a:lnTo>
                      <a:pt x="108" y="341"/>
                    </a:lnTo>
                    <a:lnTo>
                      <a:pt x="108" y="342"/>
                    </a:lnTo>
                    <a:lnTo>
                      <a:pt x="108" y="344"/>
                    </a:lnTo>
                    <a:lnTo>
                      <a:pt x="108" y="345"/>
                    </a:lnTo>
                    <a:lnTo>
                      <a:pt x="107" y="347"/>
                    </a:lnTo>
                    <a:lnTo>
                      <a:pt x="107" y="350"/>
                    </a:lnTo>
                    <a:lnTo>
                      <a:pt x="107" y="352"/>
                    </a:lnTo>
                    <a:lnTo>
                      <a:pt x="107" y="355"/>
                    </a:lnTo>
                    <a:lnTo>
                      <a:pt x="107" y="356"/>
                    </a:lnTo>
                    <a:lnTo>
                      <a:pt x="107" y="359"/>
                    </a:lnTo>
                    <a:lnTo>
                      <a:pt x="107" y="362"/>
                    </a:lnTo>
                    <a:lnTo>
                      <a:pt x="107" y="365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" name="Freeform 190"/>
              <p:cNvSpPr>
                <a:spLocks/>
              </p:cNvSpPr>
              <p:nvPr/>
            </p:nvSpPr>
            <p:spPr bwMode="auto">
              <a:xfrm>
                <a:off x="3403" y="2768"/>
                <a:ext cx="55" cy="183"/>
              </a:xfrm>
              <a:custGeom>
                <a:avLst/>
                <a:gdLst>
                  <a:gd name="T0" fmla="*/ 2 w 108"/>
                  <a:gd name="T1" fmla="*/ 89 h 366"/>
                  <a:gd name="T2" fmla="*/ 3 w 108"/>
                  <a:gd name="T3" fmla="*/ 86 h 366"/>
                  <a:gd name="T4" fmla="*/ 5 w 108"/>
                  <a:gd name="T5" fmla="*/ 84 h 366"/>
                  <a:gd name="T6" fmla="*/ 6 w 108"/>
                  <a:gd name="T7" fmla="*/ 82 h 366"/>
                  <a:gd name="T8" fmla="*/ 6 w 108"/>
                  <a:gd name="T9" fmla="*/ 80 h 366"/>
                  <a:gd name="T10" fmla="*/ 7 w 108"/>
                  <a:gd name="T11" fmla="*/ 79 h 366"/>
                  <a:gd name="T12" fmla="*/ 8 w 108"/>
                  <a:gd name="T13" fmla="*/ 78 h 366"/>
                  <a:gd name="T14" fmla="*/ 9 w 108"/>
                  <a:gd name="T15" fmla="*/ 76 h 366"/>
                  <a:gd name="T16" fmla="*/ 9 w 108"/>
                  <a:gd name="T17" fmla="*/ 74 h 366"/>
                  <a:gd name="T18" fmla="*/ 10 w 108"/>
                  <a:gd name="T19" fmla="*/ 72 h 366"/>
                  <a:gd name="T20" fmla="*/ 11 w 108"/>
                  <a:gd name="T21" fmla="*/ 71 h 366"/>
                  <a:gd name="T22" fmla="*/ 11 w 108"/>
                  <a:gd name="T23" fmla="*/ 70 h 366"/>
                  <a:gd name="T24" fmla="*/ 11 w 108"/>
                  <a:gd name="T25" fmla="*/ 68 h 366"/>
                  <a:gd name="T26" fmla="*/ 12 w 108"/>
                  <a:gd name="T27" fmla="*/ 67 h 366"/>
                  <a:gd name="T28" fmla="*/ 13 w 108"/>
                  <a:gd name="T29" fmla="*/ 66 h 366"/>
                  <a:gd name="T30" fmla="*/ 13 w 108"/>
                  <a:gd name="T31" fmla="*/ 63 h 366"/>
                  <a:gd name="T32" fmla="*/ 14 w 108"/>
                  <a:gd name="T33" fmla="*/ 61 h 366"/>
                  <a:gd name="T34" fmla="*/ 15 w 108"/>
                  <a:gd name="T35" fmla="*/ 59 h 366"/>
                  <a:gd name="T36" fmla="*/ 16 w 108"/>
                  <a:gd name="T37" fmla="*/ 57 h 366"/>
                  <a:gd name="T38" fmla="*/ 16 w 108"/>
                  <a:gd name="T39" fmla="*/ 56 h 366"/>
                  <a:gd name="T40" fmla="*/ 17 w 108"/>
                  <a:gd name="T41" fmla="*/ 54 h 366"/>
                  <a:gd name="T42" fmla="*/ 17 w 108"/>
                  <a:gd name="T43" fmla="*/ 53 h 366"/>
                  <a:gd name="T44" fmla="*/ 18 w 108"/>
                  <a:gd name="T45" fmla="*/ 52 h 366"/>
                  <a:gd name="T46" fmla="*/ 19 w 108"/>
                  <a:gd name="T47" fmla="*/ 50 h 366"/>
                  <a:gd name="T48" fmla="*/ 19 w 108"/>
                  <a:gd name="T49" fmla="*/ 48 h 366"/>
                  <a:gd name="T50" fmla="*/ 20 w 108"/>
                  <a:gd name="T51" fmla="*/ 46 h 366"/>
                  <a:gd name="T52" fmla="*/ 20 w 108"/>
                  <a:gd name="T53" fmla="*/ 44 h 366"/>
                  <a:gd name="T54" fmla="*/ 21 w 108"/>
                  <a:gd name="T55" fmla="*/ 43 h 366"/>
                  <a:gd name="T56" fmla="*/ 21 w 108"/>
                  <a:gd name="T57" fmla="*/ 42 h 366"/>
                  <a:gd name="T58" fmla="*/ 22 w 108"/>
                  <a:gd name="T59" fmla="*/ 40 h 366"/>
                  <a:gd name="T60" fmla="*/ 22 w 108"/>
                  <a:gd name="T61" fmla="*/ 39 h 366"/>
                  <a:gd name="T62" fmla="*/ 22 w 108"/>
                  <a:gd name="T63" fmla="*/ 37 h 366"/>
                  <a:gd name="T64" fmla="*/ 23 w 108"/>
                  <a:gd name="T65" fmla="*/ 35 h 366"/>
                  <a:gd name="T66" fmla="*/ 24 w 108"/>
                  <a:gd name="T67" fmla="*/ 33 h 366"/>
                  <a:gd name="T68" fmla="*/ 24 w 108"/>
                  <a:gd name="T69" fmla="*/ 30 h 366"/>
                  <a:gd name="T70" fmla="*/ 25 w 108"/>
                  <a:gd name="T71" fmla="*/ 29 h 366"/>
                  <a:gd name="T72" fmla="*/ 25 w 108"/>
                  <a:gd name="T73" fmla="*/ 28 h 366"/>
                  <a:gd name="T74" fmla="*/ 25 w 108"/>
                  <a:gd name="T75" fmla="*/ 26 h 366"/>
                  <a:gd name="T76" fmla="*/ 25 w 108"/>
                  <a:gd name="T77" fmla="*/ 25 h 366"/>
                  <a:gd name="T78" fmla="*/ 26 w 108"/>
                  <a:gd name="T79" fmla="*/ 23 h 366"/>
                  <a:gd name="T80" fmla="*/ 26 w 108"/>
                  <a:gd name="T81" fmla="*/ 22 h 366"/>
                  <a:gd name="T82" fmla="*/ 26 w 108"/>
                  <a:gd name="T83" fmla="*/ 21 h 366"/>
                  <a:gd name="T84" fmla="*/ 26 w 108"/>
                  <a:gd name="T85" fmla="*/ 19 h 366"/>
                  <a:gd name="T86" fmla="*/ 26 w 108"/>
                  <a:gd name="T87" fmla="*/ 18 h 366"/>
                  <a:gd name="T88" fmla="*/ 26 w 108"/>
                  <a:gd name="T89" fmla="*/ 16 h 366"/>
                  <a:gd name="T90" fmla="*/ 27 w 108"/>
                  <a:gd name="T91" fmla="*/ 15 h 366"/>
                  <a:gd name="T92" fmla="*/ 27 w 108"/>
                  <a:gd name="T93" fmla="*/ 14 h 366"/>
                  <a:gd name="T94" fmla="*/ 27 w 108"/>
                  <a:gd name="T95" fmla="*/ 13 h 366"/>
                  <a:gd name="T96" fmla="*/ 27 w 108"/>
                  <a:gd name="T97" fmla="*/ 12 h 366"/>
                  <a:gd name="T98" fmla="*/ 27 w 108"/>
                  <a:gd name="T99" fmla="*/ 11 h 366"/>
                  <a:gd name="T100" fmla="*/ 28 w 108"/>
                  <a:gd name="T101" fmla="*/ 11 h 366"/>
                  <a:gd name="T102" fmla="*/ 28 w 108"/>
                  <a:gd name="T103" fmla="*/ 10 h 366"/>
                  <a:gd name="T104" fmla="*/ 28 w 108"/>
                  <a:gd name="T105" fmla="*/ 9 h 366"/>
                  <a:gd name="T106" fmla="*/ 28 w 108"/>
                  <a:gd name="T107" fmla="*/ 7 h 366"/>
                  <a:gd name="T108" fmla="*/ 28 w 108"/>
                  <a:gd name="T109" fmla="*/ 6 h 366"/>
                  <a:gd name="T110" fmla="*/ 28 w 108"/>
                  <a:gd name="T111" fmla="*/ 5 h 366"/>
                  <a:gd name="T112" fmla="*/ 28 w 108"/>
                  <a:gd name="T113" fmla="*/ 3 h 366"/>
                  <a:gd name="T114" fmla="*/ 0 w 108"/>
                  <a:gd name="T115" fmla="*/ 92 h 3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8"/>
                  <a:gd name="T175" fmla="*/ 0 h 366"/>
                  <a:gd name="T176" fmla="*/ 108 w 108"/>
                  <a:gd name="T177" fmla="*/ 366 h 3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8" h="366">
                    <a:moveTo>
                      <a:pt x="0" y="366"/>
                    </a:moveTo>
                    <a:lnTo>
                      <a:pt x="1" y="361"/>
                    </a:lnTo>
                    <a:lnTo>
                      <a:pt x="4" y="358"/>
                    </a:lnTo>
                    <a:lnTo>
                      <a:pt x="6" y="355"/>
                    </a:lnTo>
                    <a:lnTo>
                      <a:pt x="7" y="352"/>
                    </a:lnTo>
                    <a:lnTo>
                      <a:pt x="9" y="349"/>
                    </a:lnTo>
                    <a:lnTo>
                      <a:pt x="10" y="346"/>
                    </a:lnTo>
                    <a:lnTo>
                      <a:pt x="12" y="343"/>
                    </a:lnTo>
                    <a:lnTo>
                      <a:pt x="13" y="340"/>
                    </a:lnTo>
                    <a:lnTo>
                      <a:pt x="15" y="338"/>
                    </a:lnTo>
                    <a:lnTo>
                      <a:pt x="17" y="335"/>
                    </a:lnTo>
                    <a:lnTo>
                      <a:pt x="18" y="334"/>
                    </a:lnTo>
                    <a:lnTo>
                      <a:pt x="18" y="332"/>
                    </a:lnTo>
                    <a:lnTo>
                      <a:pt x="20" y="329"/>
                    </a:lnTo>
                    <a:lnTo>
                      <a:pt x="21" y="327"/>
                    </a:lnTo>
                    <a:lnTo>
                      <a:pt x="21" y="326"/>
                    </a:lnTo>
                    <a:lnTo>
                      <a:pt x="23" y="324"/>
                    </a:lnTo>
                    <a:lnTo>
                      <a:pt x="23" y="323"/>
                    </a:lnTo>
                    <a:lnTo>
                      <a:pt x="24" y="321"/>
                    </a:lnTo>
                    <a:lnTo>
                      <a:pt x="24" y="320"/>
                    </a:lnTo>
                    <a:lnTo>
                      <a:pt x="26" y="318"/>
                    </a:lnTo>
                    <a:lnTo>
                      <a:pt x="26" y="317"/>
                    </a:lnTo>
                    <a:lnTo>
                      <a:pt x="27" y="315"/>
                    </a:lnTo>
                    <a:lnTo>
                      <a:pt x="29" y="314"/>
                    </a:lnTo>
                    <a:lnTo>
                      <a:pt x="29" y="312"/>
                    </a:lnTo>
                    <a:lnTo>
                      <a:pt x="29" y="311"/>
                    </a:lnTo>
                    <a:lnTo>
                      <a:pt x="30" y="309"/>
                    </a:lnTo>
                    <a:lnTo>
                      <a:pt x="30" y="306"/>
                    </a:lnTo>
                    <a:lnTo>
                      <a:pt x="32" y="305"/>
                    </a:lnTo>
                    <a:lnTo>
                      <a:pt x="32" y="303"/>
                    </a:lnTo>
                    <a:lnTo>
                      <a:pt x="33" y="301"/>
                    </a:lnTo>
                    <a:lnTo>
                      <a:pt x="33" y="298"/>
                    </a:lnTo>
                    <a:lnTo>
                      <a:pt x="35" y="297"/>
                    </a:lnTo>
                    <a:lnTo>
                      <a:pt x="36" y="295"/>
                    </a:lnTo>
                    <a:lnTo>
                      <a:pt x="36" y="294"/>
                    </a:lnTo>
                    <a:lnTo>
                      <a:pt x="38" y="291"/>
                    </a:lnTo>
                    <a:lnTo>
                      <a:pt x="38" y="289"/>
                    </a:lnTo>
                    <a:lnTo>
                      <a:pt x="38" y="288"/>
                    </a:lnTo>
                    <a:lnTo>
                      <a:pt x="39" y="286"/>
                    </a:lnTo>
                    <a:lnTo>
                      <a:pt x="39" y="285"/>
                    </a:lnTo>
                    <a:lnTo>
                      <a:pt x="41" y="285"/>
                    </a:lnTo>
                    <a:lnTo>
                      <a:pt x="41" y="283"/>
                    </a:lnTo>
                    <a:lnTo>
                      <a:pt x="41" y="282"/>
                    </a:lnTo>
                    <a:lnTo>
                      <a:pt x="43" y="280"/>
                    </a:lnTo>
                    <a:lnTo>
                      <a:pt x="43" y="279"/>
                    </a:lnTo>
                    <a:lnTo>
                      <a:pt x="43" y="277"/>
                    </a:lnTo>
                    <a:lnTo>
                      <a:pt x="44" y="275"/>
                    </a:lnTo>
                    <a:lnTo>
                      <a:pt x="44" y="274"/>
                    </a:lnTo>
                    <a:lnTo>
                      <a:pt x="44" y="272"/>
                    </a:lnTo>
                    <a:lnTo>
                      <a:pt x="46" y="272"/>
                    </a:lnTo>
                    <a:lnTo>
                      <a:pt x="46" y="271"/>
                    </a:lnTo>
                    <a:lnTo>
                      <a:pt x="46" y="269"/>
                    </a:lnTo>
                    <a:lnTo>
                      <a:pt x="47" y="268"/>
                    </a:lnTo>
                    <a:lnTo>
                      <a:pt x="47" y="266"/>
                    </a:lnTo>
                    <a:lnTo>
                      <a:pt x="47" y="265"/>
                    </a:lnTo>
                    <a:lnTo>
                      <a:pt x="49" y="263"/>
                    </a:lnTo>
                    <a:lnTo>
                      <a:pt x="49" y="262"/>
                    </a:lnTo>
                    <a:lnTo>
                      <a:pt x="50" y="260"/>
                    </a:lnTo>
                    <a:lnTo>
                      <a:pt x="50" y="257"/>
                    </a:lnTo>
                    <a:lnTo>
                      <a:pt x="52" y="256"/>
                    </a:lnTo>
                    <a:lnTo>
                      <a:pt x="52" y="253"/>
                    </a:lnTo>
                    <a:lnTo>
                      <a:pt x="53" y="251"/>
                    </a:lnTo>
                    <a:lnTo>
                      <a:pt x="53" y="248"/>
                    </a:lnTo>
                    <a:lnTo>
                      <a:pt x="55" y="246"/>
                    </a:lnTo>
                    <a:lnTo>
                      <a:pt x="56" y="243"/>
                    </a:lnTo>
                    <a:lnTo>
                      <a:pt x="56" y="242"/>
                    </a:lnTo>
                    <a:lnTo>
                      <a:pt x="58" y="239"/>
                    </a:lnTo>
                    <a:lnTo>
                      <a:pt x="58" y="237"/>
                    </a:lnTo>
                    <a:lnTo>
                      <a:pt x="59" y="236"/>
                    </a:lnTo>
                    <a:lnTo>
                      <a:pt x="59" y="234"/>
                    </a:lnTo>
                    <a:lnTo>
                      <a:pt x="61" y="231"/>
                    </a:lnTo>
                    <a:lnTo>
                      <a:pt x="61" y="230"/>
                    </a:lnTo>
                    <a:lnTo>
                      <a:pt x="61" y="228"/>
                    </a:lnTo>
                    <a:lnTo>
                      <a:pt x="62" y="227"/>
                    </a:lnTo>
                    <a:lnTo>
                      <a:pt x="62" y="225"/>
                    </a:lnTo>
                    <a:lnTo>
                      <a:pt x="64" y="223"/>
                    </a:lnTo>
                    <a:lnTo>
                      <a:pt x="64" y="222"/>
                    </a:lnTo>
                    <a:lnTo>
                      <a:pt x="64" y="220"/>
                    </a:lnTo>
                    <a:lnTo>
                      <a:pt x="65" y="219"/>
                    </a:lnTo>
                    <a:lnTo>
                      <a:pt x="65" y="217"/>
                    </a:lnTo>
                    <a:lnTo>
                      <a:pt x="65" y="216"/>
                    </a:lnTo>
                    <a:lnTo>
                      <a:pt x="67" y="214"/>
                    </a:lnTo>
                    <a:lnTo>
                      <a:pt x="67" y="213"/>
                    </a:lnTo>
                    <a:lnTo>
                      <a:pt x="67" y="211"/>
                    </a:lnTo>
                    <a:lnTo>
                      <a:pt x="69" y="210"/>
                    </a:lnTo>
                    <a:lnTo>
                      <a:pt x="69" y="208"/>
                    </a:lnTo>
                    <a:lnTo>
                      <a:pt x="69" y="207"/>
                    </a:lnTo>
                    <a:lnTo>
                      <a:pt x="70" y="204"/>
                    </a:lnTo>
                    <a:lnTo>
                      <a:pt x="70" y="202"/>
                    </a:lnTo>
                    <a:lnTo>
                      <a:pt x="72" y="201"/>
                    </a:lnTo>
                    <a:lnTo>
                      <a:pt x="72" y="197"/>
                    </a:lnTo>
                    <a:lnTo>
                      <a:pt x="73" y="196"/>
                    </a:lnTo>
                    <a:lnTo>
                      <a:pt x="73" y="193"/>
                    </a:lnTo>
                    <a:lnTo>
                      <a:pt x="75" y="190"/>
                    </a:lnTo>
                    <a:lnTo>
                      <a:pt x="75" y="188"/>
                    </a:lnTo>
                    <a:lnTo>
                      <a:pt x="76" y="185"/>
                    </a:lnTo>
                    <a:lnTo>
                      <a:pt x="76" y="184"/>
                    </a:lnTo>
                    <a:lnTo>
                      <a:pt x="76" y="182"/>
                    </a:lnTo>
                    <a:lnTo>
                      <a:pt x="78" y="179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9" y="175"/>
                    </a:lnTo>
                    <a:lnTo>
                      <a:pt x="79" y="173"/>
                    </a:lnTo>
                    <a:lnTo>
                      <a:pt x="79" y="171"/>
                    </a:lnTo>
                    <a:lnTo>
                      <a:pt x="81" y="170"/>
                    </a:lnTo>
                    <a:lnTo>
                      <a:pt x="81" y="168"/>
                    </a:lnTo>
                    <a:lnTo>
                      <a:pt x="81" y="167"/>
                    </a:lnTo>
                    <a:lnTo>
                      <a:pt x="82" y="165"/>
                    </a:lnTo>
                    <a:lnTo>
                      <a:pt x="82" y="164"/>
                    </a:lnTo>
                    <a:lnTo>
                      <a:pt x="82" y="162"/>
                    </a:lnTo>
                    <a:lnTo>
                      <a:pt x="82" y="161"/>
                    </a:lnTo>
                    <a:lnTo>
                      <a:pt x="84" y="159"/>
                    </a:lnTo>
                    <a:lnTo>
                      <a:pt x="84" y="158"/>
                    </a:lnTo>
                    <a:lnTo>
                      <a:pt x="85" y="156"/>
                    </a:lnTo>
                    <a:lnTo>
                      <a:pt x="85" y="155"/>
                    </a:lnTo>
                    <a:lnTo>
                      <a:pt x="85" y="152"/>
                    </a:lnTo>
                    <a:lnTo>
                      <a:pt x="87" y="150"/>
                    </a:lnTo>
                    <a:lnTo>
                      <a:pt x="87" y="149"/>
                    </a:lnTo>
                    <a:lnTo>
                      <a:pt x="87" y="147"/>
                    </a:lnTo>
                    <a:lnTo>
                      <a:pt x="88" y="144"/>
                    </a:lnTo>
                    <a:lnTo>
                      <a:pt x="88" y="142"/>
                    </a:lnTo>
                    <a:lnTo>
                      <a:pt x="90" y="139"/>
                    </a:lnTo>
                    <a:lnTo>
                      <a:pt x="90" y="138"/>
                    </a:lnTo>
                    <a:lnTo>
                      <a:pt x="91" y="135"/>
                    </a:lnTo>
                    <a:lnTo>
                      <a:pt x="91" y="133"/>
                    </a:lnTo>
                    <a:lnTo>
                      <a:pt x="93" y="130"/>
                    </a:lnTo>
                    <a:lnTo>
                      <a:pt x="93" y="129"/>
                    </a:lnTo>
                    <a:lnTo>
                      <a:pt x="94" y="127"/>
                    </a:lnTo>
                    <a:lnTo>
                      <a:pt x="94" y="124"/>
                    </a:lnTo>
                    <a:lnTo>
                      <a:pt x="94" y="123"/>
                    </a:lnTo>
                    <a:lnTo>
                      <a:pt x="96" y="121"/>
                    </a:lnTo>
                    <a:lnTo>
                      <a:pt x="96" y="120"/>
                    </a:lnTo>
                    <a:lnTo>
                      <a:pt x="96" y="118"/>
                    </a:lnTo>
                    <a:lnTo>
                      <a:pt x="96" y="116"/>
                    </a:lnTo>
                    <a:lnTo>
                      <a:pt x="98" y="115"/>
                    </a:lnTo>
                    <a:lnTo>
                      <a:pt x="98" y="113"/>
                    </a:lnTo>
                    <a:lnTo>
                      <a:pt x="98" y="112"/>
                    </a:lnTo>
                    <a:lnTo>
                      <a:pt x="98" y="110"/>
                    </a:lnTo>
                    <a:lnTo>
                      <a:pt x="98" y="109"/>
                    </a:lnTo>
                    <a:lnTo>
                      <a:pt x="99" y="107"/>
                    </a:lnTo>
                    <a:lnTo>
                      <a:pt x="99" y="106"/>
                    </a:lnTo>
                    <a:lnTo>
                      <a:pt x="99" y="104"/>
                    </a:lnTo>
                    <a:lnTo>
                      <a:pt x="99" y="103"/>
                    </a:lnTo>
                    <a:lnTo>
                      <a:pt x="99" y="101"/>
                    </a:lnTo>
                    <a:lnTo>
                      <a:pt x="99" y="100"/>
                    </a:lnTo>
                    <a:lnTo>
                      <a:pt x="99" y="98"/>
                    </a:lnTo>
                    <a:lnTo>
                      <a:pt x="99" y="97"/>
                    </a:lnTo>
                    <a:lnTo>
                      <a:pt x="101" y="95"/>
                    </a:lnTo>
                    <a:lnTo>
                      <a:pt x="101" y="94"/>
                    </a:lnTo>
                    <a:lnTo>
                      <a:pt x="101" y="92"/>
                    </a:lnTo>
                    <a:lnTo>
                      <a:pt x="101" y="90"/>
                    </a:lnTo>
                    <a:lnTo>
                      <a:pt x="101" y="87"/>
                    </a:lnTo>
                    <a:lnTo>
                      <a:pt x="101" y="86"/>
                    </a:lnTo>
                    <a:lnTo>
                      <a:pt x="101" y="84"/>
                    </a:lnTo>
                    <a:lnTo>
                      <a:pt x="101" y="81"/>
                    </a:lnTo>
                    <a:lnTo>
                      <a:pt x="101" y="80"/>
                    </a:lnTo>
                    <a:lnTo>
                      <a:pt x="102" y="78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102" y="74"/>
                    </a:lnTo>
                    <a:lnTo>
                      <a:pt x="102" y="72"/>
                    </a:lnTo>
                    <a:lnTo>
                      <a:pt x="102" y="71"/>
                    </a:lnTo>
                    <a:lnTo>
                      <a:pt x="102" y="69"/>
                    </a:lnTo>
                    <a:lnTo>
                      <a:pt x="102" y="68"/>
                    </a:lnTo>
                    <a:lnTo>
                      <a:pt x="102" y="66"/>
                    </a:lnTo>
                    <a:lnTo>
                      <a:pt x="102" y="64"/>
                    </a:lnTo>
                    <a:lnTo>
                      <a:pt x="104" y="63"/>
                    </a:lnTo>
                    <a:lnTo>
                      <a:pt x="104" y="61"/>
                    </a:lnTo>
                    <a:lnTo>
                      <a:pt x="104" y="60"/>
                    </a:lnTo>
                    <a:lnTo>
                      <a:pt x="104" y="58"/>
                    </a:lnTo>
                    <a:lnTo>
                      <a:pt x="104" y="57"/>
                    </a:lnTo>
                    <a:lnTo>
                      <a:pt x="104" y="55"/>
                    </a:lnTo>
                    <a:lnTo>
                      <a:pt x="104" y="54"/>
                    </a:lnTo>
                    <a:lnTo>
                      <a:pt x="105" y="54"/>
                    </a:lnTo>
                    <a:lnTo>
                      <a:pt x="105" y="52"/>
                    </a:lnTo>
                    <a:lnTo>
                      <a:pt x="105" y="51"/>
                    </a:lnTo>
                    <a:lnTo>
                      <a:pt x="105" y="49"/>
                    </a:lnTo>
                    <a:lnTo>
                      <a:pt x="105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3"/>
                    </a:lnTo>
                    <a:lnTo>
                      <a:pt x="107" y="42"/>
                    </a:lnTo>
                    <a:lnTo>
                      <a:pt x="107" y="40"/>
                    </a:lnTo>
                    <a:lnTo>
                      <a:pt x="107" y="38"/>
                    </a:lnTo>
                    <a:lnTo>
                      <a:pt x="107" y="37"/>
                    </a:lnTo>
                    <a:lnTo>
                      <a:pt x="108" y="35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1"/>
                    </a:lnTo>
                    <a:lnTo>
                      <a:pt x="108" y="29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8" y="25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8" y="20"/>
                    </a:lnTo>
                    <a:lnTo>
                      <a:pt x="107" y="19"/>
                    </a:lnTo>
                    <a:lnTo>
                      <a:pt x="107" y="16"/>
                    </a:lnTo>
                    <a:lnTo>
                      <a:pt x="107" y="14"/>
                    </a:lnTo>
                    <a:lnTo>
                      <a:pt x="107" y="11"/>
                    </a:lnTo>
                    <a:lnTo>
                      <a:pt x="107" y="9"/>
                    </a:lnTo>
                    <a:lnTo>
                      <a:pt x="107" y="6"/>
                    </a:lnTo>
                    <a:lnTo>
                      <a:pt x="107" y="3"/>
                    </a:lnTo>
                    <a:lnTo>
                      <a:pt x="107" y="0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1" name="Freeform 191"/>
              <p:cNvSpPr>
                <a:spLocks/>
              </p:cNvSpPr>
              <p:nvPr/>
            </p:nvSpPr>
            <p:spPr bwMode="auto">
              <a:xfrm>
                <a:off x="3403" y="2768"/>
                <a:ext cx="55" cy="183"/>
              </a:xfrm>
              <a:custGeom>
                <a:avLst/>
                <a:gdLst>
                  <a:gd name="T0" fmla="*/ 2 w 108"/>
                  <a:gd name="T1" fmla="*/ 89 h 366"/>
                  <a:gd name="T2" fmla="*/ 3 w 108"/>
                  <a:gd name="T3" fmla="*/ 86 h 366"/>
                  <a:gd name="T4" fmla="*/ 5 w 108"/>
                  <a:gd name="T5" fmla="*/ 84 h 366"/>
                  <a:gd name="T6" fmla="*/ 6 w 108"/>
                  <a:gd name="T7" fmla="*/ 82 h 366"/>
                  <a:gd name="T8" fmla="*/ 6 w 108"/>
                  <a:gd name="T9" fmla="*/ 80 h 366"/>
                  <a:gd name="T10" fmla="*/ 7 w 108"/>
                  <a:gd name="T11" fmla="*/ 79 h 366"/>
                  <a:gd name="T12" fmla="*/ 8 w 108"/>
                  <a:gd name="T13" fmla="*/ 78 h 366"/>
                  <a:gd name="T14" fmla="*/ 9 w 108"/>
                  <a:gd name="T15" fmla="*/ 76 h 366"/>
                  <a:gd name="T16" fmla="*/ 9 w 108"/>
                  <a:gd name="T17" fmla="*/ 74 h 366"/>
                  <a:gd name="T18" fmla="*/ 10 w 108"/>
                  <a:gd name="T19" fmla="*/ 72 h 366"/>
                  <a:gd name="T20" fmla="*/ 11 w 108"/>
                  <a:gd name="T21" fmla="*/ 71 h 366"/>
                  <a:gd name="T22" fmla="*/ 11 w 108"/>
                  <a:gd name="T23" fmla="*/ 70 h 366"/>
                  <a:gd name="T24" fmla="*/ 11 w 108"/>
                  <a:gd name="T25" fmla="*/ 68 h 366"/>
                  <a:gd name="T26" fmla="*/ 12 w 108"/>
                  <a:gd name="T27" fmla="*/ 67 h 366"/>
                  <a:gd name="T28" fmla="*/ 13 w 108"/>
                  <a:gd name="T29" fmla="*/ 66 h 366"/>
                  <a:gd name="T30" fmla="*/ 13 w 108"/>
                  <a:gd name="T31" fmla="*/ 63 h 366"/>
                  <a:gd name="T32" fmla="*/ 14 w 108"/>
                  <a:gd name="T33" fmla="*/ 61 h 366"/>
                  <a:gd name="T34" fmla="*/ 15 w 108"/>
                  <a:gd name="T35" fmla="*/ 59 h 366"/>
                  <a:gd name="T36" fmla="*/ 16 w 108"/>
                  <a:gd name="T37" fmla="*/ 57 h 366"/>
                  <a:gd name="T38" fmla="*/ 16 w 108"/>
                  <a:gd name="T39" fmla="*/ 56 h 366"/>
                  <a:gd name="T40" fmla="*/ 17 w 108"/>
                  <a:gd name="T41" fmla="*/ 54 h 366"/>
                  <a:gd name="T42" fmla="*/ 17 w 108"/>
                  <a:gd name="T43" fmla="*/ 53 h 366"/>
                  <a:gd name="T44" fmla="*/ 18 w 108"/>
                  <a:gd name="T45" fmla="*/ 52 h 366"/>
                  <a:gd name="T46" fmla="*/ 19 w 108"/>
                  <a:gd name="T47" fmla="*/ 50 h 366"/>
                  <a:gd name="T48" fmla="*/ 19 w 108"/>
                  <a:gd name="T49" fmla="*/ 48 h 366"/>
                  <a:gd name="T50" fmla="*/ 20 w 108"/>
                  <a:gd name="T51" fmla="*/ 46 h 366"/>
                  <a:gd name="T52" fmla="*/ 20 w 108"/>
                  <a:gd name="T53" fmla="*/ 44 h 366"/>
                  <a:gd name="T54" fmla="*/ 21 w 108"/>
                  <a:gd name="T55" fmla="*/ 43 h 366"/>
                  <a:gd name="T56" fmla="*/ 21 w 108"/>
                  <a:gd name="T57" fmla="*/ 42 h 366"/>
                  <a:gd name="T58" fmla="*/ 22 w 108"/>
                  <a:gd name="T59" fmla="*/ 40 h 366"/>
                  <a:gd name="T60" fmla="*/ 22 w 108"/>
                  <a:gd name="T61" fmla="*/ 39 h 366"/>
                  <a:gd name="T62" fmla="*/ 22 w 108"/>
                  <a:gd name="T63" fmla="*/ 37 h 366"/>
                  <a:gd name="T64" fmla="*/ 23 w 108"/>
                  <a:gd name="T65" fmla="*/ 35 h 366"/>
                  <a:gd name="T66" fmla="*/ 24 w 108"/>
                  <a:gd name="T67" fmla="*/ 33 h 366"/>
                  <a:gd name="T68" fmla="*/ 24 w 108"/>
                  <a:gd name="T69" fmla="*/ 30 h 366"/>
                  <a:gd name="T70" fmla="*/ 25 w 108"/>
                  <a:gd name="T71" fmla="*/ 29 h 366"/>
                  <a:gd name="T72" fmla="*/ 25 w 108"/>
                  <a:gd name="T73" fmla="*/ 28 h 366"/>
                  <a:gd name="T74" fmla="*/ 25 w 108"/>
                  <a:gd name="T75" fmla="*/ 26 h 366"/>
                  <a:gd name="T76" fmla="*/ 25 w 108"/>
                  <a:gd name="T77" fmla="*/ 25 h 366"/>
                  <a:gd name="T78" fmla="*/ 26 w 108"/>
                  <a:gd name="T79" fmla="*/ 23 h 366"/>
                  <a:gd name="T80" fmla="*/ 26 w 108"/>
                  <a:gd name="T81" fmla="*/ 22 h 366"/>
                  <a:gd name="T82" fmla="*/ 26 w 108"/>
                  <a:gd name="T83" fmla="*/ 21 h 366"/>
                  <a:gd name="T84" fmla="*/ 26 w 108"/>
                  <a:gd name="T85" fmla="*/ 19 h 366"/>
                  <a:gd name="T86" fmla="*/ 26 w 108"/>
                  <a:gd name="T87" fmla="*/ 18 h 366"/>
                  <a:gd name="T88" fmla="*/ 26 w 108"/>
                  <a:gd name="T89" fmla="*/ 16 h 366"/>
                  <a:gd name="T90" fmla="*/ 27 w 108"/>
                  <a:gd name="T91" fmla="*/ 15 h 366"/>
                  <a:gd name="T92" fmla="*/ 27 w 108"/>
                  <a:gd name="T93" fmla="*/ 14 h 366"/>
                  <a:gd name="T94" fmla="*/ 27 w 108"/>
                  <a:gd name="T95" fmla="*/ 13 h 366"/>
                  <a:gd name="T96" fmla="*/ 27 w 108"/>
                  <a:gd name="T97" fmla="*/ 12 h 366"/>
                  <a:gd name="T98" fmla="*/ 27 w 108"/>
                  <a:gd name="T99" fmla="*/ 11 h 366"/>
                  <a:gd name="T100" fmla="*/ 28 w 108"/>
                  <a:gd name="T101" fmla="*/ 11 h 366"/>
                  <a:gd name="T102" fmla="*/ 28 w 108"/>
                  <a:gd name="T103" fmla="*/ 10 h 366"/>
                  <a:gd name="T104" fmla="*/ 28 w 108"/>
                  <a:gd name="T105" fmla="*/ 9 h 366"/>
                  <a:gd name="T106" fmla="*/ 28 w 108"/>
                  <a:gd name="T107" fmla="*/ 7 h 366"/>
                  <a:gd name="T108" fmla="*/ 28 w 108"/>
                  <a:gd name="T109" fmla="*/ 6 h 366"/>
                  <a:gd name="T110" fmla="*/ 28 w 108"/>
                  <a:gd name="T111" fmla="*/ 5 h 366"/>
                  <a:gd name="T112" fmla="*/ 28 w 108"/>
                  <a:gd name="T113" fmla="*/ 3 h 3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"/>
                  <a:gd name="T172" fmla="*/ 0 h 366"/>
                  <a:gd name="T173" fmla="*/ 108 w 108"/>
                  <a:gd name="T174" fmla="*/ 366 h 36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" h="366">
                    <a:moveTo>
                      <a:pt x="0" y="366"/>
                    </a:moveTo>
                    <a:lnTo>
                      <a:pt x="1" y="361"/>
                    </a:lnTo>
                    <a:lnTo>
                      <a:pt x="4" y="358"/>
                    </a:lnTo>
                    <a:lnTo>
                      <a:pt x="6" y="355"/>
                    </a:lnTo>
                    <a:lnTo>
                      <a:pt x="7" y="352"/>
                    </a:lnTo>
                    <a:lnTo>
                      <a:pt x="9" y="349"/>
                    </a:lnTo>
                    <a:lnTo>
                      <a:pt x="10" y="346"/>
                    </a:lnTo>
                    <a:lnTo>
                      <a:pt x="12" y="343"/>
                    </a:lnTo>
                    <a:lnTo>
                      <a:pt x="13" y="340"/>
                    </a:lnTo>
                    <a:lnTo>
                      <a:pt x="15" y="338"/>
                    </a:lnTo>
                    <a:lnTo>
                      <a:pt x="17" y="335"/>
                    </a:lnTo>
                    <a:lnTo>
                      <a:pt x="18" y="334"/>
                    </a:lnTo>
                    <a:lnTo>
                      <a:pt x="18" y="332"/>
                    </a:lnTo>
                    <a:lnTo>
                      <a:pt x="20" y="329"/>
                    </a:lnTo>
                    <a:lnTo>
                      <a:pt x="21" y="327"/>
                    </a:lnTo>
                    <a:lnTo>
                      <a:pt x="21" y="326"/>
                    </a:lnTo>
                    <a:lnTo>
                      <a:pt x="23" y="324"/>
                    </a:lnTo>
                    <a:lnTo>
                      <a:pt x="23" y="323"/>
                    </a:lnTo>
                    <a:lnTo>
                      <a:pt x="24" y="321"/>
                    </a:lnTo>
                    <a:lnTo>
                      <a:pt x="24" y="320"/>
                    </a:lnTo>
                    <a:lnTo>
                      <a:pt x="26" y="318"/>
                    </a:lnTo>
                    <a:lnTo>
                      <a:pt x="26" y="317"/>
                    </a:lnTo>
                    <a:lnTo>
                      <a:pt x="27" y="315"/>
                    </a:lnTo>
                    <a:lnTo>
                      <a:pt x="29" y="314"/>
                    </a:lnTo>
                    <a:lnTo>
                      <a:pt x="29" y="312"/>
                    </a:lnTo>
                    <a:lnTo>
                      <a:pt x="29" y="311"/>
                    </a:lnTo>
                    <a:lnTo>
                      <a:pt x="30" y="309"/>
                    </a:lnTo>
                    <a:lnTo>
                      <a:pt x="30" y="306"/>
                    </a:lnTo>
                    <a:lnTo>
                      <a:pt x="32" y="305"/>
                    </a:lnTo>
                    <a:lnTo>
                      <a:pt x="32" y="303"/>
                    </a:lnTo>
                    <a:lnTo>
                      <a:pt x="33" y="301"/>
                    </a:lnTo>
                    <a:lnTo>
                      <a:pt x="33" y="298"/>
                    </a:lnTo>
                    <a:lnTo>
                      <a:pt x="35" y="297"/>
                    </a:lnTo>
                    <a:lnTo>
                      <a:pt x="36" y="295"/>
                    </a:lnTo>
                    <a:lnTo>
                      <a:pt x="36" y="294"/>
                    </a:lnTo>
                    <a:lnTo>
                      <a:pt x="38" y="291"/>
                    </a:lnTo>
                    <a:lnTo>
                      <a:pt x="38" y="289"/>
                    </a:lnTo>
                    <a:lnTo>
                      <a:pt x="38" y="288"/>
                    </a:lnTo>
                    <a:lnTo>
                      <a:pt x="39" y="286"/>
                    </a:lnTo>
                    <a:lnTo>
                      <a:pt x="39" y="285"/>
                    </a:lnTo>
                    <a:lnTo>
                      <a:pt x="41" y="285"/>
                    </a:lnTo>
                    <a:lnTo>
                      <a:pt x="41" y="283"/>
                    </a:lnTo>
                    <a:lnTo>
                      <a:pt x="41" y="282"/>
                    </a:lnTo>
                    <a:lnTo>
                      <a:pt x="43" y="280"/>
                    </a:lnTo>
                    <a:lnTo>
                      <a:pt x="43" y="279"/>
                    </a:lnTo>
                    <a:lnTo>
                      <a:pt x="43" y="277"/>
                    </a:lnTo>
                    <a:lnTo>
                      <a:pt x="44" y="275"/>
                    </a:lnTo>
                    <a:lnTo>
                      <a:pt x="44" y="274"/>
                    </a:lnTo>
                    <a:lnTo>
                      <a:pt x="44" y="272"/>
                    </a:lnTo>
                    <a:lnTo>
                      <a:pt x="46" y="272"/>
                    </a:lnTo>
                    <a:lnTo>
                      <a:pt x="46" y="271"/>
                    </a:lnTo>
                    <a:lnTo>
                      <a:pt x="46" y="269"/>
                    </a:lnTo>
                    <a:lnTo>
                      <a:pt x="47" y="268"/>
                    </a:lnTo>
                    <a:lnTo>
                      <a:pt x="47" y="266"/>
                    </a:lnTo>
                    <a:lnTo>
                      <a:pt x="47" y="265"/>
                    </a:lnTo>
                    <a:lnTo>
                      <a:pt x="49" y="263"/>
                    </a:lnTo>
                    <a:lnTo>
                      <a:pt x="49" y="262"/>
                    </a:lnTo>
                    <a:lnTo>
                      <a:pt x="50" y="260"/>
                    </a:lnTo>
                    <a:lnTo>
                      <a:pt x="50" y="257"/>
                    </a:lnTo>
                    <a:lnTo>
                      <a:pt x="52" y="256"/>
                    </a:lnTo>
                    <a:lnTo>
                      <a:pt x="52" y="253"/>
                    </a:lnTo>
                    <a:lnTo>
                      <a:pt x="53" y="251"/>
                    </a:lnTo>
                    <a:lnTo>
                      <a:pt x="53" y="248"/>
                    </a:lnTo>
                    <a:lnTo>
                      <a:pt x="55" y="246"/>
                    </a:lnTo>
                    <a:lnTo>
                      <a:pt x="56" y="243"/>
                    </a:lnTo>
                    <a:lnTo>
                      <a:pt x="56" y="242"/>
                    </a:lnTo>
                    <a:lnTo>
                      <a:pt x="58" y="239"/>
                    </a:lnTo>
                    <a:lnTo>
                      <a:pt x="58" y="237"/>
                    </a:lnTo>
                    <a:lnTo>
                      <a:pt x="59" y="236"/>
                    </a:lnTo>
                    <a:lnTo>
                      <a:pt x="59" y="234"/>
                    </a:lnTo>
                    <a:lnTo>
                      <a:pt x="61" y="231"/>
                    </a:lnTo>
                    <a:lnTo>
                      <a:pt x="61" y="230"/>
                    </a:lnTo>
                    <a:lnTo>
                      <a:pt x="61" y="228"/>
                    </a:lnTo>
                    <a:lnTo>
                      <a:pt x="62" y="227"/>
                    </a:lnTo>
                    <a:lnTo>
                      <a:pt x="62" y="225"/>
                    </a:lnTo>
                    <a:lnTo>
                      <a:pt x="64" y="223"/>
                    </a:lnTo>
                    <a:lnTo>
                      <a:pt x="64" y="222"/>
                    </a:lnTo>
                    <a:lnTo>
                      <a:pt x="64" y="220"/>
                    </a:lnTo>
                    <a:lnTo>
                      <a:pt x="65" y="219"/>
                    </a:lnTo>
                    <a:lnTo>
                      <a:pt x="65" y="217"/>
                    </a:lnTo>
                    <a:lnTo>
                      <a:pt x="65" y="216"/>
                    </a:lnTo>
                    <a:lnTo>
                      <a:pt x="67" y="214"/>
                    </a:lnTo>
                    <a:lnTo>
                      <a:pt x="67" y="213"/>
                    </a:lnTo>
                    <a:lnTo>
                      <a:pt x="67" y="211"/>
                    </a:lnTo>
                    <a:lnTo>
                      <a:pt x="69" y="210"/>
                    </a:lnTo>
                    <a:lnTo>
                      <a:pt x="69" y="208"/>
                    </a:lnTo>
                    <a:lnTo>
                      <a:pt x="69" y="207"/>
                    </a:lnTo>
                    <a:lnTo>
                      <a:pt x="70" y="204"/>
                    </a:lnTo>
                    <a:lnTo>
                      <a:pt x="70" y="202"/>
                    </a:lnTo>
                    <a:lnTo>
                      <a:pt x="72" y="201"/>
                    </a:lnTo>
                    <a:lnTo>
                      <a:pt x="72" y="197"/>
                    </a:lnTo>
                    <a:lnTo>
                      <a:pt x="73" y="196"/>
                    </a:lnTo>
                    <a:lnTo>
                      <a:pt x="73" y="193"/>
                    </a:lnTo>
                    <a:lnTo>
                      <a:pt x="75" y="190"/>
                    </a:lnTo>
                    <a:lnTo>
                      <a:pt x="75" y="188"/>
                    </a:lnTo>
                    <a:lnTo>
                      <a:pt x="76" y="185"/>
                    </a:lnTo>
                    <a:lnTo>
                      <a:pt x="76" y="184"/>
                    </a:lnTo>
                    <a:lnTo>
                      <a:pt x="76" y="182"/>
                    </a:lnTo>
                    <a:lnTo>
                      <a:pt x="78" y="179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9" y="175"/>
                    </a:lnTo>
                    <a:lnTo>
                      <a:pt x="79" y="173"/>
                    </a:lnTo>
                    <a:lnTo>
                      <a:pt x="79" y="171"/>
                    </a:lnTo>
                    <a:lnTo>
                      <a:pt x="81" y="170"/>
                    </a:lnTo>
                    <a:lnTo>
                      <a:pt x="81" y="168"/>
                    </a:lnTo>
                    <a:lnTo>
                      <a:pt x="81" y="167"/>
                    </a:lnTo>
                    <a:lnTo>
                      <a:pt x="82" y="165"/>
                    </a:lnTo>
                    <a:lnTo>
                      <a:pt x="82" y="164"/>
                    </a:lnTo>
                    <a:lnTo>
                      <a:pt x="82" y="162"/>
                    </a:lnTo>
                    <a:lnTo>
                      <a:pt x="82" y="161"/>
                    </a:lnTo>
                    <a:lnTo>
                      <a:pt x="84" y="159"/>
                    </a:lnTo>
                    <a:lnTo>
                      <a:pt x="84" y="158"/>
                    </a:lnTo>
                    <a:lnTo>
                      <a:pt x="85" y="156"/>
                    </a:lnTo>
                    <a:lnTo>
                      <a:pt x="85" y="155"/>
                    </a:lnTo>
                    <a:lnTo>
                      <a:pt x="85" y="152"/>
                    </a:lnTo>
                    <a:lnTo>
                      <a:pt x="87" y="150"/>
                    </a:lnTo>
                    <a:lnTo>
                      <a:pt x="87" y="149"/>
                    </a:lnTo>
                    <a:lnTo>
                      <a:pt x="87" y="147"/>
                    </a:lnTo>
                    <a:lnTo>
                      <a:pt x="88" y="144"/>
                    </a:lnTo>
                    <a:lnTo>
                      <a:pt x="88" y="142"/>
                    </a:lnTo>
                    <a:lnTo>
                      <a:pt x="90" y="139"/>
                    </a:lnTo>
                    <a:lnTo>
                      <a:pt x="90" y="138"/>
                    </a:lnTo>
                    <a:lnTo>
                      <a:pt x="91" y="135"/>
                    </a:lnTo>
                    <a:lnTo>
                      <a:pt x="91" y="133"/>
                    </a:lnTo>
                    <a:lnTo>
                      <a:pt x="93" y="130"/>
                    </a:lnTo>
                    <a:lnTo>
                      <a:pt x="93" y="129"/>
                    </a:lnTo>
                    <a:lnTo>
                      <a:pt x="94" y="127"/>
                    </a:lnTo>
                    <a:lnTo>
                      <a:pt x="94" y="124"/>
                    </a:lnTo>
                    <a:lnTo>
                      <a:pt x="94" y="123"/>
                    </a:lnTo>
                    <a:lnTo>
                      <a:pt x="96" y="121"/>
                    </a:lnTo>
                    <a:lnTo>
                      <a:pt x="96" y="120"/>
                    </a:lnTo>
                    <a:lnTo>
                      <a:pt x="96" y="118"/>
                    </a:lnTo>
                    <a:lnTo>
                      <a:pt x="96" y="116"/>
                    </a:lnTo>
                    <a:lnTo>
                      <a:pt x="98" y="115"/>
                    </a:lnTo>
                    <a:lnTo>
                      <a:pt x="98" y="113"/>
                    </a:lnTo>
                    <a:lnTo>
                      <a:pt x="98" y="112"/>
                    </a:lnTo>
                    <a:lnTo>
                      <a:pt x="98" y="110"/>
                    </a:lnTo>
                    <a:lnTo>
                      <a:pt x="98" y="109"/>
                    </a:lnTo>
                    <a:lnTo>
                      <a:pt x="99" y="107"/>
                    </a:lnTo>
                    <a:lnTo>
                      <a:pt x="99" y="106"/>
                    </a:lnTo>
                    <a:lnTo>
                      <a:pt x="99" y="104"/>
                    </a:lnTo>
                    <a:lnTo>
                      <a:pt x="99" y="103"/>
                    </a:lnTo>
                    <a:lnTo>
                      <a:pt x="99" y="101"/>
                    </a:lnTo>
                    <a:lnTo>
                      <a:pt x="99" y="100"/>
                    </a:lnTo>
                    <a:lnTo>
                      <a:pt x="99" y="98"/>
                    </a:lnTo>
                    <a:lnTo>
                      <a:pt x="99" y="97"/>
                    </a:lnTo>
                    <a:lnTo>
                      <a:pt x="101" y="95"/>
                    </a:lnTo>
                    <a:lnTo>
                      <a:pt x="101" y="94"/>
                    </a:lnTo>
                    <a:lnTo>
                      <a:pt x="101" y="92"/>
                    </a:lnTo>
                    <a:lnTo>
                      <a:pt x="101" y="90"/>
                    </a:lnTo>
                    <a:lnTo>
                      <a:pt x="101" y="87"/>
                    </a:lnTo>
                    <a:lnTo>
                      <a:pt x="101" y="86"/>
                    </a:lnTo>
                    <a:lnTo>
                      <a:pt x="101" y="84"/>
                    </a:lnTo>
                    <a:lnTo>
                      <a:pt x="101" y="81"/>
                    </a:lnTo>
                    <a:lnTo>
                      <a:pt x="101" y="80"/>
                    </a:lnTo>
                    <a:lnTo>
                      <a:pt x="102" y="78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102" y="74"/>
                    </a:lnTo>
                    <a:lnTo>
                      <a:pt x="102" y="72"/>
                    </a:lnTo>
                    <a:lnTo>
                      <a:pt x="102" y="71"/>
                    </a:lnTo>
                    <a:lnTo>
                      <a:pt x="102" y="69"/>
                    </a:lnTo>
                    <a:lnTo>
                      <a:pt x="102" y="68"/>
                    </a:lnTo>
                    <a:lnTo>
                      <a:pt x="102" y="66"/>
                    </a:lnTo>
                    <a:lnTo>
                      <a:pt x="102" y="64"/>
                    </a:lnTo>
                    <a:lnTo>
                      <a:pt x="104" y="63"/>
                    </a:lnTo>
                    <a:lnTo>
                      <a:pt x="104" y="61"/>
                    </a:lnTo>
                    <a:lnTo>
                      <a:pt x="104" y="60"/>
                    </a:lnTo>
                    <a:lnTo>
                      <a:pt x="104" y="58"/>
                    </a:lnTo>
                    <a:lnTo>
                      <a:pt x="104" y="57"/>
                    </a:lnTo>
                    <a:lnTo>
                      <a:pt x="104" y="55"/>
                    </a:lnTo>
                    <a:lnTo>
                      <a:pt x="104" y="54"/>
                    </a:lnTo>
                    <a:lnTo>
                      <a:pt x="105" y="54"/>
                    </a:lnTo>
                    <a:lnTo>
                      <a:pt x="105" y="52"/>
                    </a:lnTo>
                    <a:lnTo>
                      <a:pt x="105" y="51"/>
                    </a:lnTo>
                    <a:lnTo>
                      <a:pt x="105" y="49"/>
                    </a:lnTo>
                    <a:lnTo>
                      <a:pt x="105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3"/>
                    </a:lnTo>
                    <a:lnTo>
                      <a:pt x="107" y="42"/>
                    </a:lnTo>
                    <a:lnTo>
                      <a:pt x="107" y="40"/>
                    </a:lnTo>
                    <a:lnTo>
                      <a:pt x="107" y="38"/>
                    </a:lnTo>
                    <a:lnTo>
                      <a:pt x="107" y="37"/>
                    </a:lnTo>
                    <a:lnTo>
                      <a:pt x="108" y="35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1"/>
                    </a:lnTo>
                    <a:lnTo>
                      <a:pt x="108" y="29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8" y="25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8" y="20"/>
                    </a:lnTo>
                    <a:lnTo>
                      <a:pt x="107" y="19"/>
                    </a:lnTo>
                    <a:lnTo>
                      <a:pt x="107" y="16"/>
                    </a:lnTo>
                    <a:lnTo>
                      <a:pt x="107" y="14"/>
                    </a:lnTo>
                    <a:lnTo>
                      <a:pt x="107" y="11"/>
                    </a:lnTo>
                    <a:lnTo>
                      <a:pt x="107" y="9"/>
                    </a:lnTo>
                    <a:lnTo>
                      <a:pt x="107" y="6"/>
                    </a:lnTo>
                    <a:lnTo>
                      <a:pt x="107" y="3"/>
                    </a:lnTo>
                    <a:lnTo>
                      <a:pt x="107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1" name="Text Box 194"/>
          <p:cNvSpPr txBox="1">
            <a:spLocks noChangeArrowheads="1"/>
          </p:cNvSpPr>
          <p:nvPr/>
        </p:nvSpPr>
        <p:spPr bwMode="auto">
          <a:xfrm>
            <a:off x="304800" y="2514600"/>
            <a:ext cx="27432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</a:t>
            </a:r>
            <a:r>
              <a:rPr lang="en-US" baseline="-25000"/>
              <a:t>1</a:t>
            </a:r>
            <a:r>
              <a:rPr lang="en-US"/>
              <a:t> = x</a:t>
            </a:r>
            <a:r>
              <a:rPr lang="en-US" baseline="-25000"/>
              <a:t>1</a:t>
            </a:r>
            <a:r>
              <a:rPr lang="en-US"/>
              <a:t>x</a:t>
            </a:r>
            <a:r>
              <a:rPr lang="en-US" baseline="-25000"/>
              <a:t>2</a:t>
            </a:r>
            <a:r>
              <a:rPr lang="en-US"/>
              <a:t>x</a:t>
            </a:r>
            <a:r>
              <a:rPr lang="en-US" baseline="-25000"/>
              <a:t>3</a:t>
            </a:r>
            <a:r>
              <a:rPr lang="en-US"/>
              <a:t>'+x</a:t>
            </a:r>
            <a:r>
              <a:rPr lang="en-US" baseline="-25000"/>
              <a:t>1</a:t>
            </a:r>
            <a:r>
              <a:rPr lang="en-US"/>
              <a:t>'x</a:t>
            </a:r>
            <a:r>
              <a:rPr lang="en-US" baseline="-25000"/>
              <a:t>2</a:t>
            </a:r>
            <a:r>
              <a:rPr lang="en-US"/>
              <a:t>x</a:t>
            </a:r>
            <a:r>
              <a:rPr lang="en-US" baseline="-25000"/>
              <a:t>3</a:t>
            </a:r>
          </a:p>
        </p:txBody>
      </p:sp>
      <p:sp>
        <p:nvSpPr>
          <p:cNvPr id="11272" name="Text Box 195"/>
          <p:cNvSpPr txBox="1">
            <a:spLocks noChangeArrowheads="1"/>
          </p:cNvSpPr>
          <p:nvPr/>
        </p:nvSpPr>
        <p:spPr bwMode="auto">
          <a:xfrm>
            <a:off x="304800" y="3001963"/>
            <a:ext cx="27432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</a:t>
            </a:r>
            <a:r>
              <a:rPr lang="en-US" baseline="-25000"/>
              <a:t>2</a:t>
            </a:r>
            <a:r>
              <a:rPr lang="en-US"/>
              <a:t> = x</a:t>
            </a:r>
            <a:r>
              <a:rPr lang="en-US" baseline="-25000"/>
              <a:t>1</a:t>
            </a:r>
            <a:r>
              <a:rPr lang="en-US"/>
              <a:t>'x</a:t>
            </a:r>
            <a:r>
              <a:rPr lang="en-US" baseline="-25000"/>
              <a:t>2</a:t>
            </a:r>
            <a:r>
              <a:rPr lang="en-US"/>
              <a:t>'+x</a:t>
            </a:r>
            <a:r>
              <a:rPr lang="en-US" baseline="-25000"/>
              <a:t>1</a:t>
            </a:r>
            <a:r>
              <a:rPr lang="en-US"/>
              <a:t>x</a:t>
            </a:r>
            <a:r>
              <a:rPr lang="en-US" baseline="-25000"/>
              <a:t>2</a:t>
            </a:r>
            <a:r>
              <a:rPr lang="en-US"/>
              <a:t>x</a:t>
            </a:r>
            <a:r>
              <a:rPr lang="en-US" baseline="-25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E0CB20-24B0-4DFE-A058-15E7365F7F5B}" type="slidenum">
              <a:rPr lang="en-US"/>
              <a:pPr/>
              <a:t>27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0"/>
            <a:ext cx="7793037" cy="1143000"/>
          </a:xfrm>
        </p:spPr>
        <p:txBody>
          <a:bodyPr/>
          <a:lstStyle/>
          <a:p>
            <a:pPr eaLnBrk="1" hangingPunct="1"/>
            <a:r>
              <a:rPr lang="en-US" smtClean="0"/>
              <a:t>PAL Logic Diagram</a:t>
            </a:r>
          </a:p>
        </p:txBody>
      </p:sp>
      <p:pic>
        <p:nvPicPr>
          <p:cNvPr id="30724" name="Picture 3" descr="D:\cs2271\lectures\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87538"/>
            <a:ext cx="5713413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698602-2C40-4CA5-A43E-5CED97ACB5ED}" type="slidenum">
              <a:rPr lang="en-US"/>
              <a:pPr/>
              <a:t>28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93038" cy="1143000"/>
          </a:xfrm>
        </p:spPr>
        <p:txBody>
          <a:bodyPr/>
          <a:lstStyle/>
          <a:p>
            <a:pPr eaLnBrk="1" hangingPunct="1"/>
            <a:r>
              <a:rPr lang="en-US" smtClean="0"/>
              <a:t>Design with PAL</a:t>
            </a:r>
          </a:p>
        </p:txBody>
      </p:sp>
      <p:pic>
        <p:nvPicPr>
          <p:cNvPr id="32772" name="Picture 3" descr="D:\cs2271\lectures\pal_i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27238"/>
            <a:ext cx="56769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Comparing </a:t>
            </a:r>
            <a:r>
              <a:rPr lang="en-US" dirty="0" err="1" smtClean="0"/>
              <a:t>PALs</a:t>
            </a:r>
            <a:r>
              <a:rPr lang="en-US" dirty="0" smtClean="0"/>
              <a:t> and </a:t>
            </a:r>
            <a:r>
              <a:rPr lang="en-US" dirty="0" err="1" smtClean="0"/>
              <a:t>PLAs</a:t>
            </a:r>
            <a:endParaRPr lang="en-US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PALs</a:t>
            </a:r>
            <a:r>
              <a:rPr lang="en-US" sz="2400" dirty="0" smtClean="0"/>
              <a:t> have the same limitations as </a:t>
            </a:r>
            <a:r>
              <a:rPr lang="en-US" sz="2400" dirty="0" err="1" smtClean="0"/>
              <a:t>PLAs</a:t>
            </a:r>
            <a:r>
              <a:rPr lang="en-US" sz="2400" dirty="0" smtClean="0"/>
              <a:t> (small number of allowed AND terms) plus they have a fixed OR plane </a:t>
            </a:r>
            <a:r>
              <a:rPr lang="en-US" sz="2400" dirty="0" smtClean="0">
                <a:sym typeface="Wingdings" pitchFamily="2" charset="2"/>
              </a:rPr>
              <a:t> less flexibility than </a:t>
            </a:r>
            <a:r>
              <a:rPr lang="en-US" sz="2400" dirty="0" err="1" smtClean="0">
                <a:sym typeface="Wingdings" pitchFamily="2" charset="2"/>
              </a:rPr>
              <a:t>PLAs</a:t>
            </a:r>
            <a:endParaRPr lang="en-US" sz="2400" dirty="0" smtClean="0">
              <a:sym typeface="Wingdings" pitchFamily="2" charset="2"/>
            </a:endParaRPr>
          </a:p>
          <a:p>
            <a:pPr lvl="1"/>
            <a:endParaRPr lang="en-US" sz="2400" dirty="0" smtClean="0">
              <a:sym typeface="Wingdings" pitchFamily="2" charset="2"/>
            </a:endParaRPr>
          </a:p>
          <a:p>
            <a:pPr lvl="1"/>
            <a:r>
              <a:rPr lang="en-US" sz="2400" dirty="0" err="1" smtClean="0">
                <a:sym typeface="Wingdings" pitchFamily="2" charset="2"/>
              </a:rPr>
              <a:t>PALs</a:t>
            </a:r>
            <a:r>
              <a:rPr lang="en-US" sz="2400" dirty="0" smtClean="0">
                <a:sym typeface="Wingdings" pitchFamily="2" charset="2"/>
              </a:rPr>
              <a:t> are simpler to manufacture, cheaper, and faster (better performance)</a:t>
            </a:r>
          </a:p>
          <a:p>
            <a:pPr lvl="1"/>
            <a:endParaRPr lang="en-US" sz="2400" dirty="0" smtClean="0">
              <a:sym typeface="Wingdings" pitchFamily="2" charset="2"/>
            </a:endParaRPr>
          </a:p>
          <a:p>
            <a:pPr lvl="1"/>
            <a:r>
              <a:rPr lang="en-US" sz="2400" dirty="0" err="1" smtClean="0">
                <a:sym typeface="Wingdings" pitchFamily="2" charset="2"/>
              </a:rPr>
              <a:t>PALs</a:t>
            </a:r>
            <a:r>
              <a:rPr lang="en-US" sz="2400" dirty="0" smtClean="0">
                <a:sym typeface="Wingdings" pitchFamily="2" charset="2"/>
              </a:rPr>
              <a:t> also often have extra circuitry connected to the output of each OR gate</a:t>
            </a:r>
          </a:p>
          <a:p>
            <a:pPr lvl="2"/>
            <a:r>
              <a:rPr lang="en-US" sz="2000" dirty="0" smtClean="0"/>
              <a:t>The OR gate plus this circuitry is called a </a:t>
            </a:r>
            <a:r>
              <a:rPr lang="en-US" sz="2000" i="1" dirty="0" err="1" smtClean="0"/>
              <a:t>macrocell</a:t>
            </a:r>
            <a:endParaRPr lang="en-US" sz="2000" i="1" dirty="0" smtClean="0"/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Logic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838200"/>
          </a:xfrm>
        </p:spPr>
        <p:txBody>
          <a:bodyPr/>
          <a:lstStyle/>
          <a:p>
            <a:r>
              <a:rPr lang="en-GB" dirty="0" smtClean="0"/>
              <a:t>General Purpose Integrated Circuits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Figure1_18-QuadNandI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3562350" cy="2581527"/>
          </a:xfrm>
          <a:prstGeom prst="rect">
            <a:avLst/>
          </a:prstGeom>
        </p:spPr>
      </p:pic>
      <p:pic>
        <p:nvPicPr>
          <p:cNvPr id="6" name="Picture 5" descr="imagevi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752600"/>
            <a:ext cx="2857500" cy="2286000"/>
          </a:xfrm>
          <a:prstGeom prst="rect">
            <a:avLst/>
          </a:prstGeom>
        </p:spPr>
      </p:pic>
      <p:pic>
        <p:nvPicPr>
          <p:cNvPr id="7" name="Picture 6" descr="7408.gif"/>
          <p:cNvPicPr>
            <a:picLocks noChangeAspect="1"/>
          </p:cNvPicPr>
          <p:nvPr/>
        </p:nvPicPr>
        <p:blipFill>
          <a:blip r:embed="rId4" cstate="print"/>
          <a:srcRect t="10559"/>
          <a:stretch>
            <a:fillRect/>
          </a:stretch>
        </p:blipFill>
        <p:spPr>
          <a:xfrm>
            <a:off x="3048000" y="4114800"/>
            <a:ext cx="3495675" cy="2666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133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7400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2667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7432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4648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7408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en-US" dirty="0" smtClean="0"/>
              <a:t>Multi-Level Design with </a:t>
            </a:r>
            <a:r>
              <a:rPr lang="en-US" dirty="0" err="1" smtClean="0"/>
              <a:t>PALs</a:t>
            </a:r>
            <a:endParaRPr lang="en-US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f = </a:t>
            </a:r>
            <a:r>
              <a:rPr lang="en-US" sz="2400" dirty="0" err="1" smtClean="0"/>
              <a:t>A'BC</a:t>
            </a:r>
            <a:r>
              <a:rPr lang="en-US" sz="2400" dirty="0" smtClean="0"/>
              <a:t> + </a:t>
            </a:r>
            <a:r>
              <a:rPr lang="en-US" sz="2400" dirty="0" err="1" smtClean="0"/>
              <a:t>A'B'C</a:t>
            </a:r>
            <a:r>
              <a:rPr lang="en-US" sz="2400" dirty="0" smtClean="0"/>
              <a:t>' + ABC' + </a:t>
            </a:r>
            <a:r>
              <a:rPr lang="en-US" sz="2400" dirty="0" err="1" smtClean="0"/>
              <a:t>AB'C</a:t>
            </a:r>
            <a:r>
              <a:rPr lang="en-US" sz="2400" dirty="0" smtClean="0"/>
              <a:t> = </a:t>
            </a:r>
            <a:r>
              <a:rPr lang="en-US" sz="2400" dirty="0" err="1" smtClean="0"/>
              <a:t>A'g</a:t>
            </a:r>
            <a:r>
              <a:rPr lang="en-US" sz="2400" dirty="0" smtClean="0"/>
              <a:t> + Ag'</a:t>
            </a:r>
          </a:p>
          <a:p>
            <a:pPr lvl="2"/>
            <a:r>
              <a:rPr lang="en-US" sz="2000" dirty="0" smtClean="0"/>
              <a:t>where g = BC + </a:t>
            </a:r>
            <a:r>
              <a:rPr lang="en-US" sz="2000" dirty="0" err="1" smtClean="0"/>
              <a:t>B'C</a:t>
            </a:r>
            <a:r>
              <a:rPr lang="en-US" sz="2000" dirty="0" smtClean="0"/>
              <a:t>' and C = h below</a:t>
            </a:r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54"/>
          <p:cNvGrpSpPr>
            <a:grpSpLocks/>
          </p:cNvGrpSpPr>
          <p:nvPr/>
        </p:nvGrpSpPr>
        <p:grpSpPr bwMode="auto">
          <a:xfrm>
            <a:off x="990600" y="2565400"/>
            <a:ext cx="7294563" cy="4178300"/>
            <a:chOff x="624" y="1616"/>
            <a:chExt cx="4595" cy="2632"/>
          </a:xfrm>
        </p:grpSpPr>
        <p:sp>
          <p:nvSpPr>
            <p:cNvPr id="15367" name="Rectangle 353"/>
            <p:cNvSpPr>
              <a:spLocks noChangeArrowheads="1"/>
            </p:cNvSpPr>
            <p:nvPr/>
          </p:nvSpPr>
          <p:spPr bwMode="auto">
            <a:xfrm>
              <a:off x="624" y="2160"/>
              <a:ext cx="1920" cy="2064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352"/>
            <p:cNvGrpSpPr>
              <a:grpSpLocks/>
            </p:cNvGrpSpPr>
            <p:nvPr/>
          </p:nvGrpSpPr>
          <p:grpSpPr bwMode="auto">
            <a:xfrm>
              <a:off x="720" y="1616"/>
              <a:ext cx="4499" cy="2632"/>
              <a:chOff x="720" y="1632"/>
              <a:chExt cx="4499" cy="2632"/>
            </a:xfrm>
          </p:grpSpPr>
          <p:sp>
            <p:nvSpPr>
              <p:cNvPr id="15369" name="Line 89"/>
              <p:cNvSpPr>
                <a:spLocks noChangeAspect="1" noChangeShapeType="1"/>
              </p:cNvSpPr>
              <p:nvPr/>
            </p:nvSpPr>
            <p:spPr bwMode="auto">
              <a:xfrm>
                <a:off x="1344" y="1852"/>
                <a:ext cx="0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0" name="Line 90"/>
              <p:cNvSpPr>
                <a:spLocks noChangeAspect="1" noChangeShapeType="1"/>
              </p:cNvSpPr>
              <p:nvPr/>
            </p:nvSpPr>
            <p:spPr bwMode="auto">
              <a:xfrm>
                <a:off x="1688" y="1852"/>
                <a:ext cx="0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1" name="Line 91"/>
              <p:cNvSpPr>
                <a:spLocks noChangeAspect="1" noChangeShapeType="1"/>
              </p:cNvSpPr>
              <p:nvPr/>
            </p:nvSpPr>
            <p:spPr bwMode="auto">
              <a:xfrm>
                <a:off x="2024" y="1852"/>
                <a:ext cx="0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2" name="Line 95"/>
              <p:cNvSpPr>
                <a:spLocks noChangeAspect="1" noChangeShapeType="1"/>
              </p:cNvSpPr>
              <p:nvPr/>
            </p:nvSpPr>
            <p:spPr bwMode="auto">
              <a:xfrm>
                <a:off x="1175" y="1852"/>
                <a:ext cx="16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3" name="Line 96"/>
              <p:cNvSpPr>
                <a:spLocks noChangeAspect="1" noChangeShapeType="1"/>
              </p:cNvSpPr>
              <p:nvPr/>
            </p:nvSpPr>
            <p:spPr bwMode="auto">
              <a:xfrm>
                <a:off x="1520" y="1852"/>
                <a:ext cx="16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4" name="Line 97"/>
              <p:cNvSpPr>
                <a:spLocks noChangeAspect="1" noChangeShapeType="1"/>
              </p:cNvSpPr>
              <p:nvPr/>
            </p:nvSpPr>
            <p:spPr bwMode="auto">
              <a:xfrm>
                <a:off x="1856" y="1852"/>
                <a:ext cx="16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5" name="Freeform 104"/>
              <p:cNvSpPr>
                <a:spLocks noChangeAspect="1"/>
              </p:cNvSpPr>
              <p:nvPr/>
            </p:nvSpPr>
            <p:spPr bwMode="auto">
              <a:xfrm>
                <a:off x="1168" y="1843"/>
                <a:ext cx="15" cy="16"/>
              </a:xfrm>
              <a:custGeom>
                <a:avLst/>
                <a:gdLst>
                  <a:gd name="T0" fmla="*/ 4 w 55"/>
                  <a:gd name="T1" fmla="*/ 2 h 55"/>
                  <a:gd name="T2" fmla="*/ 4 w 55"/>
                  <a:gd name="T3" fmla="*/ 2 h 55"/>
                  <a:gd name="T4" fmla="*/ 4 w 55"/>
                  <a:gd name="T5" fmla="*/ 1 h 55"/>
                  <a:gd name="T6" fmla="*/ 4 w 55"/>
                  <a:gd name="T7" fmla="*/ 1 h 55"/>
                  <a:gd name="T8" fmla="*/ 4 w 55"/>
                  <a:gd name="T9" fmla="*/ 1 h 55"/>
                  <a:gd name="T10" fmla="*/ 4 w 55"/>
                  <a:gd name="T11" fmla="*/ 1 h 55"/>
                  <a:gd name="T12" fmla="*/ 3 w 55"/>
                  <a:gd name="T13" fmla="*/ 0 h 55"/>
                  <a:gd name="T14" fmla="*/ 3 w 55"/>
                  <a:gd name="T15" fmla="*/ 0 h 55"/>
                  <a:gd name="T16" fmla="*/ 3 w 55"/>
                  <a:gd name="T17" fmla="*/ 0 h 55"/>
                  <a:gd name="T18" fmla="*/ 3 w 55"/>
                  <a:gd name="T19" fmla="*/ 0 h 55"/>
                  <a:gd name="T20" fmla="*/ 2 w 55"/>
                  <a:gd name="T21" fmla="*/ 0 h 55"/>
                  <a:gd name="T22" fmla="*/ 2 w 55"/>
                  <a:gd name="T23" fmla="*/ 0 h 55"/>
                  <a:gd name="T24" fmla="*/ 2 w 55"/>
                  <a:gd name="T25" fmla="*/ 0 h 55"/>
                  <a:gd name="T26" fmla="*/ 1 w 55"/>
                  <a:gd name="T27" fmla="*/ 0 h 55"/>
                  <a:gd name="T28" fmla="*/ 1 w 55"/>
                  <a:gd name="T29" fmla="*/ 0 h 55"/>
                  <a:gd name="T30" fmla="*/ 1 w 55"/>
                  <a:gd name="T31" fmla="*/ 0 h 55"/>
                  <a:gd name="T32" fmla="*/ 1 w 55"/>
                  <a:gd name="T33" fmla="*/ 1 h 55"/>
                  <a:gd name="T34" fmla="*/ 1 w 55"/>
                  <a:gd name="T35" fmla="*/ 1 h 55"/>
                  <a:gd name="T36" fmla="*/ 0 w 55"/>
                  <a:gd name="T37" fmla="*/ 1 h 55"/>
                  <a:gd name="T38" fmla="*/ 0 w 55"/>
                  <a:gd name="T39" fmla="*/ 1 h 55"/>
                  <a:gd name="T40" fmla="*/ 0 w 55"/>
                  <a:gd name="T41" fmla="*/ 2 h 55"/>
                  <a:gd name="T42" fmla="*/ 0 w 55"/>
                  <a:gd name="T43" fmla="*/ 2 h 55"/>
                  <a:gd name="T44" fmla="*/ 0 w 55"/>
                  <a:gd name="T45" fmla="*/ 2 h 55"/>
                  <a:gd name="T46" fmla="*/ 0 w 55"/>
                  <a:gd name="T47" fmla="*/ 3 h 55"/>
                  <a:gd name="T48" fmla="*/ 0 w 55"/>
                  <a:gd name="T49" fmla="*/ 3 h 55"/>
                  <a:gd name="T50" fmla="*/ 0 w 55"/>
                  <a:gd name="T51" fmla="*/ 3 h 55"/>
                  <a:gd name="T52" fmla="*/ 1 w 55"/>
                  <a:gd name="T53" fmla="*/ 4 h 55"/>
                  <a:gd name="T54" fmla="*/ 1 w 55"/>
                  <a:gd name="T55" fmla="*/ 4 h 55"/>
                  <a:gd name="T56" fmla="*/ 1 w 55"/>
                  <a:gd name="T57" fmla="*/ 4 h 55"/>
                  <a:gd name="T58" fmla="*/ 1 w 55"/>
                  <a:gd name="T59" fmla="*/ 4 h 55"/>
                  <a:gd name="T60" fmla="*/ 1 w 55"/>
                  <a:gd name="T61" fmla="*/ 5 h 55"/>
                  <a:gd name="T62" fmla="*/ 2 w 55"/>
                  <a:gd name="T63" fmla="*/ 5 h 55"/>
                  <a:gd name="T64" fmla="*/ 2 w 55"/>
                  <a:gd name="T65" fmla="*/ 5 h 55"/>
                  <a:gd name="T66" fmla="*/ 2 w 55"/>
                  <a:gd name="T67" fmla="*/ 5 h 55"/>
                  <a:gd name="T68" fmla="*/ 3 w 55"/>
                  <a:gd name="T69" fmla="*/ 5 h 55"/>
                  <a:gd name="T70" fmla="*/ 3 w 55"/>
                  <a:gd name="T71" fmla="*/ 5 h 55"/>
                  <a:gd name="T72" fmla="*/ 3 w 55"/>
                  <a:gd name="T73" fmla="*/ 4 h 55"/>
                  <a:gd name="T74" fmla="*/ 3 w 55"/>
                  <a:gd name="T75" fmla="*/ 4 h 55"/>
                  <a:gd name="T76" fmla="*/ 4 w 55"/>
                  <a:gd name="T77" fmla="*/ 4 h 55"/>
                  <a:gd name="T78" fmla="*/ 4 w 55"/>
                  <a:gd name="T79" fmla="*/ 4 h 55"/>
                  <a:gd name="T80" fmla="*/ 4 w 55"/>
                  <a:gd name="T81" fmla="*/ 3 h 55"/>
                  <a:gd name="T82" fmla="*/ 4 w 55"/>
                  <a:gd name="T83" fmla="*/ 3 h 55"/>
                  <a:gd name="T84" fmla="*/ 4 w 55"/>
                  <a:gd name="T85" fmla="*/ 3 h 55"/>
                  <a:gd name="T86" fmla="*/ 4 w 55"/>
                  <a:gd name="T87" fmla="*/ 2 h 55"/>
                  <a:gd name="T88" fmla="*/ 2 w 55"/>
                  <a:gd name="T89" fmla="*/ 2 h 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"/>
                  <a:gd name="T136" fmla="*/ 0 h 55"/>
                  <a:gd name="T137" fmla="*/ 55 w 55"/>
                  <a:gd name="T138" fmla="*/ 55 h 5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" h="55">
                    <a:moveTo>
                      <a:pt x="28" y="27"/>
                    </a:moveTo>
                    <a:lnTo>
                      <a:pt x="55" y="27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55" y="23"/>
                    </a:lnTo>
                    <a:lnTo>
                      <a:pt x="55" y="22"/>
                    </a:lnTo>
                    <a:lnTo>
                      <a:pt x="55" y="21"/>
                    </a:lnTo>
                    <a:lnTo>
                      <a:pt x="55" y="19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5"/>
                    </a:lnTo>
                    <a:lnTo>
                      <a:pt x="53" y="14"/>
                    </a:lnTo>
                    <a:lnTo>
                      <a:pt x="53" y="12"/>
                    </a:lnTo>
                    <a:lnTo>
                      <a:pt x="51" y="12"/>
                    </a:lnTo>
                    <a:lnTo>
                      <a:pt x="51" y="11"/>
                    </a:lnTo>
                    <a:lnTo>
                      <a:pt x="50" y="10"/>
                    </a:lnTo>
                    <a:lnTo>
                      <a:pt x="48" y="8"/>
                    </a:lnTo>
                    <a:lnTo>
                      <a:pt x="47" y="7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2" y="3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0" y="27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3" y="37"/>
                    </a:lnTo>
                    <a:lnTo>
                      <a:pt x="3" y="38"/>
                    </a:lnTo>
                    <a:lnTo>
                      <a:pt x="3" y="40"/>
                    </a:lnTo>
                    <a:lnTo>
                      <a:pt x="5" y="40"/>
                    </a:lnTo>
                    <a:lnTo>
                      <a:pt x="5" y="41"/>
                    </a:lnTo>
                    <a:lnTo>
                      <a:pt x="6" y="43"/>
                    </a:lnTo>
                    <a:lnTo>
                      <a:pt x="6" y="44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9" y="47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3" y="49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7" y="52"/>
                    </a:lnTo>
                    <a:lnTo>
                      <a:pt x="18" y="52"/>
                    </a:lnTo>
                    <a:lnTo>
                      <a:pt x="20" y="54"/>
                    </a:lnTo>
                    <a:lnTo>
                      <a:pt x="21" y="54"/>
                    </a:lnTo>
                    <a:lnTo>
                      <a:pt x="22" y="54"/>
                    </a:lnTo>
                    <a:lnTo>
                      <a:pt x="24" y="55"/>
                    </a:lnTo>
                    <a:lnTo>
                      <a:pt x="25" y="55"/>
                    </a:lnTo>
                    <a:lnTo>
                      <a:pt x="26" y="55"/>
                    </a:lnTo>
                    <a:lnTo>
                      <a:pt x="28" y="55"/>
                    </a:lnTo>
                    <a:lnTo>
                      <a:pt x="31" y="55"/>
                    </a:lnTo>
                    <a:lnTo>
                      <a:pt x="32" y="55"/>
                    </a:lnTo>
                    <a:lnTo>
                      <a:pt x="33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7" y="54"/>
                    </a:lnTo>
                    <a:lnTo>
                      <a:pt x="39" y="52"/>
                    </a:lnTo>
                    <a:lnTo>
                      <a:pt x="40" y="52"/>
                    </a:lnTo>
                    <a:lnTo>
                      <a:pt x="42" y="51"/>
                    </a:lnTo>
                    <a:lnTo>
                      <a:pt x="43" y="51"/>
                    </a:lnTo>
                    <a:lnTo>
                      <a:pt x="44" y="49"/>
                    </a:lnTo>
                    <a:lnTo>
                      <a:pt x="46" y="48"/>
                    </a:lnTo>
                    <a:lnTo>
                      <a:pt x="47" y="48"/>
                    </a:lnTo>
                    <a:lnTo>
                      <a:pt x="48" y="47"/>
                    </a:lnTo>
                    <a:lnTo>
                      <a:pt x="48" y="45"/>
                    </a:lnTo>
                    <a:lnTo>
                      <a:pt x="50" y="45"/>
                    </a:lnTo>
                    <a:lnTo>
                      <a:pt x="51" y="44"/>
                    </a:lnTo>
                    <a:lnTo>
                      <a:pt x="51" y="43"/>
                    </a:lnTo>
                    <a:lnTo>
                      <a:pt x="53" y="41"/>
                    </a:lnTo>
                    <a:lnTo>
                      <a:pt x="53" y="40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7"/>
                    </a:lnTo>
                    <a:lnTo>
                      <a:pt x="55" y="36"/>
                    </a:lnTo>
                    <a:lnTo>
                      <a:pt x="55" y="34"/>
                    </a:lnTo>
                    <a:lnTo>
                      <a:pt x="55" y="33"/>
                    </a:lnTo>
                    <a:lnTo>
                      <a:pt x="55" y="32"/>
                    </a:lnTo>
                    <a:lnTo>
                      <a:pt x="55" y="30"/>
                    </a:lnTo>
                    <a:lnTo>
                      <a:pt x="55" y="29"/>
                    </a:lnTo>
                    <a:lnTo>
                      <a:pt x="55" y="27"/>
                    </a:lnTo>
                    <a:lnTo>
                      <a:pt x="28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105"/>
              <p:cNvSpPr>
                <a:spLocks noChangeAspect="1"/>
              </p:cNvSpPr>
              <p:nvPr/>
            </p:nvSpPr>
            <p:spPr bwMode="auto">
              <a:xfrm>
                <a:off x="1163" y="1839"/>
                <a:ext cx="19" cy="19"/>
              </a:xfrm>
              <a:custGeom>
                <a:avLst/>
                <a:gdLst>
                  <a:gd name="T0" fmla="*/ 5 w 67"/>
                  <a:gd name="T1" fmla="*/ 3 h 65"/>
                  <a:gd name="T2" fmla="*/ 5 w 67"/>
                  <a:gd name="T3" fmla="*/ 2 h 65"/>
                  <a:gd name="T4" fmla="*/ 5 w 67"/>
                  <a:gd name="T5" fmla="*/ 2 h 65"/>
                  <a:gd name="T6" fmla="*/ 5 w 67"/>
                  <a:gd name="T7" fmla="*/ 1 h 65"/>
                  <a:gd name="T8" fmla="*/ 5 w 67"/>
                  <a:gd name="T9" fmla="*/ 1 h 65"/>
                  <a:gd name="T10" fmla="*/ 5 w 67"/>
                  <a:gd name="T11" fmla="*/ 1 h 65"/>
                  <a:gd name="T12" fmla="*/ 4 w 67"/>
                  <a:gd name="T13" fmla="*/ 0 h 65"/>
                  <a:gd name="T14" fmla="*/ 4 w 67"/>
                  <a:gd name="T15" fmla="*/ 0 h 65"/>
                  <a:gd name="T16" fmla="*/ 3 w 67"/>
                  <a:gd name="T17" fmla="*/ 0 h 65"/>
                  <a:gd name="T18" fmla="*/ 3 w 67"/>
                  <a:gd name="T19" fmla="*/ 0 h 65"/>
                  <a:gd name="T20" fmla="*/ 3 w 67"/>
                  <a:gd name="T21" fmla="*/ 0 h 65"/>
                  <a:gd name="T22" fmla="*/ 3 w 67"/>
                  <a:gd name="T23" fmla="*/ 0 h 65"/>
                  <a:gd name="T24" fmla="*/ 2 w 67"/>
                  <a:gd name="T25" fmla="*/ 0 h 65"/>
                  <a:gd name="T26" fmla="*/ 2 w 67"/>
                  <a:gd name="T27" fmla="*/ 0 h 65"/>
                  <a:gd name="T28" fmla="*/ 1 w 67"/>
                  <a:gd name="T29" fmla="*/ 0 h 65"/>
                  <a:gd name="T30" fmla="*/ 1 w 67"/>
                  <a:gd name="T31" fmla="*/ 1 h 65"/>
                  <a:gd name="T32" fmla="*/ 1 w 67"/>
                  <a:gd name="T33" fmla="*/ 1 h 65"/>
                  <a:gd name="T34" fmla="*/ 0 w 67"/>
                  <a:gd name="T35" fmla="*/ 1 h 65"/>
                  <a:gd name="T36" fmla="*/ 0 w 67"/>
                  <a:gd name="T37" fmla="*/ 1 h 65"/>
                  <a:gd name="T38" fmla="*/ 0 w 67"/>
                  <a:gd name="T39" fmla="*/ 2 h 65"/>
                  <a:gd name="T40" fmla="*/ 0 w 67"/>
                  <a:gd name="T41" fmla="*/ 2 h 65"/>
                  <a:gd name="T42" fmla="*/ 0 w 67"/>
                  <a:gd name="T43" fmla="*/ 3 h 65"/>
                  <a:gd name="T44" fmla="*/ 0 w 67"/>
                  <a:gd name="T45" fmla="*/ 3 h 65"/>
                  <a:gd name="T46" fmla="*/ 0 w 67"/>
                  <a:gd name="T47" fmla="*/ 4 h 65"/>
                  <a:gd name="T48" fmla="*/ 0 w 67"/>
                  <a:gd name="T49" fmla="*/ 4 h 65"/>
                  <a:gd name="T50" fmla="*/ 0 w 67"/>
                  <a:gd name="T51" fmla="*/ 4 h 65"/>
                  <a:gd name="T52" fmla="*/ 1 w 67"/>
                  <a:gd name="T53" fmla="*/ 5 h 65"/>
                  <a:gd name="T54" fmla="*/ 1 w 67"/>
                  <a:gd name="T55" fmla="*/ 5 h 65"/>
                  <a:gd name="T56" fmla="*/ 1 w 67"/>
                  <a:gd name="T57" fmla="*/ 5 h 65"/>
                  <a:gd name="T58" fmla="*/ 1 w 67"/>
                  <a:gd name="T59" fmla="*/ 5 h 65"/>
                  <a:gd name="T60" fmla="*/ 2 w 67"/>
                  <a:gd name="T61" fmla="*/ 6 h 65"/>
                  <a:gd name="T62" fmla="*/ 2 w 67"/>
                  <a:gd name="T63" fmla="*/ 6 h 65"/>
                  <a:gd name="T64" fmla="*/ 3 w 67"/>
                  <a:gd name="T65" fmla="*/ 6 h 65"/>
                  <a:gd name="T66" fmla="*/ 3 w 67"/>
                  <a:gd name="T67" fmla="*/ 6 h 65"/>
                  <a:gd name="T68" fmla="*/ 3 w 67"/>
                  <a:gd name="T69" fmla="*/ 6 h 65"/>
                  <a:gd name="T70" fmla="*/ 4 w 67"/>
                  <a:gd name="T71" fmla="*/ 6 h 65"/>
                  <a:gd name="T72" fmla="*/ 4 w 67"/>
                  <a:gd name="T73" fmla="*/ 5 h 65"/>
                  <a:gd name="T74" fmla="*/ 5 w 67"/>
                  <a:gd name="T75" fmla="*/ 5 h 65"/>
                  <a:gd name="T76" fmla="*/ 5 w 67"/>
                  <a:gd name="T77" fmla="*/ 5 h 65"/>
                  <a:gd name="T78" fmla="*/ 5 w 67"/>
                  <a:gd name="T79" fmla="*/ 4 h 65"/>
                  <a:gd name="T80" fmla="*/ 5 w 67"/>
                  <a:gd name="T81" fmla="*/ 4 h 65"/>
                  <a:gd name="T82" fmla="*/ 5 w 67"/>
                  <a:gd name="T83" fmla="*/ 4 h 65"/>
                  <a:gd name="T84" fmla="*/ 5 w 67"/>
                  <a:gd name="T85" fmla="*/ 3 h 65"/>
                  <a:gd name="T86" fmla="*/ 5 w 67"/>
                  <a:gd name="T87" fmla="*/ 3 h 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7"/>
                  <a:gd name="T133" fmla="*/ 0 h 65"/>
                  <a:gd name="T134" fmla="*/ 67 w 67"/>
                  <a:gd name="T135" fmla="*/ 65 h 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7" h="65">
                    <a:moveTo>
                      <a:pt x="67" y="32"/>
                    </a:moveTo>
                    <a:lnTo>
                      <a:pt x="67" y="31"/>
                    </a:lnTo>
                    <a:lnTo>
                      <a:pt x="67" y="30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66" y="24"/>
                    </a:lnTo>
                    <a:lnTo>
                      <a:pt x="66" y="23"/>
                    </a:lnTo>
                    <a:lnTo>
                      <a:pt x="66" y="21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2" y="13"/>
                    </a:lnTo>
                    <a:lnTo>
                      <a:pt x="60" y="12"/>
                    </a:lnTo>
                    <a:lnTo>
                      <a:pt x="59" y="10"/>
                    </a:lnTo>
                    <a:lnTo>
                      <a:pt x="58" y="9"/>
                    </a:lnTo>
                    <a:lnTo>
                      <a:pt x="56" y="8"/>
                    </a:lnTo>
                    <a:lnTo>
                      <a:pt x="55" y="6"/>
                    </a:lnTo>
                    <a:lnTo>
                      <a:pt x="53" y="5"/>
                    </a:lnTo>
                    <a:lnTo>
                      <a:pt x="52" y="5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8" y="2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1" y="38"/>
                    </a:lnTo>
                    <a:lnTo>
                      <a:pt x="1" y="39"/>
                    </a:lnTo>
                    <a:lnTo>
                      <a:pt x="1" y="41"/>
                    </a:lnTo>
                    <a:lnTo>
                      <a:pt x="1" y="42"/>
                    </a:lnTo>
                    <a:lnTo>
                      <a:pt x="3" y="43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4" y="49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7" y="53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1" y="57"/>
                    </a:lnTo>
                    <a:lnTo>
                      <a:pt x="12" y="59"/>
                    </a:lnTo>
                    <a:lnTo>
                      <a:pt x="14" y="60"/>
                    </a:lnTo>
                    <a:lnTo>
                      <a:pt x="15" y="60"/>
                    </a:lnTo>
                    <a:lnTo>
                      <a:pt x="16" y="61"/>
                    </a:lnTo>
                    <a:lnTo>
                      <a:pt x="18" y="61"/>
                    </a:lnTo>
                    <a:lnTo>
                      <a:pt x="19" y="63"/>
                    </a:lnTo>
                    <a:lnTo>
                      <a:pt x="21" y="64"/>
                    </a:lnTo>
                    <a:lnTo>
                      <a:pt x="22" y="64"/>
                    </a:lnTo>
                    <a:lnTo>
                      <a:pt x="23" y="64"/>
                    </a:lnTo>
                    <a:lnTo>
                      <a:pt x="26" y="65"/>
                    </a:lnTo>
                    <a:lnTo>
                      <a:pt x="27" y="65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7" y="64"/>
                    </a:lnTo>
                    <a:lnTo>
                      <a:pt x="48" y="63"/>
                    </a:lnTo>
                    <a:lnTo>
                      <a:pt x="49" y="61"/>
                    </a:lnTo>
                    <a:lnTo>
                      <a:pt x="51" y="61"/>
                    </a:lnTo>
                    <a:lnTo>
                      <a:pt x="52" y="60"/>
                    </a:lnTo>
                    <a:lnTo>
                      <a:pt x="53" y="60"/>
                    </a:lnTo>
                    <a:lnTo>
                      <a:pt x="55" y="59"/>
                    </a:lnTo>
                    <a:lnTo>
                      <a:pt x="56" y="57"/>
                    </a:lnTo>
                    <a:lnTo>
                      <a:pt x="58" y="56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0" y="53"/>
                    </a:lnTo>
                    <a:lnTo>
                      <a:pt x="62" y="52"/>
                    </a:lnTo>
                    <a:lnTo>
                      <a:pt x="63" y="50"/>
                    </a:lnTo>
                    <a:lnTo>
                      <a:pt x="63" y="49"/>
                    </a:lnTo>
                    <a:lnTo>
                      <a:pt x="64" y="48"/>
                    </a:lnTo>
                    <a:lnTo>
                      <a:pt x="64" y="46"/>
                    </a:lnTo>
                    <a:lnTo>
                      <a:pt x="66" y="43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7" y="39"/>
                    </a:lnTo>
                    <a:lnTo>
                      <a:pt x="67" y="38"/>
                    </a:lnTo>
                    <a:lnTo>
                      <a:pt x="67" y="37"/>
                    </a:lnTo>
                    <a:lnTo>
                      <a:pt x="67" y="34"/>
                    </a:lnTo>
                    <a:lnTo>
                      <a:pt x="67" y="32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Line 108"/>
              <p:cNvSpPr>
                <a:spLocks noChangeAspect="1" noChangeShapeType="1"/>
              </p:cNvSpPr>
              <p:nvPr/>
            </p:nvSpPr>
            <p:spPr bwMode="auto">
              <a:xfrm flipV="1">
                <a:off x="1344" y="2128"/>
                <a:ext cx="0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8" name="Line 109"/>
              <p:cNvSpPr>
                <a:spLocks noChangeAspect="1" noChangeShapeType="1"/>
              </p:cNvSpPr>
              <p:nvPr/>
            </p:nvSpPr>
            <p:spPr bwMode="auto">
              <a:xfrm>
                <a:off x="1344" y="1890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9" name="Freeform 110"/>
              <p:cNvSpPr>
                <a:spLocks noChangeAspect="1"/>
              </p:cNvSpPr>
              <p:nvPr/>
            </p:nvSpPr>
            <p:spPr bwMode="auto">
              <a:xfrm>
                <a:off x="1279" y="1962"/>
                <a:ext cx="129" cy="126"/>
              </a:xfrm>
              <a:custGeom>
                <a:avLst/>
                <a:gdLst>
                  <a:gd name="T0" fmla="*/ 19 w 439"/>
                  <a:gd name="T1" fmla="*/ 36 h 439"/>
                  <a:gd name="T2" fmla="*/ 0 w 439"/>
                  <a:gd name="T3" fmla="*/ 0 h 439"/>
                  <a:gd name="T4" fmla="*/ 38 w 439"/>
                  <a:gd name="T5" fmla="*/ 0 h 439"/>
                  <a:gd name="T6" fmla="*/ 19 w 439"/>
                  <a:gd name="T7" fmla="*/ 36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9"/>
                  <a:gd name="T13" fmla="*/ 0 h 439"/>
                  <a:gd name="T14" fmla="*/ 439 w 439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9" h="439">
                    <a:moveTo>
                      <a:pt x="219" y="439"/>
                    </a:moveTo>
                    <a:lnTo>
                      <a:pt x="0" y="0"/>
                    </a:lnTo>
                    <a:lnTo>
                      <a:pt x="439" y="0"/>
                    </a:lnTo>
                    <a:lnTo>
                      <a:pt x="219" y="439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111"/>
              <p:cNvSpPr>
                <a:spLocks noChangeAspect="1"/>
              </p:cNvSpPr>
              <p:nvPr/>
            </p:nvSpPr>
            <p:spPr bwMode="auto">
              <a:xfrm>
                <a:off x="1327" y="2096"/>
                <a:ext cx="34" cy="33"/>
              </a:xfrm>
              <a:custGeom>
                <a:avLst/>
                <a:gdLst>
                  <a:gd name="T0" fmla="*/ 10 w 116"/>
                  <a:gd name="T1" fmla="*/ 4 h 115"/>
                  <a:gd name="T2" fmla="*/ 10 w 116"/>
                  <a:gd name="T3" fmla="*/ 3 h 115"/>
                  <a:gd name="T4" fmla="*/ 10 w 116"/>
                  <a:gd name="T5" fmla="*/ 3 h 115"/>
                  <a:gd name="T6" fmla="*/ 9 w 116"/>
                  <a:gd name="T7" fmla="*/ 2 h 115"/>
                  <a:gd name="T8" fmla="*/ 9 w 116"/>
                  <a:gd name="T9" fmla="*/ 2 h 115"/>
                  <a:gd name="T10" fmla="*/ 8 w 116"/>
                  <a:gd name="T11" fmla="*/ 1 h 115"/>
                  <a:gd name="T12" fmla="*/ 8 w 116"/>
                  <a:gd name="T13" fmla="*/ 1 h 115"/>
                  <a:gd name="T14" fmla="*/ 7 w 116"/>
                  <a:gd name="T15" fmla="*/ 1 h 115"/>
                  <a:gd name="T16" fmla="*/ 6 w 116"/>
                  <a:gd name="T17" fmla="*/ 0 h 115"/>
                  <a:gd name="T18" fmla="*/ 6 w 116"/>
                  <a:gd name="T19" fmla="*/ 0 h 115"/>
                  <a:gd name="T20" fmla="*/ 5 w 116"/>
                  <a:gd name="T21" fmla="*/ 0 h 115"/>
                  <a:gd name="T22" fmla="*/ 4 w 116"/>
                  <a:gd name="T23" fmla="*/ 0 h 115"/>
                  <a:gd name="T24" fmla="*/ 4 w 116"/>
                  <a:gd name="T25" fmla="*/ 0 h 115"/>
                  <a:gd name="T26" fmla="*/ 3 w 116"/>
                  <a:gd name="T27" fmla="*/ 0 h 115"/>
                  <a:gd name="T28" fmla="*/ 3 w 116"/>
                  <a:gd name="T29" fmla="*/ 1 h 115"/>
                  <a:gd name="T30" fmla="*/ 2 w 116"/>
                  <a:gd name="T31" fmla="*/ 1 h 115"/>
                  <a:gd name="T32" fmla="*/ 1 w 116"/>
                  <a:gd name="T33" fmla="*/ 1 h 115"/>
                  <a:gd name="T34" fmla="*/ 1 w 116"/>
                  <a:gd name="T35" fmla="*/ 2 h 115"/>
                  <a:gd name="T36" fmla="*/ 0 w 116"/>
                  <a:gd name="T37" fmla="*/ 3 h 115"/>
                  <a:gd name="T38" fmla="*/ 0 w 116"/>
                  <a:gd name="T39" fmla="*/ 3 h 115"/>
                  <a:gd name="T40" fmla="*/ 0 w 116"/>
                  <a:gd name="T41" fmla="*/ 4 h 115"/>
                  <a:gd name="T42" fmla="*/ 0 w 116"/>
                  <a:gd name="T43" fmla="*/ 5 h 115"/>
                  <a:gd name="T44" fmla="*/ 0 w 116"/>
                  <a:gd name="T45" fmla="*/ 5 h 115"/>
                  <a:gd name="T46" fmla="*/ 0 w 116"/>
                  <a:gd name="T47" fmla="*/ 6 h 115"/>
                  <a:gd name="T48" fmla="*/ 0 w 116"/>
                  <a:gd name="T49" fmla="*/ 7 h 115"/>
                  <a:gd name="T50" fmla="*/ 1 w 116"/>
                  <a:gd name="T51" fmla="*/ 7 h 115"/>
                  <a:gd name="T52" fmla="*/ 1 w 116"/>
                  <a:gd name="T53" fmla="*/ 8 h 115"/>
                  <a:gd name="T54" fmla="*/ 2 w 116"/>
                  <a:gd name="T55" fmla="*/ 8 h 115"/>
                  <a:gd name="T56" fmla="*/ 2 w 116"/>
                  <a:gd name="T57" fmla="*/ 9 h 115"/>
                  <a:gd name="T58" fmla="*/ 3 w 116"/>
                  <a:gd name="T59" fmla="*/ 9 h 115"/>
                  <a:gd name="T60" fmla="*/ 4 w 116"/>
                  <a:gd name="T61" fmla="*/ 9 h 115"/>
                  <a:gd name="T62" fmla="*/ 4 w 116"/>
                  <a:gd name="T63" fmla="*/ 9 h 115"/>
                  <a:gd name="T64" fmla="*/ 5 w 116"/>
                  <a:gd name="T65" fmla="*/ 9 h 115"/>
                  <a:gd name="T66" fmla="*/ 6 w 116"/>
                  <a:gd name="T67" fmla="*/ 9 h 115"/>
                  <a:gd name="T68" fmla="*/ 6 w 116"/>
                  <a:gd name="T69" fmla="*/ 9 h 115"/>
                  <a:gd name="T70" fmla="*/ 7 w 116"/>
                  <a:gd name="T71" fmla="*/ 9 h 115"/>
                  <a:gd name="T72" fmla="*/ 8 w 116"/>
                  <a:gd name="T73" fmla="*/ 9 h 115"/>
                  <a:gd name="T74" fmla="*/ 8 w 116"/>
                  <a:gd name="T75" fmla="*/ 9 h 115"/>
                  <a:gd name="T76" fmla="*/ 9 w 116"/>
                  <a:gd name="T77" fmla="*/ 8 h 115"/>
                  <a:gd name="T78" fmla="*/ 9 w 116"/>
                  <a:gd name="T79" fmla="*/ 7 h 115"/>
                  <a:gd name="T80" fmla="*/ 10 w 116"/>
                  <a:gd name="T81" fmla="*/ 7 h 115"/>
                  <a:gd name="T82" fmla="*/ 10 w 116"/>
                  <a:gd name="T83" fmla="*/ 6 h 115"/>
                  <a:gd name="T84" fmla="*/ 10 w 116"/>
                  <a:gd name="T85" fmla="*/ 5 h 115"/>
                  <a:gd name="T86" fmla="*/ 10 w 116"/>
                  <a:gd name="T87" fmla="*/ 5 h 1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6"/>
                  <a:gd name="T133" fmla="*/ 0 h 115"/>
                  <a:gd name="T134" fmla="*/ 116 w 116"/>
                  <a:gd name="T135" fmla="*/ 115 h 1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6" h="115">
                    <a:moveTo>
                      <a:pt x="116" y="58"/>
                    </a:moveTo>
                    <a:lnTo>
                      <a:pt x="116" y="55"/>
                    </a:lnTo>
                    <a:lnTo>
                      <a:pt x="116" y="52"/>
                    </a:lnTo>
                    <a:lnTo>
                      <a:pt x="116" y="50"/>
                    </a:lnTo>
                    <a:lnTo>
                      <a:pt x="115" y="45"/>
                    </a:lnTo>
                    <a:lnTo>
                      <a:pt x="115" y="43"/>
                    </a:lnTo>
                    <a:lnTo>
                      <a:pt x="114" y="40"/>
                    </a:lnTo>
                    <a:lnTo>
                      <a:pt x="114" y="37"/>
                    </a:lnTo>
                    <a:lnTo>
                      <a:pt x="112" y="36"/>
                    </a:lnTo>
                    <a:lnTo>
                      <a:pt x="111" y="33"/>
                    </a:lnTo>
                    <a:lnTo>
                      <a:pt x="110" y="30"/>
                    </a:lnTo>
                    <a:lnTo>
                      <a:pt x="108" y="28"/>
                    </a:lnTo>
                    <a:lnTo>
                      <a:pt x="107" y="25"/>
                    </a:lnTo>
                    <a:lnTo>
                      <a:pt x="105" y="23"/>
                    </a:lnTo>
                    <a:lnTo>
                      <a:pt x="103" y="21"/>
                    </a:lnTo>
                    <a:lnTo>
                      <a:pt x="101" y="19"/>
                    </a:lnTo>
                    <a:lnTo>
                      <a:pt x="100" y="17"/>
                    </a:lnTo>
                    <a:lnTo>
                      <a:pt x="97" y="15"/>
                    </a:lnTo>
                    <a:lnTo>
                      <a:pt x="96" y="12"/>
                    </a:lnTo>
                    <a:lnTo>
                      <a:pt x="93" y="11"/>
                    </a:lnTo>
                    <a:lnTo>
                      <a:pt x="90" y="10"/>
                    </a:lnTo>
                    <a:lnTo>
                      <a:pt x="89" y="8"/>
                    </a:lnTo>
                    <a:lnTo>
                      <a:pt x="86" y="7"/>
                    </a:lnTo>
                    <a:lnTo>
                      <a:pt x="83" y="6"/>
                    </a:lnTo>
                    <a:lnTo>
                      <a:pt x="81" y="4"/>
                    </a:lnTo>
                    <a:lnTo>
                      <a:pt x="78" y="3"/>
                    </a:lnTo>
                    <a:lnTo>
                      <a:pt x="75" y="3"/>
                    </a:lnTo>
                    <a:lnTo>
                      <a:pt x="72" y="1"/>
                    </a:lnTo>
                    <a:lnTo>
                      <a:pt x="70" y="1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3" y="11"/>
                    </a:lnTo>
                    <a:lnTo>
                      <a:pt x="22" y="12"/>
                    </a:lnTo>
                    <a:lnTo>
                      <a:pt x="19" y="15"/>
                    </a:lnTo>
                    <a:lnTo>
                      <a:pt x="18" y="17"/>
                    </a:lnTo>
                    <a:lnTo>
                      <a:pt x="15" y="19"/>
                    </a:lnTo>
                    <a:lnTo>
                      <a:pt x="13" y="21"/>
                    </a:lnTo>
                    <a:lnTo>
                      <a:pt x="12" y="23"/>
                    </a:lnTo>
                    <a:lnTo>
                      <a:pt x="11" y="25"/>
                    </a:lnTo>
                    <a:lnTo>
                      <a:pt x="8" y="28"/>
                    </a:lnTo>
                    <a:lnTo>
                      <a:pt x="7" y="30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3" y="40"/>
                    </a:lnTo>
                    <a:lnTo>
                      <a:pt x="3" y="43"/>
                    </a:lnTo>
                    <a:lnTo>
                      <a:pt x="1" y="45"/>
                    </a:lnTo>
                    <a:lnTo>
                      <a:pt x="1" y="50"/>
                    </a:lnTo>
                    <a:lnTo>
                      <a:pt x="1" y="52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1" y="66"/>
                    </a:lnTo>
                    <a:lnTo>
                      <a:pt x="1" y="70"/>
                    </a:lnTo>
                    <a:lnTo>
                      <a:pt x="3" y="73"/>
                    </a:lnTo>
                    <a:lnTo>
                      <a:pt x="3" y="76"/>
                    </a:lnTo>
                    <a:lnTo>
                      <a:pt x="4" y="78"/>
                    </a:lnTo>
                    <a:lnTo>
                      <a:pt x="5" y="81"/>
                    </a:lnTo>
                    <a:lnTo>
                      <a:pt x="5" y="82"/>
                    </a:lnTo>
                    <a:lnTo>
                      <a:pt x="7" y="85"/>
                    </a:lnTo>
                    <a:lnTo>
                      <a:pt x="8" y="88"/>
                    </a:lnTo>
                    <a:lnTo>
                      <a:pt x="11" y="91"/>
                    </a:lnTo>
                    <a:lnTo>
                      <a:pt x="12" y="92"/>
                    </a:lnTo>
                    <a:lnTo>
                      <a:pt x="13" y="95"/>
                    </a:lnTo>
                    <a:lnTo>
                      <a:pt x="15" y="98"/>
                    </a:lnTo>
                    <a:lnTo>
                      <a:pt x="18" y="99"/>
                    </a:lnTo>
                    <a:lnTo>
                      <a:pt x="19" y="100"/>
                    </a:lnTo>
                    <a:lnTo>
                      <a:pt x="22" y="103"/>
                    </a:lnTo>
                    <a:lnTo>
                      <a:pt x="23" y="104"/>
                    </a:lnTo>
                    <a:lnTo>
                      <a:pt x="26" y="106"/>
                    </a:lnTo>
                    <a:lnTo>
                      <a:pt x="29" y="107"/>
                    </a:lnTo>
                    <a:lnTo>
                      <a:pt x="30" y="109"/>
                    </a:lnTo>
                    <a:lnTo>
                      <a:pt x="33" y="110"/>
                    </a:lnTo>
                    <a:lnTo>
                      <a:pt x="35" y="111"/>
                    </a:lnTo>
                    <a:lnTo>
                      <a:pt x="38" y="113"/>
                    </a:lnTo>
                    <a:lnTo>
                      <a:pt x="41" y="114"/>
                    </a:lnTo>
                    <a:lnTo>
                      <a:pt x="44" y="114"/>
                    </a:lnTo>
                    <a:lnTo>
                      <a:pt x="46" y="115"/>
                    </a:lnTo>
                    <a:lnTo>
                      <a:pt x="49" y="115"/>
                    </a:lnTo>
                    <a:lnTo>
                      <a:pt x="52" y="115"/>
                    </a:lnTo>
                    <a:lnTo>
                      <a:pt x="56" y="115"/>
                    </a:lnTo>
                    <a:lnTo>
                      <a:pt x="59" y="115"/>
                    </a:lnTo>
                    <a:lnTo>
                      <a:pt x="62" y="115"/>
                    </a:lnTo>
                    <a:lnTo>
                      <a:pt x="64" y="115"/>
                    </a:lnTo>
                    <a:lnTo>
                      <a:pt x="67" y="115"/>
                    </a:lnTo>
                    <a:lnTo>
                      <a:pt x="70" y="115"/>
                    </a:lnTo>
                    <a:lnTo>
                      <a:pt x="72" y="114"/>
                    </a:lnTo>
                    <a:lnTo>
                      <a:pt x="75" y="114"/>
                    </a:lnTo>
                    <a:lnTo>
                      <a:pt x="78" y="113"/>
                    </a:lnTo>
                    <a:lnTo>
                      <a:pt x="81" y="111"/>
                    </a:lnTo>
                    <a:lnTo>
                      <a:pt x="83" y="110"/>
                    </a:lnTo>
                    <a:lnTo>
                      <a:pt x="86" y="109"/>
                    </a:lnTo>
                    <a:lnTo>
                      <a:pt x="89" y="107"/>
                    </a:lnTo>
                    <a:lnTo>
                      <a:pt x="90" y="106"/>
                    </a:lnTo>
                    <a:lnTo>
                      <a:pt x="93" y="104"/>
                    </a:lnTo>
                    <a:lnTo>
                      <a:pt x="96" y="103"/>
                    </a:lnTo>
                    <a:lnTo>
                      <a:pt x="97" y="100"/>
                    </a:lnTo>
                    <a:lnTo>
                      <a:pt x="100" y="99"/>
                    </a:lnTo>
                    <a:lnTo>
                      <a:pt x="101" y="98"/>
                    </a:lnTo>
                    <a:lnTo>
                      <a:pt x="103" y="95"/>
                    </a:lnTo>
                    <a:lnTo>
                      <a:pt x="105" y="92"/>
                    </a:lnTo>
                    <a:lnTo>
                      <a:pt x="107" y="91"/>
                    </a:lnTo>
                    <a:lnTo>
                      <a:pt x="108" y="88"/>
                    </a:lnTo>
                    <a:lnTo>
                      <a:pt x="110" y="85"/>
                    </a:lnTo>
                    <a:lnTo>
                      <a:pt x="111" y="82"/>
                    </a:lnTo>
                    <a:lnTo>
                      <a:pt x="112" y="81"/>
                    </a:lnTo>
                    <a:lnTo>
                      <a:pt x="114" y="78"/>
                    </a:lnTo>
                    <a:lnTo>
                      <a:pt x="114" y="76"/>
                    </a:lnTo>
                    <a:lnTo>
                      <a:pt x="115" y="73"/>
                    </a:lnTo>
                    <a:lnTo>
                      <a:pt x="115" y="70"/>
                    </a:lnTo>
                    <a:lnTo>
                      <a:pt x="116" y="66"/>
                    </a:lnTo>
                    <a:lnTo>
                      <a:pt x="116" y="63"/>
                    </a:lnTo>
                    <a:lnTo>
                      <a:pt x="116" y="61"/>
                    </a:lnTo>
                    <a:lnTo>
                      <a:pt x="116" y="58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1688" y="2128"/>
                <a:ext cx="0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82" name="Line 113"/>
              <p:cNvSpPr>
                <a:spLocks noChangeAspect="1" noChangeShapeType="1"/>
              </p:cNvSpPr>
              <p:nvPr/>
            </p:nvSpPr>
            <p:spPr bwMode="auto">
              <a:xfrm>
                <a:off x="1688" y="1890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83" name="Freeform 114"/>
              <p:cNvSpPr>
                <a:spLocks noChangeAspect="1"/>
              </p:cNvSpPr>
              <p:nvPr/>
            </p:nvSpPr>
            <p:spPr bwMode="auto">
              <a:xfrm>
                <a:off x="1624" y="1962"/>
                <a:ext cx="127" cy="126"/>
              </a:xfrm>
              <a:custGeom>
                <a:avLst/>
                <a:gdLst>
                  <a:gd name="T0" fmla="*/ 19 w 439"/>
                  <a:gd name="T1" fmla="*/ 36 h 439"/>
                  <a:gd name="T2" fmla="*/ 0 w 439"/>
                  <a:gd name="T3" fmla="*/ 0 h 439"/>
                  <a:gd name="T4" fmla="*/ 37 w 439"/>
                  <a:gd name="T5" fmla="*/ 0 h 439"/>
                  <a:gd name="T6" fmla="*/ 19 w 439"/>
                  <a:gd name="T7" fmla="*/ 36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9"/>
                  <a:gd name="T13" fmla="*/ 0 h 439"/>
                  <a:gd name="T14" fmla="*/ 439 w 439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9" h="439">
                    <a:moveTo>
                      <a:pt x="220" y="439"/>
                    </a:moveTo>
                    <a:lnTo>
                      <a:pt x="0" y="0"/>
                    </a:lnTo>
                    <a:lnTo>
                      <a:pt x="439" y="0"/>
                    </a:lnTo>
                    <a:lnTo>
                      <a:pt x="220" y="439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115"/>
              <p:cNvSpPr>
                <a:spLocks noChangeAspect="1"/>
              </p:cNvSpPr>
              <p:nvPr/>
            </p:nvSpPr>
            <p:spPr bwMode="auto">
              <a:xfrm>
                <a:off x="1671" y="2096"/>
                <a:ext cx="35" cy="33"/>
              </a:xfrm>
              <a:custGeom>
                <a:avLst/>
                <a:gdLst>
                  <a:gd name="T0" fmla="*/ 11 w 116"/>
                  <a:gd name="T1" fmla="*/ 4 h 115"/>
                  <a:gd name="T2" fmla="*/ 11 w 116"/>
                  <a:gd name="T3" fmla="*/ 3 h 115"/>
                  <a:gd name="T4" fmla="*/ 10 w 116"/>
                  <a:gd name="T5" fmla="*/ 3 h 115"/>
                  <a:gd name="T6" fmla="*/ 10 w 116"/>
                  <a:gd name="T7" fmla="*/ 2 h 115"/>
                  <a:gd name="T8" fmla="*/ 9 w 116"/>
                  <a:gd name="T9" fmla="*/ 2 h 115"/>
                  <a:gd name="T10" fmla="*/ 9 w 116"/>
                  <a:gd name="T11" fmla="*/ 1 h 115"/>
                  <a:gd name="T12" fmla="*/ 8 w 116"/>
                  <a:gd name="T13" fmla="*/ 1 h 115"/>
                  <a:gd name="T14" fmla="*/ 8 w 116"/>
                  <a:gd name="T15" fmla="*/ 1 h 115"/>
                  <a:gd name="T16" fmla="*/ 7 w 116"/>
                  <a:gd name="T17" fmla="*/ 0 h 115"/>
                  <a:gd name="T18" fmla="*/ 6 w 116"/>
                  <a:gd name="T19" fmla="*/ 0 h 115"/>
                  <a:gd name="T20" fmla="*/ 5 w 116"/>
                  <a:gd name="T21" fmla="*/ 0 h 115"/>
                  <a:gd name="T22" fmla="*/ 5 w 116"/>
                  <a:gd name="T23" fmla="*/ 0 h 115"/>
                  <a:gd name="T24" fmla="*/ 4 w 116"/>
                  <a:gd name="T25" fmla="*/ 0 h 115"/>
                  <a:gd name="T26" fmla="*/ 3 w 116"/>
                  <a:gd name="T27" fmla="*/ 0 h 115"/>
                  <a:gd name="T28" fmla="*/ 2 w 116"/>
                  <a:gd name="T29" fmla="*/ 1 h 115"/>
                  <a:gd name="T30" fmla="*/ 2 w 116"/>
                  <a:gd name="T31" fmla="*/ 1 h 115"/>
                  <a:gd name="T32" fmla="*/ 2 w 116"/>
                  <a:gd name="T33" fmla="*/ 1 h 115"/>
                  <a:gd name="T34" fmla="*/ 1 w 116"/>
                  <a:gd name="T35" fmla="*/ 2 h 115"/>
                  <a:gd name="T36" fmla="*/ 1 w 116"/>
                  <a:gd name="T37" fmla="*/ 3 h 115"/>
                  <a:gd name="T38" fmla="*/ 0 w 116"/>
                  <a:gd name="T39" fmla="*/ 3 h 115"/>
                  <a:gd name="T40" fmla="*/ 0 w 116"/>
                  <a:gd name="T41" fmla="*/ 4 h 115"/>
                  <a:gd name="T42" fmla="*/ 0 w 116"/>
                  <a:gd name="T43" fmla="*/ 5 h 115"/>
                  <a:gd name="T44" fmla="*/ 0 w 116"/>
                  <a:gd name="T45" fmla="*/ 5 h 115"/>
                  <a:gd name="T46" fmla="*/ 0 w 116"/>
                  <a:gd name="T47" fmla="*/ 6 h 115"/>
                  <a:gd name="T48" fmla="*/ 1 w 116"/>
                  <a:gd name="T49" fmla="*/ 7 h 115"/>
                  <a:gd name="T50" fmla="*/ 1 w 116"/>
                  <a:gd name="T51" fmla="*/ 7 h 115"/>
                  <a:gd name="T52" fmla="*/ 1 w 116"/>
                  <a:gd name="T53" fmla="*/ 8 h 115"/>
                  <a:gd name="T54" fmla="*/ 2 w 116"/>
                  <a:gd name="T55" fmla="*/ 8 h 115"/>
                  <a:gd name="T56" fmla="*/ 2 w 116"/>
                  <a:gd name="T57" fmla="*/ 9 h 115"/>
                  <a:gd name="T58" fmla="*/ 3 w 116"/>
                  <a:gd name="T59" fmla="*/ 9 h 115"/>
                  <a:gd name="T60" fmla="*/ 4 w 116"/>
                  <a:gd name="T61" fmla="*/ 9 h 115"/>
                  <a:gd name="T62" fmla="*/ 5 w 116"/>
                  <a:gd name="T63" fmla="*/ 9 h 115"/>
                  <a:gd name="T64" fmla="*/ 5 w 116"/>
                  <a:gd name="T65" fmla="*/ 9 h 115"/>
                  <a:gd name="T66" fmla="*/ 6 w 116"/>
                  <a:gd name="T67" fmla="*/ 9 h 115"/>
                  <a:gd name="T68" fmla="*/ 7 w 116"/>
                  <a:gd name="T69" fmla="*/ 9 h 115"/>
                  <a:gd name="T70" fmla="*/ 7 w 116"/>
                  <a:gd name="T71" fmla="*/ 9 h 115"/>
                  <a:gd name="T72" fmla="*/ 8 w 116"/>
                  <a:gd name="T73" fmla="*/ 9 h 115"/>
                  <a:gd name="T74" fmla="*/ 9 w 116"/>
                  <a:gd name="T75" fmla="*/ 9 h 115"/>
                  <a:gd name="T76" fmla="*/ 9 w 116"/>
                  <a:gd name="T77" fmla="*/ 8 h 115"/>
                  <a:gd name="T78" fmla="*/ 10 w 116"/>
                  <a:gd name="T79" fmla="*/ 7 h 115"/>
                  <a:gd name="T80" fmla="*/ 10 w 116"/>
                  <a:gd name="T81" fmla="*/ 7 h 115"/>
                  <a:gd name="T82" fmla="*/ 10 w 116"/>
                  <a:gd name="T83" fmla="*/ 6 h 115"/>
                  <a:gd name="T84" fmla="*/ 11 w 116"/>
                  <a:gd name="T85" fmla="*/ 5 h 115"/>
                  <a:gd name="T86" fmla="*/ 11 w 116"/>
                  <a:gd name="T87" fmla="*/ 5 h 1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6"/>
                  <a:gd name="T133" fmla="*/ 0 h 115"/>
                  <a:gd name="T134" fmla="*/ 116 w 116"/>
                  <a:gd name="T135" fmla="*/ 115 h 1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6" h="115">
                    <a:moveTo>
                      <a:pt x="116" y="58"/>
                    </a:moveTo>
                    <a:lnTo>
                      <a:pt x="116" y="55"/>
                    </a:lnTo>
                    <a:lnTo>
                      <a:pt x="116" y="52"/>
                    </a:lnTo>
                    <a:lnTo>
                      <a:pt x="116" y="50"/>
                    </a:lnTo>
                    <a:lnTo>
                      <a:pt x="115" y="45"/>
                    </a:lnTo>
                    <a:lnTo>
                      <a:pt x="115" y="43"/>
                    </a:lnTo>
                    <a:lnTo>
                      <a:pt x="113" y="40"/>
                    </a:lnTo>
                    <a:lnTo>
                      <a:pt x="113" y="37"/>
                    </a:lnTo>
                    <a:lnTo>
                      <a:pt x="112" y="36"/>
                    </a:lnTo>
                    <a:lnTo>
                      <a:pt x="111" y="33"/>
                    </a:lnTo>
                    <a:lnTo>
                      <a:pt x="109" y="30"/>
                    </a:lnTo>
                    <a:lnTo>
                      <a:pt x="108" y="28"/>
                    </a:lnTo>
                    <a:lnTo>
                      <a:pt x="107" y="25"/>
                    </a:lnTo>
                    <a:lnTo>
                      <a:pt x="105" y="23"/>
                    </a:lnTo>
                    <a:lnTo>
                      <a:pt x="102" y="21"/>
                    </a:lnTo>
                    <a:lnTo>
                      <a:pt x="101" y="19"/>
                    </a:lnTo>
                    <a:lnTo>
                      <a:pt x="100" y="17"/>
                    </a:lnTo>
                    <a:lnTo>
                      <a:pt x="97" y="15"/>
                    </a:lnTo>
                    <a:lnTo>
                      <a:pt x="96" y="12"/>
                    </a:lnTo>
                    <a:lnTo>
                      <a:pt x="93" y="11"/>
                    </a:lnTo>
                    <a:lnTo>
                      <a:pt x="90" y="10"/>
                    </a:lnTo>
                    <a:lnTo>
                      <a:pt x="89" y="8"/>
                    </a:lnTo>
                    <a:lnTo>
                      <a:pt x="86" y="7"/>
                    </a:lnTo>
                    <a:lnTo>
                      <a:pt x="83" y="6"/>
                    </a:lnTo>
                    <a:lnTo>
                      <a:pt x="81" y="4"/>
                    </a:lnTo>
                    <a:lnTo>
                      <a:pt x="78" y="3"/>
                    </a:lnTo>
                    <a:lnTo>
                      <a:pt x="75" y="3"/>
                    </a:lnTo>
                    <a:lnTo>
                      <a:pt x="72" y="1"/>
                    </a:lnTo>
                    <a:lnTo>
                      <a:pt x="70" y="1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8" y="8"/>
                    </a:lnTo>
                    <a:lnTo>
                      <a:pt x="26" y="10"/>
                    </a:lnTo>
                    <a:lnTo>
                      <a:pt x="23" y="11"/>
                    </a:lnTo>
                    <a:lnTo>
                      <a:pt x="22" y="12"/>
                    </a:ln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3" y="21"/>
                    </a:lnTo>
                    <a:lnTo>
                      <a:pt x="12" y="23"/>
                    </a:lnTo>
                    <a:lnTo>
                      <a:pt x="11" y="25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2" y="40"/>
                    </a:lnTo>
                    <a:lnTo>
                      <a:pt x="2" y="43"/>
                    </a:lnTo>
                    <a:lnTo>
                      <a:pt x="1" y="45"/>
                    </a:lnTo>
                    <a:lnTo>
                      <a:pt x="1" y="50"/>
                    </a:lnTo>
                    <a:lnTo>
                      <a:pt x="1" y="52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1" y="66"/>
                    </a:lnTo>
                    <a:lnTo>
                      <a:pt x="1" y="70"/>
                    </a:lnTo>
                    <a:lnTo>
                      <a:pt x="2" y="73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5" y="81"/>
                    </a:lnTo>
                    <a:lnTo>
                      <a:pt x="5" y="82"/>
                    </a:lnTo>
                    <a:lnTo>
                      <a:pt x="6" y="85"/>
                    </a:lnTo>
                    <a:lnTo>
                      <a:pt x="8" y="88"/>
                    </a:lnTo>
                    <a:lnTo>
                      <a:pt x="11" y="91"/>
                    </a:lnTo>
                    <a:lnTo>
                      <a:pt x="12" y="92"/>
                    </a:lnTo>
                    <a:lnTo>
                      <a:pt x="13" y="95"/>
                    </a:lnTo>
                    <a:lnTo>
                      <a:pt x="15" y="98"/>
                    </a:lnTo>
                    <a:lnTo>
                      <a:pt x="17" y="99"/>
                    </a:lnTo>
                    <a:lnTo>
                      <a:pt x="19" y="100"/>
                    </a:lnTo>
                    <a:lnTo>
                      <a:pt x="22" y="103"/>
                    </a:lnTo>
                    <a:lnTo>
                      <a:pt x="23" y="104"/>
                    </a:lnTo>
                    <a:lnTo>
                      <a:pt x="26" y="106"/>
                    </a:lnTo>
                    <a:lnTo>
                      <a:pt x="28" y="107"/>
                    </a:lnTo>
                    <a:lnTo>
                      <a:pt x="30" y="109"/>
                    </a:lnTo>
                    <a:lnTo>
                      <a:pt x="33" y="110"/>
                    </a:lnTo>
                    <a:lnTo>
                      <a:pt x="35" y="111"/>
                    </a:lnTo>
                    <a:lnTo>
                      <a:pt x="38" y="113"/>
                    </a:lnTo>
                    <a:lnTo>
                      <a:pt x="41" y="114"/>
                    </a:lnTo>
                    <a:lnTo>
                      <a:pt x="44" y="114"/>
                    </a:lnTo>
                    <a:lnTo>
                      <a:pt x="46" y="115"/>
                    </a:lnTo>
                    <a:lnTo>
                      <a:pt x="49" y="115"/>
                    </a:lnTo>
                    <a:lnTo>
                      <a:pt x="52" y="115"/>
                    </a:lnTo>
                    <a:lnTo>
                      <a:pt x="56" y="115"/>
                    </a:lnTo>
                    <a:lnTo>
                      <a:pt x="59" y="115"/>
                    </a:lnTo>
                    <a:lnTo>
                      <a:pt x="61" y="115"/>
                    </a:lnTo>
                    <a:lnTo>
                      <a:pt x="64" y="115"/>
                    </a:lnTo>
                    <a:lnTo>
                      <a:pt x="67" y="115"/>
                    </a:lnTo>
                    <a:lnTo>
                      <a:pt x="70" y="115"/>
                    </a:lnTo>
                    <a:lnTo>
                      <a:pt x="72" y="114"/>
                    </a:lnTo>
                    <a:lnTo>
                      <a:pt x="75" y="114"/>
                    </a:lnTo>
                    <a:lnTo>
                      <a:pt x="78" y="113"/>
                    </a:lnTo>
                    <a:lnTo>
                      <a:pt x="81" y="111"/>
                    </a:lnTo>
                    <a:lnTo>
                      <a:pt x="83" y="110"/>
                    </a:lnTo>
                    <a:lnTo>
                      <a:pt x="86" y="109"/>
                    </a:lnTo>
                    <a:lnTo>
                      <a:pt x="89" y="107"/>
                    </a:lnTo>
                    <a:lnTo>
                      <a:pt x="90" y="106"/>
                    </a:lnTo>
                    <a:lnTo>
                      <a:pt x="93" y="104"/>
                    </a:lnTo>
                    <a:lnTo>
                      <a:pt x="96" y="103"/>
                    </a:lnTo>
                    <a:lnTo>
                      <a:pt x="97" y="100"/>
                    </a:lnTo>
                    <a:lnTo>
                      <a:pt x="100" y="99"/>
                    </a:lnTo>
                    <a:lnTo>
                      <a:pt x="101" y="98"/>
                    </a:lnTo>
                    <a:lnTo>
                      <a:pt x="102" y="95"/>
                    </a:lnTo>
                    <a:lnTo>
                      <a:pt x="105" y="92"/>
                    </a:lnTo>
                    <a:lnTo>
                      <a:pt x="107" y="91"/>
                    </a:lnTo>
                    <a:lnTo>
                      <a:pt x="108" y="88"/>
                    </a:lnTo>
                    <a:lnTo>
                      <a:pt x="109" y="85"/>
                    </a:lnTo>
                    <a:lnTo>
                      <a:pt x="111" y="82"/>
                    </a:lnTo>
                    <a:lnTo>
                      <a:pt x="112" y="81"/>
                    </a:lnTo>
                    <a:lnTo>
                      <a:pt x="113" y="78"/>
                    </a:lnTo>
                    <a:lnTo>
                      <a:pt x="113" y="76"/>
                    </a:lnTo>
                    <a:lnTo>
                      <a:pt x="115" y="73"/>
                    </a:lnTo>
                    <a:lnTo>
                      <a:pt x="115" y="70"/>
                    </a:lnTo>
                    <a:lnTo>
                      <a:pt x="116" y="66"/>
                    </a:lnTo>
                    <a:lnTo>
                      <a:pt x="116" y="63"/>
                    </a:lnTo>
                    <a:lnTo>
                      <a:pt x="116" y="61"/>
                    </a:lnTo>
                    <a:lnTo>
                      <a:pt x="116" y="58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2024" y="2128"/>
                <a:ext cx="0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86" name="Line 117"/>
              <p:cNvSpPr>
                <a:spLocks noChangeAspect="1" noChangeShapeType="1"/>
              </p:cNvSpPr>
              <p:nvPr/>
            </p:nvSpPr>
            <p:spPr bwMode="auto">
              <a:xfrm>
                <a:off x="2024" y="1890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87" name="Freeform 118"/>
              <p:cNvSpPr>
                <a:spLocks noChangeAspect="1"/>
              </p:cNvSpPr>
              <p:nvPr/>
            </p:nvSpPr>
            <p:spPr bwMode="auto">
              <a:xfrm>
                <a:off x="1959" y="1962"/>
                <a:ext cx="129" cy="126"/>
              </a:xfrm>
              <a:custGeom>
                <a:avLst/>
                <a:gdLst>
                  <a:gd name="T0" fmla="*/ 19 w 439"/>
                  <a:gd name="T1" fmla="*/ 36 h 439"/>
                  <a:gd name="T2" fmla="*/ 0 w 439"/>
                  <a:gd name="T3" fmla="*/ 0 h 439"/>
                  <a:gd name="T4" fmla="*/ 38 w 439"/>
                  <a:gd name="T5" fmla="*/ 0 h 439"/>
                  <a:gd name="T6" fmla="*/ 19 w 439"/>
                  <a:gd name="T7" fmla="*/ 36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9"/>
                  <a:gd name="T13" fmla="*/ 0 h 439"/>
                  <a:gd name="T14" fmla="*/ 439 w 439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9" h="439">
                    <a:moveTo>
                      <a:pt x="219" y="439"/>
                    </a:moveTo>
                    <a:lnTo>
                      <a:pt x="0" y="0"/>
                    </a:lnTo>
                    <a:lnTo>
                      <a:pt x="439" y="0"/>
                    </a:lnTo>
                    <a:lnTo>
                      <a:pt x="219" y="439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119"/>
              <p:cNvSpPr>
                <a:spLocks noChangeAspect="1"/>
              </p:cNvSpPr>
              <p:nvPr/>
            </p:nvSpPr>
            <p:spPr bwMode="auto">
              <a:xfrm>
                <a:off x="2007" y="2096"/>
                <a:ext cx="34" cy="33"/>
              </a:xfrm>
              <a:custGeom>
                <a:avLst/>
                <a:gdLst>
                  <a:gd name="T0" fmla="*/ 10 w 117"/>
                  <a:gd name="T1" fmla="*/ 4 h 115"/>
                  <a:gd name="T2" fmla="*/ 10 w 117"/>
                  <a:gd name="T3" fmla="*/ 3 h 115"/>
                  <a:gd name="T4" fmla="*/ 10 w 117"/>
                  <a:gd name="T5" fmla="*/ 3 h 115"/>
                  <a:gd name="T6" fmla="*/ 9 w 117"/>
                  <a:gd name="T7" fmla="*/ 2 h 115"/>
                  <a:gd name="T8" fmla="*/ 9 w 117"/>
                  <a:gd name="T9" fmla="*/ 2 h 115"/>
                  <a:gd name="T10" fmla="*/ 8 w 117"/>
                  <a:gd name="T11" fmla="*/ 1 h 115"/>
                  <a:gd name="T12" fmla="*/ 8 w 117"/>
                  <a:gd name="T13" fmla="*/ 1 h 115"/>
                  <a:gd name="T14" fmla="*/ 7 w 117"/>
                  <a:gd name="T15" fmla="*/ 1 h 115"/>
                  <a:gd name="T16" fmla="*/ 6 w 117"/>
                  <a:gd name="T17" fmla="*/ 0 h 115"/>
                  <a:gd name="T18" fmla="*/ 6 w 117"/>
                  <a:gd name="T19" fmla="*/ 0 h 115"/>
                  <a:gd name="T20" fmla="*/ 5 w 117"/>
                  <a:gd name="T21" fmla="*/ 0 h 115"/>
                  <a:gd name="T22" fmla="*/ 4 w 117"/>
                  <a:gd name="T23" fmla="*/ 0 h 115"/>
                  <a:gd name="T24" fmla="*/ 4 w 117"/>
                  <a:gd name="T25" fmla="*/ 0 h 115"/>
                  <a:gd name="T26" fmla="*/ 3 w 117"/>
                  <a:gd name="T27" fmla="*/ 0 h 115"/>
                  <a:gd name="T28" fmla="*/ 2 w 117"/>
                  <a:gd name="T29" fmla="*/ 1 h 115"/>
                  <a:gd name="T30" fmla="*/ 2 w 117"/>
                  <a:gd name="T31" fmla="*/ 1 h 115"/>
                  <a:gd name="T32" fmla="*/ 1 w 117"/>
                  <a:gd name="T33" fmla="*/ 1 h 115"/>
                  <a:gd name="T34" fmla="*/ 1 w 117"/>
                  <a:gd name="T35" fmla="*/ 2 h 115"/>
                  <a:gd name="T36" fmla="*/ 0 w 117"/>
                  <a:gd name="T37" fmla="*/ 3 h 115"/>
                  <a:gd name="T38" fmla="*/ 0 w 117"/>
                  <a:gd name="T39" fmla="*/ 3 h 115"/>
                  <a:gd name="T40" fmla="*/ 0 w 117"/>
                  <a:gd name="T41" fmla="*/ 4 h 115"/>
                  <a:gd name="T42" fmla="*/ 0 w 117"/>
                  <a:gd name="T43" fmla="*/ 5 h 115"/>
                  <a:gd name="T44" fmla="*/ 0 w 117"/>
                  <a:gd name="T45" fmla="*/ 5 h 115"/>
                  <a:gd name="T46" fmla="*/ 0 w 117"/>
                  <a:gd name="T47" fmla="*/ 6 h 115"/>
                  <a:gd name="T48" fmla="*/ 0 w 117"/>
                  <a:gd name="T49" fmla="*/ 7 h 115"/>
                  <a:gd name="T50" fmla="*/ 1 w 117"/>
                  <a:gd name="T51" fmla="*/ 7 h 115"/>
                  <a:gd name="T52" fmla="*/ 1 w 117"/>
                  <a:gd name="T53" fmla="*/ 8 h 115"/>
                  <a:gd name="T54" fmla="*/ 2 w 117"/>
                  <a:gd name="T55" fmla="*/ 8 h 115"/>
                  <a:gd name="T56" fmla="*/ 2 w 117"/>
                  <a:gd name="T57" fmla="*/ 9 h 115"/>
                  <a:gd name="T58" fmla="*/ 3 w 117"/>
                  <a:gd name="T59" fmla="*/ 9 h 115"/>
                  <a:gd name="T60" fmla="*/ 3 w 117"/>
                  <a:gd name="T61" fmla="*/ 9 h 115"/>
                  <a:gd name="T62" fmla="*/ 4 w 117"/>
                  <a:gd name="T63" fmla="*/ 9 h 115"/>
                  <a:gd name="T64" fmla="*/ 5 w 117"/>
                  <a:gd name="T65" fmla="*/ 9 h 115"/>
                  <a:gd name="T66" fmla="*/ 6 w 117"/>
                  <a:gd name="T67" fmla="*/ 9 h 115"/>
                  <a:gd name="T68" fmla="*/ 6 w 117"/>
                  <a:gd name="T69" fmla="*/ 9 h 115"/>
                  <a:gd name="T70" fmla="*/ 7 w 117"/>
                  <a:gd name="T71" fmla="*/ 9 h 115"/>
                  <a:gd name="T72" fmla="*/ 8 w 117"/>
                  <a:gd name="T73" fmla="*/ 9 h 115"/>
                  <a:gd name="T74" fmla="*/ 8 w 117"/>
                  <a:gd name="T75" fmla="*/ 9 h 115"/>
                  <a:gd name="T76" fmla="*/ 9 w 117"/>
                  <a:gd name="T77" fmla="*/ 8 h 115"/>
                  <a:gd name="T78" fmla="*/ 9 w 117"/>
                  <a:gd name="T79" fmla="*/ 7 h 115"/>
                  <a:gd name="T80" fmla="*/ 9 w 117"/>
                  <a:gd name="T81" fmla="*/ 7 h 115"/>
                  <a:gd name="T82" fmla="*/ 10 w 117"/>
                  <a:gd name="T83" fmla="*/ 6 h 115"/>
                  <a:gd name="T84" fmla="*/ 10 w 117"/>
                  <a:gd name="T85" fmla="*/ 5 h 115"/>
                  <a:gd name="T86" fmla="*/ 10 w 117"/>
                  <a:gd name="T87" fmla="*/ 5 h 1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7"/>
                  <a:gd name="T133" fmla="*/ 0 h 115"/>
                  <a:gd name="T134" fmla="*/ 117 w 117"/>
                  <a:gd name="T135" fmla="*/ 115 h 1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7" h="115">
                    <a:moveTo>
                      <a:pt x="117" y="58"/>
                    </a:moveTo>
                    <a:lnTo>
                      <a:pt x="117" y="55"/>
                    </a:lnTo>
                    <a:lnTo>
                      <a:pt x="117" y="52"/>
                    </a:lnTo>
                    <a:lnTo>
                      <a:pt x="117" y="50"/>
                    </a:lnTo>
                    <a:lnTo>
                      <a:pt x="115" y="45"/>
                    </a:lnTo>
                    <a:lnTo>
                      <a:pt x="115" y="43"/>
                    </a:lnTo>
                    <a:lnTo>
                      <a:pt x="114" y="40"/>
                    </a:lnTo>
                    <a:lnTo>
                      <a:pt x="114" y="37"/>
                    </a:lnTo>
                    <a:lnTo>
                      <a:pt x="112" y="36"/>
                    </a:lnTo>
                    <a:lnTo>
                      <a:pt x="111" y="33"/>
                    </a:lnTo>
                    <a:lnTo>
                      <a:pt x="110" y="30"/>
                    </a:lnTo>
                    <a:lnTo>
                      <a:pt x="108" y="28"/>
                    </a:lnTo>
                    <a:lnTo>
                      <a:pt x="107" y="25"/>
                    </a:lnTo>
                    <a:lnTo>
                      <a:pt x="106" y="23"/>
                    </a:lnTo>
                    <a:lnTo>
                      <a:pt x="103" y="21"/>
                    </a:lnTo>
                    <a:lnTo>
                      <a:pt x="102" y="19"/>
                    </a:lnTo>
                    <a:lnTo>
                      <a:pt x="100" y="17"/>
                    </a:lnTo>
                    <a:lnTo>
                      <a:pt x="97" y="15"/>
                    </a:lnTo>
                    <a:lnTo>
                      <a:pt x="96" y="12"/>
                    </a:lnTo>
                    <a:lnTo>
                      <a:pt x="93" y="11"/>
                    </a:lnTo>
                    <a:lnTo>
                      <a:pt x="91" y="10"/>
                    </a:lnTo>
                    <a:lnTo>
                      <a:pt x="89" y="8"/>
                    </a:lnTo>
                    <a:lnTo>
                      <a:pt x="86" y="7"/>
                    </a:lnTo>
                    <a:lnTo>
                      <a:pt x="84" y="6"/>
                    </a:lnTo>
                    <a:lnTo>
                      <a:pt x="81" y="4"/>
                    </a:lnTo>
                    <a:lnTo>
                      <a:pt x="78" y="3"/>
                    </a:lnTo>
                    <a:lnTo>
                      <a:pt x="75" y="3"/>
                    </a:lnTo>
                    <a:lnTo>
                      <a:pt x="73" y="1"/>
                    </a:lnTo>
                    <a:lnTo>
                      <a:pt x="70" y="1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7" y="1"/>
                    </a:lnTo>
                    <a:lnTo>
                      <a:pt x="44" y="1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6" y="4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3" y="11"/>
                    </a:lnTo>
                    <a:lnTo>
                      <a:pt x="22" y="12"/>
                    </a:lnTo>
                    <a:lnTo>
                      <a:pt x="19" y="15"/>
                    </a:lnTo>
                    <a:lnTo>
                      <a:pt x="18" y="17"/>
                    </a:lnTo>
                    <a:lnTo>
                      <a:pt x="15" y="19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11" y="25"/>
                    </a:lnTo>
                    <a:lnTo>
                      <a:pt x="8" y="28"/>
                    </a:lnTo>
                    <a:lnTo>
                      <a:pt x="7" y="30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3" y="40"/>
                    </a:lnTo>
                    <a:lnTo>
                      <a:pt x="3" y="43"/>
                    </a:lnTo>
                    <a:lnTo>
                      <a:pt x="1" y="45"/>
                    </a:lnTo>
                    <a:lnTo>
                      <a:pt x="1" y="50"/>
                    </a:lnTo>
                    <a:lnTo>
                      <a:pt x="1" y="52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1" y="66"/>
                    </a:lnTo>
                    <a:lnTo>
                      <a:pt x="1" y="70"/>
                    </a:lnTo>
                    <a:lnTo>
                      <a:pt x="3" y="73"/>
                    </a:lnTo>
                    <a:lnTo>
                      <a:pt x="3" y="76"/>
                    </a:lnTo>
                    <a:lnTo>
                      <a:pt x="4" y="78"/>
                    </a:lnTo>
                    <a:lnTo>
                      <a:pt x="5" y="81"/>
                    </a:lnTo>
                    <a:lnTo>
                      <a:pt x="5" y="82"/>
                    </a:lnTo>
                    <a:lnTo>
                      <a:pt x="7" y="85"/>
                    </a:lnTo>
                    <a:lnTo>
                      <a:pt x="8" y="88"/>
                    </a:lnTo>
                    <a:lnTo>
                      <a:pt x="11" y="91"/>
                    </a:lnTo>
                    <a:lnTo>
                      <a:pt x="12" y="92"/>
                    </a:lnTo>
                    <a:lnTo>
                      <a:pt x="14" y="95"/>
                    </a:lnTo>
                    <a:lnTo>
                      <a:pt x="15" y="98"/>
                    </a:lnTo>
                    <a:lnTo>
                      <a:pt x="18" y="99"/>
                    </a:lnTo>
                    <a:lnTo>
                      <a:pt x="19" y="100"/>
                    </a:lnTo>
                    <a:lnTo>
                      <a:pt x="22" y="103"/>
                    </a:lnTo>
                    <a:lnTo>
                      <a:pt x="23" y="104"/>
                    </a:lnTo>
                    <a:lnTo>
                      <a:pt x="26" y="106"/>
                    </a:lnTo>
                    <a:lnTo>
                      <a:pt x="29" y="107"/>
                    </a:lnTo>
                    <a:lnTo>
                      <a:pt x="30" y="109"/>
                    </a:lnTo>
                    <a:lnTo>
                      <a:pt x="33" y="110"/>
                    </a:lnTo>
                    <a:lnTo>
                      <a:pt x="36" y="111"/>
                    </a:lnTo>
                    <a:lnTo>
                      <a:pt x="38" y="113"/>
                    </a:lnTo>
                    <a:lnTo>
                      <a:pt x="41" y="114"/>
                    </a:lnTo>
                    <a:lnTo>
                      <a:pt x="44" y="114"/>
                    </a:lnTo>
                    <a:lnTo>
                      <a:pt x="47" y="115"/>
                    </a:lnTo>
                    <a:lnTo>
                      <a:pt x="49" y="115"/>
                    </a:lnTo>
                    <a:lnTo>
                      <a:pt x="52" y="115"/>
                    </a:lnTo>
                    <a:lnTo>
                      <a:pt x="56" y="115"/>
                    </a:lnTo>
                    <a:lnTo>
                      <a:pt x="59" y="115"/>
                    </a:lnTo>
                    <a:lnTo>
                      <a:pt x="62" y="115"/>
                    </a:lnTo>
                    <a:lnTo>
                      <a:pt x="64" y="115"/>
                    </a:lnTo>
                    <a:lnTo>
                      <a:pt x="67" y="115"/>
                    </a:lnTo>
                    <a:lnTo>
                      <a:pt x="70" y="115"/>
                    </a:lnTo>
                    <a:lnTo>
                      <a:pt x="73" y="114"/>
                    </a:lnTo>
                    <a:lnTo>
                      <a:pt x="75" y="114"/>
                    </a:lnTo>
                    <a:lnTo>
                      <a:pt x="78" y="113"/>
                    </a:lnTo>
                    <a:lnTo>
                      <a:pt x="81" y="111"/>
                    </a:lnTo>
                    <a:lnTo>
                      <a:pt x="84" y="110"/>
                    </a:lnTo>
                    <a:lnTo>
                      <a:pt x="86" y="109"/>
                    </a:lnTo>
                    <a:lnTo>
                      <a:pt x="89" y="107"/>
                    </a:lnTo>
                    <a:lnTo>
                      <a:pt x="91" y="106"/>
                    </a:lnTo>
                    <a:lnTo>
                      <a:pt x="93" y="104"/>
                    </a:lnTo>
                    <a:lnTo>
                      <a:pt x="96" y="103"/>
                    </a:lnTo>
                    <a:lnTo>
                      <a:pt x="97" y="100"/>
                    </a:lnTo>
                    <a:lnTo>
                      <a:pt x="100" y="99"/>
                    </a:lnTo>
                    <a:lnTo>
                      <a:pt x="102" y="98"/>
                    </a:lnTo>
                    <a:lnTo>
                      <a:pt x="103" y="95"/>
                    </a:lnTo>
                    <a:lnTo>
                      <a:pt x="106" y="92"/>
                    </a:lnTo>
                    <a:lnTo>
                      <a:pt x="107" y="91"/>
                    </a:lnTo>
                    <a:lnTo>
                      <a:pt x="108" y="88"/>
                    </a:lnTo>
                    <a:lnTo>
                      <a:pt x="110" y="85"/>
                    </a:lnTo>
                    <a:lnTo>
                      <a:pt x="111" y="82"/>
                    </a:lnTo>
                    <a:lnTo>
                      <a:pt x="112" y="81"/>
                    </a:lnTo>
                    <a:lnTo>
                      <a:pt x="114" y="78"/>
                    </a:lnTo>
                    <a:lnTo>
                      <a:pt x="114" y="76"/>
                    </a:lnTo>
                    <a:lnTo>
                      <a:pt x="115" y="73"/>
                    </a:lnTo>
                    <a:lnTo>
                      <a:pt x="115" y="70"/>
                    </a:lnTo>
                    <a:lnTo>
                      <a:pt x="117" y="66"/>
                    </a:lnTo>
                    <a:lnTo>
                      <a:pt x="117" y="63"/>
                    </a:lnTo>
                    <a:lnTo>
                      <a:pt x="117" y="61"/>
                    </a:lnTo>
                    <a:lnTo>
                      <a:pt x="117" y="58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120"/>
              <p:cNvSpPr>
                <a:spLocks noChangeAspect="1"/>
              </p:cNvSpPr>
              <p:nvPr/>
            </p:nvSpPr>
            <p:spPr bwMode="auto">
              <a:xfrm>
                <a:off x="1512" y="1843"/>
                <a:ext cx="16" cy="16"/>
              </a:xfrm>
              <a:custGeom>
                <a:avLst/>
                <a:gdLst>
                  <a:gd name="T0" fmla="*/ 5 w 55"/>
                  <a:gd name="T1" fmla="*/ 2 h 55"/>
                  <a:gd name="T2" fmla="*/ 5 w 55"/>
                  <a:gd name="T3" fmla="*/ 2 h 55"/>
                  <a:gd name="T4" fmla="*/ 5 w 55"/>
                  <a:gd name="T5" fmla="*/ 1 h 55"/>
                  <a:gd name="T6" fmla="*/ 4 w 55"/>
                  <a:gd name="T7" fmla="*/ 1 h 55"/>
                  <a:gd name="T8" fmla="*/ 4 w 55"/>
                  <a:gd name="T9" fmla="*/ 1 h 55"/>
                  <a:gd name="T10" fmla="*/ 4 w 55"/>
                  <a:gd name="T11" fmla="*/ 1 h 55"/>
                  <a:gd name="T12" fmla="*/ 4 w 55"/>
                  <a:gd name="T13" fmla="*/ 0 h 55"/>
                  <a:gd name="T14" fmla="*/ 3 w 55"/>
                  <a:gd name="T15" fmla="*/ 0 h 55"/>
                  <a:gd name="T16" fmla="*/ 3 w 55"/>
                  <a:gd name="T17" fmla="*/ 0 h 55"/>
                  <a:gd name="T18" fmla="*/ 3 w 55"/>
                  <a:gd name="T19" fmla="*/ 0 h 55"/>
                  <a:gd name="T20" fmla="*/ 3 w 55"/>
                  <a:gd name="T21" fmla="*/ 0 h 55"/>
                  <a:gd name="T22" fmla="*/ 2 w 55"/>
                  <a:gd name="T23" fmla="*/ 0 h 55"/>
                  <a:gd name="T24" fmla="*/ 2 w 55"/>
                  <a:gd name="T25" fmla="*/ 0 h 55"/>
                  <a:gd name="T26" fmla="*/ 2 w 55"/>
                  <a:gd name="T27" fmla="*/ 0 h 55"/>
                  <a:gd name="T28" fmla="*/ 1 w 55"/>
                  <a:gd name="T29" fmla="*/ 0 h 55"/>
                  <a:gd name="T30" fmla="*/ 1 w 55"/>
                  <a:gd name="T31" fmla="*/ 0 h 55"/>
                  <a:gd name="T32" fmla="*/ 1 w 55"/>
                  <a:gd name="T33" fmla="*/ 1 h 55"/>
                  <a:gd name="T34" fmla="*/ 1 w 55"/>
                  <a:gd name="T35" fmla="*/ 1 h 55"/>
                  <a:gd name="T36" fmla="*/ 0 w 55"/>
                  <a:gd name="T37" fmla="*/ 1 h 55"/>
                  <a:gd name="T38" fmla="*/ 0 w 55"/>
                  <a:gd name="T39" fmla="*/ 1 h 55"/>
                  <a:gd name="T40" fmla="*/ 0 w 55"/>
                  <a:gd name="T41" fmla="*/ 2 h 55"/>
                  <a:gd name="T42" fmla="*/ 0 w 55"/>
                  <a:gd name="T43" fmla="*/ 2 h 55"/>
                  <a:gd name="T44" fmla="*/ 0 w 55"/>
                  <a:gd name="T45" fmla="*/ 2 h 55"/>
                  <a:gd name="T46" fmla="*/ 0 w 55"/>
                  <a:gd name="T47" fmla="*/ 3 h 55"/>
                  <a:gd name="T48" fmla="*/ 0 w 55"/>
                  <a:gd name="T49" fmla="*/ 3 h 55"/>
                  <a:gd name="T50" fmla="*/ 0 w 55"/>
                  <a:gd name="T51" fmla="*/ 3 h 55"/>
                  <a:gd name="T52" fmla="*/ 1 w 55"/>
                  <a:gd name="T53" fmla="*/ 4 h 55"/>
                  <a:gd name="T54" fmla="*/ 1 w 55"/>
                  <a:gd name="T55" fmla="*/ 4 h 55"/>
                  <a:gd name="T56" fmla="*/ 1 w 55"/>
                  <a:gd name="T57" fmla="*/ 4 h 55"/>
                  <a:gd name="T58" fmla="*/ 1 w 55"/>
                  <a:gd name="T59" fmla="*/ 4 h 55"/>
                  <a:gd name="T60" fmla="*/ 2 w 55"/>
                  <a:gd name="T61" fmla="*/ 5 h 55"/>
                  <a:gd name="T62" fmla="*/ 2 w 55"/>
                  <a:gd name="T63" fmla="*/ 5 h 55"/>
                  <a:gd name="T64" fmla="*/ 2 w 55"/>
                  <a:gd name="T65" fmla="*/ 5 h 55"/>
                  <a:gd name="T66" fmla="*/ 3 w 55"/>
                  <a:gd name="T67" fmla="*/ 5 h 55"/>
                  <a:gd name="T68" fmla="*/ 3 w 55"/>
                  <a:gd name="T69" fmla="*/ 5 h 55"/>
                  <a:gd name="T70" fmla="*/ 3 w 55"/>
                  <a:gd name="T71" fmla="*/ 5 h 55"/>
                  <a:gd name="T72" fmla="*/ 3 w 55"/>
                  <a:gd name="T73" fmla="*/ 4 h 55"/>
                  <a:gd name="T74" fmla="*/ 4 w 55"/>
                  <a:gd name="T75" fmla="*/ 4 h 55"/>
                  <a:gd name="T76" fmla="*/ 4 w 55"/>
                  <a:gd name="T77" fmla="*/ 4 h 55"/>
                  <a:gd name="T78" fmla="*/ 4 w 55"/>
                  <a:gd name="T79" fmla="*/ 4 h 55"/>
                  <a:gd name="T80" fmla="*/ 4 w 55"/>
                  <a:gd name="T81" fmla="*/ 3 h 55"/>
                  <a:gd name="T82" fmla="*/ 5 w 55"/>
                  <a:gd name="T83" fmla="*/ 3 h 55"/>
                  <a:gd name="T84" fmla="*/ 5 w 55"/>
                  <a:gd name="T85" fmla="*/ 3 h 55"/>
                  <a:gd name="T86" fmla="*/ 5 w 55"/>
                  <a:gd name="T87" fmla="*/ 2 h 55"/>
                  <a:gd name="T88" fmla="*/ 2 w 55"/>
                  <a:gd name="T89" fmla="*/ 2 h 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"/>
                  <a:gd name="T136" fmla="*/ 0 h 55"/>
                  <a:gd name="T137" fmla="*/ 55 w 55"/>
                  <a:gd name="T138" fmla="*/ 55 h 5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" h="55">
                    <a:moveTo>
                      <a:pt x="28" y="27"/>
                    </a:moveTo>
                    <a:lnTo>
                      <a:pt x="55" y="27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55" y="23"/>
                    </a:lnTo>
                    <a:lnTo>
                      <a:pt x="55" y="22"/>
                    </a:lnTo>
                    <a:lnTo>
                      <a:pt x="55" y="21"/>
                    </a:lnTo>
                    <a:lnTo>
                      <a:pt x="55" y="19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5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1" y="12"/>
                    </a:lnTo>
                    <a:lnTo>
                      <a:pt x="51" y="11"/>
                    </a:lnTo>
                    <a:lnTo>
                      <a:pt x="50" y="10"/>
                    </a:lnTo>
                    <a:lnTo>
                      <a:pt x="48" y="8"/>
                    </a:lnTo>
                    <a:lnTo>
                      <a:pt x="47" y="7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0" y="27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3" y="37"/>
                    </a:lnTo>
                    <a:lnTo>
                      <a:pt x="3" y="38"/>
                    </a:lnTo>
                    <a:lnTo>
                      <a:pt x="3" y="40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6" y="43"/>
                    </a:lnTo>
                    <a:lnTo>
                      <a:pt x="6" y="44"/>
                    </a:lnTo>
                    <a:lnTo>
                      <a:pt x="7" y="45"/>
                    </a:lnTo>
                    <a:lnTo>
                      <a:pt x="8" y="45"/>
                    </a:lnTo>
                    <a:lnTo>
                      <a:pt x="8" y="47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3" y="49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7" y="52"/>
                    </a:lnTo>
                    <a:lnTo>
                      <a:pt x="18" y="52"/>
                    </a:lnTo>
                    <a:lnTo>
                      <a:pt x="19" y="54"/>
                    </a:lnTo>
                    <a:lnTo>
                      <a:pt x="21" y="54"/>
                    </a:lnTo>
                    <a:lnTo>
                      <a:pt x="22" y="54"/>
                    </a:lnTo>
                    <a:lnTo>
                      <a:pt x="24" y="55"/>
                    </a:lnTo>
                    <a:lnTo>
                      <a:pt x="25" y="55"/>
                    </a:lnTo>
                    <a:lnTo>
                      <a:pt x="26" y="55"/>
                    </a:lnTo>
                    <a:lnTo>
                      <a:pt x="28" y="55"/>
                    </a:lnTo>
                    <a:lnTo>
                      <a:pt x="30" y="55"/>
                    </a:lnTo>
                    <a:lnTo>
                      <a:pt x="32" y="55"/>
                    </a:lnTo>
                    <a:lnTo>
                      <a:pt x="33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7" y="54"/>
                    </a:lnTo>
                    <a:lnTo>
                      <a:pt x="39" y="52"/>
                    </a:lnTo>
                    <a:lnTo>
                      <a:pt x="40" y="52"/>
                    </a:lnTo>
                    <a:lnTo>
                      <a:pt x="41" y="51"/>
                    </a:lnTo>
                    <a:lnTo>
                      <a:pt x="43" y="51"/>
                    </a:lnTo>
                    <a:lnTo>
                      <a:pt x="44" y="49"/>
                    </a:lnTo>
                    <a:lnTo>
                      <a:pt x="45" y="48"/>
                    </a:lnTo>
                    <a:lnTo>
                      <a:pt x="47" y="48"/>
                    </a:lnTo>
                    <a:lnTo>
                      <a:pt x="48" y="47"/>
                    </a:lnTo>
                    <a:lnTo>
                      <a:pt x="48" y="45"/>
                    </a:lnTo>
                    <a:lnTo>
                      <a:pt x="50" y="45"/>
                    </a:lnTo>
                    <a:lnTo>
                      <a:pt x="51" y="44"/>
                    </a:lnTo>
                    <a:lnTo>
                      <a:pt x="51" y="43"/>
                    </a:lnTo>
                    <a:lnTo>
                      <a:pt x="52" y="41"/>
                    </a:lnTo>
                    <a:lnTo>
                      <a:pt x="52" y="40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7"/>
                    </a:lnTo>
                    <a:lnTo>
                      <a:pt x="55" y="36"/>
                    </a:lnTo>
                    <a:lnTo>
                      <a:pt x="55" y="34"/>
                    </a:lnTo>
                    <a:lnTo>
                      <a:pt x="55" y="33"/>
                    </a:lnTo>
                    <a:lnTo>
                      <a:pt x="55" y="32"/>
                    </a:lnTo>
                    <a:lnTo>
                      <a:pt x="55" y="30"/>
                    </a:lnTo>
                    <a:lnTo>
                      <a:pt x="55" y="29"/>
                    </a:lnTo>
                    <a:lnTo>
                      <a:pt x="55" y="27"/>
                    </a:lnTo>
                    <a:lnTo>
                      <a:pt x="28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121"/>
              <p:cNvSpPr>
                <a:spLocks noChangeAspect="1"/>
              </p:cNvSpPr>
              <p:nvPr/>
            </p:nvSpPr>
            <p:spPr bwMode="auto">
              <a:xfrm>
                <a:off x="1506" y="1839"/>
                <a:ext cx="21" cy="19"/>
              </a:xfrm>
              <a:custGeom>
                <a:avLst/>
                <a:gdLst>
                  <a:gd name="T0" fmla="*/ 7 w 67"/>
                  <a:gd name="T1" fmla="*/ 3 h 65"/>
                  <a:gd name="T2" fmla="*/ 7 w 67"/>
                  <a:gd name="T3" fmla="*/ 2 h 65"/>
                  <a:gd name="T4" fmla="*/ 6 w 67"/>
                  <a:gd name="T5" fmla="*/ 2 h 65"/>
                  <a:gd name="T6" fmla="*/ 6 w 67"/>
                  <a:gd name="T7" fmla="*/ 1 h 65"/>
                  <a:gd name="T8" fmla="*/ 6 w 67"/>
                  <a:gd name="T9" fmla="*/ 1 h 65"/>
                  <a:gd name="T10" fmla="*/ 6 w 67"/>
                  <a:gd name="T11" fmla="*/ 1 h 65"/>
                  <a:gd name="T12" fmla="*/ 5 w 67"/>
                  <a:gd name="T13" fmla="*/ 0 h 65"/>
                  <a:gd name="T14" fmla="*/ 5 w 67"/>
                  <a:gd name="T15" fmla="*/ 0 h 65"/>
                  <a:gd name="T16" fmla="*/ 4 w 67"/>
                  <a:gd name="T17" fmla="*/ 0 h 65"/>
                  <a:gd name="T18" fmla="*/ 4 w 67"/>
                  <a:gd name="T19" fmla="*/ 0 h 65"/>
                  <a:gd name="T20" fmla="*/ 3 w 67"/>
                  <a:gd name="T21" fmla="*/ 0 h 65"/>
                  <a:gd name="T22" fmla="*/ 3 w 67"/>
                  <a:gd name="T23" fmla="*/ 0 h 65"/>
                  <a:gd name="T24" fmla="*/ 3 w 67"/>
                  <a:gd name="T25" fmla="*/ 0 h 65"/>
                  <a:gd name="T26" fmla="*/ 2 w 67"/>
                  <a:gd name="T27" fmla="*/ 0 h 65"/>
                  <a:gd name="T28" fmla="*/ 2 w 67"/>
                  <a:gd name="T29" fmla="*/ 0 h 65"/>
                  <a:gd name="T30" fmla="*/ 1 w 67"/>
                  <a:gd name="T31" fmla="*/ 1 h 65"/>
                  <a:gd name="T32" fmla="*/ 1 w 67"/>
                  <a:gd name="T33" fmla="*/ 1 h 65"/>
                  <a:gd name="T34" fmla="*/ 1 w 67"/>
                  <a:gd name="T35" fmla="*/ 1 h 65"/>
                  <a:gd name="T36" fmla="*/ 0 w 67"/>
                  <a:gd name="T37" fmla="*/ 1 h 65"/>
                  <a:gd name="T38" fmla="*/ 0 w 67"/>
                  <a:gd name="T39" fmla="*/ 2 h 65"/>
                  <a:gd name="T40" fmla="*/ 0 w 67"/>
                  <a:gd name="T41" fmla="*/ 2 h 65"/>
                  <a:gd name="T42" fmla="*/ 0 w 67"/>
                  <a:gd name="T43" fmla="*/ 3 h 65"/>
                  <a:gd name="T44" fmla="*/ 0 w 67"/>
                  <a:gd name="T45" fmla="*/ 3 h 65"/>
                  <a:gd name="T46" fmla="*/ 0 w 67"/>
                  <a:gd name="T47" fmla="*/ 4 h 65"/>
                  <a:gd name="T48" fmla="*/ 0 w 67"/>
                  <a:gd name="T49" fmla="*/ 4 h 65"/>
                  <a:gd name="T50" fmla="*/ 1 w 67"/>
                  <a:gd name="T51" fmla="*/ 4 h 65"/>
                  <a:gd name="T52" fmla="*/ 1 w 67"/>
                  <a:gd name="T53" fmla="*/ 5 h 65"/>
                  <a:gd name="T54" fmla="*/ 1 w 67"/>
                  <a:gd name="T55" fmla="*/ 5 h 65"/>
                  <a:gd name="T56" fmla="*/ 2 w 67"/>
                  <a:gd name="T57" fmla="*/ 5 h 65"/>
                  <a:gd name="T58" fmla="*/ 2 w 67"/>
                  <a:gd name="T59" fmla="*/ 5 h 65"/>
                  <a:gd name="T60" fmla="*/ 2 w 67"/>
                  <a:gd name="T61" fmla="*/ 6 h 65"/>
                  <a:gd name="T62" fmla="*/ 3 w 67"/>
                  <a:gd name="T63" fmla="*/ 6 h 65"/>
                  <a:gd name="T64" fmla="*/ 3 w 67"/>
                  <a:gd name="T65" fmla="*/ 6 h 65"/>
                  <a:gd name="T66" fmla="*/ 4 w 67"/>
                  <a:gd name="T67" fmla="*/ 6 h 65"/>
                  <a:gd name="T68" fmla="*/ 4 w 67"/>
                  <a:gd name="T69" fmla="*/ 6 h 65"/>
                  <a:gd name="T70" fmla="*/ 4 w 67"/>
                  <a:gd name="T71" fmla="*/ 6 h 65"/>
                  <a:gd name="T72" fmla="*/ 5 w 67"/>
                  <a:gd name="T73" fmla="*/ 5 h 65"/>
                  <a:gd name="T74" fmla="*/ 5 w 67"/>
                  <a:gd name="T75" fmla="*/ 5 h 65"/>
                  <a:gd name="T76" fmla="*/ 6 w 67"/>
                  <a:gd name="T77" fmla="*/ 5 h 65"/>
                  <a:gd name="T78" fmla="*/ 6 w 67"/>
                  <a:gd name="T79" fmla="*/ 4 h 65"/>
                  <a:gd name="T80" fmla="*/ 6 w 67"/>
                  <a:gd name="T81" fmla="*/ 4 h 65"/>
                  <a:gd name="T82" fmla="*/ 7 w 67"/>
                  <a:gd name="T83" fmla="*/ 4 h 65"/>
                  <a:gd name="T84" fmla="*/ 7 w 67"/>
                  <a:gd name="T85" fmla="*/ 3 h 65"/>
                  <a:gd name="T86" fmla="*/ 7 w 67"/>
                  <a:gd name="T87" fmla="*/ 3 h 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7"/>
                  <a:gd name="T133" fmla="*/ 0 h 65"/>
                  <a:gd name="T134" fmla="*/ 67 w 67"/>
                  <a:gd name="T135" fmla="*/ 65 h 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7" h="65">
                    <a:moveTo>
                      <a:pt x="67" y="32"/>
                    </a:moveTo>
                    <a:lnTo>
                      <a:pt x="67" y="31"/>
                    </a:lnTo>
                    <a:lnTo>
                      <a:pt x="67" y="30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66" y="24"/>
                    </a:lnTo>
                    <a:lnTo>
                      <a:pt x="66" y="23"/>
                    </a:lnTo>
                    <a:lnTo>
                      <a:pt x="66" y="21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1" y="13"/>
                    </a:lnTo>
                    <a:lnTo>
                      <a:pt x="60" y="12"/>
                    </a:lnTo>
                    <a:lnTo>
                      <a:pt x="59" y="10"/>
                    </a:lnTo>
                    <a:lnTo>
                      <a:pt x="57" y="9"/>
                    </a:lnTo>
                    <a:lnTo>
                      <a:pt x="56" y="8"/>
                    </a:lnTo>
                    <a:lnTo>
                      <a:pt x="55" y="6"/>
                    </a:lnTo>
                    <a:lnTo>
                      <a:pt x="53" y="5"/>
                    </a:lnTo>
                    <a:lnTo>
                      <a:pt x="52" y="5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1" y="38"/>
                    </a:lnTo>
                    <a:lnTo>
                      <a:pt x="1" y="39"/>
                    </a:lnTo>
                    <a:lnTo>
                      <a:pt x="1" y="41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4" y="49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7" y="53"/>
                    </a:lnTo>
                    <a:lnTo>
                      <a:pt x="8" y="54"/>
                    </a:lnTo>
                    <a:lnTo>
                      <a:pt x="9" y="54"/>
                    </a:lnTo>
                    <a:lnTo>
                      <a:pt x="9" y="56"/>
                    </a:lnTo>
                    <a:lnTo>
                      <a:pt x="11" y="57"/>
                    </a:lnTo>
                    <a:lnTo>
                      <a:pt x="12" y="59"/>
                    </a:lnTo>
                    <a:lnTo>
                      <a:pt x="13" y="60"/>
                    </a:lnTo>
                    <a:lnTo>
                      <a:pt x="15" y="60"/>
                    </a:lnTo>
                    <a:lnTo>
                      <a:pt x="16" y="61"/>
                    </a:lnTo>
                    <a:lnTo>
                      <a:pt x="18" y="61"/>
                    </a:lnTo>
                    <a:lnTo>
                      <a:pt x="19" y="63"/>
                    </a:lnTo>
                    <a:lnTo>
                      <a:pt x="20" y="64"/>
                    </a:lnTo>
                    <a:lnTo>
                      <a:pt x="22" y="64"/>
                    </a:lnTo>
                    <a:lnTo>
                      <a:pt x="23" y="64"/>
                    </a:lnTo>
                    <a:lnTo>
                      <a:pt x="26" y="65"/>
                    </a:lnTo>
                    <a:lnTo>
                      <a:pt x="27" y="65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8" y="63"/>
                    </a:lnTo>
                    <a:lnTo>
                      <a:pt x="49" y="61"/>
                    </a:lnTo>
                    <a:lnTo>
                      <a:pt x="51" y="61"/>
                    </a:lnTo>
                    <a:lnTo>
                      <a:pt x="52" y="60"/>
                    </a:lnTo>
                    <a:lnTo>
                      <a:pt x="53" y="60"/>
                    </a:lnTo>
                    <a:lnTo>
                      <a:pt x="55" y="59"/>
                    </a:lnTo>
                    <a:lnTo>
                      <a:pt x="56" y="57"/>
                    </a:lnTo>
                    <a:lnTo>
                      <a:pt x="57" y="56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0" y="53"/>
                    </a:lnTo>
                    <a:lnTo>
                      <a:pt x="61" y="52"/>
                    </a:lnTo>
                    <a:lnTo>
                      <a:pt x="63" y="50"/>
                    </a:lnTo>
                    <a:lnTo>
                      <a:pt x="63" y="49"/>
                    </a:lnTo>
                    <a:lnTo>
                      <a:pt x="64" y="48"/>
                    </a:lnTo>
                    <a:lnTo>
                      <a:pt x="64" y="46"/>
                    </a:lnTo>
                    <a:lnTo>
                      <a:pt x="66" y="43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7" y="39"/>
                    </a:lnTo>
                    <a:lnTo>
                      <a:pt x="67" y="38"/>
                    </a:lnTo>
                    <a:lnTo>
                      <a:pt x="67" y="37"/>
                    </a:lnTo>
                    <a:lnTo>
                      <a:pt x="67" y="34"/>
                    </a:lnTo>
                    <a:lnTo>
                      <a:pt x="67" y="32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122"/>
              <p:cNvSpPr>
                <a:spLocks noChangeAspect="1"/>
              </p:cNvSpPr>
              <p:nvPr/>
            </p:nvSpPr>
            <p:spPr bwMode="auto">
              <a:xfrm>
                <a:off x="1848" y="1843"/>
                <a:ext cx="15" cy="16"/>
              </a:xfrm>
              <a:custGeom>
                <a:avLst/>
                <a:gdLst>
                  <a:gd name="T0" fmla="*/ 4 w 54"/>
                  <a:gd name="T1" fmla="*/ 2 h 55"/>
                  <a:gd name="T2" fmla="*/ 4 w 54"/>
                  <a:gd name="T3" fmla="*/ 2 h 55"/>
                  <a:gd name="T4" fmla="*/ 4 w 54"/>
                  <a:gd name="T5" fmla="*/ 1 h 55"/>
                  <a:gd name="T6" fmla="*/ 4 w 54"/>
                  <a:gd name="T7" fmla="*/ 1 h 55"/>
                  <a:gd name="T8" fmla="*/ 4 w 54"/>
                  <a:gd name="T9" fmla="*/ 1 h 55"/>
                  <a:gd name="T10" fmla="*/ 4 w 54"/>
                  <a:gd name="T11" fmla="*/ 1 h 55"/>
                  <a:gd name="T12" fmla="*/ 3 w 54"/>
                  <a:gd name="T13" fmla="*/ 0 h 55"/>
                  <a:gd name="T14" fmla="*/ 3 w 54"/>
                  <a:gd name="T15" fmla="*/ 0 h 55"/>
                  <a:gd name="T16" fmla="*/ 3 w 54"/>
                  <a:gd name="T17" fmla="*/ 0 h 55"/>
                  <a:gd name="T18" fmla="*/ 3 w 54"/>
                  <a:gd name="T19" fmla="*/ 0 h 55"/>
                  <a:gd name="T20" fmla="*/ 2 w 54"/>
                  <a:gd name="T21" fmla="*/ 0 h 55"/>
                  <a:gd name="T22" fmla="*/ 2 w 54"/>
                  <a:gd name="T23" fmla="*/ 0 h 55"/>
                  <a:gd name="T24" fmla="*/ 2 w 54"/>
                  <a:gd name="T25" fmla="*/ 0 h 55"/>
                  <a:gd name="T26" fmla="*/ 1 w 54"/>
                  <a:gd name="T27" fmla="*/ 0 h 55"/>
                  <a:gd name="T28" fmla="*/ 1 w 54"/>
                  <a:gd name="T29" fmla="*/ 0 h 55"/>
                  <a:gd name="T30" fmla="*/ 1 w 54"/>
                  <a:gd name="T31" fmla="*/ 0 h 55"/>
                  <a:gd name="T32" fmla="*/ 1 w 54"/>
                  <a:gd name="T33" fmla="*/ 1 h 55"/>
                  <a:gd name="T34" fmla="*/ 0 w 54"/>
                  <a:gd name="T35" fmla="*/ 1 h 55"/>
                  <a:gd name="T36" fmla="*/ 0 w 54"/>
                  <a:gd name="T37" fmla="*/ 1 h 55"/>
                  <a:gd name="T38" fmla="*/ 0 w 54"/>
                  <a:gd name="T39" fmla="*/ 1 h 55"/>
                  <a:gd name="T40" fmla="*/ 0 w 54"/>
                  <a:gd name="T41" fmla="*/ 2 h 55"/>
                  <a:gd name="T42" fmla="*/ 0 w 54"/>
                  <a:gd name="T43" fmla="*/ 2 h 55"/>
                  <a:gd name="T44" fmla="*/ 0 w 54"/>
                  <a:gd name="T45" fmla="*/ 2 h 55"/>
                  <a:gd name="T46" fmla="*/ 0 w 54"/>
                  <a:gd name="T47" fmla="*/ 3 h 55"/>
                  <a:gd name="T48" fmla="*/ 0 w 54"/>
                  <a:gd name="T49" fmla="*/ 3 h 55"/>
                  <a:gd name="T50" fmla="*/ 0 w 54"/>
                  <a:gd name="T51" fmla="*/ 3 h 55"/>
                  <a:gd name="T52" fmla="*/ 0 w 54"/>
                  <a:gd name="T53" fmla="*/ 4 h 55"/>
                  <a:gd name="T54" fmla="*/ 1 w 54"/>
                  <a:gd name="T55" fmla="*/ 4 h 55"/>
                  <a:gd name="T56" fmla="*/ 1 w 54"/>
                  <a:gd name="T57" fmla="*/ 4 h 55"/>
                  <a:gd name="T58" fmla="*/ 1 w 54"/>
                  <a:gd name="T59" fmla="*/ 4 h 55"/>
                  <a:gd name="T60" fmla="*/ 1 w 54"/>
                  <a:gd name="T61" fmla="*/ 5 h 55"/>
                  <a:gd name="T62" fmla="*/ 2 w 54"/>
                  <a:gd name="T63" fmla="*/ 5 h 55"/>
                  <a:gd name="T64" fmla="*/ 2 w 54"/>
                  <a:gd name="T65" fmla="*/ 5 h 55"/>
                  <a:gd name="T66" fmla="*/ 2 w 54"/>
                  <a:gd name="T67" fmla="*/ 5 h 55"/>
                  <a:gd name="T68" fmla="*/ 3 w 54"/>
                  <a:gd name="T69" fmla="*/ 5 h 55"/>
                  <a:gd name="T70" fmla="*/ 3 w 54"/>
                  <a:gd name="T71" fmla="*/ 5 h 55"/>
                  <a:gd name="T72" fmla="*/ 3 w 54"/>
                  <a:gd name="T73" fmla="*/ 4 h 55"/>
                  <a:gd name="T74" fmla="*/ 3 w 54"/>
                  <a:gd name="T75" fmla="*/ 4 h 55"/>
                  <a:gd name="T76" fmla="*/ 4 w 54"/>
                  <a:gd name="T77" fmla="*/ 4 h 55"/>
                  <a:gd name="T78" fmla="*/ 4 w 54"/>
                  <a:gd name="T79" fmla="*/ 4 h 55"/>
                  <a:gd name="T80" fmla="*/ 4 w 54"/>
                  <a:gd name="T81" fmla="*/ 3 h 55"/>
                  <a:gd name="T82" fmla="*/ 4 w 54"/>
                  <a:gd name="T83" fmla="*/ 3 h 55"/>
                  <a:gd name="T84" fmla="*/ 4 w 54"/>
                  <a:gd name="T85" fmla="*/ 3 h 55"/>
                  <a:gd name="T86" fmla="*/ 4 w 54"/>
                  <a:gd name="T87" fmla="*/ 2 h 55"/>
                  <a:gd name="T88" fmla="*/ 2 w 54"/>
                  <a:gd name="T89" fmla="*/ 2 h 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4"/>
                  <a:gd name="T136" fmla="*/ 0 h 55"/>
                  <a:gd name="T137" fmla="*/ 54 w 54"/>
                  <a:gd name="T138" fmla="*/ 55 h 5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4" h="55">
                    <a:moveTo>
                      <a:pt x="27" y="27"/>
                    </a:moveTo>
                    <a:lnTo>
                      <a:pt x="54" y="27"/>
                    </a:lnTo>
                    <a:lnTo>
                      <a:pt x="54" y="26"/>
                    </a:lnTo>
                    <a:lnTo>
                      <a:pt x="54" y="25"/>
                    </a:lnTo>
                    <a:lnTo>
                      <a:pt x="54" y="23"/>
                    </a:lnTo>
                    <a:lnTo>
                      <a:pt x="54" y="22"/>
                    </a:lnTo>
                    <a:lnTo>
                      <a:pt x="54" y="21"/>
                    </a:lnTo>
                    <a:lnTo>
                      <a:pt x="54" y="19"/>
                    </a:lnTo>
                    <a:lnTo>
                      <a:pt x="53" y="18"/>
                    </a:lnTo>
                    <a:lnTo>
                      <a:pt x="53" y="16"/>
                    </a:lnTo>
                    <a:lnTo>
                      <a:pt x="53" y="15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49" y="10"/>
                    </a:lnTo>
                    <a:lnTo>
                      <a:pt x="48" y="8"/>
                    </a:lnTo>
                    <a:lnTo>
                      <a:pt x="46" y="7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1" y="29"/>
                    </a:lnTo>
                    <a:lnTo>
                      <a:pt x="1" y="30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6" y="45"/>
                    </a:lnTo>
                    <a:lnTo>
                      <a:pt x="8" y="45"/>
                    </a:lnTo>
                    <a:lnTo>
                      <a:pt x="8" y="47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2" y="49"/>
                    </a:lnTo>
                    <a:lnTo>
                      <a:pt x="13" y="51"/>
                    </a:lnTo>
                    <a:lnTo>
                      <a:pt x="15" y="51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3" y="55"/>
                    </a:lnTo>
                    <a:lnTo>
                      <a:pt x="24" y="55"/>
                    </a:lnTo>
                    <a:lnTo>
                      <a:pt x="26" y="55"/>
                    </a:lnTo>
                    <a:lnTo>
                      <a:pt x="27" y="55"/>
                    </a:lnTo>
                    <a:lnTo>
                      <a:pt x="30" y="55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4" y="54"/>
                    </a:lnTo>
                    <a:lnTo>
                      <a:pt x="35" y="54"/>
                    </a:lnTo>
                    <a:lnTo>
                      <a:pt x="37" y="54"/>
                    </a:lnTo>
                    <a:lnTo>
                      <a:pt x="38" y="52"/>
                    </a:lnTo>
                    <a:lnTo>
                      <a:pt x="39" y="52"/>
                    </a:lnTo>
                    <a:lnTo>
                      <a:pt x="41" y="51"/>
                    </a:lnTo>
                    <a:lnTo>
                      <a:pt x="42" y="51"/>
                    </a:lnTo>
                    <a:lnTo>
                      <a:pt x="44" y="49"/>
                    </a:lnTo>
                    <a:lnTo>
                      <a:pt x="45" y="48"/>
                    </a:lnTo>
                    <a:lnTo>
                      <a:pt x="46" y="48"/>
                    </a:lnTo>
                    <a:lnTo>
                      <a:pt x="48" y="47"/>
                    </a:lnTo>
                    <a:lnTo>
                      <a:pt x="48" y="45"/>
                    </a:lnTo>
                    <a:lnTo>
                      <a:pt x="49" y="45"/>
                    </a:lnTo>
                    <a:lnTo>
                      <a:pt x="50" y="44"/>
                    </a:lnTo>
                    <a:lnTo>
                      <a:pt x="50" y="43"/>
                    </a:lnTo>
                    <a:lnTo>
                      <a:pt x="52" y="41"/>
                    </a:lnTo>
                    <a:lnTo>
                      <a:pt x="52" y="40"/>
                    </a:lnTo>
                    <a:lnTo>
                      <a:pt x="53" y="40"/>
                    </a:lnTo>
                    <a:lnTo>
                      <a:pt x="53" y="38"/>
                    </a:lnTo>
                    <a:lnTo>
                      <a:pt x="53" y="37"/>
                    </a:lnTo>
                    <a:lnTo>
                      <a:pt x="54" y="36"/>
                    </a:lnTo>
                    <a:lnTo>
                      <a:pt x="54" y="34"/>
                    </a:lnTo>
                    <a:lnTo>
                      <a:pt x="54" y="33"/>
                    </a:lnTo>
                    <a:lnTo>
                      <a:pt x="54" y="32"/>
                    </a:lnTo>
                    <a:lnTo>
                      <a:pt x="54" y="30"/>
                    </a:lnTo>
                    <a:lnTo>
                      <a:pt x="54" y="29"/>
                    </a:lnTo>
                    <a:lnTo>
                      <a:pt x="54" y="27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123"/>
              <p:cNvSpPr>
                <a:spLocks noChangeAspect="1"/>
              </p:cNvSpPr>
              <p:nvPr/>
            </p:nvSpPr>
            <p:spPr bwMode="auto">
              <a:xfrm>
                <a:off x="1850" y="1839"/>
                <a:ext cx="20" cy="19"/>
              </a:xfrm>
              <a:custGeom>
                <a:avLst/>
                <a:gdLst>
                  <a:gd name="T0" fmla="*/ 6 w 67"/>
                  <a:gd name="T1" fmla="*/ 3 h 65"/>
                  <a:gd name="T2" fmla="*/ 6 w 67"/>
                  <a:gd name="T3" fmla="*/ 2 h 65"/>
                  <a:gd name="T4" fmla="*/ 6 w 67"/>
                  <a:gd name="T5" fmla="*/ 2 h 65"/>
                  <a:gd name="T6" fmla="*/ 6 w 67"/>
                  <a:gd name="T7" fmla="*/ 1 h 65"/>
                  <a:gd name="T8" fmla="*/ 5 w 67"/>
                  <a:gd name="T9" fmla="*/ 1 h 65"/>
                  <a:gd name="T10" fmla="*/ 5 w 67"/>
                  <a:gd name="T11" fmla="*/ 1 h 65"/>
                  <a:gd name="T12" fmla="*/ 5 w 67"/>
                  <a:gd name="T13" fmla="*/ 0 h 65"/>
                  <a:gd name="T14" fmla="*/ 4 w 67"/>
                  <a:gd name="T15" fmla="*/ 0 h 65"/>
                  <a:gd name="T16" fmla="*/ 4 w 67"/>
                  <a:gd name="T17" fmla="*/ 0 h 65"/>
                  <a:gd name="T18" fmla="*/ 3 w 67"/>
                  <a:gd name="T19" fmla="*/ 0 h 65"/>
                  <a:gd name="T20" fmla="*/ 3 w 67"/>
                  <a:gd name="T21" fmla="*/ 0 h 65"/>
                  <a:gd name="T22" fmla="*/ 3 w 67"/>
                  <a:gd name="T23" fmla="*/ 0 h 65"/>
                  <a:gd name="T24" fmla="*/ 2 w 67"/>
                  <a:gd name="T25" fmla="*/ 0 h 65"/>
                  <a:gd name="T26" fmla="*/ 2 w 67"/>
                  <a:gd name="T27" fmla="*/ 0 h 65"/>
                  <a:gd name="T28" fmla="*/ 1 w 67"/>
                  <a:gd name="T29" fmla="*/ 0 h 65"/>
                  <a:gd name="T30" fmla="*/ 1 w 67"/>
                  <a:gd name="T31" fmla="*/ 1 h 65"/>
                  <a:gd name="T32" fmla="*/ 1 w 67"/>
                  <a:gd name="T33" fmla="*/ 1 h 65"/>
                  <a:gd name="T34" fmla="*/ 0 w 67"/>
                  <a:gd name="T35" fmla="*/ 1 h 65"/>
                  <a:gd name="T36" fmla="*/ 0 w 67"/>
                  <a:gd name="T37" fmla="*/ 1 h 65"/>
                  <a:gd name="T38" fmla="*/ 0 w 67"/>
                  <a:gd name="T39" fmla="*/ 2 h 65"/>
                  <a:gd name="T40" fmla="*/ 0 w 67"/>
                  <a:gd name="T41" fmla="*/ 2 h 65"/>
                  <a:gd name="T42" fmla="*/ 0 w 67"/>
                  <a:gd name="T43" fmla="*/ 3 h 65"/>
                  <a:gd name="T44" fmla="*/ 0 w 67"/>
                  <a:gd name="T45" fmla="*/ 3 h 65"/>
                  <a:gd name="T46" fmla="*/ 0 w 67"/>
                  <a:gd name="T47" fmla="*/ 4 h 65"/>
                  <a:gd name="T48" fmla="*/ 0 w 67"/>
                  <a:gd name="T49" fmla="*/ 4 h 65"/>
                  <a:gd name="T50" fmla="*/ 0 w 67"/>
                  <a:gd name="T51" fmla="*/ 4 h 65"/>
                  <a:gd name="T52" fmla="*/ 1 w 67"/>
                  <a:gd name="T53" fmla="*/ 5 h 65"/>
                  <a:gd name="T54" fmla="*/ 1 w 67"/>
                  <a:gd name="T55" fmla="*/ 5 h 65"/>
                  <a:gd name="T56" fmla="*/ 1 w 67"/>
                  <a:gd name="T57" fmla="*/ 5 h 65"/>
                  <a:gd name="T58" fmla="*/ 2 w 67"/>
                  <a:gd name="T59" fmla="*/ 5 h 65"/>
                  <a:gd name="T60" fmla="*/ 2 w 67"/>
                  <a:gd name="T61" fmla="*/ 6 h 65"/>
                  <a:gd name="T62" fmla="*/ 2 w 67"/>
                  <a:gd name="T63" fmla="*/ 6 h 65"/>
                  <a:gd name="T64" fmla="*/ 3 w 67"/>
                  <a:gd name="T65" fmla="*/ 6 h 65"/>
                  <a:gd name="T66" fmla="*/ 3 w 67"/>
                  <a:gd name="T67" fmla="*/ 6 h 65"/>
                  <a:gd name="T68" fmla="*/ 4 w 67"/>
                  <a:gd name="T69" fmla="*/ 6 h 65"/>
                  <a:gd name="T70" fmla="*/ 4 w 67"/>
                  <a:gd name="T71" fmla="*/ 6 h 65"/>
                  <a:gd name="T72" fmla="*/ 4 w 67"/>
                  <a:gd name="T73" fmla="*/ 5 h 65"/>
                  <a:gd name="T74" fmla="*/ 5 w 67"/>
                  <a:gd name="T75" fmla="*/ 5 h 65"/>
                  <a:gd name="T76" fmla="*/ 5 w 67"/>
                  <a:gd name="T77" fmla="*/ 5 h 65"/>
                  <a:gd name="T78" fmla="*/ 5 w 67"/>
                  <a:gd name="T79" fmla="*/ 4 h 65"/>
                  <a:gd name="T80" fmla="*/ 6 w 67"/>
                  <a:gd name="T81" fmla="*/ 4 h 65"/>
                  <a:gd name="T82" fmla="*/ 6 w 67"/>
                  <a:gd name="T83" fmla="*/ 4 h 65"/>
                  <a:gd name="T84" fmla="*/ 6 w 67"/>
                  <a:gd name="T85" fmla="*/ 3 h 65"/>
                  <a:gd name="T86" fmla="*/ 6 w 67"/>
                  <a:gd name="T87" fmla="*/ 3 h 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7"/>
                  <a:gd name="T133" fmla="*/ 0 h 65"/>
                  <a:gd name="T134" fmla="*/ 67 w 67"/>
                  <a:gd name="T135" fmla="*/ 65 h 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7" h="65">
                    <a:moveTo>
                      <a:pt x="67" y="32"/>
                    </a:moveTo>
                    <a:lnTo>
                      <a:pt x="67" y="31"/>
                    </a:lnTo>
                    <a:lnTo>
                      <a:pt x="67" y="30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65" y="24"/>
                    </a:lnTo>
                    <a:lnTo>
                      <a:pt x="65" y="23"/>
                    </a:lnTo>
                    <a:lnTo>
                      <a:pt x="65" y="21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1" y="13"/>
                    </a:lnTo>
                    <a:lnTo>
                      <a:pt x="60" y="12"/>
                    </a:lnTo>
                    <a:lnTo>
                      <a:pt x="59" y="10"/>
                    </a:lnTo>
                    <a:lnTo>
                      <a:pt x="57" y="9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53" y="5"/>
                    </a:lnTo>
                    <a:lnTo>
                      <a:pt x="52" y="5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1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1" y="38"/>
                    </a:lnTo>
                    <a:lnTo>
                      <a:pt x="1" y="39"/>
                    </a:lnTo>
                    <a:lnTo>
                      <a:pt x="1" y="41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4" y="49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6" y="53"/>
                    </a:lnTo>
                    <a:lnTo>
                      <a:pt x="8" y="54"/>
                    </a:lnTo>
                    <a:lnTo>
                      <a:pt x="9" y="54"/>
                    </a:lnTo>
                    <a:lnTo>
                      <a:pt x="9" y="56"/>
                    </a:lnTo>
                    <a:lnTo>
                      <a:pt x="11" y="57"/>
                    </a:lnTo>
                    <a:lnTo>
                      <a:pt x="12" y="59"/>
                    </a:lnTo>
                    <a:lnTo>
                      <a:pt x="13" y="60"/>
                    </a:lnTo>
                    <a:lnTo>
                      <a:pt x="15" y="60"/>
                    </a:lnTo>
                    <a:lnTo>
                      <a:pt x="16" y="61"/>
                    </a:lnTo>
                    <a:lnTo>
                      <a:pt x="17" y="61"/>
                    </a:lnTo>
                    <a:lnTo>
                      <a:pt x="19" y="63"/>
                    </a:lnTo>
                    <a:lnTo>
                      <a:pt x="20" y="64"/>
                    </a:lnTo>
                    <a:lnTo>
                      <a:pt x="22" y="64"/>
                    </a:lnTo>
                    <a:lnTo>
                      <a:pt x="23" y="64"/>
                    </a:lnTo>
                    <a:lnTo>
                      <a:pt x="26" y="65"/>
                    </a:lnTo>
                    <a:lnTo>
                      <a:pt x="27" y="65"/>
                    </a:lnTo>
                    <a:lnTo>
                      <a:pt x="28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3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8" y="63"/>
                    </a:lnTo>
                    <a:lnTo>
                      <a:pt x="49" y="61"/>
                    </a:lnTo>
                    <a:lnTo>
                      <a:pt x="50" y="61"/>
                    </a:lnTo>
                    <a:lnTo>
                      <a:pt x="52" y="60"/>
                    </a:lnTo>
                    <a:lnTo>
                      <a:pt x="53" y="60"/>
                    </a:lnTo>
                    <a:lnTo>
                      <a:pt x="54" y="59"/>
                    </a:lnTo>
                    <a:lnTo>
                      <a:pt x="56" y="57"/>
                    </a:lnTo>
                    <a:lnTo>
                      <a:pt x="57" y="56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0" y="53"/>
                    </a:lnTo>
                    <a:lnTo>
                      <a:pt x="61" y="52"/>
                    </a:lnTo>
                    <a:lnTo>
                      <a:pt x="63" y="50"/>
                    </a:lnTo>
                    <a:lnTo>
                      <a:pt x="63" y="49"/>
                    </a:lnTo>
                    <a:lnTo>
                      <a:pt x="64" y="48"/>
                    </a:lnTo>
                    <a:lnTo>
                      <a:pt x="64" y="46"/>
                    </a:lnTo>
                    <a:lnTo>
                      <a:pt x="65" y="43"/>
                    </a:lnTo>
                    <a:lnTo>
                      <a:pt x="65" y="42"/>
                    </a:lnTo>
                    <a:lnTo>
                      <a:pt x="65" y="41"/>
                    </a:lnTo>
                    <a:lnTo>
                      <a:pt x="67" y="39"/>
                    </a:lnTo>
                    <a:lnTo>
                      <a:pt x="67" y="38"/>
                    </a:lnTo>
                    <a:lnTo>
                      <a:pt x="67" y="37"/>
                    </a:lnTo>
                    <a:lnTo>
                      <a:pt x="67" y="34"/>
                    </a:lnTo>
                    <a:lnTo>
                      <a:pt x="67" y="32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13"/>
              <p:cNvSpPr>
                <a:spLocks noChangeAspect="1"/>
              </p:cNvSpPr>
              <p:nvPr/>
            </p:nvSpPr>
            <p:spPr bwMode="auto">
              <a:xfrm>
                <a:off x="3616" y="2689"/>
                <a:ext cx="55" cy="55"/>
              </a:xfrm>
              <a:custGeom>
                <a:avLst/>
                <a:gdLst>
                  <a:gd name="T0" fmla="*/ 0 w 220"/>
                  <a:gd name="T1" fmla="*/ 14 h 220"/>
                  <a:gd name="T2" fmla="*/ 14 w 220"/>
                  <a:gd name="T3" fmla="*/ 8 h 220"/>
                  <a:gd name="T4" fmla="*/ 0 w 220"/>
                  <a:gd name="T5" fmla="*/ 0 h 220"/>
                  <a:gd name="T6" fmla="*/ 0 60000 65536"/>
                  <a:gd name="T7" fmla="*/ 0 60000 65536"/>
                  <a:gd name="T8" fmla="*/ 0 60000 65536"/>
                  <a:gd name="T9" fmla="*/ 0 w 220"/>
                  <a:gd name="T10" fmla="*/ 0 h 220"/>
                  <a:gd name="T11" fmla="*/ 220 w 220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" h="220">
                    <a:moveTo>
                      <a:pt x="0" y="220"/>
                    </a:moveTo>
                    <a:lnTo>
                      <a:pt x="220" y="126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14"/>
              <p:cNvSpPr>
                <a:spLocks noChangeAspect="1" noChangeShapeType="1"/>
              </p:cNvSpPr>
              <p:nvPr/>
            </p:nvSpPr>
            <p:spPr bwMode="auto">
              <a:xfrm>
                <a:off x="4317" y="2217"/>
                <a:ext cx="252" cy="0"/>
              </a:xfrm>
              <a:prstGeom prst="line">
                <a:avLst/>
              </a:pr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95" name="Freeform 15"/>
              <p:cNvSpPr>
                <a:spLocks noChangeAspect="1"/>
              </p:cNvSpPr>
              <p:nvPr/>
            </p:nvSpPr>
            <p:spPr bwMode="auto">
              <a:xfrm>
                <a:off x="3892" y="2272"/>
                <a:ext cx="315" cy="220"/>
              </a:xfrm>
              <a:custGeom>
                <a:avLst/>
                <a:gdLst>
                  <a:gd name="T0" fmla="*/ 79 w 1256"/>
                  <a:gd name="T1" fmla="*/ 0 h 879"/>
                  <a:gd name="T2" fmla="*/ 30 w 1256"/>
                  <a:gd name="T3" fmla="*/ 0 h 879"/>
                  <a:gd name="T4" fmla="*/ 30 w 1256"/>
                  <a:gd name="T5" fmla="*/ 55 h 879"/>
                  <a:gd name="T6" fmla="*/ 0 w 1256"/>
                  <a:gd name="T7" fmla="*/ 55 h 8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56"/>
                  <a:gd name="T13" fmla="*/ 0 h 879"/>
                  <a:gd name="T14" fmla="*/ 1256 w 1256"/>
                  <a:gd name="T15" fmla="*/ 879 h 8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56" h="879">
                    <a:moveTo>
                      <a:pt x="1256" y="0"/>
                    </a:moveTo>
                    <a:lnTo>
                      <a:pt x="471" y="0"/>
                    </a:lnTo>
                    <a:lnTo>
                      <a:pt x="471" y="879"/>
                    </a:lnTo>
                    <a:lnTo>
                      <a:pt x="0" y="879"/>
                    </a:lnTo>
                  </a:path>
                </a:pathLst>
              </a:cu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16"/>
              <p:cNvSpPr>
                <a:spLocks noChangeAspect="1"/>
              </p:cNvSpPr>
              <p:nvPr/>
            </p:nvSpPr>
            <p:spPr bwMode="auto">
              <a:xfrm>
                <a:off x="3341" y="2154"/>
                <a:ext cx="866" cy="338"/>
              </a:xfrm>
              <a:custGeom>
                <a:avLst/>
                <a:gdLst>
                  <a:gd name="T0" fmla="*/ 0 w 3454"/>
                  <a:gd name="T1" fmla="*/ 85 h 1350"/>
                  <a:gd name="T2" fmla="*/ 0 w 3454"/>
                  <a:gd name="T3" fmla="*/ 0 h 1350"/>
                  <a:gd name="T4" fmla="*/ 217 w 3454"/>
                  <a:gd name="T5" fmla="*/ 0 h 1350"/>
                  <a:gd name="T6" fmla="*/ 0 60000 65536"/>
                  <a:gd name="T7" fmla="*/ 0 60000 65536"/>
                  <a:gd name="T8" fmla="*/ 0 60000 65536"/>
                  <a:gd name="T9" fmla="*/ 0 w 3454"/>
                  <a:gd name="T10" fmla="*/ 0 h 1350"/>
                  <a:gd name="T11" fmla="*/ 3454 w 3454"/>
                  <a:gd name="T12" fmla="*/ 1350 h 13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54" h="1350">
                    <a:moveTo>
                      <a:pt x="0" y="1350"/>
                    </a:moveTo>
                    <a:lnTo>
                      <a:pt x="0" y="0"/>
                    </a:lnTo>
                    <a:lnTo>
                      <a:pt x="3454" y="0"/>
                    </a:lnTo>
                  </a:path>
                </a:pathLst>
              </a:cu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Line 17"/>
              <p:cNvSpPr>
                <a:spLocks noChangeAspect="1" noChangeShapeType="1"/>
              </p:cNvSpPr>
              <p:nvPr/>
            </p:nvSpPr>
            <p:spPr bwMode="auto">
              <a:xfrm>
                <a:off x="3136" y="2492"/>
                <a:ext cx="480" cy="1"/>
              </a:xfrm>
              <a:prstGeom prst="line">
                <a:avLst/>
              </a:pr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98" name="Freeform 20"/>
              <p:cNvSpPr>
                <a:spLocks noChangeAspect="1"/>
              </p:cNvSpPr>
              <p:nvPr/>
            </p:nvSpPr>
            <p:spPr bwMode="auto">
              <a:xfrm>
                <a:off x="3333" y="2484"/>
                <a:ext cx="16" cy="16"/>
              </a:xfrm>
              <a:custGeom>
                <a:avLst/>
                <a:gdLst>
                  <a:gd name="T0" fmla="*/ 2 w 63"/>
                  <a:gd name="T1" fmla="*/ 0 h 63"/>
                  <a:gd name="T2" fmla="*/ 2 w 63"/>
                  <a:gd name="T3" fmla="*/ 0 h 63"/>
                  <a:gd name="T4" fmla="*/ 1 w 63"/>
                  <a:gd name="T5" fmla="*/ 0 h 63"/>
                  <a:gd name="T6" fmla="*/ 1 w 63"/>
                  <a:gd name="T7" fmla="*/ 0 h 63"/>
                  <a:gd name="T8" fmla="*/ 1 w 63"/>
                  <a:gd name="T9" fmla="*/ 1 h 63"/>
                  <a:gd name="T10" fmla="*/ 1 w 63"/>
                  <a:gd name="T11" fmla="*/ 1 h 63"/>
                  <a:gd name="T12" fmla="*/ 1 w 63"/>
                  <a:gd name="T13" fmla="*/ 1 h 63"/>
                  <a:gd name="T14" fmla="*/ 0 w 63"/>
                  <a:gd name="T15" fmla="*/ 1 h 63"/>
                  <a:gd name="T16" fmla="*/ 0 w 63"/>
                  <a:gd name="T17" fmla="*/ 1 h 63"/>
                  <a:gd name="T18" fmla="*/ 0 w 63"/>
                  <a:gd name="T19" fmla="*/ 2 h 63"/>
                  <a:gd name="T20" fmla="*/ 0 w 63"/>
                  <a:gd name="T21" fmla="*/ 2 h 63"/>
                  <a:gd name="T22" fmla="*/ 0 w 63"/>
                  <a:gd name="T23" fmla="*/ 2 h 63"/>
                  <a:gd name="T24" fmla="*/ 0 w 63"/>
                  <a:gd name="T25" fmla="*/ 3 h 63"/>
                  <a:gd name="T26" fmla="*/ 0 w 63"/>
                  <a:gd name="T27" fmla="*/ 3 h 63"/>
                  <a:gd name="T28" fmla="*/ 0 w 63"/>
                  <a:gd name="T29" fmla="*/ 3 h 63"/>
                  <a:gd name="T30" fmla="*/ 1 w 63"/>
                  <a:gd name="T31" fmla="*/ 3 h 63"/>
                  <a:gd name="T32" fmla="*/ 1 w 63"/>
                  <a:gd name="T33" fmla="*/ 4 h 63"/>
                  <a:gd name="T34" fmla="*/ 1 w 63"/>
                  <a:gd name="T35" fmla="*/ 4 h 63"/>
                  <a:gd name="T36" fmla="*/ 1 w 63"/>
                  <a:gd name="T37" fmla="*/ 4 h 63"/>
                  <a:gd name="T38" fmla="*/ 1 w 63"/>
                  <a:gd name="T39" fmla="*/ 4 h 63"/>
                  <a:gd name="T40" fmla="*/ 2 w 63"/>
                  <a:gd name="T41" fmla="*/ 4 h 63"/>
                  <a:gd name="T42" fmla="*/ 2 w 63"/>
                  <a:gd name="T43" fmla="*/ 4 h 63"/>
                  <a:gd name="T44" fmla="*/ 2 w 63"/>
                  <a:gd name="T45" fmla="*/ 4 h 63"/>
                  <a:gd name="T46" fmla="*/ 3 w 63"/>
                  <a:gd name="T47" fmla="*/ 4 h 63"/>
                  <a:gd name="T48" fmla="*/ 3 w 63"/>
                  <a:gd name="T49" fmla="*/ 4 h 63"/>
                  <a:gd name="T50" fmla="*/ 3 w 63"/>
                  <a:gd name="T51" fmla="*/ 4 h 63"/>
                  <a:gd name="T52" fmla="*/ 3 w 63"/>
                  <a:gd name="T53" fmla="*/ 4 h 63"/>
                  <a:gd name="T54" fmla="*/ 3 w 63"/>
                  <a:gd name="T55" fmla="*/ 4 h 63"/>
                  <a:gd name="T56" fmla="*/ 4 w 63"/>
                  <a:gd name="T57" fmla="*/ 3 h 63"/>
                  <a:gd name="T58" fmla="*/ 4 w 63"/>
                  <a:gd name="T59" fmla="*/ 3 h 63"/>
                  <a:gd name="T60" fmla="*/ 4 w 63"/>
                  <a:gd name="T61" fmla="*/ 3 h 63"/>
                  <a:gd name="T62" fmla="*/ 4 w 63"/>
                  <a:gd name="T63" fmla="*/ 3 h 63"/>
                  <a:gd name="T64" fmla="*/ 4 w 63"/>
                  <a:gd name="T65" fmla="*/ 2 h 63"/>
                  <a:gd name="T66" fmla="*/ 4 w 63"/>
                  <a:gd name="T67" fmla="*/ 2 h 63"/>
                  <a:gd name="T68" fmla="*/ 4 w 63"/>
                  <a:gd name="T69" fmla="*/ 2 h 63"/>
                  <a:gd name="T70" fmla="*/ 4 w 63"/>
                  <a:gd name="T71" fmla="*/ 1 h 63"/>
                  <a:gd name="T72" fmla="*/ 4 w 63"/>
                  <a:gd name="T73" fmla="*/ 1 h 63"/>
                  <a:gd name="T74" fmla="*/ 4 w 63"/>
                  <a:gd name="T75" fmla="*/ 1 h 63"/>
                  <a:gd name="T76" fmla="*/ 3 w 63"/>
                  <a:gd name="T77" fmla="*/ 1 h 63"/>
                  <a:gd name="T78" fmla="*/ 3 w 63"/>
                  <a:gd name="T79" fmla="*/ 1 h 63"/>
                  <a:gd name="T80" fmla="*/ 3 w 63"/>
                  <a:gd name="T81" fmla="*/ 0 h 63"/>
                  <a:gd name="T82" fmla="*/ 3 w 63"/>
                  <a:gd name="T83" fmla="*/ 0 h 63"/>
                  <a:gd name="T84" fmla="*/ 3 w 63"/>
                  <a:gd name="T85" fmla="*/ 0 h 63"/>
                  <a:gd name="T86" fmla="*/ 2 w 63"/>
                  <a:gd name="T87" fmla="*/ 0 h 63"/>
                  <a:gd name="T88" fmla="*/ 2 w 63"/>
                  <a:gd name="T89" fmla="*/ 2 h 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3"/>
                  <a:gd name="T136" fmla="*/ 0 h 63"/>
                  <a:gd name="T137" fmla="*/ 63 w 63"/>
                  <a:gd name="T138" fmla="*/ 63 h 6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3" h="63">
                    <a:moveTo>
                      <a:pt x="31" y="32"/>
                    </a:moveTo>
                    <a:lnTo>
                      <a:pt x="31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5" y="16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2" y="43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5" y="47"/>
                    </a:lnTo>
                    <a:lnTo>
                      <a:pt x="6" y="49"/>
                    </a:lnTo>
                    <a:lnTo>
                      <a:pt x="6" y="50"/>
                    </a:lnTo>
                    <a:lnTo>
                      <a:pt x="8" y="52"/>
                    </a:lnTo>
                    <a:lnTo>
                      <a:pt x="9" y="54"/>
                    </a:lnTo>
                    <a:lnTo>
                      <a:pt x="11" y="55"/>
                    </a:lnTo>
                    <a:lnTo>
                      <a:pt x="13" y="57"/>
                    </a:lnTo>
                    <a:lnTo>
                      <a:pt x="14" y="58"/>
                    </a:lnTo>
                    <a:lnTo>
                      <a:pt x="16" y="58"/>
                    </a:lnTo>
                    <a:lnTo>
                      <a:pt x="17" y="60"/>
                    </a:lnTo>
                    <a:lnTo>
                      <a:pt x="19" y="60"/>
                    </a:lnTo>
                    <a:lnTo>
                      <a:pt x="20" y="61"/>
                    </a:lnTo>
                    <a:lnTo>
                      <a:pt x="22" y="61"/>
                    </a:lnTo>
                    <a:lnTo>
                      <a:pt x="24" y="61"/>
                    </a:lnTo>
                    <a:lnTo>
                      <a:pt x="25" y="63"/>
                    </a:lnTo>
                    <a:lnTo>
                      <a:pt x="27" y="63"/>
                    </a:lnTo>
                    <a:lnTo>
                      <a:pt x="28" y="63"/>
                    </a:lnTo>
                    <a:lnTo>
                      <a:pt x="30" y="63"/>
                    </a:lnTo>
                    <a:lnTo>
                      <a:pt x="31" y="63"/>
                    </a:lnTo>
                    <a:lnTo>
                      <a:pt x="33" y="63"/>
                    </a:lnTo>
                    <a:lnTo>
                      <a:pt x="35" y="63"/>
                    </a:lnTo>
                    <a:lnTo>
                      <a:pt x="36" y="63"/>
                    </a:lnTo>
                    <a:lnTo>
                      <a:pt x="38" y="63"/>
                    </a:lnTo>
                    <a:lnTo>
                      <a:pt x="39" y="61"/>
                    </a:lnTo>
                    <a:lnTo>
                      <a:pt x="41" y="61"/>
                    </a:lnTo>
                    <a:lnTo>
                      <a:pt x="42" y="61"/>
                    </a:lnTo>
                    <a:lnTo>
                      <a:pt x="44" y="60"/>
                    </a:lnTo>
                    <a:lnTo>
                      <a:pt x="46" y="60"/>
                    </a:lnTo>
                    <a:lnTo>
                      <a:pt x="47" y="60"/>
                    </a:lnTo>
                    <a:lnTo>
                      <a:pt x="47" y="58"/>
                    </a:lnTo>
                    <a:lnTo>
                      <a:pt x="49" y="58"/>
                    </a:lnTo>
                    <a:lnTo>
                      <a:pt x="50" y="57"/>
                    </a:lnTo>
                    <a:lnTo>
                      <a:pt x="52" y="55"/>
                    </a:lnTo>
                    <a:lnTo>
                      <a:pt x="53" y="55"/>
                    </a:lnTo>
                    <a:lnTo>
                      <a:pt x="53" y="54"/>
                    </a:lnTo>
                    <a:lnTo>
                      <a:pt x="55" y="52"/>
                    </a:lnTo>
                    <a:lnTo>
                      <a:pt x="57" y="52"/>
                    </a:lnTo>
                    <a:lnTo>
                      <a:pt x="57" y="50"/>
                    </a:lnTo>
                    <a:lnTo>
                      <a:pt x="58" y="49"/>
                    </a:lnTo>
                    <a:lnTo>
                      <a:pt x="58" y="47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61" y="44"/>
                    </a:lnTo>
                    <a:lnTo>
                      <a:pt x="61" y="43"/>
                    </a:lnTo>
                    <a:lnTo>
                      <a:pt x="61" y="41"/>
                    </a:lnTo>
                    <a:lnTo>
                      <a:pt x="61" y="39"/>
                    </a:lnTo>
                    <a:lnTo>
                      <a:pt x="63" y="38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63" y="33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7"/>
                    </a:lnTo>
                    <a:lnTo>
                      <a:pt x="63" y="25"/>
                    </a:lnTo>
                    <a:lnTo>
                      <a:pt x="61" y="24"/>
                    </a:lnTo>
                    <a:lnTo>
                      <a:pt x="61" y="22"/>
                    </a:lnTo>
                    <a:lnTo>
                      <a:pt x="61" y="21"/>
                    </a:lnTo>
                    <a:lnTo>
                      <a:pt x="61" y="19"/>
                    </a:lnTo>
                    <a:lnTo>
                      <a:pt x="60" y="17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8" y="14"/>
                    </a:lnTo>
                    <a:lnTo>
                      <a:pt x="57" y="13"/>
                    </a:lnTo>
                    <a:lnTo>
                      <a:pt x="57" y="11"/>
                    </a:lnTo>
                    <a:lnTo>
                      <a:pt x="55" y="11"/>
                    </a:lnTo>
                    <a:lnTo>
                      <a:pt x="53" y="10"/>
                    </a:lnTo>
                    <a:lnTo>
                      <a:pt x="53" y="8"/>
                    </a:lnTo>
                    <a:lnTo>
                      <a:pt x="52" y="8"/>
                    </a:lnTo>
                    <a:lnTo>
                      <a:pt x="50" y="6"/>
                    </a:lnTo>
                    <a:lnTo>
                      <a:pt x="49" y="5"/>
                    </a:lnTo>
                    <a:lnTo>
                      <a:pt x="47" y="5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21"/>
              <p:cNvSpPr>
                <a:spLocks noChangeAspect="1"/>
              </p:cNvSpPr>
              <p:nvPr/>
            </p:nvSpPr>
            <p:spPr bwMode="auto">
              <a:xfrm>
                <a:off x="3328" y="2487"/>
                <a:ext cx="20" cy="20"/>
              </a:xfrm>
              <a:custGeom>
                <a:avLst/>
                <a:gdLst>
                  <a:gd name="T0" fmla="*/ 2 w 77"/>
                  <a:gd name="T1" fmla="*/ 0 h 77"/>
                  <a:gd name="T2" fmla="*/ 2 w 77"/>
                  <a:gd name="T3" fmla="*/ 0 h 77"/>
                  <a:gd name="T4" fmla="*/ 2 w 77"/>
                  <a:gd name="T5" fmla="*/ 0 h 77"/>
                  <a:gd name="T6" fmla="*/ 1 w 77"/>
                  <a:gd name="T7" fmla="*/ 0 h 77"/>
                  <a:gd name="T8" fmla="*/ 1 w 77"/>
                  <a:gd name="T9" fmla="*/ 1 h 77"/>
                  <a:gd name="T10" fmla="*/ 1 w 77"/>
                  <a:gd name="T11" fmla="*/ 1 h 77"/>
                  <a:gd name="T12" fmla="*/ 1 w 77"/>
                  <a:gd name="T13" fmla="*/ 1 h 77"/>
                  <a:gd name="T14" fmla="*/ 0 w 77"/>
                  <a:gd name="T15" fmla="*/ 2 h 77"/>
                  <a:gd name="T16" fmla="*/ 0 w 77"/>
                  <a:gd name="T17" fmla="*/ 2 h 77"/>
                  <a:gd name="T18" fmla="*/ 0 w 77"/>
                  <a:gd name="T19" fmla="*/ 2 h 77"/>
                  <a:gd name="T20" fmla="*/ 0 w 77"/>
                  <a:gd name="T21" fmla="*/ 3 h 77"/>
                  <a:gd name="T22" fmla="*/ 0 w 77"/>
                  <a:gd name="T23" fmla="*/ 3 h 77"/>
                  <a:gd name="T24" fmla="*/ 0 w 77"/>
                  <a:gd name="T25" fmla="*/ 3 h 77"/>
                  <a:gd name="T26" fmla="*/ 0 w 77"/>
                  <a:gd name="T27" fmla="*/ 4 h 77"/>
                  <a:gd name="T28" fmla="*/ 0 w 77"/>
                  <a:gd name="T29" fmla="*/ 4 h 77"/>
                  <a:gd name="T30" fmla="*/ 1 w 77"/>
                  <a:gd name="T31" fmla="*/ 4 h 77"/>
                  <a:gd name="T32" fmla="*/ 1 w 77"/>
                  <a:gd name="T33" fmla="*/ 4 h 77"/>
                  <a:gd name="T34" fmla="*/ 1 w 77"/>
                  <a:gd name="T35" fmla="*/ 5 h 77"/>
                  <a:gd name="T36" fmla="*/ 2 w 77"/>
                  <a:gd name="T37" fmla="*/ 5 h 77"/>
                  <a:gd name="T38" fmla="*/ 2 w 77"/>
                  <a:gd name="T39" fmla="*/ 5 h 77"/>
                  <a:gd name="T40" fmla="*/ 2 w 77"/>
                  <a:gd name="T41" fmla="*/ 5 h 77"/>
                  <a:gd name="T42" fmla="*/ 3 w 77"/>
                  <a:gd name="T43" fmla="*/ 5 h 77"/>
                  <a:gd name="T44" fmla="*/ 3 w 77"/>
                  <a:gd name="T45" fmla="*/ 5 h 77"/>
                  <a:gd name="T46" fmla="*/ 3 w 77"/>
                  <a:gd name="T47" fmla="*/ 5 h 77"/>
                  <a:gd name="T48" fmla="*/ 4 w 77"/>
                  <a:gd name="T49" fmla="*/ 5 h 77"/>
                  <a:gd name="T50" fmla="*/ 4 w 77"/>
                  <a:gd name="T51" fmla="*/ 5 h 77"/>
                  <a:gd name="T52" fmla="*/ 4 w 77"/>
                  <a:gd name="T53" fmla="*/ 4 h 77"/>
                  <a:gd name="T54" fmla="*/ 4 w 77"/>
                  <a:gd name="T55" fmla="*/ 4 h 77"/>
                  <a:gd name="T56" fmla="*/ 5 w 77"/>
                  <a:gd name="T57" fmla="*/ 4 h 77"/>
                  <a:gd name="T58" fmla="*/ 5 w 77"/>
                  <a:gd name="T59" fmla="*/ 4 h 77"/>
                  <a:gd name="T60" fmla="*/ 5 w 77"/>
                  <a:gd name="T61" fmla="*/ 3 h 77"/>
                  <a:gd name="T62" fmla="*/ 5 w 77"/>
                  <a:gd name="T63" fmla="*/ 3 h 77"/>
                  <a:gd name="T64" fmla="*/ 5 w 77"/>
                  <a:gd name="T65" fmla="*/ 3 h 77"/>
                  <a:gd name="T66" fmla="*/ 5 w 77"/>
                  <a:gd name="T67" fmla="*/ 2 h 77"/>
                  <a:gd name="T68" fmla="*/ 5 w 77"/>
                  <a:gd name="T69" fmla="*/ 2 h 77"/>
                  <a:gd name="T70" fmla="*/ 5 w 77"/>
                  <a:gd name="T71" fmla="*/ 2 h 77"/>
                  <a:gd name="T72" fmla="*/ 5 w 77"/>
                  <a:gd name="T73" fmla="*/ 1 h 77"/>
                  <a:gd name="T74" fmla="*/ 5 w 77"/>
                  <a:gd name="T75" fmla="*/ 1 h 77"/>
                  <a:gd name="T76" fmla="*/ 4 w 77"/>
                  <a:gd name="T77" fmla="*/ 1 h 77"/>
                  <a:gd name="T78" fmla="*/ 4 w 77"/>
                  <a:gd name="T79" fmla="*/ 1 h 77"/>
                  <a:gd name="T80" fmla="*/ 4 w 77"/>
                  <a:gd name="T81" fmla="*/ 0 h 77"/>
                  <a:gd name="T82" fmla="*/ 3 w 77"/>
                  <a:gd name="T83" fmla="*/ 0 h 77"/>
                  <a:gd name="T84" fmla="*/ 3 w 77"/>
                  <a:gd name="T85" fmla="*/ 0 h 77"/>
                  <a:gd name="T86" fmla="*/ 3 w 77"/>
                  <a:gd name="T87" fmla="*/ 0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77"/>
                  <a:gd name="T134" fmla="*/ 77 w 77"/>
                  <a:gd name="T135" fmla="*/ 77 h 7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77">
                    <a:moveTo>
                      <a:pt x="38" y="0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6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6" y="17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7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3" y="53"/>
                    </a:lnTo>
                    <a:lnTo>
                      <a:pt x="3" y="55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6" y="59"/>
                    </a:lnTo>
                    <a:lnTo>
                      <a:pt x="8" y="61"/>
                    </a:lnTo>
                    <a:lnTo>
                      <a:pt x="8" y="63"/>
                    </a:lnTo>
                    <a:lnTo>
                      <a:pt x="10" y="64"/>
                    </a:lnTo>
                    <a:lnTo>
                      <a:pt x="11" y="64"/>
                    </a:lnTo>
                    <a:lnTo>
                      <a:pt x="13" y="66"/>
                    </a:lnTo>
                    <a:lnTo>
                      <a:pt x="14" y="67"/>
                    </a:lnTo>
                    <a:lnTo>
                      <a:pt x="16" y="69"/>
                    </a:lnTo>
                    <a:lnTo>
                      <a:pt x="17" y="69"/>
                    </a:lnTo>
                    <a:lnTo>
                      <a:pt x="19" y="70"/>
                    </a:lnTo>
                    <a:lnTo>
                      <a:pt x="21" y="72"/>
                    </a:lnTo>
                    <a:lnTo>
                      <a:pt x="22" y="72"/>
                    </a:lnTo>
                    <a:lnTo>
                      <a:pt x="24" y="74"/>
                    </a:lnTo>
                    <a:lnTo>
                      <a:pt x="25" y="74"/>
                    </a:lnTo>
                    <a:lnTo>
                      <a:pt x="27" y="75"/>
                    </a:lnTo>
                    <a:lnTo>
                      <a:pt x="28" y="75"/>
                    </a:lnTo>
                    <a:lnTo>
                      <a:pt x="30" y="75"/>
                    </a:lnTo>
                    <a:lnTo>
                      <a:pt x="33" y="75"/>
                    </a:lnTo>
                    <a:lnTo>
                      <a:pt x="35" y="75"/>
                    </a:lnTo>
                    <a:lnTo>
                      <a:pt x="36" y="77"/>
                    </a:lnTo>
                    <a:lnTo>
                      <a:pt x="38" y="77"/>
                    </a:lnTo>
                    <a:lnTo>
                      <a:pt x="41" y="77"/>
                    </a:lnTo>
                    <a:lnTo>
                      <a:pt x="43" y="75"/>
                    </a:lnTo>
                    <a:lnTo>
                      <a:pt x="44" y="75"/>
                    </a:lnTo>
                    <a:lnTo>
                      <a:pt x="46" y="75"/>
                    </a:lnTo>
                    <a:lnTo>
                      <a:pt x="47" y="75"/>
                    </a:lnTo>
                    <a:lnTo>
                      <a:pt x="50" y="75"/>
                    </a:lnTo>
                    <a:lnTo>
                      <a:pt x="52" y="74"/>
                    </a:lnTo>
                    <a:lnTo>
                      <a:pt x="54" y="74"/>
                    </a:lnTo>
                    <a:lnTo>
                      <a:pt x="55" y="72"/>
                    </a:lnTo>
                    <a:lnTo>
                      <a:pt x="57" y="72"/>
                    </a:lnTo>
                    <a:lnTo>
                      <a:pt x="58" y="70"/>
                    </a:lnTo>
                    <a:lnTo>
                      <a:pt x="60" y="69"/>
                    </a:lnTo>
                    <a:lnTo>
                      <a:pt x="61" y="69"/>
                    </a:lnTo>
                    <a:lnTo>
                      <a:pt x="63" y="67"/>
                    </a:lnTo>
                    <a:lnTo>
                      <a:pt x="65" y="66"/>
                    </a:lnTo>
                    <a:lnTo>
                      <a:pt x="66" y="64"/>
                    </a:lnTo>
                    <a:lnTo>
                      <a:pt x="68" y="63"/>
                    </a:lnTo>
                    <a:lnTo>
                      <a:pt x="69" y="61"/>
                    </a:lnTo>
                    <a:lnTo>
                      <a:pt x="71" y="59"/>
                    </a:lnTo>
                    <a:lnTo>
                      <a:pt x="71" y="58"/>
                    </a:lnTo>
                    <a:lnTo>
                      <a:pt x="72" y="56"/>
                    </a:lnTo>
                    <a:lnTo>
                      <a:pt x="72" y="55"/>
                    </a:lnTo>
                    <a:lnTo>
                      <a:pt x="74" y="53"/>
                    </a:lnTo>
                    <a:lnTo>
                      <a:pt x="74" y="52"/>
                    </a:lnTo>
                    <a:lnTo>
                      <a:pt x="76" y="48"/>
                    </a:lnTo>
                    <a:lnTo>
                      <a:pt x="76" y="47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7" y="42"/>
                    </a:lnTo>
                    <a:lnTo>
                      <a:pt x="77" y="39"/>
                    </a:lnTo>
                    <a:lnTo>
                      <a:pt x="77" y="37"/>
                    </a:lnTo>
                    <a:lnTo>
                      <a:pt x="77" y="36"/>
                    </a:lnTo>
                    <a:lnTo>
                      <a:pt x="77" y="34"/>
                    </a:lnTo>
                    <a:lnTo>
                      <a:pt x="76" y="33"/>
                    </a:lnTo>
                    <a:lnTo>
                      <a:pt x="76" y="30"/>
                    </a:lnTo>
                    <a:lnTo>
                      <a:pt x="76" y="28"/>
                    </a:lnTo>
                    <a:lnTo>
                      <a:pt x="76" y="26"/>
                    </a:lnTo>
                    <a:lnTo>
                      <a:pt x="74" y="25"/>
                    </a:lnTo>
                    <a:lnTo>
                      <a:pt x="74" y="23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69" y="15"/>
                    </a:lnTo>
                    <a:lnTo>
                      <a:pt x="68" y="14"/>
                    </a:lnTo>
                    <a:lnTo>
                      <a:pt x="66" y="12"/>
                    </a:lnTo>
                    <a:lnTo>
                      <a:pt x="66" y="11"/>
                    </a:lnTo>
                    <a:lnTo>
                      <a:pt x="65" y="9"/>
                    </a:lnTo>
                    <a:lnTo>
                      <a:pt x="63" y="8"/>
                    </a:lnTo>
                    <a:lnTo>
                      <a:pt x="61" y="8"/>
                    </a:lnTo>
                    <a:lnTo>
                      <a:pt x="60" y="6"/>
                    </a:lnTo>
                    <a:lnTo>
                      <a:pt x="58" y="4"/>
                    </a:lnTo>
                    <a:lnTo>
                      <a:pt x="57" y="4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2" y="1"/>
                    </a:lnTo>
                    <a:lnTo>
                      <a:pt x="50" y="1"/>
                    </a:lnTo>
                    <a:lnTo>
                      <a:pt x="47" y="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tx2"/>
              </a:solidFill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22"/>
              <p:cNvSpPr>
                <a:spLocks noChangeAspect="1"/>
              </p:cNvSpPr>
              <p:nvPr/>
            </p:nvSpPr>
            <p:spPr bwMode="auto">
              <a:xfrm>
                <a:off x="4968" y="2213"/>
                <a:ext cx="16" cy="16"/>
              </a:xfrm>
              <a:custGeom>
                <a:avLst/>
                <a:gdLst>
                  <a:gd name="T0" fmla="*/ 2 w 63"/>
                  <a:gd name="T1" fmla="*/ 0 h 63"/>
                  <a:gd name="T2" fmla="*/ 2 w 63"/>
                  <a:gd name="T3" fmla="*/ 0 h 63"/>
                  <a:gd name="T4" fmla="*/ 1 w 63"/>
                  <a:gd name="T5" fmla="*/ 0 h 63"/>
                  <a:gd name="T6" fmla="*/ 1 w 63"/>
                  <a:gd name="T7" fmla="*/ 0 h 63"/>
                  <a:gd name="T8" fmla="*/ 1 w 63"/>
                  <a:gd name="T9" fmla="*/ 1 h 63"/>
                  <a:gd name="T10" fmla="*/ 1 w 63"/>
                  <a:gd name="T11" fmla="*/ 1 h 63"/>
                  <a:gd name="T12" fmla="*/ 1 w 63"/>
                  <a:gd name="T13" fmla="*/ 1 h 63"/>
                  <a:gd name="T14" fmla="*/ 0 w 63"/>
                  <a:gd name="T15" fmla="*/ 1 h 63"/>
                  <a:gd name="T16" fmla="*/ 0 w 63"/>
                  <a:gd name="T17" fmla="*/ 1 h 63"/>
                  <a:gd name="T18" fmla="*/ 0 w 63"/>
                  <a:gd name="T19" fmla="*/ 2 h 63"/>
                  <a:gd name="T20" fmla="*/ 0 w 63"/>
                  <a:gd name="T21" fmla="*/ 2 h 63"/>
                  <a:gd name="T22" fmla="*/ 0 w 63"/>
                  <a:gd name="T23" fmla="*/ 2 h 63"/>
                  <a:gd name="T24" fmla="*/ 0 w 63"/>
                  <a:gd name="T25" fmla="*/ 3 h 63"/>
                  <a:gd name="T26" fmla="*/ 0 w 63"/>
                  <a:gd name="T27" fmla="*/ 3 h 63"/>
                  <a:gd name="T28" fmla="*/ 0 w 63"/>
                  <a:gd name="T29" fmla="*/ 3 h 63"/>
                  <a:gd name="T30" fmla="*/ 1 w 63"/>
                  <a:gd name="T31" fmla="*/ 3 h 63"/>
                  <a:gd name="T32" fmla="*/ 1 w 63"/>
                  <a:gd name="T33" fmla="*/ 3 h 63"/>
                  <a:gd name="T34" fmla="*/ 1 w 63"/>
                  <a:gd name="T35" fmla="*/ 4 h 63"/>
                  <a:gd name="T36" fmla="*/ 1 w 63"/>
                  <a:gd name="T37" fmla="*/ 4 h 63"/>
                  <a:gd name="T38" fmla="*/ 1 w 63"/>
                  <a:gd name="T39" fmla="*/ 4 h 63"/>
                  <a:gd name="T40" fmla="*/ 2 w 63"/>
                  <a:gd name="T41" fmla="*/ 4 h 63"/>
                  <a:gd name="T42" fmla="*/ 2 w 63"/>
                  <a:gd name="T43" fmla="*/ 4 h 63"/>
                  <a:gd name="T44" fmla="*/ 2 w 63"/>
                  <a:gd name="T45" fmla="*/ 4 h 63"/>
                  <a:gd name="T46" fmla="*/ 3 w 63"/>
                  <a:gd name="T47" fmla="*/ 4 h 63"/>
                  <a:gd name="T48" fmla="*/ 3 w 63"/>
                  <a:gd name="T49" fmla="*/ 4 h 63"/>
                  <a:gd name="T50" fmla="*/ 3 w 63"/>
                  <a:gd name="T51" fmla="*/ 4 h 63"/>
                  <a:gd name="T52" fmla="*/ 3 w 63"/>
                  <a:gd name="T53" fmla="*/ 4 h 63"/>
                  <a:gd name="T54" fmla="*/ 3 w 63"/>
                  <a:gd name="T55" fmla="*/ 3 h 63"/>
                  <a:gd name="T56" fmla="*/ 4 w 63"/>
                  <a:gd name="T57" fmla="*/ 3 h 63"/>
                  <a:gd name="T58" fmla="*/ 4 w 63"/>
                  <a:gd name="T59" fmla="*/ 3 h 63"/>
                  <a:gd name="T60" fmla="*/ 4 w 63"/>
                  <a:gd name="T61" fmla="*/ 3 h 63"/>
                  <a:gd name="T62" fmla="*/ 4 w 63"/>
                  <a:gd name="T63" fmla="*/ 3 h 63"/>
                  <a:gd name="T64" fmla="*/ 4 w 63"/>
                  <a:gd name="T65" fmla="*/ 2 h 63"/>
                  <a:gd name="T66" fmla="*/ 4 w 63"/>
                  <a:gd name="T67" fmla="*/ 2 h 63"/>
                  <a:gd name="T68" fmla="*/ 4 w 63"/>
                  <a:gd name="T69" fmla="*/ 2 h 63"/>
                  <a:gd name="T70" fmla="*/ 4 w 63"/>
                  <a:gd name="T71" fmla="*/ 1 h 63"/>
                  <a:gd name="T72" fmla="*/ 4 w 63"/>
                  <a:gd name="T73" fmla="*/ 1 h 63"/>
                  <a:gd name="T74" fmla="*/ 4 w 63"/>
                  <a:gd name="T75" fmla="*/ 1 h 63"/>
                  <a:gd name="T76" fmla="*/ 3 w 63"/>
                  <a:gd name="T77" fmla="*/ 1 h 63"/>
                  <a:gd name="T78" fmla="*/ 3 w 63"/>
                  <a:gd name="T79" fmla="*/ 1 h 63"/>
                  <a:gd name="T80" fmla="*/ 3 w 63"/>
                  <a:gd name="T81" fmla="*/ 0 h 63"/>
                  <a:gd name="T82" fmla="*/ 3 w 63"/>
                  <a:gd name="T83" fmla="*/ 0 h 63"/>
                  <a:gd name="T84" fmla="*/ 3 w 63"/>
                  <a:gd name="T85" fmla="*/ 0 h 63"/>
                  <a:gd name="T86" fmla="*/ 2 w 63"/>
                  <a:gd name="T87" fmla="*/ 0 h 63"/>
                  <a:gd name="T88" fmla="*/ 2 w 63"/>
                  <a:gd name="T89" fmla="*/ 2 h 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3"/>
                  <a:gd name="T136" fmla="*/ 0 h 63"/>
                  <a:gd name="T137" fmla="*/ 63 w 63"/>
                  <a:gd name="T138" fmla="*/ 63 h 6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3" h="63">
                    <a:moveTo>
                      <a:pt x="31" y="31"/>
                    </a:moveTo>
                    <a:lnTo>
                      <a:pt x="31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6" y="49"/>
                    </a:lnTo>
                    <a:lnTo>
                      <a:pt x="6" y="50"/>
                    </a:lnTo>
                    <a:lnTo>
                      <a:pt x="8" y="52"/>
                    </a:lnTo>
                    <a:lnTo>
                      <a:pt x="9" y="53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4" y="58"/>
                    </a:lnTo>
                    <a:lnTo>
                      <a:pt x="16" y="58"/>
                    </a:lnTo>
                    <a:lnTo>
                      <a:pt x="17" y="60"/>
                    </a:lnTo>
                    <a:lnTo>
                      <a:pt x="19" y="60"/>
                    </a:lnTo>
                    <a:lnTo>
                      <a:pt x="20" y="61"/>
                    </a:lnTo>
                    <a:lnTo>
                      <a:pt x="22" y="61"/>
                    </a:lnTo>
                    <a:lnTo>
                      <a:pt x="24" y="61"/>
                    </a:lnTo>
                    <a:lnTo>
                      <a:pt x="25" y="63"/>
                    </a:lnTo>
                    <a:lnTo>
                      <a:pt x="27" y="63"/>
                    </a:lnTo>
                    <a:lnTo>
                      <a:pt x="28" y="63"/>
                    </a:lnTo>
                    <a:lnTo>
                      <a:pt x="30" y="63"/>
                    </a:lnTo>
                    <a:lnTo>
                      <a:pt x="31" y="63"/>
                    </a:lnTo>
                    <a:lnTo>
                      <a:pt x="33" y="63"/>
                    </a:lnTo>
                    <a:lnTo>
                      <a:pt x="35" y="63"/>
                    </a:lnTo>
                    <a:lnTo>
                      <a:pt x="36" y="63"/>
                    </a:lnTo>
                    <a:lnTo>
                      <a:pt x="38" y="63"/>
                    </a:lnTo>
                    <a:lnTo>
                      <a:pt x="39" y="61"/>
                    </a:lnTo>
                    <a:lnTo>
                      <a:pt x="41" y="61"/>
                    </a:lnTo>
                    <a:lnTo>
                      <a:pt x="42" y="61"/>
                    </a:lnTo>
                    <a:lnTo>
                      <a:pt x="44" y="60"/>
                    </a:lnTo>
                    <a:lnTo>
                      <a:pt x="46" y="60"/>
                    </a:lnTo>
                    <a:lnTo>
                      <a:pt x="47" y="60"/>
                    </a:lnTo>
                    <a:lnTo>
                      <a:pt x="47" y="58"/>
                    </a:lnTo>
                    <a:lnTo>
                      <a:pt x="49" y="58"/>
                    </a:lnTo>
                    <a:lnTo>
                      <a:pt x="50" y="56"/>
                    </a:lnTo>
                    <a:lnTo>
                      <a:pt x="52" y="55"/>
                    </a:lnTo>
                    <a:lnTo>
                      <a:pt x="53" y="55"/>
                    </a:lnTo>
                    <a:lnTo>
                      <a:pt x="53" y="53"/>
                    </a:lnTo>
                    <a:lnTo>
                      <a:pt x="55" y="52"/>
                    </a:lnTo>
                    <a:lnTo>
                      <a:pt x="57" y="52"/>
                    </a:lnTo>
                    <a:lnTo>
                      <a:pt x="57" y="50"/>
                    </a:lnTo>
                    <a:lnTo>
                      <a:pt x="58" y="49"/>
                    </a:lnTo>
                    <a:lnTo>
                      <a:pt x="58" y="47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61" y="44"/>
                    </a:lnTo>
                    <a:lnTo>
                      <a:pt x="61" y="42"/>
                    </a:lnTo>
                    <a:lnTo>
                      <a:pt x="61" y="41"/>
                    </a:lnTo>
                    <a:lnTo>
                      <a:pt x="61" y="39"/>
                    </a:lnTo>
                    <a:lnTo>
                      <a:pt x="63" y="38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63" y="33"/>
                    </a:lnTo>
                    <a:lnTo>
                      <a:pt x="63" y="31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7"/>
                    </a:lnTo>
                    <a:lnTo>
                      <a:pt x="63" y="25"/>
                    </a:lnTo>
                    <a:lnTo>
                      <a:pt x="61" y="24"/>
                    </a:lnTo>
                    <a:lnTo>
                      <a:pt x="61" y="22"/>
                    </a:lnTo>
                    <a:lnTo>
                      <a:pt x="61" y="20"/>
                    </a:lnTo>
                    <a:lnTo>
                      <a:pt x="61" y="19"/>
                    </a:lnTo>
                    <a:lnTo>
                      <a:pt x="60" y="17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8" y="14"/>
                    </a:lnTo>
                    <a:lnTo>
                      <a:pt x="57" y="13"/>
                    </a:lnTo>
                    <a:lnTo>
                      <a:pt x="57" y="11"/>
                    </a:lnTo>
                    <a:lnTo>
                      <a:pt x="55" y="11"/>
                    </a:lnTo>
                    <a:lnTo>
                      <a:pt x="53" y="9"/>
                    </a:lnTo>
                    <a:lnTo>
                      <a:pt x="53" y="8"/>
                    </a:lnTo>
                    <a:lnTo>
                      <a:pt x="52" y="8"/>
                    </a:lnTo>
                    <a:lnTo>
                      <a:pt x="50" y="6"/>
                    </a:lnTo>
                    <a:lnTo>
                      <a:pt x="49" y="5"/>
                    </a:lnTo>
                    <a:lnTo>
                      <a:pt x="47" y="5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3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23"/>
              <p:cNvSpPr>
                <a:spLocks noChangeAspect="1"/>
              </p:cNvSpPr>
              <p:nvPr/>
            </p:nvSpPr>
            <p:spPr bwMode="auto">
              <a:xfrm>
                <a:off x="4964" y="2208"/>
                <a:ext cx="19" cy="20"/>
              </a:xfrm>
              <a:custGeom>
                <a:avLst/>
                <a:gdLst>
                  <a:gd name="T0" fmla="*/ 2 w 77"/>
                  <a:gd name="T1" fmla="*/ 0 h 77"/>
                  <a:gd name="T2" fmla="*/ 2 w 77"/>
                  <a:gd name="T3" fmla="*/ 0 h 77"/>
                  <a:gd name="T4" fmla="*/ 1 w 77"/>
                  <a:gd name="T5" fmla="*/ 0 h 77"/>
                  <a:gd name="T6" fmla="*/ 1 w 77"/>
                  <a:gd name="T7" fmla="*/ 0 h 77"/>
                  <a:gd name="T8" fmla="*/ 1 w 77"/>
                  <a:gd name="T9" fmla="*/ 1 h 77"/>
                  <a:gd name="T10" fmla="*/ 0 w 77"/>
                  <a:gd name="T11" fmla="*/ 1 h 77"/>
                  <a:gd name="T12" fmla="*/ 0 w 77"/>
                  <a:gd name="T13" fmla="*/ 1 h 77"/>
                  <a:gd name="T14" fmla="*/ 0 w 77"/>
                  <a:gd name="T15" fmla="*/ 2 h 77"/>
                  <a:gd name="T16" fmla="*/ 0 w 77"/>
                  <a:gd name="T17" fmla="*/ 2 h 77"/>
                  <a:gd name="T18" fmla="*/ 0 w 77"/>
                  <a:gd name="T19" fmla="*/ 2 h 77"/>
                  <a:gd name="T20" fmla="*/ 0 w 77"/>
                  <a:gd name="T21" fmla="*/ 3 h 77"/>
                  <a:gd name="T22" fmla="*/ 0 w 77"/>
                  <a:gd name="T23" fmla="*/ 3 h 77"/>
                  <a:gd name="T24" fmla="*/ 0 w 77"/>
                  <a:gd name="T25" fmla="*/ 3 h 77"/>
                  <a:gd name="T26" fmla="*/ 0 w 77"/>
                  <a:gd name="T27" fmla="*/ 4 h 77"/>
                  <a:gd name="T28" fmla="*/ 0 w 77"/>
                  <a:gd name="T29" fmla="*/ 4 h 77"/>
                  <a:gd name="T30" fmla="*/ 0 w 77"/>
                  <a:gd name="T31" fmla="*/ 4 h 77"/>
                  <a:gd name="T32" fmla="*/ 1 w 77"/>
                  <a:gd name="T33" fmla="*/ 4 h 77"/>
                  <a:gd name="T34" fmla="*/ 1 w 77"/>
                  <a:gd name="T35" fmla="*/ 5 h 77"/>
                  <a:gd name="T36" fmla="*/ 1 w 77"/>
                  <a:gd name="T37" fmla="*/ 5 h 77"/>
                  <a:gd name="T38" fmla="*/ 2 w 77"/>
                  <a:gd name="T39" fmla="*/ 5 h 77"/>
                  <a:gd name="T40" fmla="*/ 2 w 77"/>
                  <a:gd name="T41" fmla="*/ 5 h 77"/>
                  <a:gd name="T42" fmla="*/ 2 w 77"/>
                  <a:gd name="T43" fmla="*/ 5 h 77"/>
                  <a:gd name="T44" fmla="*/ 3 w 77"/>
                  <a:gd name="T45" fmla="*/ 5 h 77"/>
                  <a:gd name="T46" fmla="*/ 3 w 77"/>
                  <a:gd name="T47" fmla="*/ 5 h 77"/>
                  <a:gd name="T48" fmla="*/ 3 w 77"/>
                  <a:gd name="T49" fmla="*/ 5 h 77"/>
                  <a:gd name="T50" fmla="*/ 3 w 77"/>
                  <a:gd name="T51" fmla="*/ 5 h 77"/>
                  <a:gd name="T52" fmla="*/ 4 w 77"/>
                  <a:gd name="T53" fmla="*/ 5 h 77"/>
                  <a:gd name="T54" fmla="*/ 4 w 77"/>
                  <a:gd name="T55" fmla="*/ 4 h 77"/>
                  <a:gd name="T56" fmla="*/ 4 w 77"/>
                  <a:gd name="T57" fmla="*/ 4 h 77"/>
                  <a:gd name="T58" fmla="*/ 4 w 77"/>
                  <a:gd name="T59" fmla="*/ 4 h 77"/>
                  <a:gd name="T60" fmla="*/ 5 w 77"/>
                  <a:gd name="T61" fmla="*/ 3 h 77"/>
                  <a:gd name="T62" fmla="*/ 5 w 77"/>
                  <a:gd name="T63" fmla="*/ 3 h 77"/>
                  <a:gd name="T64" fmla="*/ 5 w 77"/>
                  <a:gd name="T65" fmla="*/ 3 h 77"/>
                  <a:gd name="T66" fmla="*/ 5 w 77"/>
                  <a:gd name="T67" fmla="*/ 2 h 77"/>
                  <a:gd name="T68" fmla="*/ 5 w 77"/>
                  <a:gd name="T69" fmla="*/ 2 h 77"/>
                  <a:gd name="T70" fmla="*/ 4 w 77"/>
                  <a:gd name="T71" fmla="*/ 2 h 77"/>
                  <a:gd name="T72" fmla="*/ 4 w 77"/>
                  <a:gd name="T73" fmla="*/ 1 h 77"/>
                  <a:gd name="T74" fmla="*/ 4 w 77"/>
                  <a:gd name="T75" fmla="*/ 1 h 77"/>
                  <a:gd name="T76" fmla="*/ 4 w 77"/>
                  <a:gd name="T77" fmla="*/ 1 h 77"/>
                  <a:gd name="T78" fmla="*/ 4 w 77"/>
                  <a:gd name="T79" fmla="*/ 1 h 77"/>
                  <a:gd name="T80" fmla="*/ 3 w 77"/>
                  <a:gd name="T81" fmla="*/ 0 h 77"/>
                  <a:gd name="T82" fmla="*/ 3 w 77"/>
                  <a:gd name="T83" fmla="*/ 0 h 77"/>
                  <a:gd name="T84" fmla="*/ 3 w 77"/>
                  <a:gd name="T85" fmla="*/ 0 h 77"/>
                  <a:gd name="T86" fmla="*/ 2 w 77"/>
                  <a:gd name="T87" fmla="*/ 0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77"/>
                  <a:gd name="T134" fmla="*/ 77 w 77"/>
                  <a:gd name="T135" fmla="*/ 77 h 7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77">
                    <a:moveTo>
                      <a:pt x="38" y="0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7" y="6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6" y="17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3" y="22"/>
                    </a:lnTo>
                    <a:lnTo>
                      <a:pt x="3" y="24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2" y="47"/>
                    </a:lnTo>
                    <a:lnTo>
                      <a:pt x="2" y="49"/>
                    </a:lnTo>
                    <a:lnTo>
                      <a:pt x="2" y="52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5" y="57"/>
                    </a:lnTo>
                    <a:lnTo>
                      <a:pt x="5" y="58"/>
                    </a:lnTo>
                    <a:lnTo>
                      <a:pt x="6" y="60"/>
                    </a:lnTo>
                    <a:lnTo>
                      <a:pt x="8" y="61"/>
                    </a:lnTo>
                    <a:lnTo>
                      <a:pt x="8" y="63"/>
                    </a:lnTo>
                    <a:lnTo>
                      <a:pt x="10" y="65"/>
                    </a:lnTo>
                    <a:lnTo>
                      <a:pt x="11" y="65"/>
                    </a:lnTo>
                    <a:lnTo>
                      <a:pt x="13" y="66"/>
                    </a:lnTo>
                    <a:lnTo>
                      <a:pt x="14" y="68"/>
                    </a:lnTo>
                    <a:lnTo>
                      <a:pt x="16" y="69"/>
                    </a:lnTo>
                    <a:lnTo>
                      <a:pt x="17" y="69"/>
                    </a:lnTo>
                    <a:lnTo>
                      <a:pt x="19" y="71"/>
                    </a:lnTo>
                    <a:lnTo>
                      <a:pt x="21" y="72"/>
                    </a:lnTo>
                    <a:lnTo>
                      <a:pt x="22" y="72"/>
                    </a:lnTo>
                    <a:lnTo>
                      <a:pt x="24" y="74"/>
                    </a:lnTo>
                    <a:lnTo>
                      <a:pt x="25" y="74"/>
                    </a:lnTo>
                    <a:lnTo>
                      <a:pt x="27" y="75"/>
                    </a:lnTo>
                    <a:lnTo>
                      <a:pt x="28" y="75"/>
                    </a:lnTo>
                    <a:lnTo>
                      <a:pt x="30" y="75"/>
                    </a:lnTo>
                    <a:lnTo>
                      <a:pt x="33" y="75"/>
                    </a:lnTo>
                    <a:lnTo>
                      <a:pt x="35" y="75"/>
                    </a:lnTo>
                    <a:lnTo>
                      <a:pt x="36" y="77"/>
                    </a:lnTo>
                    <a:lnTo>
                      <a:pt x="38" y="77"/>
                    </a:lnTo>
                    <a:lnTo>
                      <a:pt x="41" y="77"/>
                    </a:lnTo>
                    <a:lnTo>
                      <a:pt x="43" y="75"/>
                    </a:lnTo>
                    <a:lnTo>
                      <a:pt x="44" y="75"/>
                    </a:lnTo>
                    <a:lnTo>
                      <a:pt x="46" y="75"/>
                    </a:lnTo>
                    <a:lnTo>
                      <a:pt x="47" y="75"/>
                    </a:lnTo>
                    <a:lnTo>
                      <a:pt x="50" y="75"/>
                    </a:lnTo>
                    <a:lnTo>
                      <a:pt x="52" y="74"/>
                    </a:lnTo>
                    <a:lnTo>
                      <a:pt x="54" y="74"/>
                    </a:lnTo>
                    <a:lnTo>
                      <a:pt x="55" y="72"/>
                    </a:lnTo>
                    <a:lnTo>
                      <a:pt x="57" y="72"/>
                    </a:lnTo>
                    <a:lnTo>
                      <a:pt x="58" y="71"/>
                    </a:lnTo>
                    <a:lnTo>
                      <a:pt x="60" y="69"/>
                    </a:lnTo>
                    <a:lnTo>
                      <a:pt x="61" y="69"/>
                    </a:lnTo>
                    <a:lnTo>
                      <a:pt x="63" y="68"/>
                    </a:lnTo>
                    <a:lnTo>
                      <a:pt x="65" y="66"/>
                    </a:lnTo>
                    <a:lnTo>
                      <a:pt x="66" y="65"/>
                    </a:lnTo>
                    <a:lnTo>
                      <a:pt x="68" y="63"/>
                    </a:lnTo>
                    <a:lnTo>
                      <a:pt x="69" y="61"/>
                    </a:lnTo>
                    <a:lnTo>
                      <a:pt x="71" y="60"/>
                    </a:lnTo>
                    <a:lnTo>
                      <a:pt x="71" y="58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4" y="54"/>
                    </a:lnTo>
                    <a:lnTo>
                      <a:pt x="74" y="52"/>
                    </a:lnTo>
                    <a:lnTo>
                      <a:pt x="76" y="49"/>
                    </a:lnTo>
                    <a:lnTo>
                      <a:pt x="76" y="47"/>
                    </a:lnTo>
                    <a:lnTo>
                      <a:pt x="76" y="46"/>
                    </a:lnTo>
                    <a:lnTo>
                      <a:pt x="76" y="44"/>
                    </a:lnTo>
                    <a:lnTo>
                      <a:pt x="77" y="43"/>
                    </a:lnTo>
                    <a:lnTo>
                      <a:pt x="77" y="39"/>
                    </a:lnTo>
                    <a:lnTo>
                      <a:pt x="77" y="38"/>
                    </a:lnTo>
                    <a:lnTo>
                      <a:pt x="77" y="36"/>
                    </a:lnTo>
                    <a:lnTo>
                      <a:pt x="77" y="35"/>
                    </a:lnTo>
                    <a:lnTo>
                      <a:pt x="76" y="33"/>
                    </a:lnTo>
                    <a:lnTo>
                      <a:pt x="76" y="30"/>
                    </a:lnTo>
                    <a:lnTo>
                      <a:pt x="76" y="28"/>
                    </a:lnTo>
                    <a:lnTo>
                      <a:pt x="76" y="27"/>
                    </a:lnTo>
                    <a:lnTo>
                      <a:pt x="74" y="25"/>
                    </a:lnTo>
                    <a:lnTo>
                      <a:pt x="74" y="24"/>
                    </a:lnTo>
                    <a:lnTo>
                      <a:pt x="72" y="22"/>
                    </a:lnTo>
                    <a:lnTo>
                      <a:pt x="72" y="21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69" y="16"/>
                    </a:lnTo>
                    <a:lnTo>
                      <a:pt x="68" y="14"/>
                    </a:lnTo>
                    <a:lnTo>
                      <a:pt x="66" y="13"/>
                    </a:lnTo>
                    <a:lnTo>
                      <a:pt x="66" y="11"/>
                    </a:lnTo>
                    <a:lnTo>
                      <a:pt x="65" y="10"/>
                    </a:lnTo>
                    <a:lnTo>
                      <a:pt x="63" y="8"/>
                    </a:lnTo>
                    <a:lnTo>
                      <a:pt x="61" y="8"/>
                    </a:lnTo>
                    <a:lnTo>
                      <a:pt x="60" y="6"/>
                    </a:lnTo>
                    <a:lnTo>
                      <a:pt x="58" y="5"/>
                    </a:lnTo>
                    <a:lnTo>
                      <a:pt x="57" y="5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7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tx2"/>
              </a:solidFill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657" y="2461"/>
                <a:ext cx="9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-Roman"/>
                  </a:rPr>
                  <a:t>D 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15403" name="Line 26"/>
              <p:cNvSpPr>
                <a:spLocks noChangeAspect="1" noChangeShapeType="1"/>
              </p:cNvSpPr>
              <p:nvPr/>
            </p:nvSpPr>
            <p:spPr bwMode="auto">
              <a:xfrm>
                <a:off x="3451" y="2721"/>
                <a:ext cx="165" cy="0"/>
              </a:xfrm>
              <a:prstGeom prst="line">
                <a:avLst/>
              </a:pr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04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3813" y="2461"/>
                <a:ext cx="10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-Roman"/>
                  </a:rPr>
                  <a:t>Q 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15405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3198" y="2672"/>
                <a:ext cx="26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-Roman"/>
                  </a:rPr>
                  <a:t>Clock 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15406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4110" y="1878"/>
                <a:ext cx="301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-Roman"/>
                  </a:rPr>
                  <a:t>Sel = 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15407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4486" y="1941"/>
                <a:ext cx="280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-Roman"/>
                  </a:rPr>
                  <a:t>En = 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15408" name="Line 36"/>
              <p:cNvSpPr>
                <a:spLocks noChangeAspect="1" noChangeShapeType="1"/>
              </p:cNvSpPr>
              <p:nvPr/>
            </p:nvSpPr>
            <p:spPr bwMode="auto">
              <a:xfrm>
                <a:off x="4262" y="1996"/>
                <a:ext cx="0" cy="111"/>
              </a:xfrm>
              <a:prstGeom prst="line">
                <a:avLst/>
              </a:pr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09" name="Line 38"/>
              <p:cNvSpPr>
                <a:spLocks noChangeAspect="1" noChangeShapeType="1"/>
              </p:cNvSpPr>
              <p:nvPr/>
            </p:nvSpPr>
            <p:spPr bwMode="auto">
              <a:xfrm>
                <a:off x="4639" y="2051"/>
                <a:ext cx="1" cy="119"/>
              </a:xfrm>
              <a:prstGeom prst="line">
                <a:avLst/>
              </a:pr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10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616" y="2382"/>
                <a:ext cx="276" cy="448"/>
              </a:xfrm>
              <a:prstGeom prst="rect">
                <a:avLst/>
              </a:prstGeom>
              <a:noFill/>
              <a:ln w="23813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40"/>
              <p:cNvSpPr>
                <a:spLocks noChangeAspect="1"/>
              </p:cNvSpPr>
              <p:nvPr/>
            </p:nvSpPr>
            <p:spPr bwMode="auto">
              <a:xfrm>
                <a:off x="4207" y="2075"/>
                <a:ext cx="110" cy="283"/>
              </a:xfrm>
              <a:custGeom>
                <a:avLst/>
                <a:gdLst>
                  <a:gd name="T0" fmla="*/ 28 w 439"/>
                  <a:gd name="T1" fmla="*/ 57 h 1129"/>
                  <a:gd name="T2" fmla="*/ 28 w 439"/>
                  <a:gd name="T3" fmla="*/ 14 h 1129"/>
                  <a:gd name="T4" fmla="*/ 0 w 439"/>
                  <a:gd name="T5" fmla="*/ 0 h 1129"/>
                  <a:gd name="T6" fmla="*/ 0 w 439"/>
                  <a:gd name="T7" fmla="*/ 71 h 1129"/>
                  <a:gd name="T8" fmla="*/ 28 w 439"/>
                  <a:gd name="T9" fmla="*/ 57 h 1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9"/>
                  <a:gd name="T16" fmla="*/ 0 h 1129"/>
                  <a:gd name="T17" fmla="*/ 439 w 439"/>
                  <a:gd name="T18" fmla="*/ 1129 h 1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9" h="1129">
                    <a:moveTo>
                      <a:pt x="439" y="910"/>
                    </a:moveTo>
                    <a:lnTo>
                      <a:pt x="439" y="219"/>
                    </a:lnTo>
                    <a:lnTo>
                      <a:pt x="0" y="0"/>
                    </a:lnTo>
                    <a:lnTo>
                      <a:pt x="0" y="1129"/>
                    </a:lnTo>
                    <a:lnTo>
                      <a:pt x="439" y="910"/>
                    </a:lnTo>
                    <a:close/>
                  </a:path>
                </a:pathLst>
              </a:cu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41"/>
              <p:cNvSpPr>
                <a:spLocks noChangeAspect="1"/>
              </p:cNvSpPr>
              <p:nvPr/>
            </p:nvSpPr>
            <p:spPr bwMode="auto">
              <a:xfrm>
                <a:off x="4569" y="2130"/>
                <a:ext cx="165" cy="173"/>
              </a:xfrm>
              <a:custGeom>
                <a:avLst/>
                <a:gdLst>
                  <a:gd name="T0" fmla="*/ 41 w 659"/>
                  <a:gd name="T1" fmla="*/ 22 h 691"/>
                  <a:gd name="T2" fmla="*/ 0 w 659"/>
                  <a:gd name="T3" fmla="*/ 43 h 691"/>
                  <a:gd name="T4" fmla="*/ 0 w 659"/>
                  <a:gd name="T5" fmla="*/ 0 h 691"/>
                  <a:gd name="T6" fmla="*/ 41 w 659"/>
                  <a:gd name="T7" fmla="*/ 22 h 6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9"/>
                  <a:gd name="T13" fmla="*/ 0 h 691"/>
                  <a:gd name="T14" fmla="*/ 659 w 659"/>
                  <a:gd name="T15" fmla="*/ 691 h 6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9" h="691">
                    <a:moveTo>
                      <a:pt x="659" y="345"/>
                    </a:moveTo>
                    <a:lnTo>
                      <a:pt x="0" y="691"/>
                    </a:lnTo>
                    <a:lnTo>
                      <a:pt x="0" y="0"/>
                    </a:lnTo>
                    <a:lnTo>
                      <a:pt x="659" y="345"/>
                    </a:lnTo>
                    <a:close/>
                  </a:path>
                </a:pathLst>
              </a:cu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Text Box 49"/>
              <p:cNvSpPr txBox="1">
                <a:spLocks noChangeAspect="1" noChangeArrowheads="1"/>
              </p:cNvSpPr>
              <p:nvPr/>
            </p:nvSpPr>
            <p:spPr bwMode="auto">
              <a:xfrm>
                <a:off x="4218" y="2086"/>
                <a:ext cx="72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/>
                  <a:t>0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000"/>
                  <a:t>1</a:t>
                </a:r>
              </a:p>
            </p:txBody>
          </p:sp>
          <p:sp>
            <p:nvSpPr>
              <p:cNvPr id="15414" name="Freeform 53"/>
              <p:cNvSpPr>
                <a:spLocks noChangeAspect="1"/>
              </p:cNvSpPr>
              <p:nvPr/>
            </p:nvSpPr>
            <p:spPr bwMode="auto">
              <a:xfrm>
                <a:off x="2241" y="2547"/>
                <a:ext cx="192" cy="189"/>
              </a:xfrm>
              <a:custGeom>
                <a:avLst/>
                <a:gdLst>
                  <a:gd name="T0" fmla="*/ 27 w 658"/>
                  <a:gd name="T1" fmla="*/ 0 h 659"/>
                  <a:gd name="T2" fmla="*/ 22 w 658"/>
                  <a:gd name="T3" fmla="*/ 1 h 659"/>
                  <a:gd name="T4" fmla="*/ 18 w 658"/>
                  <a:gd name="T5" fmla="*/ 2 h 659"/>
                  <a:gd name="T6" fmla="*/ 15 w 658"/>
                  <a:gd name="T7" fmla="*/ 3 h 659"/>
                  <a:gd name="T8" fmla="*/ 11 w 658"/>
                  <a:gd name="T9" fmla="*/ 5 h 659"/>
                  <a:gd name="T10" fmla="*/ 8 w 658"/>
                  <a:gd name="T11" fmla="*/ 8 h 659"/>
                  <a:gd name="T12" fmla="*/ 6 w 658"/>
                  <a:gd name="T13" fmla="*/ 11 h 659"/>
                  <a:gd name="T14" fmla="*/ 3 w 658"/>
                  <a:gd name="T15" fmla="*/ 14 h 659"/>
                  <a:gd name="T16" fmla="*/ 2 w 658"/>
                  <a:gd name="T17" fmla="*/ 18 h 659"/>
                  <a:gd name="T18" fmla="*/ 1 w 658"/>
                  <a:gd name="T19" fmla="*/ 22 h 659"/>
                  <a:gd name="T20" fmla="*/ 0 w 658"/>
                  <a:gd name="T21" fmla="*/ 26 h 659"/>
                  <a:gd name="T22" fmla="*/ 0 w 658"/>
                  <a:gd name="T23" fmla="*/ 28 h 659"/>
                  <a:gd name="T24" fmla="*/ 1 w 658"/>
                  <a:gd name="T25" fmla="*/ 33 h 659"/>
                  <a:gd name="T26" fmla="*/ 2 w 658"/>
                  <a:gd name="T27" fmla="*/ 36 h 659"/>
                  <a:gd name="T28" fmla="*/ 3 w 658"/>
                  <a:gd name="T29" fmla="*/ 40 h 659"/>
                  <a:gd name="T30" fmla="*/ 6 w 658"/>
                  <a:gd name="T31" fmla="*/ 43 h 659"/>
                  <a:gd name="T32" fmla="*/ 8 w 658"/>
                  <a:gd name="T33" fmla="*/ 46 h 659"/>
                  <a:gd name="T34" fmla="*/ 11 w 658"/>
                  <a:gd name="T35" fmla="*/ 49 h 659"/>
                  <a:gd name="T36" fmla="*/ 15 w 658"/>
                  <a:gd name="T37" fmla="*/ 51 h 659"/>
                  <a:gd name="T38" fmla="*/ 18 w 658"/>
                  <a:gd name="T39" fmla="*/ 52 h 659"/>
                  <a:gd name="T40" fmla="*/ 22 w 658"/>
                  <a:gd name="T41" fmla="*/ 54 h 659"/>
                  <a:gd name="T42" fmla="*/ 27 w 658"/>
                  <a:gd name="T43" fmla="*/ 54 h 659"/>
                  <a:gd name="T44" fmla="*/ 29 w 658"/>
                  <a:gd name="T45" fmla="*/ 54 h 659"/>
                  <a:gd name="T46" fmla="*/ 34 w 658"/>
                  <a:gd name="T47" fmla="*/ 54 h 659"/>
                  <a:gd name="T48" fmla="*/ 38 w 658"/>
                  <a:gd name="T49" fmla="*/ 52 h 659"/>
                  <a:gd name="T50" fmla="*/ 41 w 658"/>
                  <a:gd name="T51" fmla="*/ 51 h 659"/>
                  <a:gd name="T52" fmla="*/ 45 w 658"/>
                  <a:gd name="T53" fmla="*/ 49 h 659"/>
                  <a:gd name="T54" fmla="*/ 48 w 658"/>
                  <a:gd name="T55" fmla="*/ 46 h 659"/>
                  <a:gd name="T56" fmla="*/ 50 w 658"/>
                  <a:gd name="T57" fmla="*/ 43 h 659"/>
                  <a:gd name="T58" fmla="*/ 53 w 658"/>
                  <a:gd name="T59" fmla="*/ 40 h 659"/>
                  <a:gd name="T60" fmla="*/ 54 w 658"/>
                  <a:gd name="T61" fmla="*/ 36 h 659"/>
                  <a:gd name="T62" fmla="*/ 56 w 658"/>
                  <a:gd name="T63" fmla="*/ 33 h 659"/>
                  <a:gd name="T64" fmla="*/ 56 w 658"/>
                  <a:gd name="T65" fmla="*/ 28 h 659"/>
                  <a:gd name="T66" fmla="*/ 56 w 658"/>
                  <a:gd name="T67" fmla="*/ 26 h 659"/>
                  <a:gd name="T68" fmla="*/ 56 w 658"/>
                  <a:gd name="T69" fmla="*/ 22 h 659"/>
                  <a:gd name="T70" fmla="*/ 54 w 658"/>
                  <a:gd name="T71" fmla="*/ 18 h 659"/>
                  <a:gd name="T72" fmla="*/ 53 w 658"/>
                  <a:gd name="T73" fmla="*/ 14 h 659"/>
                  <a:gd name="T74" fmla="*/ 50 w 658"/>
                  <a:gd name="T75" fmla="*/ 11 h 659"/>
                  <a:gd name="T76" fmla="*/ 48 w 658"/>
                  <a:gd name="T77" fmla="*/ 8 h 659"/>
                  <a:gd name="T78" fmla="*/ 45 w 658"/>
                  <a:gd name="T79" fmla="*/ 5 h 659"/>
                  <a:gd name="T80" fmla="*/ 41 w 658"/>
                  <a:gd name="T81" fmla="*/ 3 h 659"/>
                  <a:gd name="T82" fmla="*/ 38 w 658"/>
                  <a:gd name="T83" fmla="*/ 2 h 659"/>
                  <a:gd name="T84" fmla="*/ 34 w 658"/>
                  <a:gd name="T85" fmla="*/ 1 h 659"/>
                  <a:gd name="T86" fmla="*/ 29 w 658"/>
                  <a:gd name="T87" fmla="*/ 0 h 659"/>
                  <a:gd name="T88" fmla="*/ 28 w 658"/>
                  <a:gd name="T89" fmla="*/ 27 h 6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58"/>
                  <a:gd name="T136" fmla="*/ 0 h 659"/>
                  <a:gd name="T137" fmla="*/ 658 w 658"/>
                  <a:gd name="T138" fmla="*/ 659 h 6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58" h="659">
                    <a:moveTo>
                      <a:pt x="329" y="330"/>
                    </a:moveTo>
                    <a:lnTo>
                      <a:pt x="329" y="0"/>
                    </a:lnTo>
                    <a:lnTo>
                      <a:pt x="312" y="0"/>
                    </a:lnTo>
                    <a:lnTo>
                      <a:pt x="296" y="2"/>
                    </a:lnTo>
                    <a:lnTo>
                      <a:pt x="279" y="4"/>
                    </a:lnTo>
                    <a:lnTo>
                      <a:pt x="263" y="7"/>
                    </a:lnTo>
                    <a:lnTo>
                      <a:pt x="248" y="10"/>
                    </a:lnTo>
                    <a:lnTo>
                      <a:pt x="231" y="15"/>
                    </a:lnTo>
                    <a:lnTo>
                      <a:pt x="216" y="20"/>
                    </a:lnTo>
                    <a:lnTo>
                      <a:pt x="201" y="26"/>
                    </a:lnTo>
                    <a:lnTo>
                      <a:pt x="186" y="33"/>
                    </a:lnTo>
                    <a:lnTo>
                      <a:pt x="172" y="40"/>
                    </a:lnTo>
                    <a:lnTo>
                      <a:pt x="159" y="48"/>
                    </a:lnTo>
                    <a:lnTo>
                      <a:pt x="145" y="57"/>
                    </a:lnTo>
                    <a:lnTo>
                      <a:pt x="133" y="66"/>
                    </a:lnTo>
                    <a:lnTo>
                      <a:pt x="120" y="76"/>
                    </a:lnTo>
                    <a:lnTo>
                      <a:pt x="108" y="85"/>
                    </a:lnTo>
                    <a:lnTo>
                      <a:pt x="97" y="96"/>
                    </a:lnTo>
                    <a:lnTo>
                      <a:pt x="86" y="107"/>
                    </a:lnTo>
                    <a:lnTo>
                      <a:pt x="75" y="120"/>
                    </a:lnTo>
                    <a:lnTo>
                      <a:pt x="65" y="132"/>
                    </a:lnTo>
                    <a:lnTo>
                      <a:pt x="56" y="146"/>
                    </a:lnTo>
                    <a:lnTo>
                      <a:pt x="48" y="158"/>
                    </a:lnTo>
                    <a:lnTo>
                      <a:pt x="39" y="172"/>
                    </a:lnTo>
                    <a:lnTo>
                      <a:pt x="33" y="187"/>
                    </a:lnTo>
                    <a:lnTo>
                      <a:pt x="26" y="201"/>
                    </a:lnTo>
                    <a:lnTo>
                      <a:pt x="20" y="216"/>
                    </a:lnTo>
                    <a:lnTo>
                      <a:pt x="15" y="231"/>
                    </a:lnTo>
                    <a:lnTo>
                      <a:pt x="11" y="247"/>
                    </a:lnTo>
                    <a:lnTo>
                      <a:pt x="6" y="263"/>
                    </a:lnTo>
                    <a:lnTo>
                      <a:pt x="4" y="279"/>
                    </a:lnTo>
                    <a:lnTo>
                      <a:pt x="2" y="295"/>
                    </a:lnTo>
                    <a:lnTo>
                      <a:pt x="1" y="312"/>
                    </a:lnTo>
                    <a:lnTo>
                      <a:pt x="0" y="330"/>
                    </a:lnTo>
                    <a:lnTo>
                      <a:pt x="1" y="346"/>
                    </a:lnTo>
                    <a:lnTo>
                      <a:pt x="2" y="363"/>
                    </a:lnTo>
                    <a:lnTo>
                      <a:pt x="4" y="379"/>
                    </a:lnTo>
                    <a:lnTo>
                      <a:pt x="6" y="396"/>
                    </a:lnTo>
                    <a:lnTo>
                      <a:pt x="11" y="412"/>
                    </a:lnTo>
                    <a:lnTo>
                      <a:pt x="15" y="427"/>
                    </a:lnTo>
                    <a:lnTo>
                      <a:pt x="20" y="442"/>
                    </a:lnTo>
                    <a:lnTo>
                      <a:pt x="26" y="457"/>
                    </a:lnTo>
                    <a:lnTo>
                      <a:pt x="33" y="473"/>
                    </a:lnTo>
                    <a:lnTo>
                      <a:pt x="39" y="486"/>
                    </a:lnTo>
                    <a:lnTo>
                      <a:pt x="48" y="500"/>
                    </a:lnTo>
                    <a:lnTo>
                      <a:pt x="56" y="514"/>
                    </a:lnTo>
                    <a:lnTo>
                      <a:pt x="65" y="526"/>
                    </a:lnTo>
                    <a:lnTo>
                      <a:pt x="75" y="538"/>
                    </a:lnTo>
                    <a:lnTo>
                      <a:pt x="86" y="551"/>
                    </a:lnTo>
                    <a:lnTo>
                      <a:pt x="97" y="563"/>
                    </a:lnTo>
                    <a:lnTo>
                      <a:pt x="108" y="573"/>
                    </a:lnTo>
                    <a:lnTo>
                      <a:pt x="120" y="584"/>
                    </a:lnTo>
                    <a:lnTo>
                      <a:pt x="133" y="593"/>
                    </a:lnTo>
                    <a:lnTo>
                      <a:pt x="145" y="603"/>
                    </a:lnTo>
                    <a:lnTo>
                      <a:pt x="159" y="611"/>
                    </a:lnTo>
                    <a:lnTo>
                      <a:pt x="172" y="619"/>
                    </a:lnTo>
                    <a:lnTo>
                      <a:pt x="186" y="626"/>
                    </a:lnTo>
                    <a:lnTo>
                      <a:pt x="201" y="633"/>
                    </a:lnTo>
                    <a:lnTo>
                      <a:pt x="216" y="639"/>
                    </a:lnTo>
                    <a:lnTo>
                      <a:pt x="231" y="644"/>
                    </a:lnTo>
                    <a:lnTo>
                      <a:pt x="248" y="648"/>
                    </a:lnTo>
                    <a:lnTo>
                      <a:pt x="263" y="652"/>
                    </a:lnTo>
                    <a:lnTo>
                      <a:pt x="279" y="655"/>
                    </a:lnTo>
                    <a:lnTo>
                      <a:pt x="296" y="658"/>
                    </a:lnTo>
                    <a:lnTo>
                      <a:pt x="312" y="659"/>
                    </a:lnTo>
                    <a:lnTo>
                      <a:pt x="329" y="659"/>
                    </a:lnTo>
                    <a:lnTo>
                      <a:pt x="347" y="659"/>
                    </a:lnTo>
                    <a:lnTo>
                      <a:pt x="363" y="658"/>
                    </a:lnTo>
                    <a:lnTo>
                      <a:pt x="380" y="655"/>
                    </a:lnTo>
                    <a:lnTo>
                      <a:pt x="396" y="652"/>
                    </a:lnTo>
                    <a:lnTo>
                      <a:pt x="411" y="648"/>
                    </a:lnTo>
                    <a:lnTo>
                      <a:pt x="428" y="644"/>
                    </a:lnTo>
                    <a:lnTo>
                      <a:pt x="443" y="639"/>
                    </a:lnTo>
                    <a:lnTo>
                      <a:pt x="458" y="633"/>
                    </a:lnTo>
                    <a:lnTo>
                      <a:pt x="473" y="626"/>
                    </a:lnTo>
                    <a:lnTo>
                      <a:pt x="487" y="619"/>
                    </a:lnTo>
                    <a:lnTo>
                      <a:pt x="500" y="611"/>
                    </a:lnTo>
                    <a:lnTo>
                      <a:pt x="514" y="603"/>
                    </a:lnTo>
                    <a:lnTo>
                      <a:pt x="526" y="593"/>
                    </a:lnTo>
                    <a:lnTo>
                      <a:pt x="539" y="584"/>
                    </a:lnTo>
                    <a:lnTo>
                      <a:pt x="551" y="573"/>
                    </a:lnTo>
                    <a:lnTo>
                      <a:pt x="562" y="563"/>
                    </a:lnTo>
                    <a:lnTo>
                      <a:pt x="573" y="551"/>
                    </a:lnTo>
                    <a:lnTo>
                      <a:pt x="584" y="538"/>
                    </a:lnTo>
                    <a:lnTo>
                      <a:pt x="594" y="526"/>
                    </a:lnTo>
                    <a:lnTo>
                      <a:pt x="603" y="514"/>
                    </a:lnTo>
                    <a:lnTo>
                      <a:pt x="611" y="500"/>
                    </a:lnTo>
                    <a:lnTo>
                      <a:pt x="620" y="486"/>
                    </a:lnTo>
                    <a:lnTo>
                      <a:pt x="627" y="473"/>
                    </a:lnTo>
                    <a:lnTo>
                      <a:pt x="633" y="457"/>
                    </a:lnTo>
                    <a:lnTo>
                      <a:pt x="639" y="442"/>
                    </a:lnTo>
                    <a:lnTo>
                      <a:pt x="644" y="427"/>
                    </a:lnTo>
                    <a:lnTo>
                      <a:pt x="649" y="412"/>
                    </a:lnTo>
                    <a:lnTo>
                      <a:pt x="653" y="396"/>
                    </a:lnTo>
                    <a:lnTo>
                      <a:pt x="655" y="379"/>
                    </a:lnTo>
                    <a:lnTo>
                      <a:pt x="657" y="363"/>
                    </a:lnTo>
                    <a:lnTo>
                      <a:pt x="658" y="346"/>
                    </a:lnTo>
                    <a:lnTo>
                      <a:pt x="658" y="330"/>
                    </a:lnTo>
                    <a:lnTo>
                      <a:pt x="658" y="312"/>
                    </a:lnTo>
                    <a:lnTo>
                      <a:pt x="657" y="295"/>
                    </a:lnTo>
                    <a:lnTo>
                      <a:pt x="655" y="279"/>
                    </a:lnTo>
                    <a:lnTo>
                      <a:pt x="653" y="263"/>
                    </a:lnTo>
                    <a:lnTo>
                      <a:pt x="649" y="247"/>
                    </a:lnTo>
                    <a:lnTo>
                      <a:pt x="644" y="231"/>
                    </a:lnTo>
                    <a:lnTo>
                      <a:pt x="639" y="216"/>
                    </a:lnTo>
                    <a:lnTo>
                      <a:pt x="633" y="201"/>
                    </a:lnTo>
                    <a:lnTo>
                      <a:pt x="627" y="187"/>
                    </a:lnTo>
                    <a:lnTo>
                      <a:pt x="620" y="172"/>
                    </a:lnTo>
                    <a:lnTo>
                      <a:pt x="611" y="158"/>
                    </a:lnTo>
                    <a:lnTo>
                      <a:pt x="603" y="146"/>
                    </a:lnTo>
                    <a:lnTo>
                      <a:pt x="594" y="132"/>
                    </a:lnTo>
                    <a:lnTo>
                      <a:pt x="584" y="120"/>
                    </a:lnTo>
                    <a:lnTo>
                      <a:pt x="573" y="107"/>
                    </a:lnTo>
                    <a:lnTo>
                      <a:pt x="562" y="96"/>
                    </a:lnTo>
                    <a:lnTo>
                      <a:pt x="551" y="85"/>
                    </a:lnTo>
                    <a:lnTo>
                      <a:pt x="539" y="76"/>
                    </a:lnTo>
                    <a:lnTo>
                      <a:pt x="526" y="66"/>
                    </a:lnTo>
                    <a:lnTo>
                      <a:pt x="514" y="57"/>
                    </a:lnTo>
                    <a:lnTo>
                      <a:pt x="500" y="48"/>
                    </a:lnTo>
                    <a:lnTo>
                      <a:pt x="487" y="40"/>
                    </a:lnTo>
                    <a:lnTo>
                      <a:pt x="473" y="33"/>
                    </a:lnTo>
                    <a:lnTo>
                      <a:pt x="458" y="26"/>
                    </a:lnTo>
                    <a:lnTo>
                      <a:pt x="443" y="20"/>
                    </a:lnTo>
                    <a:lnTo>
                      <a:pt x="428" y="15"/>
                    </a:lnTo>
                    <a:lnTo>
                      <a:pt x="411" y="10"/>
                    </a:lnTo>
                    <a:lnTo>
                      <a:pt x="396" y="7"/>
                    </a:lnTo>
                    <a:lnTo>
                      <a:pt x="380" y="4"/>
                    </a:lnTo>
                    <a:lnTo>
                      <a:pt x="363" y="2"/>
                    </a:lnTo>
                    <a:lnTo>
                      <a:pt x="347" y="0"/>
                    </a:lnTo>
                    <a:lnTo>
                      <a:pt x="329" y="0"/>
                    </a:lnTo>
                    <a:lnTo>
                      <a:pt x="329" y="3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Line 101"/>
              <p:cNvSpPr>
                <a:spLocks noChangeAspect="1" noChangeShapeType="1"/>
              </p:cNvSpPr>
              <p:nvPr/>
            </p:nvSpPr>
            <p:spPr bwMode="auto">
              <a:xfrm flipH="1">
                <a:off x="2425" y="2349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16" name="Line 102"/>
              <p:cNvSpPr>
                <a:spLocks noChangeAspect="1" noChangeShapeType="1"/>
              </p:cNvSpPr>
              <p:nvPr/>
            </p:nvSpPr>
            <p:spPr bwMode="auto">
              <a:xfrm flipH="1">
                <a:off x="2425" y="2641"/>
                <a:ext cx="28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17" name="Freeform 128"/>
              <p:cNvSpPr>
                <a:spLocks noChangeAspect="1"/>
              </p:cNvSpPr>
              <p:nvPr/>
            </p:nvSpPr>
            <p:spPr bwMode="auto">
              <a:xfrm>
                <a:off x="2713" y="2349"/>
                <a:ext cx="160" cy="103"/>
              </a:xfrm>
              <a:custGeom>
                <a:avLst/>
                <a:gdLst>
                  <a:gd name="T0" fmla="*/ 0 w 549"/>
                  <a:gd name="T1" fmla="*/ 0 h 357"/>
                  <a:gd name="T2" fmla="*/ 0 w 549"/>
                  <a:gd name="T3" fmla="*/ 30 h 357"/>
                  <a:gd name="T4" fmla="*/ 47 w 549"/>
                  <a:gd name="T5" fmla="*/ 30 h 357"/>
                  <a:gd name="T6" fmla="*/ 0 60000 65536"/>
                  <a:gd name="T7" fmla="*/ 0 60000 65536"/>
                  <a:gd name="T8" fmla="*/ 0 60000 65536"/>
                  <a:gd name="T9" fmla="*/ 0 w 549"/>
                  <a:gd name="T10" fmla="*/ 0 h 357"/>
                  <a:gd name="T11" fmla="*/ 549 w 549"/>
                  <a:gd name="T12" fmla="*/ 357 h 3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9" h="357">
                    <a:moveTo>
                      <a:pt x="0" y="0"/>
                    </a:moveTo>
                    <a:lnTo>
                      <a:pt x="0" y="357"/>
                    </a:lnTo>
                    <a:lnTo>
                      <a:pt x="549" y="35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129"/>
              <p:cNvSpPr>
                <a:spLocks noChangeAspect="1"/>
              </p:cNvSpPr>
              <p:nvPr/>
            </p:nvSpPr>
            <p:spPr bwMode="auto">
              <a:xfrm>
                <a:off x="2713" y="2539"/>
                <a:ext cx="160" cy="102"/>
              </a:xfrm>
              <a:custGeom>
                <a:avLst/>
                <a:gdLst>
                  <a:gd name="T0" fmla="*/ 0 w 549"/>
                  <a:gd name="T1" fmla="*/ 29 h 357"/>
                  <a:gd name="T2" fmla="*/ 0 w 549"/>
                  <a:gd name="T3" fmla="*/ 0 h 357"/>
                  <a:gd name="T4" fmla="*/ 47 w 549"/>
                  <a:gd name="T5" fmla="*/ 0 h 357"/>
                  <a:gd name="T6" fmla="*/ 0 60000 65536"/>
                  <a:gd name="T7" fmla="*/ 0 60000 65536"/>
                  <a:gd name="T8" fmla="*/ 0 60000 65536"/>
                  <a:gd name="T9" fmla="*/ 0 w 549"/>
                  <a:gd name="T10" fmla="*/ 0 h 357"/>
                  <a:gd name="T11" fmla="*/ 549 w 549"/>
                  <a:gd name="T12" fmla="*/ 357 h 3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9" h="357">
                    <a:moveTo>
                      <a:pt x="0" y="357"/>
                    </a:moveTo>
                    <a:lnTo>
                      <a:pt x="0" y="0"/>
                    </a:lnTo>
                    <a:lnTo>
                      <a:pt x="549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Line 130"/>
              <p:cNvSpPr>
                <a:spLocks noChangeAspect="1" noChangeShapeType="1"/>
              </p:cNvSpPr>
              <p:nvPr/>
            </p:nvSpPr>
            <p:spPr bwMode="auto">
              <a:xfrm flipH="1">
                <a:off x="3089" y="2492"/>
                <a:ext cx="16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20" name="AutoShape 141"/>
              <p:cNvSpPr>
                <a:spLocks noChangeAspect="1" noChangeArrowheads="1"/>
              </p:cNvSpPr>
              <p:nvPr/>
            </p:nvSpPr>
            <p:spPr bwMode="auto">
              <a:xfrm>
                <a:off x="2208" y="2549"/>
                <a:ext cx="221" cy="182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1" name="AutoShape 142"/>
              <p:cNvSpPr>
                <a:spLocks noChangeAspect="1" noChangeArrowheads="1"/>
              </p:cNvSpPr>
              <p:nvPr/>
            </p:nvSpPr>
            <p:spPr bwMode="auto">
              <a:xfrm>
                <a:off x="2208" y="2257"/>
                <a:ext cx="221" cy="182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43"/>
              <p:cNvGrpSpPr>
                <a:grpSpLocks noChangeAspect="1"/>
              </p:cNvGrpSpPr>
              <p:nvPr/>
            </p:nvGrpSpPr>
            <p:grpSpPr bwMode="auto">
              <a:xfrm>
                <a:off x="2853" y="2401"/>
                <a:ext cx="236" cy="182"/>
                <a:chOff x="3403" y="2587"/>
                <a:chExt cx="462" cy="364"/>
              </a:xfrm>
            </p:grpSpPr>
            <p:sp>
              <p:nvSpPr>
                <p:cNvPr id="15542" name="Freeform 144"/>
                <p:cNvSpPr>
                  <a:spLocks noChangeAspect="1"/>
                </p:cNvSpPr>
                <p:nvPr/>
              </p:nvSpPr>
              <p:spPr bwMode="auto">
                <a:xfrm>
                  <a:off x="3408" y="2587"/>
                  <a:ext cx="457" cy="181"/>
                </a:xfrm>
                <a:custGeom>
                  <a:avLst/>
                  <a:gdLst>
                    <a:gd name="T0" fmla="*/ 45 w 914"/>
                    <a:gd name="T1" fmla="*/ 0 h 362"/>
                    <a:gd name="T2" fmla="*/ 77 w 914"/>
                    <a:gd name="T3" fmla="*/ 0 h 362"/>
                    <a:gd name="T4" fmla="*/ 93 w 914"/>
                    <a:gd name="T5" fmla="*/ 0 h 362"/>
                    <a:gd name="T6" fmla="*/ 100 w 914"/>
                    <a:gd name="T7" fmla="*/ 1 h 362"/>
                    <a:gd name="T8" fmla="*/ 104 w 914"/>
                    <a:gd name="T9" fmla="*/ 1 h 362"/>
                    <a:gd name="T10" fmla="*/ 107 w 914"/>
                    <a:gd name="T11" fmla="*/ 1 h 362"/>
                    <a:gd name="T12" fmla="*/ 110 w 914"/>
                    <a:gd name="T13" fmla="*/ 1 h 362"/>
                    <a:gd name="T14" fmla="*/ 112 w 914"/>
                    <a:gd name="T15" fmla="*/ 1 h 362"/>
                    <a:gd name="T16" fmla="*/ 115 w 914"/>
                    <a:gd name="T17" fmla="*/ 1 h 362"/>
                    <a:gd name="T18" fmla="*/ 118 w 914"/>
                    <a:gd name="T19" fmla="*/ 3 h 362"/>
                    <a:gd name="T20" fmla="*/ 121 w 914"/>
                    <a:gd name="T21" fmla="*/ 3 h 362"/>
                    <a:gd name="T22" fmla="*/ 123 w 914"/>
                    <a:gd name="T23" fmla="*/ 3 h 362"/>
                    <a:gd name="T24" fmla="*/ 126 w 914"/>
                    <a:gd name="T25" fmla="*/ 3 h 362"/>
                    <a:gd name="T26" fmla="*/ 131 w 914"/>
                    <a:gd name="T27" fmla="*/ 5 h 362"/>
                    <a:gd name="T28" fmla="*/ 134 w 914"/>
                    <a:gd name="T29" fmla="*/ 6 h 362"/>
                    <a:gd name="T30" fmla="*/ 138 w 914"/>
                    <a:gd name="T31" fmla="*/ 7 h 362"/>
                    <a:gd name="T32" fmla="*/ 140 w 914"/>
                    <a:gd name="T33" fmla="*/ 8 h 362"/>
                    <a:gd name="T34" fmla="*/ 143 w 914"/>
                    <a:gd name="T35" fmla="*/ 10 h 362"/>
                    <a:gd name="T36" fmla="*/ 146 w 914"/>
                    <a:gd name="T37" fmla="*/ 11 h 362"/>
                    <a:gd name="T38" fmla="*/ 149 w 914"/>
                    <a:gd name="T39" fmla="*/ 12 h 362"/>
                    <a:gd name="T40" fmla="*/ 152 w 914"/>
                    <a:gd name="T41" fmla="*/ 14 h 362"/>
                    <a:gd name="T42" fmla="*/ 154 w 914"/>
                    <a:gd name="T43" fmla="*/ 15 h 362"/>
                    <a:gd name="T44" fmla="*/ 156 w 914"/>
                    <a:gd name="T45" fmla="*/ 17 h 362"/>
                    <a:gd name="T46" fmla="*/ 159 w 914"/>
                    <a:gd name="T47" fmla="*/ 19 h 362"/>
                    <a:gd name="T48" fmla="*/ 162 w 914"/>
                    <a:gd name="T49" fmla="*/ 20 h 362"/>
                    <a:gd name="T50" fmla="*/ 164 w 914"/>
                    <a:gd name="T51" fmla="*/ 21 h 362"/>
                    <a:gd name="T52" fmla="*/ 166 w 914"/>
                    <a:gd name="T53" fmla="*/ 23 h 362"/>
                    <a:gd name="T54" fmla="*/ 168 w 914"/>
                    <a:gd name="T55" fmla="*/ 23 h 362"/>
                    <a:gd name="T56" fmla="*/ 171 w 914"/>
                    <a:gd name="T57" fmla="*/ 25 h 362"/>
                    <a:gd name="T58" fmla="*/ 173 w 914"/>
                    <a:gd name="T59" fmla="*/ 26 h 362"/>
                    <a:gd name="T60" fmla="*/ 174 w 914"/>
                    <a:gd name="T61" fmla="*/ 27 h 362"/>
                    <a:gd name="T62" fmla="*/ 175 w 914"/>
                    <a:gd name="T63" fmla="*/ 28 h 362"/>
                    <a:gd name="T64" fmla="*/ 177 w 914"/>
                    <a:gd name="T65" fmla="*/ 29 h 362"/>
                    <a:gd name="T66" fmla="*/ 179 w 914"/>
                    <a:gd name="T67" fmla="*/ 31 h 362"/>
                    <a:gd name="T68" fmla="*/ 180 w 914"/>
                    <a:gd name="T69" fmla="*/ 32 h 362"/>
                    <a:gd name="T70" fmla="*/ 181 w 914"/>
                    <a:gd name="T71" fmla="*/ 33 h 362"/>
                    <a:gd name="T72" fmla="*/ 183 w 914"/>
                    <a:gd name="T73" fmla="*/ 34 h 362"/>
                    <a:gd name="T74" fmla="*/ 185 w 914"/>
                    <a:gd name="T75" fmla="*/ 36 h 362"/>
                    <a:gd name="T76" fmla="*/ 186 w 914"/>
                    <a:gd name="T77" fmla="*/ 37 h 362"/>
                    <a:gd name="T78" fmla="*/ 188 w 914"/>
                    <a:gd name="T79" fmla="*/ 38 h 362"/>
                    <a:gd name="T80" fmla="*/ 190 w 914"/>
                    <a:gd name="T81" fmla="*/ 39 h 362"/>
                    <a:gd name="T82" fmla="*/ 191 w 914"/>
                    <a:gd name="T83" fmla="*/ 41 h 362"/>
                    <a:gd name="T84" fmla="*/ 193 w 914"/>
                    <a:gd name="T85" fmla="*/ 44 h 362"/>
                    <a:gd name="T86" fmla="*/ 195 w 914"/>
                    <a:gd name="T87" fmla="*/ 45 h 362"/>
                    <a:gd name="T88" fmla="*/ 196 w 914"/>
                    <a:gd name="T89" fmla="*/ 46 h 362"/>
                    <a:gd name="T90" fmla="*/ 198 w 914"/>
                    <a:gd name="T91" fmla="*/ 48 h 362"/>
                    <a:gd name="T92" fmla="*/ 201 w 914"/>
                    <a:gd name="T93" fmla="*/ 51 h 362"/>
                    <a:gd name="T94" fmla="*/ 203 w 914"/>
                    <a:gd name="T95" fmla="*/ 54 h 362"/>
                    <a:gd name="T96" fmla="*/ 205 w 914"/>
                    <a:gd name="T97" fmla="*/ 56 h 362"/>
                    <a:gd name="T98" fmla="*/ 206 w 914"/>
                    <a:gd name="T99" fmla="*/ 58 h 362"/>
                    <a:gd name="T100" fmla="*/ 208 w 914"/>
                    <a:gd name="T101" fmla="*/ 61 h 362"/>
                    <a:gd name="T102" fmla="*/ 211 w 914"/>
                    <a:gd name="T103" fmla="*/ 65 h 362"/>
                    <a:gd name="T104" fmla="*/ 213 w 914"/>
                    <a:gd name="T105" fmla="*/ 68 h 362"/>
                    <a:gd name="T106" fmla="*/ 215 w 914"/>
                    <a:gd name="T107" fmla="*/ 71 h 362"/>
                    <a:gd name="T108" fmla="*/ 217 w 914"/>
                    <a:gd name="T109" fmla="*/ 73 h 362"/>
                    <a:gd name="T110" fmla="*/ 219 w 914"/>
                    <a:gd name="T111" fmla="*/ 76 h 362"/>
                    <a:gd name="T112" fmla="*/ 221 w 914"/>
                    <a:gd name="T113" fmla="*/ 79 h 362"/>
                    <a:gd name="T114" fmla="*/ 224 w 914"/>
                    <a:gd name="T115" fmla="*/ 83 h 362"/>
                    <a:gd name="T116" fmla="*/ 225 w 914"/>
                    <a:gd name="T117" fmla="*/ 85 h 362"/>
                    <a:gd name="T118" fmla="*/ 227 w 914"/>
                    <a:gd name="T119" fmla="*/ 87 h 362"/>
                    <a:gd name="T120" fmla="*/ 228 w 914"/>
                    <a:gd name="T121" fmla="*/ 90 h 36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14"/>
                    <a:gd name="T184" fmla="*/ 0 h 362"/>
                    <a:gd name="T185" fmla="*/ 914 w 914"/>
                    <a:gd name="T186" fmla="*/ 362 h 36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14" h="362">
                      <a:moveTo>
                        <a:pt x="0" y="0"/>
                      </a:moveTo>
                      <a:lnTo>
                        <a:pt x="35" y="0"/>
                      </a:lnTo>
                      <a:lnTo>
                        <a:pt x="67" y="0"/>
                      </a:lnTo>
                      <a:lnTo>
                        <a:pt x="98" y="0"/>
                      </a:lnTo>
                      <a:lnTo>
                        <a:pt x="127" y="0"/>
                      </a:lnTo>
                      <a:lnTo>
                        <a:pt x="154" y="0"/>
                      </a:lnTo>
                      <a:lnTo>
                        <a:pt x="179" y="0"/>
                      </a:lnTo>
                      <a:lnTo>
                        <a:pt x="202" y="0"/>
                      </a:lnTo>
                      <a:lnTo>
                        <a:pt x="223" y="0"/>
                      </a:lnTo>
                      <a:lnTo>
                        <a:pt x="243" y="0"/>
                      </a:lnTo>
                      <a:lnTo>
                        <a:pt x="260" y="0"/>
                      </a:lnTo>
                      <a:lnTo>
                        <a:pt x="277" y="0"/>
                      </a:lnTo>
                      <a:lnTo>
                        <a:pt x="292" y="0"/>
                      </a:lnTo>
                      <a:lnTo>
                        <a:pt x="306" y="0"/>
                      </a:lnTo>
                      <a:lnTo>
                        <a:pt x="318" y="0"/>
                      </a:lnTo>
                      <a:lnTo>
                        <a:pt x="330" y="0"/>
                      </a:lnTo>
                      <a:lnTo>
                        <a:pt x="339" y="0"/>
                      </a:lnTo>
                      <a:lnTo>
                        <a:pt x="348" y="0"/>
                      </a:lnTo>
                      <a:lnTo>
                        <a:pt x="358" y="0"/>
                      </a:lnTo>
                      <a:lnTo>
                        <a:pt x="364" y="0"/>
                      </a:lnTo>
                      <a:lnTo>
                        <a:pt x="371" y="0"/>
                      </a:lnTo>
                      <a:lnTo>
                        <a:pt x="376" y="0"/>
                      </a:lnTo>
                      <a:lnTo>
                        <a:pt x="382" y="0"/>
                      </a:lnTo>
                      <a:lnTo>
                        <a:pt x="387" y="0"/>
                      </a:lnTo>
                      <a:lnTo>
                        <a:pt x="390" y="0"/>
                      </a:lnTo>
                      <a:lnTo>
                        <a:pt x="393" y="0"/>
                      </a:lnTo>
                      <a:lnTo>
                        <a:pt x="396" y="0"/>
                      </a:lnTo>
                      <a:lnTo>
                        <a:pt x="399" y="1"/>
                      </a:lnTo>
                      <a:lnTo>
                        <a:pt x="402" y="1"/>
                      </a:lnTo>
                      <a:lnTo>
                        <a:pt x="405" y="1"/>
                      </a:lnTo>
                      <a:lnTo>
                        <a:pt x="407" y="1"/>
                      </a:lnTo>
                      <a:lnTo>
                        <a:pt x="410" y="1"/>
                      </a:lnTo>
                      <a:lnTo>
                        <a:pt x="411" y="1"/>
                      </a:lnTo>
                      <a:lnTo>
                        <a:pt x="414" y="1"/>
                      </a:lnTo>
                      <a:lnTo>
                        <a:pt x="417" y="1"/>
                      </a:lnTo>
                      <a:lnTo>
                        <a:pt x="419" y="1"/>
                      </a:lnTo>
                      <a:lnTo>
                        <a:pt x="422" y="3"/>
                      </a:lnTo>
                      <a:lnTo>
                        <a:pt x="423" y="3"/>
                      </a:lnTo>
                      <a:lnTo>
                        <a:pt x="425" y="3"/>
                      </a:lnTo>
                      <a:lnTo>
                        <a:pt x="426" y="3"/>
                      </a:lnTo>
                      <a:lnTo>
                        <a:pt x="428" y="3"/>
                      </a:lnTo>
                      <a:lnTo>
                        <a:pt x="429" y="3"/>
                      </a:lnTo>
                      <a:lnTo>
                        <a:pt x="431" y="3"/>
                      </a:lnTo>
                      <a:lnTo>
                        <a:pt x="433" y="3"/>
                      </a:lnTo>
                      <a:lnTo>
                        <a:pt x="434" y="3"/>
                      </a:lnTo>
                      <a:lnTo>
                        <a:pt x="436" y="3"/>
                      </a:lnTo>
                      <a:lnTo>
                        <a:pt x="437" y="3"/>
                      </a:lnTo>
                      <a:lnTo>
                        <a:pt x="439" y="3"/>
                      </a:lnTo>
                      <a:lnTo>
                        <a:pt x="440" y="5"/>
                      </a:lnTo>
                      <a:lnTo>
                        <a:pt x="442" y="5"/>
                      </a:lnTo>
                      <a:lnTo>
                        <a:pt x="443" y="5"/>
                      </a:lnTo>
                      <a:lnTo>
                        <a:pt x="445" y="5"/>
                      </a:lnTo>
                      <a:lnTo>
                        <a:pt x="446" y="5"/>
                      </a:lnTo>
                      <a:lnTo>
                        <a:pt x="448" y="5"/>
                      </a:lnTo>
                      <a:lnTo>
                        <a:pt x="449" y="5"/>
                      </a:lnTo>
                      <a:lnTo>
                        <a:pt x="451" y="5"/>
                      </a:lnTo>
                      <a:lnTo>
                        <a:pt x="452" y="6"/>
                      </a:lnTo>
                      <a:lnTo>
                        <a:pt x="454" y="6"/>
                      </a:lnTo>
                      <a:lnTo>
                        <a:pt x="455" y="6"/>
                      </a:lnTo>
                      <a:lnTo>
                        <a:pt x="457" y="6"/>
                      </a:lnTo>
                      <a:lnTo>
                        <a:pt x="460" y="6"/>
                      </a:lnTo>
                      <a:lnTo>
                        <a:pt x="462" y="6"/>
                      </a:lnTo>
                      <a:lnTo>
                        <a:pt x="465" y="8"/>
                      </a:lnTo>
                      <a:lnTo>
                        <a:pt x="466" y="8"/>
                      </a:lnTo>
                      <a:lnTo>
                        <a:pt x="469" y="8"/>
                      </a:lnTo>
                      <a:lnTo>
                        <a:pt x="471" y="8"/>
                      </a:lnTo>
                      <a:lnTo>
                        <a:pt x="474" y="9"/>
                      </a:lnTo>
                      <a:lnTo>
                        <a:pt x="475" y="9"/>
                      </a:lnTo>
                      <a:lnTo>
                        <a:pt x="477" y="9"/>
                      </a:lnTo>
                      <a:lnTo>
                        <a:pt x="478" y="9"/>
                      </a:lnTo>
                      <a:lnTo>
                        <a:pt x="481" y="9"/>
                      </a:lnTo>
                      <a:lnTo>
                        <a:pt x="483" y="9"/>
                      </a:lnTo>
                      <a:lnTo>
                        <a:pt x="485" y="11"/>
                      </a:lnTo>
                      <a:lnTo>
                        <a:pt x="486" y="11"/>
                      </a:lnTo>
                      <a:lnTo>
                        <a:pt x="488" y="11"/>
                      </a:lnTo>
                      <a:lnTo>
                        <a:pt x="489" y="11"/>
                      </a:lnTo>
                      <a:lnTo>
                        <a:pt x="491" y="11"/>
                      </a:lnTo>
                      <a:lnTo>
                        <a:pt x="492" y="12"/>
                      </a:lnTo>
                      <a:lnTo>
                        <a:pt x="494" y="12"/>
                      </a:lnTo>
                      <a:lnTo>
                        <a:pt x="495" y="12"/>
                      </a:lnTo>
                      <a:lnTo>
                        <a:pt x="497" y="12"/>
                      </a:lnTo>
                      <a:lnTo>
                        <a:pt x="498" y="14"/>
                      </a:lnTo>
                      <a:lnTo>
                        <a:pt x="500" y="14"/>
                      </a:lnTo>
                      <a:lnTo>
                        <a:pt x="501" y="14"/>
                      </a:lnTo>
                      <a:lnTo>
                        <a:pt x="503" y="14"/>
                      </a:lnTo>
                      <a:lnTo>
                        <a:pt x="504" y="15"/>
                      </a:lnTo>
                      <a:lnTo>
                        <a:pt x="506" y="15"/>
                      </a:lnTo>
                      <a:lnTo>
                        <a:pt x="507" y="15"/>
                      </a:lnTo>
                      <a:lnTo>
                        <a:pt x="509" y="17"/>
                      </a:lnTo>
                      <a:lnTo>
                        <a:pt x="512" y="17"/>
                      </a:lnTo>
                      <a:lnTo>
                        <a:pt x="514" y="18"/>
                      </a:lnTo>
                      <a:lnTo>
                        <a:pt x="517" y="18"/>
                      </a:lnTo>
                      <a:lnTo>
                        <a:pt x="518" y="20"/>
                      </a:lnTo>
                      <a:lnTo>
                        <a:pt x="521" y="20"/>
                      </a:lnTo>
                      <a:lnTo>
                        <a:pt x="524" y="21"/>
                      </a:lnTo>
                      <a:lnTo>
                        <a:pt x="527" y="21"/>
                      </a:lnTo>
                      <a:lnTo>
                        <a:pt x="529" y="23"/>
                      </a:lnTo>
                      <a:lnTo>
                        <a:pt x="532" y="23"/>
                      </a:lnTo>
                      <a:lnTo>
                        <a:pt x="533" y="24"/>
                      </a:lnTo>
                      <a:lnTo>
                        <a:pt x="536" y="24"/>
                      </a:lnTo>
                      <a:lnTo>
                        <a:pt x="538" y="26"/>
                      </a:lnTo>
                      <a:lnTo>
                        <a:pt x="540" y="26"/>
                      </a:lnTo>
                      <a:lnTo>
                        <a:pt x="543" y="26"/>
                      </a:lnTo>
                      <a:lnTo>
                        <a:pt x="544" y="27"/>
                      </a:lnTo>
                      <a:lnTo>
                        <a:pt x="546" y="27"/>
                      </a:lnTo>
                      <a:lnTo>
                        <a:pt x="547" y="27"/>
                      </a:lnTo>
                      <a:lnTo>
                        <a:pt x="549" y="29"/>
                      </a:lnTo>
                      <a:lnTo>
                        <a:pt x="550" y="29"/>
                      </a:lnTo>
                      <a:lnTo>
                        <a:pt x="552" y="29"/>
                      </a:lnTo>
                      <a:lnTo>
                        <a:pt x="552" y="30"/>
                      </a:lnTo>
                      <a:lnTo>
                        <a:pt x="553" y="30"/>
                      </a:lnTo>
                      <a:lnTo>
                        <a:pt x="555" y="32"/>
                      </a:lnTo>
                      <a:lnTo>
                        <a:pt x="556" y="32"/>
                      </a:lnTo>
                      <a:lnTo>
                        <a:pt x="558" y="32"/>
                      </a:lnTo>
                      <a:lnTo>
                        <a:pt x="559" y="34"/>
                      </a:lnTo>
                      <a:lnTo>
                        <a:pt x="561" y="34"/>
                      </a:lnTo>
                      <a:lnTo>
                        <a:pt x="562" y="35"/>
                      </a:lnTo>
                      <a:lnTo>
                        <a:pt x="564" y="35"/>
                      </a:lnTo>
                      <a:lnTo>
                        <a:pt x="566" y="35"/>
                      </a:lnTo>
                      <a:lnTo>
                        <a:pt x="567" y="37"/>
                      </a:lnTo>
                      <a:lnTo>
                        <a:pt x="569" y="38"/>
                      </a:lnTo>
                      <a:lnTo>
                        <a:pt x="570" y="38"/>
                      </a:lnTo>
                      <a:lnTo>
                        <a:pt x="572" y="40"/>
                      </a:lnTo>
                      <a:lnTo>
                        <a:pt x="575" y="40"/>
                      </a:lnTo>
                      <a:lnTo>
                        <a:pt x="576" y="41"/>
                      </a:lnTo>
                      <a:lnTo>
                        <a:pt x="579" y="43"/>
                      </a:lnTo>
                      <a:lnTo>
                        <a:pt x="581" y="44"/>
                      </a:lnTo>
                      <a:lnTo>
                        <a:pt x="584" y="44"/>
                      </a:lnTo>
                      <a:lnTo>
                        <a:pt x="585" y="46"/>
                      </a:lnTo>
                      <a:lnTo>
                        <a:pt x="588" y="47"/>
                      </a:lnTo>
                      <a:lnTo>
                        <a:pt x="590" y="49"/>
                      </a:lnTo>
                      <a:lnTo>
                        <a:pt x="592" y="49"/>
                      </a:lnTo>
                      <a:lnTo>
                        <a:pt x="593" y="50"/>
                      </a:lnTo>
                      <a:lnTo>
                        <a:pt x="595" y="50"/>
                      </a:lnTo>
                      <a:lnTo>
                        <a:pt x="598" y="52"/>
                      </a:lnTo>
                      <a:lnTo>
                        <a:pt x="599" y="53"/>
                      </a:lnTo>
                      <a:lnTo>
                        <a:pt x="601" y="53"/>
                      </a:lnTo>
                      <a:lnTo>
                        <a:pt x="602" y="55"/>
                      </a:lnTo>
                      <a:lnTo>
                        <a:pt x="604" y="55"/>
                      </a:lnTo>
                      <a:lnTo>
                        <a:pt x="605" y="56"/>
                      </a:lnTo>
                      <a:lnTo>
                        <a:pt x="607" y="56"/>
                      </a:lnTo>
                      <a:lnTo>
                        <a:pt x="608" y="58"/>
                      </a:lnTo>
                      <a:lnTo>
                        <a:pt x="610" y="58"/>
                      </a:lnTo>
                      <a:lnTo>
                        <a:pt x="611" y="60"/>
                      </a:lnTo>
                      <a:lnTo>
                        <a:pt x="613" y="60"/>
                      </a:lnTo>
                      <a:lnTo>
                        <a:pt x="613" y="61"/>
                      </a:lnTo>
                      <a:lnTo>
                        <a:pt x="614" y="61"/>
                      </a:lnTo>
                      <a:lnTo>
                        <a:pt x="616" y="61"/>
                      </a:lnTo>
                      <a:lnTo>
                        <a:pt x="618" y="63"/>
                      </a:lnTo>
                      <a:lnTo>
                        <a:pt x="619" y="63"/>
                      </a:lnTo>
                      <a:lnTo>
                        <a:pt x="621" y="64"/>
                      </a:lnTo>
                      <a:lnTo>
                        <a:pt x="622" y="66"/>
                      </a:lnTo>
                      <a:lnTo>
                        <a:pt x="624" y="66"/>
                      </a:lnTo>
                      <a:lnTo>
                        <a:pt x="625" y="67"/>
                      </a:lnTo>
                      <a:lnTo>
                        <a:pt x="628" y="69"/>
                      </a:lnTo>
                      <a:lnTo>
                        <a:pt x="630" y="69"/>
                      </a:lnTo>
                      <a:lnTo>
                        <a:pt x="631" y="70"/>
                      </a:lnTo>
                      <a:lnTo>
                        <a:pt x="634" y="72"/>
                      </a:lnTo>
                      <a:lnTo>
                        <a:pt x="636" y="73"/>
                      </a:lnTo>
                      <a:lnTo>
                        <a:pt x="637" y="73"/>
                      </a:lnTo>
                      <a:lnTo>
                        <a:pt x="639" y="75"/>
                      </a:lnTo>
                      <a:lnTo>
                        <a:pt x="642" y="76"/>
                      </a:lnTo>
                      <a:lnTo>
                        <a:pt x="643" y="76"/>
                      </a:lnTo>
                      <a:lnTo>
                        <a:pt x="645" y="78"/>
                      </a:lnTo>
                      <a:lnTo>
                        <a:pt x="647" y="78"/>
                      </a:lnTo>
                      <a:lnTo>
                        <a:pt x="647" y="79"/>
                      </a:lnTo>
                      <a:lnTo>
                        <a:pt x="648" y="79"/>
                      </a:lnTo>
                      <a:lnTo>
                        <a:pt x="650" y="81"/>
                      </a:lnTo>
                      <a:lnTo>
                        <a:pt x="651" y="81"/>
                      </a:lnTo>
                      <a:lnTo>
                        <a:pt x="651" y="82"/>
                      </a:lnTo>
                      <a:lnTo>
                        <a:pt x="653" y="82"/>
                      </a:lnTo>
                      <a:lnTo>
                        <a:pt x="654" y="82"/>
                      </a:lnTo>
                      <a:lnTo>
                        <a:pt x="656" y="84"/>
                      </a:lnTo>
                      <a:lnTo>
                        <a:pt x="657" y="86"/>
                      </a:lnTo>
                      <a:lnTo>
                        <a:pt x="659" y="86"/>
                      </a:lnTo>
                      <a:lnTo>
                        <a:pt x="660" y="87"/>
                      </a:lnTo>
                      <a:lnTo>
                        <a:pt x="662" y="87"/>
                      </a:lnTo>
                      <a:lnTo>
                        <a:pt x="662" y="89"/>
                      </a:lnTo>
                      <a:lnTo>
                        <a:pt x="663" y="89"/>
                      </a:lnTo>
                      <a:lnTo>
                        <a:pt x="665" y="90"/>
                      </a:lnTo>
                      <a:lnTo>
                        <a:pt x="666" y="90"/>
                      </a:lnTo>
                      <a:lnTo>
                        <a:pt x="666" y="92"/>
                      </a:lnTo>
                      <a:lnTo>
                        <a:pt x="668" y="92"/>
                      </a:lnTo>
                      <a:lnTo>
                        <a:pt x="669" y="93"/>
                      </a:lnTo>
                      <a:lnTo>
                        <a:pt x="671" y="95"/>
                      </a:lnTo>
                      <a:lnTo>
                        <a:pt x="673" y="95"/>
                      </a:lnTo>
                      <a:lnTo>
                        <a:pt x="674" y="96"/>
                      </a:lnTo>
                      <a:lnTo>
                        <a:pt x="677" y="98"/>
                      </a:lnTo>
                      <a:lnTo>
                        <a:pt x="679" y="98"/>
                      </a:lnTo>
                      <a:lnTo>
                        <a:pt x="680" y="99"/>
                      </a:lnTo>
                      <a:lnTo>
                        <a:pt x="682" y="101"/>
                      </a:lnTo>
                      <a:lnTo>
                        <a:pt x="683" y="102"/>
                      </a:lnTo>
                      <a:lnTo>
                        <a:pt x="685" y="102"/>
                      </a:lnTo>
                      <a:lnTo>
                        <a:pt x="686" y="104"/>
                      </a:lnTo>
                      <a:lnTo>
                        <a:pt x="688" y="105"/>
                      </a:lnTo>
                      <a:lnTo>
                        <a:pt x="689" y="105"/>
                      </a:lnTo>
                      <a:lnTo>
                        <a:pt x="691" y="107"/>
                      </a:lnTo>
                      <a:lnTo>
                        <a:pt x="692" y="108"/>
                      </a:lnTo>
                      <a:lnTo>
                        <a:pt x="694" y="108"/>
                      </a:lnTo>
                      <a:lnTo>
                        <a:pt x="694" y="110"/>
                      </a:lnTo>
                      <a:lnTo>
                        <a:pt x="695" y="110"/>
                      </a:lnTo>
                      <a:lnTo>
                        <a:pt x="697" y="112"/>
                      </a:lnTo>
                      <a:lnTo>
                        <a:pt x="699" y="112"/>
                      </a:lnTo>
                      <a:lnTo>
                        <a:pt x="699" y="113"/>
                      </a:lnTo>
                      <a:lnTo>
                        <a:pt x="700" y="113"/>
                      </a:lnTo>
                      <a:lnTo>
                        <a:pt x="702" y="115"/>
                      </a:lnTo>
                      <a:lnTo>
                        <a:pt x="703" y="116"/>
                      </a:lnTo>
                      <a:lnTo>
                        <a:pt x="705" y="118"/>
                      </a:lnTo>
                      <a:lnTo>
                        <a:pt x="706" y="118"/>
                      </a:lnTo>
                      <a:lnTo>
                        <a:pt x="708" y="119"/>
                      </a:lnTo>
                      <a:lnTo>
                        <a:pt x="708" y="121"/>
                      </a:lnTo>
                      <a:lnTo>
                        <a:pt x="709" y="121"/>
                      </a:lnTo>
                      <a:lnTo>
                        <a:pt x="711" y="122"/>
                      </a:lnTo>
                      <a:lnTo>
                        <a:pt x="712" y="122"/>
                      </a:lnTo>
                      <a:lnTo>
                        <a:pt x="712" y="124"/>
                      </a:lnTo>
                      <a:lnTo>
                        <a:pt x="714" y="124"/>
                      </a:lnTo>
                      <a:lnTo>
                        <a:pt x="714" y="125"/>
                      </a:lnTo>
                      <a:lnTo>
                        <a:pt x="715" y="125"/>
                      </a:lnTo>
                      <a:lnTo>
                        <a:pt x="717" y="127"/>
                      </a:lnTo>
                      <a:lnTo>
                        <a:pt x="718" y="128"/>
                      </a:lnTo>
                      <a:lnTo>
                        <a:pt x="720" y="128"/>
                      </a:lnTo>
                      <a:lnTo>
                        <a:pt x="720" y="130"/>
                      </a:lnTo>
                      <a:lnTo>
                        <a:pt x="721" y="130"/>
                      </a:lnTo>
                      <a:lnTo>
                        <a:pt x="723" y="131"/>
                      </a:lnTo>
                      <a:lnTo>
                        <a:pt x="725" y="133"/>
                      </a:lnTo>
                      <a:lnTo>
                        <a:pt x="726" y="133"/>
                      </a:lnTo>
                      <a:lnTo>
                        <a:pt x="728" y="134"/>
                      </a:lnTo>
                      <a:lnTo>
                        <a:pt x="729" y="136"/>
                      </a:lnTo>
                      <a:lnTo>
                        <a:pt x="731" y="138"/>
                      </a:lnTo>
                      <a:lnTo>
                        <a:pt x="732" y="138"/>
                      </a:lnTo>
                      <a:lnTo>
                        <a:pt x="734" y="139"/>
                      </a:lnTo>
                      <a:lnTo>
                        <a:pt x="735" y="139"/>
                      </a:lnTo>
                      <a:lnTo>
                        <a:pt x="735" y="141"/>
                      </a:lnTo>
                      <a:lnTo>
                        <a:pt x="737" y="141"/>
                      </a:lnTo>
                      <a:lnTo>
                        <a:pt x="738" y="142"/>
                      </a:lnTo>
                      <a:lnTo>
                        <a:pt x="740" y="144"/>
                      </a:lnTo>
                      <a:lnTo>
                        <a:pt x="741" y="144"/>
                      </a:lnTo>
                      <a:lnTo>
                        <a:pt x="743" y="145"/>
                      </a:lnTo>
                      <a:lnTo>
                        <a:pt x="744" y="147"/>
                      </a:lnTo>
                      <a:lnTo>
                        <a:pt x="746" y="147"/>
                      </a:lnTo>
                      <a:lnTo>
                        <a:pt x="747" y="148"/>
                      </a:lnTo>
                      <a:lnTo>
                        <a:pt x="749" y="150"/>
                      </a:lnTo>
                      <a:lnTo>
                        <a:pt x="751" y="150"/>
                      </a:lnTo>
                      <a:lnTo>
                        <a:pt x="751" y="151"/>
                      </a:lnTo>
                      <a:lnTo>
                        <a:pt x="752" y="151"/>
                      </a:lnTo>
                      <a:lnTo>
                        <a:pt x="752" y="153"/>
                      </a:lnTo>
                      <a:lnTo>
                        <a:pt x="754" y="153"/>
                      </a:lnTo>
                      <a:lnTo>
                        <a:pt x="754" y="154"/>
                      </a:lnTo>
                      <a:lnTo>
                        <a:pt x="755" y="154"/>
                      </a:lnTo>
                      <a:lnTo>
                        <a:pt x="755" y="156"/>
                      </a:lnTo>
                      <a:lnTo>
                        <a:pt x="757" y="156"/>
                      </a:lnTo>
                      <a:lnTo>
                        <a:pt x="757" y="157"/>
                      </a:lnTo>
                      <a:lnTo>
                        <a:pt x="758" y="157"/>
                      </a:lnTo>
                      <a:lnTo>
                        <a:pt x="758" y="159"/>
                      </a:lnTo>
                      <a:lnTo>
                        <a:pt x="760" y="160"/>
                      </a:lnTo>
                      <a:lnTo>
                        <a:pt x="761" y="160"/>
                      </a:lnTo>
                      <a:lnTo>
                        <a:pt x="763" y="162"/>
                      </a:lnTo>
                      <a:lnTo>
                        <a:pt x="763" y="164"/>
                      </a:lnTo>
                      <a:lnTo>
                        <a:pt x="764" y="165"/>
                      </a:lnTo>
                      <a:lnTo>
                        <a:pt x="766" y="167"/>
                      </a:lnTo>
                      <a:lnTo>
                        <a:pt x="767" y="168"/>
                      </a:lnTo>
                      <a:lnTo>
                        <a:pt x="769" y="170"/>
                      </a:lnTo>
                      <a:lnTo>
                        <a:pt x="770" y="171"/>
                      </a:lnTo>
                      <a:lnTo>
                        <a:pt x="772" y="173"/>
                      </a:lnTo>
                      <a:lnTo>
                        <a:pt x="773" y="174"/>
                      </a:lnTo>
                      <a:lnTo>
                        <a:pt x="775" y="176"/>
                      </a:lnTo>
                      <a:lnTo>
                        <a:pt x="776" y="177"/>
                      </a:lnTo>
                      <a:lnTo>
                        <a:pt x="776" y="179"/>
                      </a:lnTo>
                      <a:lnTo>
                        <a:pt x="778" y="179"/>
                      </a:lnTo>
                      <a:lnTo>
                        <a:pt x="780" y="180"/>
                      </a:lnTo>
                      <a:lnTo>
                        <a:pt x="781" y="182"/>
                      </a:lnTo>
                      <a:lnTo>
                        <a:pt x="781" y="183"/>
                      </a:lnTo>
                      <a:lnTo>
                        <a:pt x="783" y="183"/>
                      </a:lnTo>
                      <a:lnTo>
                        <a:pt x="783" y="185"/>
                      </a:lnTo>
                      <a:lnTo>
                        <a:pt x="784" y="186"/>
                      </a:lnTo>
                      <a:lnTo>
                        <a:pt x="786" y="188"/>
                      </a:lnTo>
                      <a:lnTo>
                        <a:pt x="787" y="188"/>
                      </a:lnTo>
                      <a:lnTo>
                        <a:pt x="787" y="189"/>
                      </a:lnTo>
                      <a:lnTo>
                        <a:pt x="789" y="191"/>
                      </a:lnTo>
                      <a:lnTo>
                        <a:pt x="789" y="193"/>
                      </a:lnTo>
                      <a:lnTo>
                        <a:pt x="790" y="193"/>
                      </a:lnTo>
                      <a:lnTo>
                        <a:pt x="792" y="194"/>
                      </a:lnTo>
                      <a:lnTo>
                        <a:pt x="792" y="196"/>
                      </a:lnTo>
                      <a:lnTo>
                        <a:pt x="793" y="197"/>
                      </a:lnTo>
                      <a:lnTo>
                        <a:pt x="795" y="199"/>
                      </a:lnTo>
                      <a:lnTo>
                        <a:pt x="796" y="200"/>
                      </a:lnTo>
                      <a:lnTo>
                        <a:pt x="798" y="202"/>
                      </a:lnTo>
                      <a:lnTo>
                        <a:pt x="799" y="203"/>
                      </a:lnTo>
                      <a:lnTo>
                        <a:pt x="801" y="206"/>
                      </a:lnTo>
                      <a:lnTo>
                        <a:pt x="802" y="208"/>
                      </a:lnTo>
                      <a:lnTo>
                        <a:pt x="804" y="209"/>
                      </a:lnTo>
                      <a:lnTo>
                        <a:pt x="806" y="212"/>
                      </a:lnTo>
                      <a:lnTo>
                        <a:pt x="807" y="214"/>
                      </a:lnTo>
                      <a:lnTo>
                        <a:pt x="809" y="215"/>
                      </a:lnTo>
                      <a:lnTo>
                        <a:pt x="810" y="217"/>
                      </a:lnTo>
                      <a:lnTo>
                        <a:pt x="812" y="219"/>
                      </a:lnTo>
                      <a:lnTo>
                        <a:pt x="813" y="220"/>
                      </a:lnTo>
                      <a:lnTo>
                        <a:pt x="815" y="222"/>
                      </a:lnTo>
                      <a:lnTo>
                        <a:pt x="815" y="223"/>
                      </a:lnTo>
                      <a:lnTo>
                        <a:pt x="816" y="225"/>
                      </a:lnTo>
                      <a:lnTo>
                        <a:pt x="818" y="226"/>
                      </a:lnTo>
                      <a:lnTo>
                        <a:pt x="819" y="228"/>
                      </a:lnTo>
                      <a:lnTo>
                        <a:pt x="819" y="229"/>
                      </a:lnTo>
                      <a:lnTo>
                        <a:pt x="821" y="231"/>
                      </a:lnTo>
                      <a:lnTo>
                        <a:pt x="822" y="231"/>
                      </a:lnTo>
                      <a:lnTo>
                        <a:pt x="822" y="232"/>
                      </a:lnTo>
                      <a:lnTo>
                        <a:pt x="824" y="234"/>
                      </a:lnTo>
                      <a:lnTo>
                        <a:pt x="824" y="235"/>
                      </a:lnTo>
                      <a:lnTo>
                        <a:pt x="825" y="237"/>
                      </a:lnTo>
                      <a:lnTo>
                        <a:pt x="827" y="237"/>
                      </a:lnTo>
                      <a:lnTo>
                        <a:pt x="827" y="238"/>
                      </a:lnTo>
                      <a:lnTo>
                        <a:pt x="828" y="240"/>
                      </a:lnTo>
                      <a:lnTo>
                        <a:pt x="830" y="241"/>
                      </a:lnTo>
                      <a:lnTo>
                        <a:pt x="830" y="243"/>
                      </a:lnTo>
                      <a:lnTo>
                        <a:pt x="832" y="245"/>
                      </a:lnTo>
                      <a:lnTo>
                        <a:pt x="833" y="248"/>
                      </a:lnTo>
                      <a:lnTo>
                        <a:pt x="835" y="249"/>
                      </a:lnTo>
                      <a:lnTo>
                        <a:pt x="836" y="251"/>
                      </a:lnTo>
                      <a:lnTo>
                        <a:pt x="838" y="254"/>
                      </a:lnTo>
                      <a:lnTo>
                        <a:pt x="839" y="255"/>
                      </a:lnTo>
                      <a:lnTo>
                        <a:pt x="841" y="258"/>
                      </a:lnTo>
                      <a:lnTo>
                        <a:pt x="842" y="260"/>
                      </a:lnTo>
                      <a:lnTo>
                        <a:pt x="844" y="263"/>
                      </a:lnTo>
                      <a:lnTo>
                        <a:pt x="845" y="264"/>
                      </a:lnTo>
                      <a:lnTo>
                        <a:pt x="847" y="266"/>
                      </a:lnTo>
                      <a:lnTo>
                        <a:pt x="848" y="269"/>
                      </a:lnTo>
                      <a:lnTo>
                        <a:pt x="850" y="271"/>
                      </a:lnTo>
                      <a:lnTo>
                        <a:pt x="851" y="272"/>
                      </a:lnTo>
                      <a:lnTo>
                        <a:pt x="853" y="274"/>
                      </a:lnTo>
                      <a:lnTo>
                        <a:pt x="853" y="275"/>
                      </a:lnTo>
                      <a:lnTo>
                        <a:pt x="854" y="277"/>
                      </a:lnTo>
                      <a:lnTo>
                        <a:pt x="856" y="278"/>
                      </a:lnTo>
                      <a:lnTo>
                        <a:pt x="856" y="280"/>
                      </a:lnTo>
                      <a:lnTo>
                        <a:pt x="858" y="281"/>
                      </a:lnTo>
                      <a:lnTo>
                        <a:pt x="859" y="281"/>
                      </a:lnTo>
                      <a:lnTo>
                        <a:pt x="859" y="283"/>
                      </a:lnTo>
                      <a:lnTo>
                        <a:pt x="861" y="284"/>
                      </a:lnTo>
                      <a:lnTo>
                        <a:pt x="861" y="286"/>
                      </a:lnTo>
                      <a:lnTo>
                        <a:pt x="862" y="287"/>
                      </a:lnTo>
                      <a:lnTo>
                        <a:pt x="864" y="289"/>
                      </a:lnTo>
                      <a:lnTo>
                        <a:pt x="864" y="290"/>
                      </a:lnTo>
                      <a:lnTo>
                        <a:pt x="865" y="290"/>
                      </a:lnTo>
                      <a:lnTo>
                        <a:pt x="867" y="292"/>
                      </a:lnTo>
                      <a:lnTo>
                        <a:pt x="867" y="293"/>
                      </a:lnTo>
                      <a:lnTo>
                        <a:pt x="868" y="295"/>
                      </a:lnTo>
                      <a:lnTo>
                        <a:pt x="870" y="298"/>
                      </a:lnTo>
                      <a:lnTo>
                        <a:pt x="871" y="300"/>
                      </a:lnTo>
                      <a:lnTo>
                        <a:pt x="873" y="301"/>
                      </a:lnTo>
                      <a:lnTo>
                        <a:pt x="874" y="303"/>
                      </a:lnTo>
                      <a:lnTo>
                        <a:pt x="876" y="306"/>
                      </a:lnTo>
                      <a:lnTo>
                        <a:pt x="877" y="307"/>
                      </a:lnTo>
                      <a:lnTo>
                        <a:pt x="879" y="310"/>
                      </a:lnTo>
                      <a:lnTo>
                        <a:pt x="880" y="312"/>
                      </a:lnTo>
                      <a:lnTo>
                        <a:pt x="882" y="315"/>
                      </a:lnTo>
                      <a:lnTo>
                        <a:pt x="884" y="316"/>
                      </a:lnTo>
                      <a:lnTo>
                        <a:pt x="885" y="319"/>
                      </a:lnTo>
                      <a:lnTo>
                        <a:pt x="887" y="321"/>
                      </a:lnTo>
                      <a:lnTo>
                        <a:pt x="888" y="324"/>
                      </a:lnTo>
                      <a:lnTo>
                        <a:pt x="890" y="326"/>
                      </a:lnTo>
                      <a:lnTo>
                        <a:pt x="891" y="327"/>
                      </a:lnTo>
                      <a:lnTo>
                        <a:pt x="893" y="329"/>
                      </a:lnTo>
                      <a:lnTo>
                        <a:pt x="893" y="330"/>
                      </a:lnTo>
                      <a:lnTo>
                        <a:pt x="894" y="332"/>
                      </a:lnTo>
                      <a:lnTo>
                        <a:pt x="896" y="333"/>
                      </a:lnTo>
                      <a:lnTo>
                        <a:pt x="896" y="335"/>
                      </a:lnTo>
                      <a:lnTo>
                        <a:pt x="897" y="336"/>
                      </a:lnTo>
                      <a:lnTo>
                        <a:pt x="899" y="338"/>
                      </a:lnTo>
                      <a:lnTo>
                        <a:pt x="899" y="339"/>
                      </a:lnTo>
                      <a:lnTo>
                        <a:pt x="900" y="341"/>
                      </a:lnTo>
                      <a:lnTo>
                        <a:pt x="900" y="342"/>
                      </a:lnTo>
                      <a:lnTo>
                        <a:pt x="902" y="342"/>
                      </a:lnTo>
                      <a:lnTo>
                        <a:pt x="902" y="344"/>
                      </a:lnTo>
                      <a:lnTo>
                        <a:pt x="903" y="345"/>
                      </a:lnTo>
                      <a:lnTo>
                        <a:pt x="903" y="347"/>
                      </a:lnTo>
                      <a:lnTo>
                        <a:pt x="905" y="348"/>
                      </a:lnTo>
                      <a:lnTo>
                        <a:pt x="906" y="350"/>
                      </a:lnTo>
                      <a:lnTo>
                        <a:pt x="908" y="352"/>
                      </a:lnTo>
                      <a:lnTo>
                        <a:pt x="908" y="353"/>
                      </a:lnTo>
                      <a:lnTo>
                        <a:pt x="909" y="355"/>
                      </a:lnTo>
                      <a:lnTo>
                        <a:pt x="909" y="358"/>
                      </a:lnTo>
                      <a:lnTo>
                        <a:pt x="911" y="359"/>
                      </a:lnTo>
                      <a:lnTo>
                        <a:pt x="913" y="361"/>
                      </a:lnTo>
                      <a:lnTo>
                        <a:pt x="914" y="362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3" name="Freeform 145"/>
                <p:cNvSpPr>
                  <a:spLocks noChangeAspect="1"/>
                </p:cNvSpPr>
                <p:nvPr/>
              </p:nvSpPr>
              <p:spPr bwMode="auto">
                <a:xfrm>
                  <a:off x="3408" y="2770"/>
                  <a:ext cx="457" cy="181"/>
                </a:xfrm>
                <a:custGeom>
                  <a:avLst/>
                  <a:gdLst>
                    <a:gd name="T0" fmla="*/ 45 w 914"/>
                    <a:gd name="T1" fmla="*/ 90 h 363"/>
                    <a:gd name="T2" fmla="*/ 77 w 914"/>
                    <a:gd name="T3" fmla="*/ 90 h 363"/>
                    <a:gd name="T4" fmla="*/ 93 w 914"/>
                    <a:gd name="T5" fmla="*/ 90 h 363"/>
                    <a:gd name="T6" fmla="*/ 100 w 914"/>
                    <a:gd name="T7" fmla="*/ 90 h 363"/>
                    <a:gd name="T8" fmla="*/ 104 w 914"/>
                    <a:gd name="T9" fmla="*/ 90 h 363"/>
                    <a:gd name="T10" fmla="*/ 107 w 914"/>
                    <a:gd name="T11" fmla="*/ 90 h 363"/>
                    <a:gd name="T12" fmla="*/ 110 w 914"/>
                    <a:gd name="T13" fmla="*/ 90 h 363"/>
                    <a:gd name="T14" fmla="*/ 112 w 914"/>
                    <a:gd name="T15" fmla="*/ 89 h 363"/>
                    <a:gd name="T16" fmla="*/ 115 w 914"/>
                    <a:gd name="T17" fmla="*/ 89 h 363"/>
                    <a:gd name="T18" fmla="*/ 118 w 914"/>
                    <a:gd name="T19" fmla="*/ 88 h 363"/>
                    <a:gd name="T20" fmla="*/ 121 w 914"/>
                    <a:gd name="T21" fmla="*/ 88 h 363"/>
                    <a:gd name="T22" fmla="*/ 123 w 914"/>
                    <a:gd name="T23" fmla="*/ 87 h 363"/>
                    <a:gd name="T24" fmla="*/ 126 w 914"/>
                    <a:gd name="T25" fmla="*/ 86 h 363"/>
                    <a:gd name="T26" fmla="*/ 131 w 914"/>
                    <a:gd name="T27" fmla="*/ 85 h 363"/>
                    <a:gd name="T28" fmla="*/ 134 w 914"/>
                    <a:gd name="T29" fmla="*/ 84 h 363"/>
                    <a:gd name="T30" fmla="*/ 138 w 914"/>
                    <a:gd name="T31" fmla="*/ 83 h 363"/>
                    <a:gd name="T32" fmla="*/ 140 w 914"/>
                    <a:gd name="T33" fmla="*/ 82 h 363"/>
                    <a:gd name="T34" fmla="*/ 143 w 914"/>
                    <a:gd name="T35" fmla="*/ 81 h 363"/>
                    <a:gd name="T36" fmla="*/ 146 w 914"/>
                    <a:gd name="T37" fmla="*/ 79 h 363"/>
                    <a:gd name="T38" fmla="*/ 149 w 914"/>
                    <a:gd name="T39" fmla="*/ 78 h 363"/>
                    <a:gd name="T40" fmla="*/ 152 w 914"/>
                    <a:gd name="T41" fmla="*/ 76 h 363"/>
                    <a:gd name="T42" fmla="*/ 154 w 914"/>
                    <a:gd name="T43" fmla="*/ 75 h 363"/>
                    <a:gd name="T44" fmla="*/ 156 w 914"/>
                    <a:gd name="T45" fmla="*/ 74 h 363"/>
                    <a:gd name="T46" fmla="*/ 159 w 914"/>
                    <a:gd name="T47" fmla="*/ 72 h 363"/>
                    <a:gd name="T48" fmla="*/ 162 w 914"/>
                    <a:gd name="T49" fmla="*/ 70 h 363"/>
                    <a:gd name="T50" fmla="*/ 164 w 914"/>
                    <a:gd name="T51" fmla="*/ 69 h 363"/>
                    <a:gd name="T52" fmla="*/ 166 w 914"/>
                    <a:gd name="T53" fmla="*/ 68 h 363"/>
                    <a:gd name="T54" fmla="*/ 168 w 914"/>
                    <a:gd name="T55" fmla="*/ 67 h 363"/>
                    <a:gd name="T56" fmla="*/ 171 w 914"/>
                    <a:gd name="T57" fmla="*/ 65 h 363"/>
                    <a:gd name="T58" fmla="*/ 173 w 914"/>
                    <a:gd name="T59" fmla="*/ 64 h 363"/>
                    <a:gd name="T60" fmla="*/ 174 w 914"/>
                    <a:gd name="T61" fmla="*/ 63 h 363"/>
                    <a:gd name="T62" fmla="*/ 175 w 914"/>
                    <a:gd name="T63" fmla="*/ 62 h 363"/>
                    <a:gd name="T64" fmla="*/ 177 w 914"/>
                    <a:gd name="T65" fmla="*/ 60 h 363"/>
                    <a:gd name="T66" fmla="*/ 179 w 914"/>
                    <a:gd name="T67" fmla="*/ 59 h 363"/>
                    <a:gd name="T68" fmla="*/ 180 w 914"/>
                    <a:gd name="T69" fmla="*/ 58 h 363"/>
                    <a:gd name="T70" fmla="*/ 181 w 914"/>
                    <a:gd name="T71" fmla="*/ 57 h 363"/>
                    <a:gd name="T72" fmla="*/ 183 w 914"/>
                    <a:gd name="T73" fmla="*/ 56 h 363"/>
                    <a:gd name="T74" fmla="*/ 185 w 914"/>
                    <a:gd name="T75" fmla="*/ 55 h 363"/>
                    <a:gd name="T76" fmla="*/ 186 w 914"/>
                    <a:gd name="T77" fmla="*/ 54 h 363"/>
                    <a:gd name="T78" fmla="*/ 188 w 914"/>
                    <a:gd name="T79" fmla="*/ 52 h 363"/>
                    <a:gd name="T80" fmla="*/ 190 w 914"/>
                    <a:gd name="T81" fmla="*/ 51 h 363"/>
                    <a:gd name="T82" fmla="*/ 191 w 914"/>
                    <a:gd name="T83" fmla="*/ 49 h 363"/>
                    <a:gd name="T84" fmla="*/ 193 w 914"/>
                    <a:gd name="T85" fmla="*/ 47 h 363"/>
                    <a:gd name="T86" fmla="*/ 195 w 914"/>
                    <a:gd name="T87" fmla="*/ 45 h 363"/>
                    <a:gd name="T88" fmla="*/ 196 w 914"/>
                    <a:gd name="T89" fmla="*/ 44 h 363"/>
                    <a:gd name="T90" fmla="*/ 198 w 914"/>
                    <a:gd name="T91" fmla="*/ 42 h 363"/>
                    <a:gd name="T92" fmla="*/ 201 w 914"/>
                    <a:gd name="T93" fmla="*/ 39 h 363"/>
                    <a:gd name="T94" fmla="*/ 203 w 914"/>
                    <a:gd name="T95" fmla="*/ 36 h 363"/>
                    <a:gd name="T96" fmla="*/ 205 w 914"/>
                    <a:gd name="T97" fmla="*/ 34 h 363"/>
                    <a:gd name="T98" fmla="*/ 206 w 914"/>
                    <a:gd name="T99" fmla="*/ 31 h 363"/>
                    <a:gd name="T100" fmla="*/ 208 w 914"/>
                    <a:gd name="T101" fmla="*/ 29 h 363"/>
                    <a:gd name="T102" fmla="*/ 211 w 914"/>
                    <a:gd name="T103" fmla="*/ 26 h 363"/>
                    <a:gd name="T104" fmla="*/ 213 w 914"/>
                    <a:gd name="T105" fmla="*/ 22 h 363"/>
                    <a:gd name="T106" fmla="*/ 215 w 914"/>
                    <a:gd name="T107" fmla="*/ 20 h 363"/>
                    <a:gd name="T108" fmla="*/ 217 w 914"/>
                    <a:gd name="T109" fmla="*/ 17 h 363"/>
                    <a:gd name="T110" fmla="*/ 219 w 914"/>
                    <a:gd name="T111" fmla="*/ 15 h 363"/>
                    <a:gd name="T112" fmla="*/ 221 w 914"/>
                    <a:gd name="T113" fmla="*/ 11 h 363"/>
                    <a:gd name="T114" fmla="*/ 224 w 914"/>
                    <a:gd name="T115" fmla="*/ 8 h 363"/>
                    <a:gd name="T116" fmla="*/ 225 w 914"/>
                    <a:gd name="T117" fmla="*/ 5 h 363"/>
                    <a:gd name="T118" fmla="*/ 227 w 914"/>
                    <a:gd name="T119" fmla="*/ 3 h 363"/>
                    <a:gd name="T120" fmla="*/ 228 w 914"/>
                    <a:gd name="T121" fmla="*/ 0 h 36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14"/>
                    <a:gd name="T184" fmla="*/ 0 h 363"/>
                    <a:gd name="T185" fmla="*/ 914 w 914"/>
                    <a:gd name="T186" fmla="*/ 363 h 36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14" h="363">
                      <a:moveTo>
                        <a:pt x="0" y="363"/>
                      </a:moveTo>
                      <a:lnTo>
                        <a:pt x="35" y="363"/>
                      </a:lnTo>
                      <a:lnTo>
                        <a:pt x="67" y="363"/>
                      </a:lnTo>
                      <a:lnTo>
                        <a:pt x="98" y="363"/>
                      </a:lnTo>
                      <a:lnTo>
                        <a:pt x="127" y="363"/>
                      </a:lnTo>
                      <a:lnTo>
                        <a:pt x="154" y="363"/>
                      </a:lnTo>
                      <a:lnTo>
                        <a:pt x="179" y="363"/>
                      </a:lnTo>
                      <a:lnTo>
                        <a:pt x="202" y="363"/>
                      </a:lnTo>
                      <a:lnTo>
                        <a:pt x="223" y="363"/>
                      </a:lnTo>
                      <a:lnTo>
                        <a:pt x="243" y="363"/>
                      </a:lnTo>
                      <a:lnTo>
                        <a:pt x="260" y="363"/>
                      </a:lnTo>
                      <a:lnTo>
                        <a:pt x="277" y="363"/>
                      </a:lnTo>
                      <a:lnTo>
                        <a:pt x="292" y="363"/>
                      </a:lnTo>
                      <a:lnTo>
                        <a:pt x="306" y="363"/>
                      </a:lnTo>
                      <a:lnTo>
                        <a:pt x="318" y="363"/>
                      </a:lnTo>
                      <a:lnTo>
                        <a:pt x="330" y="363"/>
                      </a:lnTo>
                      <a:lnTo>
                        <a:pt x="339" y="363"/>
                      </a:lnTo>
                      <a:lnTo>
                        <a:pt x="348" y="363"/>
                      </a:lnTo>
                      <a:lnTo>
                        <a:pt x="358" y="363"/>
                      </a:lnTo>
                      <a:lnTo>
                        <a:pt x="364" y="363"/>
                      </a:lnTo>
                      <a:lnTo>
                        <a:pt x="371" y="363"/>
                      </a:lnTo>
                      <a:lnTo>
                        <a:pt x="376" y="363"/>
                      </a:lnTo>
                      <a:lnTo>
                        <a:pt x="382" y="363"/>
                      </a:lnTo>
                      <a:lnTo>
                        <a:pt x="387" y="363"/>
                      </a:lnTo>
                      <a:lnTo>
                        <a:pt x="390" y="363"/>
                      </a:lnTo>
                      <a:lnTo>
                        <a:pt x="393" y="361"/>
                      </a:lnTo>
                      <a:lnTo>
                        <a:pt x="396" y="361"/>
                      </a:lnTo>
                      <a:lnTo>
                        <a:pt x="399" y="361"/>
                      </a:lnTo>
                      <a:lnTo>
                        <a:pt x="402" y="361"/>
                      </a:lnTo>
                      <a:lnTo>
                        <a:pt x="405" y="361"/>
                      </a:lnTo>
                      <a:lnTo>
                        <a:pt x="407" y="361"/>
                      </a:lnTo>
                      <a:lnTo>
                        <a:pt x="410" y="361"/>
                      </a:lnTo>
                      <a:lnTo>
                        <a:pt x="411" y="361"/>
                      </a:lnTo>
                      <a:lnTo>
                        <a:pt x="414" y="361"/>
                      </a:lnTo>
                      <a:lnTo>
                        <a:pt x="417" y="361"/>
                      </a:lnTo>
                      <a:lnTo>
                        <a:pt x="419" y="361"/>
                      </a:lnTo>
                      <a:lnTo>
                        <a:pt x="422" y="360"/>
                      </a:lnTo>
                      <a:lnTo>
                        <a:pt x="423" y="360"/>
                      </a:lnTo>
                      <a:lnTo>
                        <a:pt x="425" y="360"/>
                      </a:lnTo>
                      <a:lnTo>
                        <a:pt x="426" y="360"/>
                      </a:lnTo>
                      <a:lnTo>
                        <a:pt x="428" y="360"/>
                      </a:lnTo>
                      <a:lnTo>
                        <a:pt x="429" y="360"/>
                      </a:lnTo>
                      <a:lnTo>
                        <a:pt x="431" y="360"/>
                      </a:lnTo>
                      <a:lnTo>
                        <a:pt x="433" y="360"/>
                      </a:lnTo>
                      <a:lnTo>
                        <a:pt x="434" y="360"/>
                      </a:lnTo>
                      <a:lnTo>
                        <a:pt x="436" y="360"/>
                      </a:lnTo>
                      <a:lnTo>
                        <a:pt x="437" y="360"/>
                      </a:lnTo>
                      <a:lnTo>
                        <a:pt x="439" y="360"/>
                      </a:lnTo>
                      <a:lnTo>
                        <a:pt x="440" y="358"/>
                      </a:lnTo>
                      <a:lnTo>
                        <a:pt x="442" y="358"/>
                      </a:lnTo>
                      <a:lnTo>
                        <a:pt x="443" y="358"/>
                      </a:lnTo>
                      <a:lnTo>
                        <a:pt x="445" y="358"/>
                      </a:lnTo>
                      <a:lnTo>
                        <a:pt x="446" y="358"/>
                      </a:lnTo>
                      <a:lnTo>
                        <a:pt x="448" y="358"/>
                      </a:lnTo>
                      <a:lnTo>
                        <a:pt x="449" y="358"/>
                      </a:lnTo>
                      <a:lnTo>
                        <a:pt x="451" y="358"/>
                      </a:lnTo>
                      <a:lnTo>
                        <a:pt x="452" y="357"/>
                      </a:lnTo>
                      <a:lnTo>
                        <a:pt x="454" y="357"/>
                      </a:lnTo>
                      <a:lnTo>
                        <a:pt x="455" y="357"/>
                      </a:lnTo>
                      <a:lnTo>
                        <a:pt x="457" y="357"/>
                      </a:lnTo>
                      <a:lnTo>
                        <a:pt x="460" y="357"/>
                      </a:lnTo>
                      <a:lnTo>
                        <a:pt x="462" y="355"/>
                      </a:lnTo>
                      <a:lnTo>
                        <a:pt x="465" y="355"/>
                      </a:lnTo>
                      <a:lnTo>
                        <a:pt x="466" y="355"/>
                      </a:lnTo>
                      <a:lnTo>
                        <a:pt x="469" y="355"/>
                      </a:lnTo>
                      <a:lnTo>
                        <a:pt x="471" y="355"/>
                      </a:lnTo>
                      <a:lnTo>
                        <a:pt x="474" y="353"/>
                      </a:lnTo>
                      <a:lnTo>
                        <a:pt x="475" y="353"/>
                      </a:lnTo>
                      <a:lnTo>
                        <a:pt x="477" y="353"/>
                      </a:lnTo>
                      <a:lnTo>
                        <a:pt x="478" y="353"/>
                      </a:lnTo>
                      <a:lnTo>
                        <a:pt x="481" y="353"/>
                      </a:lnTo>
                      <a:lnTo>
                        <a:pt x="483" y="353"/>
                      </a:lnTo>
                      <a:lnTo>
                        <a:pt x="485" y="352"/>
                      </a:lnTo>
                      <a:lnTo>
                        <a:pt x="486" y="352"/>
                      </a:lnTo>
                      <a:lnTo>
                        <a:pt x="488" y="352"/>
                      </a:lnTo>
                      <a:lnTo>
                        <a:pt x="489" y="352"/>
                      </a:lnTo>
                      <a:lnTo>
                        <a:pt x="491" y="352"/>
                      </a:lnTo>
                      <a:lnTo>
                        <a:pt x="492" y="350"/>
                      </a:lnTo>
                      <a:lnTo>
                        <a:pt x="494" y="350"/>
                      </a:lnTo>
                      <a:lnTo>
                        <a:pt x="495" y="350"/>
                      </a:lnTo>
                      <a:lnTo>
                        <a:pt x="497" y="350"/>
                      </a:lnTo>
                      <a:lnTo>
                        <a:pt x="498" y="349"/>
                      </a:lnTo>
                      <a:lnTo>
                        <a:pt x="500" y="349"/>
                      </a:lnTo>
                      <a:lnTo>
                        <a:pt x="501" y="349"/>
                      </a:lnTo>
                      <a:lnTo>
                        <a:pt x="503" y="349"/>
                      </a:lnTo>
                      <a:lnTo>
                        <a:pt x="504" y="347"/>
                      </a:lnTo>
                      <a:lnTo>
                        <a:pt x="506" y="347"/>
                      </a:lnTo>
                      <a:lnTo>
                        <a:pt x="507" y="347"/>
                      </a:lnTo>
                      <a:lnTo>
                        <a:pt x="509" y="346"/>
                      </a:lnTo>
                      <a:lnTo>
                        <a:pt x="512" y="346"/>
                      </a:lnTo>
                      <a:lnTo>
                        <a:pt x="514" y="344"/>
                      </a:lnTo>
                      <a:lnTo>
                        <a:pt x="517" y="344"/>
                      </a:lnTo>
                      <a:lnTo>
                        <a:pt x="518" y="344"/>
                      </a:lnTo>
                      <a:lnTo>
                        <a:pt x="521" y="343"/>
                      </a:lnTo>
                      <a:lnTo>
                        <a:pt x="524" y="341"/>
                      </a:lnTo>
                      <a:lnTo>
                        <a:pt x="527" y="341"/>
                      </a:lnTo>
                      <a:lnTo>
                        <a:pt x="529" y="340"/>
                      </a:lnTo>
                      <a:lnTo>
                        <a:pt x="532" y="340"/>
                      </a:lnTo>
                      <a:lnTo>
                        <a:pt x="533" y="338"/>
                      </a:lnTo>
                      <a:lnTo>
                        <a:pt x="536" y="338"/>
                      </a:lnTo>
                      <a:lnTo>
                        <a:pt x="538" y="337"/>
                      </a:lnTo>
                      <a:lnTo>
                        <a:pt x="540" y="337"/>
                      </a:lnTo>
                      <a:lnTo>
                        <a:pt x="543" y="337"/>
                      </a:lnTo>
                      <a:lnTo>
                        <a:pt x="544" y="335"/>
                      </a:lnTo>
                      <a:lnTo>
                        <a:pt x="546" y="335"/>
                      </a:lnTo>
                      <a:lnTo>
                        <a:pt x="547" y="334"/>
                      </a:lnTo>
                      <a:lnTo>
                        <a:pt x="549" y="334"/>
                      </a:lnTo>
                      <a:lnTo>
                        <a:pt x="550" y="334"/>
                      </a:lnTo>
                      <a:lnTo>
                        <a:pt x="552" y="332"/>
                      </a:lnTo>
                      <a:lnTo>
                        <a:pt x="553" y="332"/>
                      </a:lnTo>
                      <a:lnTo>
                        <a:pt x="555" y="331"/>
                      </a:lnTo>
                      <a:lnTo>
                        <a:pt x="556" y="331"/>
                      </a:lnTo>
                      <a:lnTo>
                        <a:pt x="558" y="331"/>
                      </a:lnTo>
                      <a:lnTo>
                        <a:pt x="559" y="329"/>
                      </a:lnTo>
                      <a:lnTo>
                        <a:pt x="561" y="329"/>
                      </a:lnTo>
                      <a:lnTo>
                        <a:pt x="562" y="327"/>
                      </a:lnTo>
                      <a:lnTo>
                        <a:pt x="564" y="327"/>
                      </a:lnTo>
                      <a:lnTo>
                        <a:pt x="566" y="327"/>
                      </a:lnTo>
                      <a:lnTo>
                        <a:pt x="567" y="326"/>
                      </a:lnTo>
                      <a:lnTo>
                        <a:pt x="569" y="324"/>
                      </a:lnTo>
                      <a:lnTo>
                        <a:pt x="570" y="324"/>
                      </a:lnTo>
                      <a:lnTo>
                        <a:pt x="572" y="323"/>
                      </a:lnTo>
                      <a:lnTo>
                        <a:pt x="575" y="323"/>
                      </a:lnTo>
                      <a:lnTo>
                        <a:pt x="576" y="321"/>
                      </a:lnTo>
                      <a:lnTo>
                        <a:pt x="579" y="320"/>
                      </a:lnTo>
                      <a:lnTo>
                        <a:pt x="581" y="318"/>
                      </a:lnTo>
                      <a:lnTo>
                        <a:pt x="584" y="318"/>
                      </a:lnTo>
                      <a:lnTo>
                        <a:pt x="585" y="317"/>
                      </a:lnTo>
                      <a:lnTo>
                        <a:pt x="588" y="315"/>
                      </a:lnTo>
                      <a:lnTo>
                        <a:pt x="590" y="315"/>
                      </a:lnTo>
                      <a:lnTo>
                        <a:pt x="592" y="314"/>
                      </a:lnTo>
                      <a:lnTo>
                        <a:pt x="593" y="312"/>
                      </a:lnTo>
                      <a:lnTo>
                        <a:pt x="595" y="312"/>
                      </a:lnTo>
                      <a:lnTo>
                        <a:pt x="598" y="311"/>
                      </a:lnTo>
                      <a:lnTo>
                        <a:pt x="599" y="309"/>
                      </a:lnTo>
                      <a:lnTo>
                        <a:pt x="601" y="309"/>
                      </a:lnTo>
                      <a:lnTo>
                        <a:pt x="602" y="308"/>
                      </a:lnTo>
                      <a:lnTo>
                        <a:pt x="604" y="308"/>
                      </a:lnTo>
                      <a:lnTo>
                        <a:pt x="605" y="306"/>
                      </a:lnTo>
                      <a:lnTo>
                        <a:pt x="607" y="306"/>
                      </a:lnTo>
                      <a:lnTo>
                        <a:pt x="608" y="305"/>
                      </a:lnTo>
                      <a:lnTo>
                        <a:pt x="610" y="305"/>
                      </a:lnTo>
                      <a:lnTo>
                        <a:pt x="611" y="303"/>
                      </a:lnTo>
                      <a:lnTo>
                        <a:pt x="613" y="303"/>
                      </a:lnTo>
                      <a:lnTo>
                        <a:pt x="614" y="302"/>
                      </a:lnTo>
                      <a:lnTo>
                        <a:pt x="616" y="302"/>
                      </a:lnTo>
                      <a:lnTo>
                        <a:pt x="618" y="300"/>
                      </a:lnTo>
                      <a:lnTo>
                        <a:pt x="619" y="300"/>
                      </a:lnTo>
                      <a:lnTo>
                        <a:pt x="621" y="298"/>
                      </a:lnTo>
                      <a:lnTo>
                        <a:pt x="622" y="297"/>
                      </a:lnTo>
                      <a:lnTo>
                        <a:pt x="624" y="297"/>
                      </a:lnTo>
                      <a:lnTo>
                        <a:pt x="625" y="295"/>
                      </a:lnTo>
                      <a:lnTo>
                        <a:pt x="628" y="294"/>
                      </a:lnTo>
                      <a:lnTo>
                        <a:pt x="630" y="294"/>
                      </a:lnTo>
                      <a:lnTo>
                        <a:pt x="631" y="292"/>
                      </a:lnTo>
                      <a:lnTo>
                        <a:pt x="634" y="291"/>
                      </a:lnTo>
                      <a:lnTo>
                        <a:pt x="636" y="289"/>
                      </a:lnTo>
                      <a:lnTo>
                        <a:pt x="637" y="289"/>
                      </a:lnTo>
                      <a:lnTo>
                        <a:pt x="639" y="288"/>
                      </a:lnTo>
                      <a:lnTo>
                        <a:pt x="642" y="286"/>
                      </a:lnTo>
                      <a:lnTo>
                        <a:pt x="643" y="286"/>
                      </a:lnTo>
                      <a:lnTo>
                        <a:pt x="645" y="285"/>
                      </a:lnTo>
                      <a:lnTo>
                        <a:pt x="647" y="285"/>
                      </a:lnTo>
                      <a:lnTo>
                        <a:pt x="647" y="283"/>
                      </a:lnTo>
                      <a:lnTo>
                        <a:pt x="648" y="283"/>
                      </a:lnTo>
                      <a:lnTo>
                        <a:pt x="650" y="282"/>
                      </a:lnTo>
                      <a:lnTo>
                        <a:pt x="651" y="282"/>
                      </a:lnTo>
                      <a:lnTo>
                        <a:pt x="651" y="280"/>
                      </a:lnTo>
                      <a:lnTo>
                        <a:pt x="653" y="280"/>
                      </a:lnTo>
                      <a:lnTo>
                        <a:pt x="654" y="280"/>
                      </a:lnTo>
                      <a:lnTo>
                        <a:pt x="656" y="279"/>
                      </a:lnTo>
                      <a:lnTo>
                        <a:pt x="657" y="277"/>
                      </a:lnTo>
                      <a:lnTo>
                        <a:pt x="659" y="277"/>
                      </a:lnTo>
                      <a:lnTo>
                        <a:pt x="660" y="276"/>
                      </a:lnTo>
                      <a:lnTo>
                        <a:pt x="662" y="276"/>
                      </a:lnTo>
                      <a:lnTo>
                        <a:pt x="662" y="274"/>
                      </a:lnTo>
                      <a:lnTo>
                        <a:pt x="663" y="274"/>
                      </a:lnTo>
                      <a:lnTo>
                        <a:pt x="665" y="272"/>
                      </a:lnTo>
                      <a:lnTo>
                        <a:pt x="666" y="272"/>
                      </a:lnTo>
                      <a:lnTo>
                        <a:pt x="666" y="271"/>
                      </a:lnTo>
                      <a:lnTo>
                        <a:pt x="668" y="271"/>
                      </a:lnTo>
                      <a:lnTo>
                        <a:pt x="669" y="269"/>
                      </a:lnTo>
                      <a:lnTo>
                        <a:pt x="671" y="268"/>
                      </a:lnTo>
                      <a:lnTo>
                        <a:pt x="673" y="268"/>
                      </a:lnTo>
                      <a:lnTo>
                        <a:pt x="674" y="266"/>
                      </a:lnTo>
                      <a:lnTo>
                        <a:pt x="677" y="265"/>
                      </a:lnTo>
                      <a:lnTo>
                        <a:pt x="679" y="265"/>
                      </a:lnTo>
                      <a:lnTo>
                        <a:pt x="680" y="263"/>
                      </a:lnTo>
                      <a:lnTo>
                        <a:pt x="682" y="262"/>
                      </a:lnTo>
                      <a:lnTo>
                        <a:pt x="683" y="260"/>
                      </a:lnTo>
                      <a:lnTo>
                        <a:pt x="685" y="260"/>
                      </a:lnTo>
                      <a:lnTo>
                        <a:pt x="686" y="259"/>
                      </a:lnTo>
                      <a:lnTo>
                        <a:pt x="688" y="257"/>
                      </a:lnTo>
                      <a:lnTo>
                        <a:pt x="689" y="257"/>
                      </a:lnTo>
                      <a:lnTo>
                        <a:pt x="689" y="256"/>
                      </a:lnTo>
                      <a:lnTo>
                        <a:pt x="691" y="256"/>
                      </a:lnTo>
                      <a:lnTo>
                        <a:pt x="692" y="254"/>
                      </a:lnTo>
                      <a:lnTo>
                        <a:pt x="694" y="254"/>
                      </a:lnTo>
                      <a:lnTo>
                        <a:pt x="694" y="253"/>
                      </a:lnTo>
                      <a:lnTo>
                        <a:pt x="695" y="253"/>
                      </a:lnTo>
                      <a:lnTo>
                        <a:pt x="697" y="251"/>
                      </a:lnTo>
                      <a:lnTo>
                        <a:pt x="699" y="250"/>
                      </a:lnTo>
                      <a:lnTo>
                        <a:pt x="700" y="250"/>
                      </a:lnTo>
                      <a:lnTo>
                        <a:pt x="702" y="248"/>
                      </a:lnTo>
                      <a:lnTo>
                        <a:pt x="703" y="246"/>
                      </a:lnTo>
                      <a:lnTo>
                        <a:pt x="705" y="245"/>
                      </a:lnTo>
                      <a:lnTo>
                        <a:pt x="706" y="245"/>
                      </a:lnTo>
                      <a:lnTo>
                        <a:pt x="708" y="243"/>
                      </a:lnTo>
                      <a:lnTo>
                        <a:pt x="708" y="242"/>
                      </a:lnTo>
                      <a:lnTo>
                        <a:pt x="709" y="242"/>
                      </a:lnTo>
                      <a:lnTo>
                        <a:pt x="711" y="240"/>
                      </a:lnTo>
                      <a:lnTo>
                        <a:pt x="712" y="240"/>
                      </a:lnTo>
                      <a:lnTo>
                        <a:pt x="712" y="239"/>
                      </a:lnTo>
                      <a:lnTo>
                        <a:pt x="714" y="239"/>
                      </a:lnTo>
                      <a:lnTo>
                        <a:pt x="714" y="237"/>
                      </a:lnTo>
                      <a:lnTo>
                        <a:pt x="715" y="237"/>
                      </a:lnTo>
                      <a:lnTo>
                        <a:pt x="715" y="236"/>
                      </a:lnTo>
                      <a:lnTo>
                        <a:pt x="717" y="236"/>
                      </a:lnTo>
                      <a:lnTo>
                        <a:pt x="718" y="234"/>
                      </a:lnTo>
                      <a:lnTo>
                        <a:pt x="720" y="234"/>
                      </a:lnTo>
                      <a:lnTo>
                        <a:pt x="720" y="233"/>
                      </a:lnTo>
                      <a:lnTo>
                        <a:pt x="721" y="233"/>
                      </a:lnTo>
                      <a:lnTo>
                        <a:pt x="723" y="231"/>
                      </a:lnTo>
                      <a:lnTo>
                        <a:pt x="725" y="230"/>
                      </a:lnTo>
                      <a:lnTo>
                        <a:pt x="726" y="230"/>
                      </a:lnTo>
                      <a:lnTo>
                        <a:pt x="728" y="228"/>
                      </a:lnTo>
                      <a:lnTo>
                        <a:pt x="729" y="227"/>
                      </a:lnTo>
                      <a:lnTo>
                        <a:pt x="731" y="225"/>
                      </a:lnTo>
                      <a:lnTo>
                        <a:pt x="732" y="225"/>
                      </a:lnTo>
                      <a:lnTo>
                        <a:pt x="734" y="224"/>
                      </a:lnTo>
                      <a:lnTo>
                        <a:pt x="735" y="224"/>
                      </a:lnTo>
                      <a:lnTo>
                        <a:pt x="735" y="222"/>
                      </a:lnTo>
                      <a:lnTo>
                        <a:pt x="737" y="222"/>
                      </a:lnTo>
                      <a:lnTo>
                        <a:pt x="738" y="220"/>
                      </a:lnTo>
                      <a:lnTo>
                        <a:pt x="740" y="219"/>
                      </a:lnTo>
                      <a:lnTo>
                        <a:pt x="741" y="219"/>
                      </a:lnTo>
                      <a:lnTo>
                        <a:pt x="743" y="217"/>
                      </a:lnTo>
                      <a:lnTo>
                        <a:pt x="744" y="217"/>
                      </a:lnTo>
                      <a:lnTo>
                        <a:pt x="744" y="216"/>
                      </a:lnTo>
                      <a:lnTo>
                        <a:pt x="746" y="216"/>
                      </a:lnTo>
                      <a:lnTo>
                        <a:pt x="747" y="214"/>
                      </a:lnTo>
                      <a:lnTo>
                        <a:pt x="749" y="213"/>
                      </a:lnTo>
                      <a:lnTo>
                        <a:pt x="751" y="213"/>
                      </a:lnTo>
                      <a:lnTo>
                        <a:pt x="751" y="211"/>
                      </a:lnTo>
                      <a:lnTo>
                        <a:pt x="752" y="211"/>
                      </a:lnTo>
                      <a:lnTo>
                        <a:pt x="752" y="210"/>
                      </a:lnTo>
                      <a:lnTo>
                        <a:pt x="754" y="210"/>
                      </a:lnTo>
                      <a:lnTo>
                        <a:pt x="755" y="208"/>
                      </a:lnTo>
                      <a:lnTo>
                        <a:pt x="755" y="207"/>
                      </a:lnTo>
                      <a:lnTo>
                        <a:pt x="757" y="207"/>
                      </a:lnTo>
                      <a:lnTo>
                        <a:pt x="757" y="205"/>
                      </a:lnTo>
                      <a:lnTo>
                        <a:pt x="758" y="205"/>
                      </a:lnTo>
                      <a:lnTo>
                        <a:pt x="758" y="204"/>
                      </a:lnTo>
                      <a:lnTo>
                        <a:pt x="760" y="202"/>
                      </a:lnTo>
                      <a:lnTo>
                        <a:pt x="761" y="202"/>
                      </a:lnTo>
                      <a:lnTo>
                        <a:pt x="763" y="201"/>
                      </a:lnTo>
                      <a:lnTo>
                        <a:pt x="763" y="199"/>
                      </a:lnTo>
                      <a:lnTo>
                        <a:pt x="764" y="198"/>
                      </a:lnTo>
                      <a:lnTo>
                        <a:pt x="766" y="196"/>
                      </a:lnTo>
                      <a:lnTo>
                        <a:pt x="767" y="194"/>
                      </a:lnTo>
                      <a:lnTo>
                        <a:pt x="769" y="193"/>
                      </a:lnTo>
                      <a:lnTo>
                        <a:pt x="770" y="191"/>
                      </a:lnTo>
                      <a:lnTo>
                        <a:pt x="772" y="190"/>
                      </a:lnTo>
                      <a:lnTo>
                        <a:pt x="773" y="188"/>
                      </a:lnTo>
                      <a:lnTo>
                        <a:pt x="775" y="187"/>
                      </a:lnTo>
                      <a:lnTo>
                        <a:pt x="776" y="185"/>
                      </a:lnTo>
                      <a:lnTo>
                        <a:pt x="776" y="184"/>
                      </a:lnTo>
                      <a:lnTo>
                        <a:pt x="778" y="184"/>
                      </a:lnTo>
                      <a:lnTo>
                        <a:pt x="780" y="182"/>
                      </a:lnTo>
                      <a:lnTo>
                        <a:pt x="780" y="181"/>
                      </a:lnTo>
                      <a:lnTo>
                        <a:pt x="781" y="181"/>
                      </a:lnTo>
                      <a:lnTo>
                        <a:pt x="781" y="179"/>
                      </a:lnTo>
                      <a:lnTo>
                        <a:pt x="783" y="179"/>
                      </a:lnTo>
                      <a:lnTo>
                        <a:pt x="783" y="178"/>
                      </a:lnTo>
                      <a:lnTo>
                        <a:pt x="784" y="176"/>
                      </a:lnTo>
                      <a:lnTo>
                        <a:pt x="786" y="175"/>
                      </a:lnTo>
                      <a:lnTo>
                        <a:pt x="787" y="173"/>
                      </a:lnTo>
                      <a:lnTo>
                        <a:pt x="789" y="172"/>
                      </a:lnTo>
                      <a:lnTo>
                        <a:pt x="789" y="170"/>
                      </a:lnTo>
                      <a:lnTo>
                        <a:pt x="790" y="170"/>
                      </a:lnTo>
                      <a:lnTo>
                        <a:pt x="792" y="168"/>
                      </a:lnTo>
                      <a:lnTo>
                        <a:pt x="792" y="167"/>
                      </a:lnTo>
                      <a:lnTo>
                        <a:pt x="793" y="165"/>
                      </a:lnTo>
                      <a:lnTo>
                        <a:pt x="795" y="164"/>
                      </a:lnTo>
                      <a:lnTo>
                        <a:pt x="796" y="162"/>
                      </a:lnTo>
                      <a:lnTo>
                        <a:pt x="798" y="161"/>
                      </a:lnTo>
                      <a:lnTo>
                        <a:pt x="799" y="158"/>
                      </a:lnTo>
                      <a:lnTo>
                        <a:pt x="801" y="156"/>
                      </a:lnTo>
                      <a:lnTo>
                        <a:pt x="802" y="155"/>
                      </a:lnTo>
                      <a:lnTo>
                        <a:pt x="804" y="152"/>
                      </a:lnTo>
                      <a:lnTo>
                        <a:pt x="806" y="150"/>
                      </a:lnTo>
                      <a:lnTo>
                        <a:pt x="807" y="149"/>
                      </a:lnTo>
                      <a:lnTo>
                        <a:pt x="809" y="147"/>
                      </a:lnTo>
                      <a:lnTo>
                        <a:pt x="810" y="146"/>
                      </a:lnTo>
                      <a:lnTo>
                        <a:pt x="812" y="144"/>
                      </a:lnTo>
                      <a:lnTo>
                        <a:pt x="813" y="143"/>
                      </a:lnTo>
                      <a:lnTo>
                        <a:pt x="815" y="141"/>
                      </a:lnTo>
                      <a:lnTo>
                        <a:pt x="815" y="139"/>
                      </a:lnTo>
                      <a:lnTo>
                        <a:pt x="816" y="138"/>
                      </a:lnTo>
                      <a:lnTo>
                        <a:pt x="818" y="136"/>
                      </a:lnTo>
                      <a:lnTo>
                        <a:pt x="819" y="135"/>
                      </a:lnTo>
                      <a:lnTo>
                        <a:pt x="819" y="133"/>
                      </a:lnTo>
                      <a:lnTo>
                        <a:pt x="821" y="132"/>
                      </a:lnTo>
                      <a:lnTo>
                        <a:pt x="822" y="132"/>
                      </a:lnTo>
                      <a:lnTo>
                        <a:pt x="822" y="130"/>
                      </a:lnTo>
                      <a:lnTo>
                        <a:pt x="824" y="129"/>
                      </a:lnTo>
                      <a:lnTo>
                        <a:pt x="824" y="127"/>
                      </a:lnTo>
                      <a:lnTo>
                        <a:pt x="825" y="126"/>
                      </a:lnTo>
                      <a:lnTo>
                        <a:pt x="827" y="126"/>
                      </a:lnTo>
                      <a:lnTo>
                        <a:pt x="827" y="124"/>
                      </a:lnTo>
                      <a:lnTo>
                        <a:pt x="828" y="123"/>
                      </a:lnTo>
                      <a:lnTo>
                        <a:pt x="830" y="121"/>
                      </a:lnTo>
                      <a:lnTo>
                        <a:pt x="830" y="120"/>
                      </a:lnTo>
                      <a:lnTo>
                        <a:pt x="832" y="118"/>
                      </a:lnTo>
                      <a:lnTo>
                        <a:pt x="833" y="115"/>
                      </a:lnTo>
                      <a:lnTo>
                        <a:pt x="835" y="113"/>
                      </a:lnTo>
                      <a:lnTo>
                        <a:pt x="836" y="112"/>
                      </a:lnTo>
                      <a:lnTo>
                        <a:pt x="838" y="110"/>
                      </a:lnTo>
                      <a:lnTo>
                        <a:pt x="839" y="107"/>
                      </a:lnTo>
                      <a:lnTo>
                        <a:pt x="841" y="104"/>
                      </a:lnTo>
                      <a:lnTo>
                        <a:pt x="842" y="103"/>
                      </a:lnTo>
                      <a:lnTo>
                        <a:pt x="844" y="100"/>
                      </a:lnTo>
                      <a:lnTo>
                        <a:pt x="845" y="98"/>
                      </a:lnTo>
                      <a:lnTo>
                        <a:pt x="847" y="97"/>
                      </a:lnTo>
                      <a:lnTo>
                        <a:pt x="848" y="94"/>
                      </a:lnTo>
                      <a:lnTo>
                        <a:pt x="850" y="92"/>
                      </a:lnTo>
                      <a:lnTo>
                        <a:pt x="851" y="91"/>
                      </a:lnTo>
                      <a:lnTo>
                        <a:pt x="853" y="89"/>
                      </a:lnTo>
                      <a:lnTo>
                        <a:pt x="853" y="87"/>
                      </a:lnTo>
                      <a:lnTo>
                        <a:pt x="854" y="86"/>
                      </a:lnTo>
                      <a:lnTo>
                        <a:pt x="856" y="84"/>
                      </a:lnTo>
                      <a:lnTo>
                        <a:pt x="856" y="83"/>
                      </a:lnTo>
                      <a:lnTo>
                        <a:pt x="858" y="81"/>
                      </a:lnTo>
                      <a:lnTo>
                        <a:pt x="859" y="80"/>
                      </a:lnTo>
                      <a:lnTo>
                        <a:pt x="861" y="78"/>
                      </a:lnTo>
                      <a:lnTo>
                        <a:pt x="861" y="77"/>
                      </a:lnTo>
                      <a:lnTo>
                        <a:pt x="862" y="75"/>
                      </a:lnTo>
                      <a:lnTo>
                        <a:pt x="864" y="74"/>
                      </a:lnTo>
                      <a:lnTo>
                        <a:pt x="864" y="72"/>
                      </a:lnTo>
                      <a:lnTo>
                        <a:pt x="865" y="71"/>
                      </a:lnTo>
                      <a:lnTo>
                        <a:pt x="867" y="71"/>
                      </a:lnTo>
                      <a:lnTo>
                        <a:pt x="867" y="69"/>
                      </a:lnTo>
                      <a:lnTo>
                        <a:pt x="868" y="68"/>
                      </a:lnTo>
                      <a:lnTo>
                        <a:pt x="870" y="65"/>
                      </a:lnTo>
                      <a:lnTo>
                        <a:pt x="871" y="63"/>
                      </a:lnTo>
                      <a:lnTo>
                        <a:pt x="873" y="61"/>
                      </a:lnTo>
                      <a:lnTo>
                        <a:pt x="874" y="60"/>
                      </a:lnTo>
                      <a:lnTo>
                        <a:pt x="876" y="57"/>
                      </a:lnTo>
                      <a:lnTo>
                        <a:pt x="877" y="55"/>
                      </a:lnTo>
                      <a:lnTo>
                        <a:pt x="879" y="52"/>
                      </a:lnTo>
                      <a:lnTo>
                        <a:pt x="880" y="51"/>
                      </a:lnTo>
                      <a:lnTo>
                        <a:pt x="882" y="48"/>
                      </a:lnTo>
                      <a:lnTo>
                        <a:pt x="884" y="46"/>
                      </a:lnTo>
                      <a:lnTo>
                        <a:pt x="885" y="43"/>
                      </a:lnTo>
                      <a:lnTo>
                        <a:pt x="887" y="42"/>
                      </a:lnTo>
                      <a:lnTo>
                        <a:pt x="888" y="40"/>
                      </a:lnTo>
                      <a:lnTo>
                        <a:pt x="890" y="37"/>
                      </a:lnTo>
                      <a:lnTo>
                        <a:pt x="891" y="35"/>
                      </a:lnTo>
                      <a:lnTo>
                        <a:pt x="893" y="34"/>
                      </a:lnTo>
                      <a:lnTo>
                        <a:pt x="893" y="32"/>
                      </a:lnTo>
                      <a:lnTo>
                        <a:pt x="894" y="31"/>
                      </a:lnTo>
                      <a:lnTo>
                        <a:pt x="896" y="29"/>
                      </a:lnTo>
                      <a:lnTo>
                        <a:pt x="896" y="28"/>
                      </a:lnTo>
                      <a:lnTo>
                        <a:pt x="897" y="26"/>
                      </a:lnTo>
                      <a:lnTo>
                        <a:pt x="899" y="25"/>
                      </a:lnTo>
                      <a:lnTo>
                        <a:pt x="899" y="23"/>
                      </a:lnTo>
                      <a:lnTo>
                        <a:pt x="900" y="22"/>
                      </a:lnTo>
                      <a:lnTo>
                        <a:pt x="900" y="20"/>
                      </a:lnTo>
                      <a:lnTo>
                        <a:pt x="902" y="20"/>
                      </a:lnTo>
                      <a:lnTo>
                        <a:pt x="902" y="19"/>
                      </a:lnTo>
                      <a:lnTo>
                        <a:pt x="903" y="17"/>
                      </a:lnTo>
                      <a:lnTo>
                        <a:pt x="903" y="16"/>
                      </a:lnTo>
                      <a:lnTo>
                        <a:pt x="905" y="14"/>
                      </a:lnTo>
                      <a:lnTo>
                        <a:pt x="906" y="13"/>
                      </a:lnTo>
                      <a:lnTo>
                        <a:pt x="908" y="11"/>
                      </a:lnTo>
                      <a:lnTo>
                        <a:pt x="908" y="9"/>
                      </a:lnTo>
                      <a:lnTo>
                        <a:pt x="909" y="8"/>
                      </a:lnTo>
                      <a:lnTo>
                        <a:pt x="909" y="5"/>
                      </a:lnTo>
                      <a:lnTo>
                        <a:pt x="911" y="3"/>
                      </a:lnTo>
                      <a:lnTo>
                        <a:pt x="913" y="2"/>
                      </a:lnTo>
                      <a:lnTo>
                        <a:pt x="914" y="0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4" name="Freeform 146"/>
                <p:cNvSpPr>
                  <a:spLocks noChangeAspect="1"/>
                </p:cNvSpPr>
                <p:nvPr/>
              </p:nvSpPr>
              <p:spPr bwMode="auto">
                <a:xfrm>
                  <a:off x="3403" y="2587"/>
                  <a:ext cx="55" cy="183"/>
                </a:xfrm>
                <a:custGeom>
                  <a:avLst/>
                  <a:gdLst>
                    <a:gd name="T0" fmla="*/ 2 w 108"/>
                    <a:gd name="T1" fmla="*/ 3 h 365"/>
                    <a:gd name="T2" fmla="*/ 3 w 108"/>
                    <a:gd name="T3" fmla="*/ 6 h 365"/>
                    <a:gd name="T4" fmla="*/ 5 w 108"/>
                    <a:gd name="T5" fmla="*/ 8 h 365"/>
                    <a:gd name="T6" fmla="*/ 6 w 108"/>
                    <a:gd name="T7" fmla="*/ 10 h 365"/>
                    <a:gd name="T8" fmla="*/ 6 w 108"/>
                    <a:gd name="T9" fmla="*/ 12 h 365"/>
                    <a:gd name="T10" fmla="*/ 7 w 108"/>
                    <a:gd name="T11" fmla="*/ 13 h 365"/>
                    <a:gd name="T12" fmla="*/ 8 w 108"/>
                    <a:gd name="T13" fmla="*/ 15 h 365"/>
                    <a:gd name="T14" fmla="*/ 9 w 108"/>
                    <a:gd name="T15" fmla="*/ 16 h 365"/>
                    <a:gd name="T16" fmla="*/ 9 w 108"/>
                    <a:gd name="T17" fmla="*/ 18 h 365"/>
                    <a:gd name="T18" fmla="*/ 10 w 108"/>
                    <a:gd name="T19" fmla="*/ 20 h 365"/>
                    <a:gd name="T20" fmla="*/ 11 w 108"/>
                    <a:gd name="T21" fmla="*/ 21 h 365"/>
                    <a:gd name="T22" fmla="*/ 11 w 108"/>
                    <a:gd name="T23" fmla="*/ 22 h 365"/>
                    <a:gd name="T24" fmla="*/ 11 w 108"/>
                    <a:gd name="T25" fmla="*/ 24 h 365"/>
                    <a:gd name="T26" fmla="*/ 12 w 108"/>
                    <a:gd name="T27" fmla="*/ 25 h 365"/>
                    <a:gd name="T28" fmla="*/ 13 w 108"/>
                    <a:gd name="T29" fmla="*/ 26 h 365"/>
                    <a:gd name="T30" fmla="*/ 13 w 108"/>
                    <a:gd name="T31" fmla="*/ 29 h 365"/>
                    <a:gd name="T32" fmla="*/ 14 w 108"/>
                    <a:gd name="T33" fmla="*/ 30 h 365"/>
                    <a:gd name="T34" fmla="*/ 15 w 108"/>
                    <a:gd name="T35" fmla="*/ 32 h 365"/>
                    <a:gd name="T36" fmla="*/ 16 w 108"/>
                    <a:gd name="T37" fmla="*/ 34 h 365"/>
                    <a:gd name="T38" fmla="*/ 16 w 108"/>
                    <a:gd name="T39" fmla="*/ 36 h 365"/>
                    <a:gd name="T40" fmla="*/ 17 w 108"/>
                    <a:gd name="T41" fmla="*/ 37 h 365"/>
                    <a:gd name="T42" fmla="*/ 17 w 108"/>
                    <a:gd name="T43" fmla="*/ 38 h 365"/>
                    <a:gd name="T44" fmla="*/ 18 w 108"/>
                    <a:gd name="T45" fmla="*/ 40 h 365"/>
                    <a:gd name="T46" fmla="*/ 19 w 108"/>
                    <a:gd name="T47" fmla="*/ 42 h 365"/>
                    <a:gd name="T48" fmla="*/ 19 w 108"/>
                    <a:gd name="T49" fmla="*/ 44 h 365"/>
                    <a:gd name="T50" fmla="*/ 20 w 108"/>
                    <a:gd name="T51" fmla="*/ 46 h 365"/>
                    <a:gd name="T52" fmla="*/ 20 w 108"/>
                    <a:gd name="T53" fmla="*/ 48 h 365"/>
                    <a:gd name="T54" fmla="*/ 21 w 108"/>
                    <a:gd name="T55" fmla="*/ 49 h 365"/>
                    <a:gd name="T56" fmla="*/ 21 w 108"/>
                    <a:gd name="T57" fmla="*/ 50 h 365"/>
                    <a:gd name="T58" fmla="*/ 22 w 108"/>
                    <a:gd name="T59" fmla="*/ 52 h 365"/>
                    <a:gd name="T60" fmla="*/ 22 w 108"/>
                    <a:gd name="T61" fmla="*/ 53 h 365"/>
                    <a:gd name="T62" fmla="*/ 22 w 108"/>
                    <a:gd name="T63" fmla="*/ 55 h 365"/>
                    <a:gd name="T64" fmla="*/ 23 w 108"/>
                    <a:gd name="T65" fmla="*/ 57 h 365"/>
                    <a:gd name="T66" fmla="*/ 24 w 108"/>
                    <a:gd name="T67" fmla="*/ 59 h 365"/>
                    <a:gd name="T68" fmla="*/ 24 w 108"/>
                    <a:gd name="T69" fmla="*/ 61 h 365"/>
                    <a:gd name="T70" fmla="*/ 25 w 108"/>
                    <a:gd name="T71" fmla="*/ 63 h 365"/>
                    <a:gd name="T72" fmla="*/ 25 w 108"/>
                    <a:gd name="T73" fmla="*/ 64 h 365"/>
                    <a:gd name="T74" fmla="*/ 25 w 108"/>
                    <a:gd name="T75" fmla="*/ 65 h 365"/>
                    <a:gd name="T76" fmla="*/ 25 w 108"/>
                    <a:gd name="T77" fmla="*/ 66 h 365"/>
                    <a:gd name="T78" fmla="*/ 26 w 108"/>
                    <a:gd name="T79" fmla="*/ 68 h 365"/>
                    <a:gd name="T80" fmla="*/ 26 w 108"/>
                    <a:gd name="T81" fmla="*/ 70 h 365"/>
                    <a:gd name="T82" fmla="*/ 26 w 108"/>
                    <a:gd name="T83" fmla="*/ 71 h 365"/>
                    <a:gd name="T84" fmla="*/ 26 w 108"/>
                    <a:gd name="T85" fmla="*/ 73 h 365"/>
                    <a:gd name="T86" fmla="*/ 26 w 108"/>
                    <a:gd name="T87" fmla="*/ 75 h 365"/>
                    <a:gd name="T88" fmla="*/ 26 w 108"/>
                    <a:gd name="T89" fmla="*/ 76 h 365"/>
                    <a:gd name="T90" fmla="*/ 27 w 108"/>
                    <a:gd name="T91" fmla="*/ 76 h 365"/>
                    <a:gd name="T92" fmla="*/ 27 w 108"/>
                    <a:gd name="T93" fmla="*/ 77 h 365"/>
                    <a:gd name="T94" fmla="*/ 27 w 108"/>
                    <a:gd name="T95" fmla="*/ 78 h 365"/>
                    <a:gd name="T96" fmla="*/ 27 w 108"/>
                    <a:gd name="T97" fmla="*/ 79 h 365"/>
                    <a:gd name="T98" fmla="*/ 27 w 108"/>
                    <a:gd name="T99" fmla="*/ 80 h 365"/>
                    <a:gd name="T100" fmla="*/ 28 w 108"/>
                    <a:gd name="T101" fmla="*/ 81 h 365"/>
                    <a:gd name="T102" fmla="*/ 28 w 108"/>
                    <a:gd name="T103" fmla="*/ 82 h 365"/>
                    <a:gd name="T104" fmla="*/ 28 w 108"/>
                    <a:gd name="T105" fmla="*/ 83 h 365"/>
                    <a:gd name="T106" fmla="*/ 28 w 108"/>
                    <a:gd name="T107" fmla="*/ 84 h 365"/>
                    <a:gd name="T108" fmla="*/ 28 w 108"/>
                    <a:gd name="T109" fmla="*/ 86 h 365"/>
                    <a:gd name="T110" fmla="*/ 28 w 108"/>
                    <a:gd name="T111" fmla="*/ 87 h 365"/>
                    <a:gd name="T112" fmla="*/ 28 w 108"/>
                    <a:gd name="T113" fmla="*/ 89 h 365"/>
                    <a:gd name="T114" fmla="*/ 0 w 108"/>
                    <a:gd name="T115" fmla="*/ 0 h 36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08"/>
                    <a:gd name="T175" fmla="*/ 0 h 365"/>
                    <a:gd name="T176" fmla="*/ 108 w 108"/>
                    <a:gd name="T177" fmla="*/ 365 h 36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08" h="36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4" y="8"/>
                      </a:lnTo>
                      <a:lnTo>
                        <a:pt x="6" y="11"/>
                      </a:lnTo>
                      <a:lnTo>
                        <a:pt x="7" y="14"/>
                      </a:lnTo>
                      <a:lnTo>
                        <a:pt x="9" y="17"/>
                      </a:lnTo>
                      <a:lnTo>
                        <a:pt x="10" y="20"/>
                      </a:lnTo>
                      <a:lnTo>
                        <a:pt x="12" y="23"/>
                      </a:lnTo>
                      <a:lnTo>
                        <a:pt x="13" y="26"/>
                      </a:lnTo>
                      <a:lnTo>
                        <a:pt x="15" y="27"/>
                      </a:lnTo>
                      <a:lnTo>
                        <a:pt x="17" y="30"/>
                      </a:lnTo>
                      <a:lnTo>
                        <a:pt x="18" y="32"/>
                      </a:lnTo>
                      <a:lnTo>
                        <a:pt x="18" y="34"/>
                      </a:lnTo>
                      <a:lnTo>
                        <a:pt x="20" y="37"/>
                      </a:lnTo>
                      <a:lnTo>
                        <a:pt x="21" y="38"/>
                      </a:lnTo>
                      <a:lnTo>
                        <a:pt x="21" y="40"/>
                      </a:lnTo>
                      <a:lnTo>
                        <a:pt x="23" y="41"/>
                      </a:lnTo>
                      <a:lnTo>
                        <a:pt x="23" y="43"/>
                      </a:lnTo>
                      <a:lnTo>
                        <a:pt x="24" y="44"/>
                      </a:lnTo>
                      <a:lnTo>
                        <a:pt x="24" y="46"/>
                      </a:lnTo>
                      <a:lnTo>
                        <a:pt x="26" y="47"/>
                      </a:lnTo>
                      <a:lnTo>
                        <a:pt x="26" y="49"/>
                      </a:lnTo>
                      <a:lnTo>
                        <a:pt x="27" y="50"/>
                      </a:lnTo>
                      <a:lnTo>
                        <a:pt x="27" y="52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30" y="58"/>
                      </a:lnTo>
                      <a:lnTo>
                        <a:pt x="30" y="60"/>
                      </a:lnTo>
                      <a:lnTo>
                        <a:pt x="32" y="61"/>
                      </a:lnTo>
                      <a:lnTo>
                        <a:pt x="32" y="63"/>
                      </a:lnTo>
                      <a:lnTo>
                        <a:pt x="33" y="64"/>
                      </a:lnTo>
                      <a:lnTo>
                        <a:pt x="33" y="67"/>
                      </a:lnTo>
                      <a:lnTo>
                        <a:pt x="35" y="69"/>
                      </a:lnTo>
                      <a:lnTo>
                        <a:pt x="36" y="70"/>
                      </a:lnTo>
                      <a:lnTo>
                        <a:pt x="36" y="72"/>
                      </a:lnTo>
                      <a:lnTo>
                        <a:pt x="38" y="75"/>
                      </a:lnTo>
                      <a:lnTo>
                        <a:pt x="38" y="76"/>
                      </a:lnTo>
                      <a:lnTo>
                        <a:pt x="38" y="78"/>
                      </a:lnTo>
                      <a:lnTo>
                        <a:pt x="39" y="79"/>
                      </a:lnTo>
                      <a:lnTo>
                        <a:pt x="39" y="81"/>
                      </a:lnTo>
                      <a:lnTo>
                        <a:pt x="41" y="81"/>
                      </a:lnTo>
                      <a:lnTo>
                        <a:pt x="41" y="82"/>
                      </a:lnTo>
                      <a:lnTo>
                        <a:pt x="41" y="84"/>
                      </a:lnTo>
                      <a:lnTo>
                        <a:pt x="43" y="86"/>
                      </a:lnTo>
                      <a:lnTo>
                        <a:pt x="43" y="87"/>
                      </a:lnTo>
                      <a:lnTo>
                        <a:pt x="43" y="89"/>
                      </a:lnTo>
                      <a:lnTo>
                        <a:pt x="44" y="90"/>
                      </a:lnTo>
                      <a:lnTo>
                        <a:pt x="44" y="92"/>
                      </a:lnTo>
                      <a:lnTo>
                        <a:pt x="44" y="93"/>
                      </a:lnTo>
                      <a:lnTo>
                        <a:pt x="46" y="93"/>
                      </a:lnTo>
                      <a:lnTo>
                        <a:pt x="46" y="95"/>
                      </a:lnTo>
                      <a:lnTo>
                        <a:pt x="46" y="96"/>
                      </a:lnTo>
                      <a:lnTo>
                        <a:pt x="47" y="98"/>
                      </a:lnTo>
                      <a:lnTo>
                        <a:pt x="47" y="99"/>
                      </a:lnTo>
                      <a:lnTo>
                        <a:pt x="47" y="101"/>
                      </a:lnTo>
                      <a:lnTo>
                        <a:pt x="49" y="102"/>
                      </a:lnTo>
                      <a:lnTo>
                        <a:pt x="49" y="104"/>
                      </a:lnTo>
                      <a:lnTo>
                        <a:pt x="50" y="107"/>
                      </a:lnTo>
                      <a:lnTo>
                        <a:pt x="50" y="108"/>
                      </a:lnTo>
                      <a:lnTo>
                        <a:pt x="52" y="110"/>
                      </a:lnTo>
                      <a:lnTo>
                        <a:pt x="52" y="113"/>
                      </a:lnTo>
                      <a:lnTo>
                        <a:pt x="53" y="115"/>
                      </a:lnTo>
                      <a:lnTo>
                        <a:pt x="53" y="118"/>
                      </a:lnTo>
                      <a:lnTo>
                        <a:pt x="55" y="119"/>
                      </a:lnTo>
                      <a:lnTo>
                        <a:pt x="56" y="122"/>
                      </a:lnTo>
                      <a:lnTo>
                        <a:pt x="56" y="124"/>
                      </a:lnTo>
                      <a:lnTo>
                        <a:pt x="58" y="127"/>
                      </a:lnTo>
                      <a:lnTo>
                        <a:pt x="58" y="128"/>
                      </a:lnTo>
                      <a:lnTo>
                        <a:pt x="59" y="130"/>
                      </a:lnTo>
                      <a:lnTo>
                        <a:pt x="59" y="131"/>
                      </a:lnTo>
                      <a:lnTo>
                        <a:pt x="61" y="134"/>
                      </a:lnTo>
                      <a:lnTo>
                        <a:pt x="61" y="136"/>
                      </a:lnTo>
                      <a:lnTo>
                        <a:pt x="61" y="138"/>
                      </a:lnTo>
                      <a:lnTo>
                        <a:pt x="62" y="138"/>
                      </a:lnTo>
                      <a:lnTo>
                        <a:pt x="62" y="139"/>
                      </a:lnTo>
                      <a:lnTo>
                        <a:pt x="62" y="141"/>
                      </a:lnTo>
                      <a:lnTo>
                        <a:pt x="64" y="142"/>
                      </a:lnTo>
                      <a:lnTo>
                        <a:pt x="64" y="144"/>
                      </a:lnTo>
                      <a:lnTo>
                        <a:pt x="64" y="145"/>
                      </a:lnTo>
                      <a:lnTo>
                        <a:pt x="65" y="147"/>
                      </a:lnTo>
                      <a:lnTo>
                        <a:pt x="65" y="148"/>
                      </a:lnTo>
                      <a:lnTo>
                        <a:pt x="65" y="150"/>
                      </a:lnTo>
                      <a:lnTo>
                        <a:pt x="67" y="151"/>
                      </a:lnTo>
                      <a:lnTo>
                        <a:pt x="67" y="153"/>
                      </a:lnTo>
                      <a:lnTo>
                        <a:pt x="67" y="154"/>
                      </a:lnTo>
                      <a:lnTo>
                        <a:pt x="69" y="156"/>
                      </a:lnTo>
                      <a:lnTo>
                        <a:pt x="69" y="157"/>
                      </a:lnTo>
                      <a:lnTo>
                        <a:pt x="69" y="159"/>
                      </a:lnTo>
                      <a:lnTo>
                        <a:pt x="70" y="162"/>
                      </a:lnTo>
                      <a:lnTo>
                        <a:pt x="70" y="164"/>
                      </a:lnTo>
                      <a:lnTo>
                        <a:pt x="72" y="165"/>
                      </a:lnTo>
                      <a:lnTo>
                        <a:pt x="72" y="168"/>
                      </a:lnTo>
                      <a:lnTo>
                        <a:pt x="73" y="170"/>
                      </a:lnTo>
                      <a:lnTo>
                        <a:pt x="73" y="173"/>
                      </a:lnTo>
                      <a:lnTo>
                        <a:pt x="75" y="176"/>
                      </a:lnTo>
                      <a:lnTo>
                        <a:pt x="75" y="177"/>
                      </a:lnTo>
                      <a:lnTo>
                        <a:pt x="76" y="180"/>
                      </a:lnTo>
                      <a:lnTo>
                        <a:pt x="76" y="182"/>
                      </a:lnTo>
                      <a:lnTo>
                        <a:pt x="76" y="183"/>
                      </a:lnTo>
                      <a:lnTo>
                        <a:pt x="78" y="186"/>
                      </a:lnTo>
                      <a:lnTo>
                        <a:pt x="78" y="188"/>
                      </a:lnTo>
                      <a:lnTo>
                        <a:pt x="78" y="189"/>
                      </a:lnTo>
                      <a:lnTo>
                        <a:pt x="79" y="191"/>
                      </a:lnTo>
                      <a:lnTo>
                        <a:pt x="79" y="193"/>
                      </a:lnTo>
                      <a:lnTo>
                        <a:pt x="79" y="194"/>
                      </a:lnTo>
                      <a:lnTo>
                        <a:pt x="81" y="196"/>
                      </a:lnTo>
                      <a:lnTo>
                        <a:pt x="81" y="197"/>
                      </a:lnTo>
                      <a:lnTo>
                        <a:pt x="81" y="199"/>
                      </a:lnTo>
                      <a:lnTo>
                        <a:pt x="82" y="200"/>
                      </a:lnTo>
                      <a:lnTo>
                        <a:pt x="82" y="202"/>
                      </a:lnTo>
                      <a:lnTo>
                        <a:pt x="82" y="203"/>
                      </a:lnTo>
                      <a:lnTo>
                        <a:pt x="82" y="205"/>
                      </a:lnTo>
                      <a:lnTo>
                        <a:pt x="84" y="206"/>
                      </a:lnTo>
                      <a:lnTo>
                        <a:pt x="84" y="208"/>
                      </a:lnTo>
                      <a:lnTo>
                        <a:pt x="85" y="209"/>
                      </a:lnTo>
                      <a:lnTo>
                        <a:pt x="85" y="211"/>
                      </a:lnTo>
                      <a:lnTo>
                        <a:pt x="85" y="214"/>
                      </a:lnTo>
                      <a:lnTo>
                        <a:pt x="87" y="215"/>
                      </a:lnTo>
                      <a:lnTo>
                        <a:pt x="87" y="217"/>
                      </a:lnTo>
                      <a:lnTo>
                        <a:pt x="87" y="219"/>
                      </a:lnTo>
                      <a:lnTo>
                        <a:pt x="88" y="222"/>
                      </a:lnTo>
                      <a:lnTo>
                        <a:pt x="88" y="223"/>
                      </a:lnTo>
                      <a:lnTo>
                        <a:pt x="90" y="226"/>
                      </a:lnTo>
                      <a:lnTo>
                        <a:pt x="90" y="228"/>
                      </a:lnTo>
                      <a:lnTo>
                        <a:pt x="91" y="231"/>
                      </a:lnTo>
                      <a:lnTo>
                        <a:pt x="91" y="232"/>
                      </a:lnTo>
                      <a:lnTo>
                        <a:pt x="93" y="235"/>
                      </a:lnTo>
                      <a:lnTo>
                        <a:pt x="93" y="237"/>
                      </a:lnTo>
                      <a:lnTo>
                        <a:pt x="94" y="240"/>
                      </a:lnTo>
                      <a:lnTo>
                        <a:pt x="94" y="241"/>
                      </a:lnTo>
                      <a:lnTo>
                        <a:pt x="94" y="243"/>
                      </a:lnTo>
                      <a:lnTo>
                        <a:pt x="96" y="245"/>
                      </a:lnTo>
                      <a:lnTo>
                        <a:pt x="96" y="246"/>
                      </a:lnTo>
                      <a:lnTo>
                        <a:pt x="96" y="248"/>
                      </a:lnTo>
                      <a:lnTo>
                        <a:pt x="96" y="249"/>
                      </a:lnTo>
                      <a:lnTo>
                        <a:pt x="98" y="251"/>
                      </a:lnTo>
                      <a:lnTo>
                        <a:pt x="98" y="252"/>
                      </a:lnTo>
                      <a:lnTo>
                        <a:pt x="98" y="254"/>
                      </a:lnTo>
                      <a:lnTo>
                        <a:pt x="98" y="255"/>
                      </a:lnTo>
                      <a:lnTo>
                        <a:pt x="98" y="257"/>
                      </a:lnTo>
                      <a:lnTo>
                        <a:pt x="99" y="258"/>
                      </a:lnTo>
                      <a:lnTo>
                        <a:pt x="99" y="260"/>
                      </a:lnTo>
                      <a:lnTo>
                        <a:pt x="99" y="261"/>
                      </a:lnTo>
                      <a:lnTo>
                        <a:pt x="99" y="263"/>
                      </a:lnTo>
                      <a:lnTo>
                        <a:pt x="99" y="264"/>
                      </a:lnTo>
                      <a:lnTo>
                        <a:pt x="99" y="266"/>
                      </a:lnTo>
                      <a:lnTo>
                        <a:pt x="99" y="267"/>
                      </a:lnTo>
                      <a:lnTo>
                        <a:pt x="99" y="269"/>
                      </a:lnTo>
                      <a:lnTo>
                        <a:pt x="101" y="271"/>
                      </a:lnTo>
                      <a:lnTo>
                        <a:pt x="101" y="272"/>
                      </a:lnTo>
                      <a:lnTo>
                        <a:pt x="101" y="274"/>
                      </a:lnTo>
                      <a:lnTo>
                        <a:pt x="101" y="275"/>
                      </a:lnTo>
                      <a:lnTo>
                        <a:pt x="101" y="278"/>
                      </a:lnTo>
                      <a:lnTo>
                        <a:pt x="101" y="280"/>
                      </a:lnTo>
                      <a:lnTo>
                        <a:pt x="101" y="281"/>
                      </a:lnTo>
                      <a:lnTo>
                        <a:pt x="101" y="284"/>
                      </a:lnTo>
                      <a:lnTo>
                        <a:pt x="101" y="286"/>
                      </a:lnTo>
                      <a:lnTo>
                        <a:pt x="102" y="287"/>
                      </a:lnTo>
                      <a:lnTo>
                        <a:pt x="102" y="289"/>
                      </a:lnTo>
                      <a:lnTo>
                        <a:pt x="102" y="290"/>
                      </a:lnTo>
                      <a:lnTo>
                        <a:pt x="102" y="292"/>
                      </a:lnTo>
                      <a:lnTo>
                        <a:pt x="102" y="293"/>
                      </a:lnTo>
                      <a:lnTo>
                        <a:pt x="102" y="295"/>
                      </a:lnTo>
                      <a:lnTo>
                        <a:pt x="102" y="297"/>
                      </a:lnTo>
                      <a:lnTo>
                        <a:pt x="102" y="298"/>
                      </a:lnTo>
                      <a:lnTo>
                        <a:pt x="102" y="300"/>
                      </a:lnTo>
                      <a:lnTo>
                        <a:pt x="102" y="301"/>
                      </a:lnTo>
                      <a:lnTo>
                        <a:pt x="104" y="303"/>
                      </a:lnTo>
                      <a:lnTo>
                        <a:pt x="104" y="304"/>
                      </a:lnTo>
                      <a:lnTo>
                        <a:pt x="104" y="306"/>
                      </a:lnTo>
                      <a:lnTo>
                        <a:pt x="104" y="307"/>
                      </a:lnTo>
                      <a:lnTo>
                        <a:pt x="104" y="309"/>
                      </a:lnTo>
                      <a:lnTo>
                        <a:pt x="104" y="310"/>
                      </a:lnTo>
                      <a:lnTo>
                        <a:pt x="104" y="312"/>
                      </a:lnTo>
                      <a:lnTo>
                        <a:pt x="105" y="312"/>
                      </a:lnTo>
                      <a:lnTo>
                        <a:pt x="105" y="313"/>
                      </a:lnTo>
                      <a:lnTo>
                        <a:pt x="105" y="315"/>
                      </a:lnTo>
                      <a:lnTo>
                        <a:pt x="105" y="316"/>
                      </a:lnTo>
                      <a:lnTo>
                        <a:pt x="105" y="318"/>
                      </a:lnTo>
                      <a:lnTo>
                        <a:pt x="105" y="319"/>
                      </a:lnTo>
                      <a:lnTo>
                        <a:pt x="107" y="321"/>
                      </a:lnTo>
                      <a:lnTo>
                        <a:pt x="107" y="323"/>
                      </a:lnTo>
                      <a:lnTo>
                        <a:pt x="107" y="324"/>
                      </a:lnTo>
                      <a:lnTo>
                        <a:pt x="107" y="326"/>
                      </a:lnTo>
                      <a:lnTo>
                        <a:pt x="107" y="327"/>
                      </a:lnTo>
                      <a:lnTo>
                        <a:pt x="107" y="329"/>
                      </a:lnTo>
                      <a:lnTo>
                        <a:pt x="108" y="330"/>
                      </a:lnTo>
                      <a:lnTo>
                        <a:pt x="108" y="332"/>
                      </a:lnTo>
                      <a:lnTo>
                        <a:pt x="108" y="333"/>
                      </a:lnTo>
                      <a:lnTo>
                        <a:pt x="108" y="335"/>
                      </a:lnTo>
                      <a:lnTo>
                        <a:pt x="108" y="336"/>
                      </a:lnTo>
                      <a:lnTo>
                        <a:pt x="108" y="338"/>
                      </a:lnTo>
                      <a:lnTo>
                        <a:pt x="108" y="339"/>
                      </a:lnTo>
                      <a:lnTo>
                        <a:pt x="108" y="341"/>
                      </a:lnTo>
                      <a:lnTo>
                        <a:pt x="108" y="342"/>
                      </a:lnTo>
                      <a:lnTo>
                        <a:pt x="108" y="344"/>
                      </a:lnTo>
                      <a:lnTo>
                        <a:pt x="108" y="345"/>
                      </a:lnTo>
                      <a:lnTo>
                        <a:pt x="107" y="347"/>
                      </a:lnTo>
                      <a:lnTo>
                        <a:pt x="107" y="350"/>
                      </a:lnTo>
                      <a:lnTo>
                        <a:pt x="107" y="352"/>
                      </a:lnTo>
                      <a:lnTo>
                        <a:pt x="107" y="355"/>
                      </a:lnTo>
                      <a:lnTo>
                        <a:pt x="107" y="356"/>
                      </a:lnTo>
                      <a:lnTo>
                        <a:pt x="107" y="359"/>
                      </a:lnTo>
                      <a:lnTo>
                        <a:pt x="107" y="362"/>
                      </a:lnTo>
                      <a:lnTo>
                        <a:pt x="107" y="3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5" name="Freeform 147"/>
                <p:cNvSpPr>
                  <a:spLocks noChangeAspect="1"/>
                </p:cNvSpPr>
                <p:nvPr/>
              </p:nvSpPr>
              <p:spPr bwMode="auto">
                <a:xfrm>
                  <a:off x="3403" y="2587"/>
                  <a:ext cx="55" cy="183"/>
                </a:xfrm>
                <a:custGeom>
                  <a:avLst/>
                  <a:gdLst>
                    <a:gd name="T0" fmla="*/ 2 w 108"/>
                    <a:gd name="T1" fmla="*/ 3 h 365"/>
                    <a:gd name="T2" fmla="*/ 3 w 108"/>
                    <a:gd name="T3" fmla="*/ 6 h 365"/>
                    <a:gd name="T4" fmla="*/ 5 w 108"/>
                    <a:gd name="T5" fmla="*/ 8 h 365"/>
                    <a:gd name="T6" fmla="*/ 6 w 108"/>
                    <a:gd name="T7" fmla="*/ 10 h 365"/>
                    <a:gd name="T8" fmla="*/ 6 w 108"/>
                    <a:gd name="T9" fmla="*/ 12 h 365"/>
                    <a:gd name="T10" fmla="*/ 7 w 108"/>
                    <a:gd name="T11" fmla="*/ 13 h 365"/>
                    <a:gd name="T12" fmla="*/ 8 w 108"/>
                    <a:gd name="T13" fmla="*/ 15 h 365"/>
                    <a:gd name="T14" fmla="*/ 9 w 108"/>
                    <a:gd name="T15" fmla="*/ 16 h 365"/>
                    <a:gd name="T16" fmla="*/ 9 w 108"/>
                    <a:gd name="T17" fmla="*/ 18 h 365"/>
                    <a:gd name="T18" fmla="*/ 10 w 108"/>
                    <a:gd name="T19" fmla="*/ 20 h 365"/>
                    <a:gd name="T20" fmla="*/ 11 w 108"/>
                    <a:gd name="T21" fmla="*/ 21 h 365"/>
                    <a:gd name="T22" fmla="*/ 11 w 108"/>
                    <a:gd name="T23" fmla="*/ 22 h 365"/>
                    <a:gd name="T24" fmla="*/ 11 w 108"/>
                    <a:gd name="T25" fmla="*/ 24 h 365"/>
                    <a:gd name="T26" fmla="*/ 12 w 108"/>
                    <a:gd name="T27" fmla="*/ 25 h 365"/>
                    <a:gd name="T28" fmla="*/ 13 w 108"/>
                    <a:gd name="T29" fmla="*/ 26 h 365"/>
                    <a:gd name="T30" fmla="*/ 13 w 108"/>
                    <a:gd name="T31" fmla="*/ 29 h 365"/>
                    <a:gd name="T32" fmla="*/ 14 w 108"/>
                    <a:gd name="T33" fmla="*/ 30 h 365"/>
                    <a:gd name="T34" fmla="*/ 15 w 108"/>
                    <a:gd name="T35" fmla="*/ 32 h 365"/>
                    <a:gd name="T36" fmla="*/ 16 w 108"/>
                    <a:gd name="T37" fmla="*/ 34 h 365"/>
                    <a:gd name="T38" fmla="*/ 16 w 108"/>
                    <a:gd name="T39" fmla="*/ 36 h 365"/>
                    <a:gd name="T40" fmla="*/ 17 w 108"/>
                    <a:gd name="T41" fmla="*/ 37 h 365"/>
                    <a:gd name="T42" fmla="*/ 17 w 108"/>
                    <a:gd name="T43" fmla="*/ 38 h 365"/>
                    <a:gd name="T44" fmla="*/ 18 w 108"/>
                    <a:gd name="T45" fmla="*/ 40 h 365"/>
                    <a:gd name="T46" fmla="*/ 19 w 108"/>
                    <a:gd name="T47" fmla="*/ 42 h 365"/>
                    <a:gd name="T48" fmla="*/ 19 w 108"/>
                    <a:gd name="T49" fmla="*/ 44 h 365"/>
                    <a:gd name="T50" fmla="*/ 20 w 108"/>
                    <a:gd name="T51" fmla="*/ 46 h 365"/>
                    <a:gd name="T52" fmla="*/ 20 w 108"/>
                    <a:gd name="T53" fmla="*/ 48 h 365"/>
                    <a:gd name="T54" fmla="*/ 21 w 108"/>
                    <a:gd name="T55" fmla="*/ 49 h 365"/>
                    <a:gd name="T56" fmla="*/ 21 w 108"/>
                    <a:gd name="T57" fmla="*/ 50 h 365"/>
                    <a:gd name="T58" fmla="*/ 22 w 108"/>
                    <a:gd name="T59" fmla="*/ 52 h 365"/>
                    <a:gd name="T60" fmla="*/ 22 w 108"/>
                    <a:gd name="T61" fmla="*/ 53 h 365"/>
                    <a:gd name="T62" fmla="*/ 22 w 108"/>
                    <a:gd name="T63" fmla="*/ 55 h 365"/>
                    <a:gd name="T64" fmla="*/ 23 w 108"/>
                    <a:gd name="T65" fmla="*/ 57 h 365"/>
                    <a:gd name="T66" fmla="*/ 24 w 108"/>
                    <a:gd name="T67" fmla="*/ 59 h 365"/>
                    <a:gd name="T68" fmla="*/ 24 w 108"/>
                    <a:gd name="T69" fmla="*/ 61 h 365"/>
                    <a:gd name="T70" fmla="*/ 25 w 108"/>
                    <a:gd name="T71" fmla="*/ 63 h 365"/>
                    <a:gd name="T72" fmla="*/ 25 w 108"/>
                    <a:gd name="T73" fmla="*/ 64 h 365"/>
                    <a:gd name="T74" fmla="*/ 25 w 108"/>
                    <a:gd name="T75" fmla="*/ 65 h 365"/>
                    <a:gd name="T76" fmla="*/ 25 w 108"/>
                    <a:gd name="T77" fmla="*/ 66 h 365"/>
                    <a:gd name="T78" fmla="*/ 26 w 108"/>
                    <a:gd name="T79" fmla="*/ 68 h 365"/>
                    <a:gd name="T80" fmla="*/ 26 w 108"/>
                    <a:gd name="T81" fmla="*/ 70 h 365"/>
                    <a:gd name="T82" fmla="*/ 26 w 108"/>
                    <a:gd name="T83" fmla="*/ 71 h 365"/>
                    <a:gd name="T84" fmla="*/ 26 w 108"/>
                    <a:gd name="T85" fmla="*/ 73 h 365"/>
                    <a:gd name="T86" fmla="*/ 26 w 108"/>
                    <a:gd name="T87" fmla="*/ 75 h 365"/>
                    <a:gd name="T88" fmla="*/ 26 w 108"/>
                    <a:gd name="T89" fmla="*/ 76 h 365"/>
                    <a:gd name="T90" fmla="*/ 27 w 108"/>
                    <a:gd name="T91" fmla="*/ 76 h 365"/>
                    <a:gd name="T92" fmla="*/ 27 w 108"/>
                    <a:gd name="T93" fmla="*/ 77 h 365"/>
                    <a:gd name="T94" fmla="*/ 27 w 108"/>
                    <a:gd name="T95" fmla="*/ 78 h 365"/>
                    <a:gd name="T96" fmla="*/ 27 w 108"/>
                    <a:gd name="T97" fmla="*/ 79 h 365"/>
                    <a:gd name="T98" fmla="*/ 27 w 108"/>
                    <a:gd name="T99" fmla="*/ 80 h 365"/>
                    <a:gd name="T100" fmla="*/ 28 w 108"/>
                    <a:gd name="T101" fmla="*/ 81 h 365"/>
                    <a:gd name="T102" fmla="*/ 28 w 108"/>
                    <a:gd name="T103" fmla="*/ 82 h 365"/>
                    <a:gd name="T104" fmla="*/ 28 w 108"/>
                    <a:gd name="T105" fmla="*/ 83 h 365"/>
                    <a:gd name="T106" fmla="*/ 28 w 108"/>
                    <a:gd name="T107" fmla="*/ 84 h 365"/>
                    <a:gd name="T108" fmla="*/ 28 w 108"/>
                    <a:gd name="T109" fmla="*/ 86 h 365"/>
                    <a:gd name="T110" fmla="*/ 28 w 108"/>
                    <a:gd name="T111" fmla="*/ 87 h 365"/>
                    <a:gd name="T112" fmla="*/ 28 w 108"/>
                    <a:gd name="T113" fmla="*/ 89 h 36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8"/>
                    <a:gd name="T172" fmla="*/ 0 h 365"/>
                    <a:gd name="T173" fmla="*/ 108 w 108"/>
                    <a:gd name="T174" fmla="*/ 365 h 36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8" h="36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4" y="8"/>
                      </a:lnTo>
                      <a:lnTo>
                        <a:pt x="6" y="11"/>
                      </a:lnTo>
                      <a:lnTo>
                        <a:pt x="7" y="14"/>
                      </a:lnTo>
                      <a:lnTo>
                        <a:pt x="9" y="17"/>
                      </a:lnTo>
                      <a:lnTo>
                        <a:pt x="10" y="20"/>
                      </a:lnTo>
                      <a:lnTo>
                        <a:pt x="12" y="23"/>
                      </a:lnTo>
                      <a:lnTo>
                        <a:pt x="13" y="26"/>
                      </a:lnTo>
                      <a:lnTo>
                        <a:pt x="15" y="27"/>
                      </a:lnTo>
                      <a:lnTo>
                        <a:pt x="17" y="30"/>
                      </a:lnTo>
                      <a:lnTo>
                        <a:pt x="18" y="32"/>
                      </a:lnTo>
                      <a:lnTo>
                        <a:pt x="18" y="34"/>
                      </a:lnTo>
                      <a:lnTo>
                        <a:pt x="20" y="37"/>
                      </a:lnTo>
                      <a:lnTo>
                        <a:pt x="21" y="38"/>
                      </a:lnTo>
                      <a:lnTo>
                        <a:pt x="21" y="40"/>
                      </a:lnTo>
                      <a:lnTo>
                        <a:pt x="23" y="41"/>
                      </a:lnTo>
                      <a:lnTo>
                        <a:pt x="23" y="43"/>
                      </a:lnTo>
                      <a:lnTo>
                        <a:pt x="24" y="44"/>
                      </a:lnTo>
                      <a:lnTo>
                        <a:pt x="24" y="46"/>
                      </a:lnTo>
                      <a:lnTo>
                        <a:pt x="26" y="47"/>
                      </a:lnTo>
                      <a:lnTo>
                        <a:pt x="26" y="49"/>
                      </a:lnTo>
                      <a:lnTo>
                        <a:pt x="27" y="50"/>
                      </a:lnTo>
                      <a:lnTo>
                        <a:pt x="27" y="52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30" y="58"/>
                      </a:lnTo>
                      <a:lnTo>
                        <a:pt x="30" y="60"/>
                      </a:lnTo>
                      <a:lnTo>
                        <a:pt x="32" y="61"/>
                      </a:lnTo>
                      <a:lnTo>
                        <a:pt x="32" y="63"/>
                      </a:lnTo>
                      <a:lnTo>
                        <a:pt x="33" y="64"/>
                      </a:lnTo>
                      <a:lnTo>
                        <a:pt x="33" y="67"/>
                      </a:lnTo>
                      <a:lnTo>
                        <a:pt x="35" y="69"/>
                      </a:lnTo>
                      <a:lnTo>
                        <a:pt x="36" y="70"/>
                      </a:lnTo>
                      <a:lnTo>
                        <a:pt x="36" y="72"/>
                      </a:lnTo>
                      <a:lnTo>
                        <a:pt x="38" y="75"/>
                      </a:lnTo>
                      <a:lnTo>
                        <a:pt x="38" y="76"/>
                      </a:lnTo>
                      <a:lnTo>
                        <a:pt x="38" y="78"/>
                      </a:lnTo>
                      <a:lnTo>
                        <a:pt x="39" y="79"/>
                      </a:lnTo>
                      <a:lnTo>
                        <a:pt x="39" y="81"/>
                      </a:lnTo>
                      <a:lnTo>
                        <a:pt x="41" y="81"/>
                      </a:lnTo>
                      <a:lnTo>
                        <a:pt x="41" y="82"/>
                      </a:lnTo>
                      <a:lnTo>
                        <a:pt x="41" y="84"/>
                      </a:lnTo>
                      <a:lnTo>
                        <a:pt x="43" y="86"/>
                      </a:lnTo>
                      <a:lnTo>
                        <a:pt x="43" y="87"/>
                      </a:lnTo>
                      <a:lnTo>
                        <a:pt x="43" y="89"/>
                      </a:lnTo>
                      <a:lnTo>
                        <a:pt x="44" y="90"/>
                      </a:lnTo>
                      <a:lnTo>
                        <a:pt x="44" y="92"/>
                      </a:lnTo>
                      <a:lnTo>
                        <a:pt x="44" y="93"/>
                      </a:lnTo>
                      <a:lnTo>
                        <a:pt x="46" y="93"/>
                      </a:lnTo>
                      <a:lnTo>
                        <a:pt x="46" y="95"/>
                      </a:lnTo>
                      <a:lnTo>
                        <a:pt x="46" y="96"/>
                      </a:lnTo>
                      <a:lnTo>
                        <a:pt x="47" y="98"/>
                      </a:lnTo>
                      <a:lnTo>
                        <a:pt x="47" y="99"/>
                      </a:lnTo>
                      <a:lnTo>
                        <a:pt x="47" y="101"/>
                      </a:lnTo>
                      <a:lnTo>
                        <a:pt x="49" y="102"/>
                      </a:lnTo>
                      <a:lnTo>
                        <a:pt x="49" y="104"/>
                      </a:lnTo>
                      <a:lnTo>
                        <a:pt x="50" y="107"/>
                      </a:lnTo>
                      <a:lnTo>
                        <a:pt x="50" y="108"/>
                      </a:lnTo>
                      <a:lnTo>
                        <a:pt x="52" y="110"/>
                      </a:lnTo>
                      <a:lnTo>
                        <a:pt x="52" y="113"/>
                      </a:lnTo>
                      <a:lnTo>
                        <a:pt x="53" y="115"/>
                      </a:lnTo>
                      <a:lnTo>
                        <a:pt x="53" y="118"/>
                      </a:lnTo>
                      <a:lnTo>
                        <a:pt x="55" y="119"/>
                      </a:lnTo>
                      <a:lnTo>
                        <a:pt x="56" y="122"/>
                      </a:lnTo>
                      <a:lnTo>
                        <a:pt x="56" y="124"/>
                      </a:lnTo>
                      <a:lnTo>
                        <a:pt x="58" y="127"/>
                      </a:lnTo>
                      <a:lnTo>
                        <a:pt x="58" y="128"/>
                      </a:lnTo>
                      <a:lnTo>
                        <a:pt x="59" y="130"/>
                      </a:lnTo>
                      <a:lnTo>
                        <a:pt x="59" y="131"/>
                      </a:lnTo>
                      <a:lnTo>
                        <a:pt x="61" y="134"/>
                      </a:lnTo>
                      <a:lnTo>
                        <a:pt x="61" y="136"/>
                      </a:lnTo>
                      <a:lnTo>
                        <a:pt x="61" y="138"/>
                      </a:lnTo>
                      <a:lnTo>
                        <a:pt x="62" y="138"/>
                      </a:lnTo>
                      <a:lnTo>
                        <a:pt x="62" y="139"/>
                      </a:lnTo>
                      <a:lnTo>
                        <a:pt x="62" y="141"/>
                      </a:lnTo>
                      <a:lnTo>
                        <a:pt x="64" y="142"/>
                      </a:lnTo>
                      <a:lnTo>
                        <a:pt x="64" y="144"/>
                      </a:lnTo>
                      <a:lnTo>
                        <a:pt x="64" y="145"/>
                      </a:lnTo>
                      <a:lnTo>
                        <a:pt x="65" y="147"/>
                      </a:lnTo>
                      <a:lnTo>
                        <a:pt x="65" y="148"/>
                      </a:lnTo>
                      <a:lnTo>
                        <a:pt x="65" y="150"/>
                      </a:lnTo>
                      <a:lnTo>
                        <a:pt x="67" y="151"/>
                      </a:lnTo>
                      <a:lnTo>
                        <a:pt x="67" y="153"/>
                      </a:lnTo>
                      <a:lnTo>
                        <a:pt x="67" y="154"/>
                      </a:lnTo>
                      <a:lnTo>
                        <a:pt x="69" y="156"/>
                      </a:lnTo>
                      <a:lnTo>
                        <a:pt x="69" y="157"/>
                      </a:lnTo>
                      <a:lnTo>
                        <a:pt x="69" y="159"/>
                      </a:lnTo>
                      <a:lnTo>
                        <a:pt x="70" y="162"/>
                      </a:lnTo>
                      <a:lnTo>
                        <a:pt x="70" y="164"/>
                      </a:lnTo>
                      <a:lnTo>
                        <a:pt x="72" y="165"/>
                      </a:lnTo>
                      <a:lnTo>
                        <a:pt x="72" y="168"/>
                      </a:lnTo>
                      <a:lnTo>
                        <a:pt x="73" y="170"/>
                      </a:lnTo>
                      <a:lnTo>
                        <a:pt x="73" y="173"/>
                      </a:lnTo>
                      <a:lnTo>
                        <a:pt x="75" y="176"/>
                      </a:lnTo>
                      <a:lnTo>
                        <a:pt x="75" y="177"/>
                      </a:lnTo>
                      <a:lnTo>
                        <a:pt x="76" y="180"/>
                      </a:lnTo>
                      <a:lnTo>
                        <a:pt x="76" y="182"/>
                      </a:lnTo>
                      <a:lnTo>
                        <a:pt x="76" y="183"/>
                      </a:lnTo>
                      <a:lnTo>
                        <a:pt x="78" y="186"/>
                      </a:lnTo>
                      <a:lnTo>
                        <a:pt x="78" y="188"/>
                      </a:lnTo>
                      <a:lnTo>
                        <a:pt x="78" y="189"/>
                      </a:lnTo>
                      <a:lnTo>
                        <a:pt x="79" y="191"/>
                      </a:lnTo>
                      <a:lnTo>
                        <a:pt x="79" y="193"/>
                      </a:lnTo>
                      <a:lnTo>
                        <a:pt x="79" y="194"/>
                      </a:lnTo>
                      <a:lnTo>
                        <a:pt x="81" y="196"/>
                      </a:lnTo>
                      <a:lnTo>
                        <a:pt x="81" y="197"/>
                      </a:lnTo>
                      <a:lnTo>
                        <a:pt x="81" y="199"/>
                      </a:lnTo>
                      <a:lnTo>
                        <a:pt x="82" y="200"/>
                      </a:lnTo>
                      <a:lnTo>
                        <a:pt x="82" y="202"/>
                      </a:lnTo>
                      <a:lnTo>
                        <a:pt x="82" y="203"/>
                      </a:lnTo>
                      <a:lnTo>
                        <a:pt x="82" y="205"/>
                      </a:lnTo>
                      <a:lnTo>
                        <a:pt x="84" y="206"/>
                      </a:lnTo>
                      <a:lnTo>
                        <a:pt x="84" y="208"/>
                      </a:lnTo>
                      <a:lnTo>
                        <a:pt x="85" y="209"/>
                      </a:lnTo>
                      <a:lnTo>
                        <a:pt x="85" y="211"/>
                      </a:lnTo>
                      <a:lnTo>
                        <a:pt x="85" y="214"/>
                      </a:lnTo>
                      <a:lnTo>
                        <a:pt x="87" y="215"/>
                      </a:lnTo>
                      <a:lnTo>
                        <a:pt x="87" y="217"/>
                      </a:lnTo>
                      <a:lnTo>
                        <a:pt x="87" y="219"/>
                      </a:lnTo>
                      <a:lnTo>
                        <a:pt x="88" y="222"/>
                      </a:lnTo>
                      <a:lnTo>
                        <a:pt x="88" y="223"/>
                      </a:lnTo>
                      <a:lnTo>
                        <a:pt x="90" y="226"/>
                      </a:lnTo>
                      <a:lnTo>
                        <a:pt x="90" y="228"/>
                      </a:lnTo>
                      <a:lnTo>
                        <a:pt x="91" y="231"/>
                      </a:lnTo>
                      <a:lnTo>
                        <a:pt x="91" y="232"/>
                      </a:lnTo>
                      <a:lnTo>
                        <a:pt x="93" y="235"/>
                      </a:lnTo>
                      <a:lnTo>
                        <a:pt x="93" y="237"/>
                      </a:lnTo>
                      <a:lnTo>
                        <a:pt x="94" y="240"/>
                      </a:lnTo>
                      <a:lnTo>
                        <a:pt x="94" y="241"/>
                      </a:lnTo>
                      <a:lnTo>
                        <a:pt x="94" y="243"/>
                      </a:lnTo>
                      <a:lnTo>
                        <a:pt x="96" y="245"/>
                      </a:lnTo>
                      <a:lnTo>
                        <a:pt x="96" y="246"/>
                      </a:lnTo>
                      <a:lnTo>
                        <a:pt x="96" y="248"/>
                      </a:lnTo>
                      <a:lnTo>
                        <a:pt x="96" y="249"/>
                      </a:lnTo>
                      <a:lnTo>
                        <a:pt x="98" y="251"/>
                      </a:lnTo>
                      <a:lnTo>
                        <a:pt x="98" y="252"/>
                      </a:lnTo>
                      <a:lnTo>
                        <a:pt x="98" y="254"/>
                      </a:lnTo>
                      <a:lnTo>
                        <a:pt x="98" y="255"/>
                      </a:lnTo>
                      <a:lnTo>
                        <a:pt x="98" y="257"/>
                      </a:lnTo>
                      <a:lnTo>
                        <a:pt x="99" y="258"/>
                      </a:lnTo>
                      <a:lnTo>
                        <a:pt x="99" y="260"/>
                      </a:lnTo>
                      <a:lnTo>
                        <a:pt x="99" y="261"/>
                      </a:lnTo>
                      <a:lnTo>
                        <a:pt x="99" y="263"/>
                      </a:lnTo>
                      <a:lnTo>
                        <a:pt x="99" y="264"/>
                      </a:lnTo>
                      <a:lnTo>
                        <a:pt x="99" y="266"/>
                      </a:lnTo>
                      <a:lnTo>
                        <a:pt x="99" y="267"/>
                      </a:lnTo>
                      <a:lnTo>
                        <a:pt x="99" y="269"/>
                      </a:lnTo>
                      <a:lnTo>
                        <a:pt x="101" y="271"/>
                      </a:lnTo>
                      <a:lnTo>
                        <a:pt x="101" y="272"/>
                      </a:lnTo>
                      <a:lnTo>
                        <a:pt x="101" y="274"/>
                      </a:lnTo>
                      <a:lnTo>
                        <a:pt x="101" y="275"/>
                      </a:lnTo>
                      <a:lnTo>
                        <a:pt x="101" y="278"/>
                      </a:lnTo>
                      <a:lnTo>
                        <a:pt x="101" y="280"/>
                      </a:lnTo>
                      <a:lnTo>
                        <a:pt x="101" y="281"/>
                      </a:lnTo>
                      <a:lnTo>
                        <a:pt x="101" y="284"/>
                      </a:lnTo>
                      <a:lnTo>
                        <a:pt x="101" y="286"/>
                      </a:lnTo>
                      <a:lnTo>
                        <a:pt x="102" y="287"/>
                      </a:lnTo>
                      <a:lnTo>
                        <a:pt x="102" y="289"/>
                      </a:lnTo>
                      <a:lnTo>
                        <a:pt x="102" y="290"/>
                      </a:lnTo>
                      <a:lnTo>
                        <a:pt x="102" y="292"/>
                      </a:lnTo>
                      <a:lnTo>
                        <a:pt x="102" y="293"/>
                      </a:lnTo>
                      <a:lnTo>
                        <a:pt x="102" y="295"/>
                      </a:lnTo>
                      <a:lnTo>
                        <a:pt x="102" y="297"/>
                      </a:lnTo>
                      <a:lnTo>
                        <a:pt x="102" y="298"/>
                      </a:lnTo>
                      <a:lnTo>
                        <a:pt x="102" y="300"/>
                      </a:lnTo>
                      <a:lnTo>
                        <a:pt x="102" y="301"/>
                      </a:lnTo>
                      <a:lnTo>
                        <a:pt x="104" y="303"/>
                      </a:lnTo>
                      <a:lnTo>
                        <a:pt x="104" y="304"/>
                      </a:lnTo>
                      <a:lnTo>
                        <a:pt x="104" y="306"/>
                      </a:lnTo>
                      <a:lnTo>
                        <a:pt x="104" y="307"/>
                      </a:lnTo>
                      <a:lnTo>
                        <a:pt x="104" y="309"/>
                      </a:lnTo>
                      <a:lnTo>
                        <a:pt x="104" y="310"/>
                      </a:lnTo>
                      <a:lnTo>
                        <a:pt x="104" y="312"/>
                      </a:lnTo>
                      <a:lnTo>
                        <a:pt x="105" y="312"/>
                      </a:lnTo>
                      <a:lnTo>
                        <a:pt x="105" y="313"/>
                      </a:lnTo>
                      <a:lnTo>
                        <a:pt x="105" y="315"/>
                      </a:lnTo>
                      <a:lnTo>
                        <a:pt x="105" y="316"/>
                      </a:lnTo>
                      <a:lnTo>
                        <a:pt x="105" y="318"/>
                      </a:lnTo>
                      <a:lnTo>
                        <a:pt x="105" y="319"/>
                      </a:lnTo>
                      <a:lnTo>
                        <a:pt x="107" y="321"/>
                      </a:lnTo>
                      <a:lnTo>
                        <a:pt x="107" y="323"/>
                      </a:lnTo>
                      <a:lnTo>
                        <a:pt x="107" y="324"/>
                      </a:lnTo>
                      <a:lnTo>
                        <a:pt x="107" y="326"/>
                      </a:lnTo>
                      <a:lnTo>
                        <a:pt x="107" y="327"/>
                      </a:lnTo>
                      <a:lnTo>
                        <a:pt x="107" y="329"/>
                      </a:lnTo>
                      <a:lnTo>
                        <a:pt x="108" y="330"/>
                      </a:lnTo>
                      <a:lnTo>
                        <a:pt x="108" y="332"/>
                      </a:lnTo>
                      <a:lnTo>
                        <a:pt x="108" y="333"/>
                      </a:lnTo>
                      <a:lnTo>
                        <a:pt x="108" y="335"/>
                      </a:lnTo>
                      <a:lnTo>
                        <a:pt x="108" y="336"/>
                      </a:lnTo>
                      <a:lnTo>
                        <a:pt x="108" y="338"/>
                      </a:lnTo>
                      <a:lnTo>
                        <a:pt x="108" y="339"/>
                      </a:lnTo>
                      <a:lnTo>
                        <a:pt x="108" y="341"/>
                      </a:lnTo>
                      <a:lnTo>
                        <a:pt x="108" y="342"/>
                      </a:lnTo>
                      <a:lnTo>
                        <a:pt x="108" y="344"/>
                      </a:lnTo>
                      <a:lnTo>
                        <a:pt x="108" y="345"/>
                      </a:lnTo>
                      <a:lnTo>
                        <a:pt x="107" y="347"/>
                      </a:lnTo>
                      <a:lnTo>
                        <a:pt x="107" y="350"/>
                      </a:lnTo>
                      <a:lnTo>
                        <a:pt x="107" y="352"/>
                      </a:lnTo>
                      <a:lnTo>
                        <a:pt x="107" y="355"/>
                      </a:lnTo>
                      <a:lnTo>
                        <a:pt x="107" y="356"/>
                      </a:lnTo>
                      <a:lnTo>
                        <a:pt x="107" y="359"/>
                      </a:lnTo>
                      <a:lnTo>
                        <a:pt x="107" y="362"/>
                      </a:lnTo>
                      <a:lnTo>
                        <a:pt x="107" y="365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6" name="Freeform 148"/>
                <p:cNvSpPr>
                  <a:spLocks noChangeAspect="1"/>
                </p:cNvSpPr>
                <p:nvPr/>
              </p:nvSpPr>
              <p:spPr bwMode="auto">
                <a:xfrm>
                  <a:off x="3403" y="2768"/>
                  <a:ext cx="55" cy="183"/>
                </a:xfrm>
                <a:custGeom>
                  <a:avLst/>
                  <a:gdLst>
                    <a:gd name="T0" fmla="*/ 2 w 108"/>
                    <a:gd name="T1" fmla="*/ 89 h 366"/>
                    <a:gd name="T2" fmla="*/ 3 w 108"/>
                    <a:gd name="T3" fmla="*/ 86 h 366"/>
                    <a:gd name="T4" fmla="*/ 5 w 108"/>
                    <a:gd name="T5" fmla="*/ 84 h 366"/>
                    <a:gd name="T6" fmla="*/ 6 w 108"/>
                    <a:gd name="T7" fmla="*/ 82 h 366"/>
                    <a:gd name="T8" fmla="*/ 6 w 108"/>
                    <a:gd name="T9" fmla="*/ 80 h 366"/>
                    <a:gd name="T10" fmla="*/ 7 w 108"/>
                    <a:gd name="T11" fmla="*/ 79 h 366"/>
                    <a:gd name="T12" fmla="*/ 8 w 108"/>
                    <a:gd name="T13" fmla="*/ 78 h 366"/>
                    <a:gd name="T14" fmla="*/ 9 w 108"/>
                    <a:gd name="T15" fmla="*/ 76 h 366"/>
                    <a:gd name="T16" fmla="*/ 9 w 108"/>
                    <a:gd name="T17" fmla="*/ 74 h 366"/>
                    <a:gd name="T18" fmla="*/ 10 w 108"/>
                    <a:gd name="T19" fmla="*/ 72 h 366"/>
                    <a:gd name="T20" fmla="*/ 11 w 108"/>
                    <a:gd name="T21" fmla="*/ 71 h 366"/>
                    <a:gd name="T22" fmla="*/ 11 w 108"/>
                    <a:gd name="T23" fmla="*/ 70 h 366"/>
                    <a:gd name="T24" fmla="*/ 11 w 108"/>
                    <a:gd name="T25" fmla="*/ 68 h 366"/>
                    <a:gd name="T26" fmla="*/ 12 w 108"/>
                    <a:gd name="T27" fmla="*/ 67 h 366"/>
                    <a:gd name="T28" fmla="*/ 13 w 108"/>
                    <a:gd name="T29" fmla="*/ 66 h 366"/>
                    <a:gd name="T30" fmla="*/ 13 w 108"/>
                    <a:gd name="T31" fmla="*/ 63 h 366"/>
                    <a:gd name="T32" fmla="*/ 14 w 108"/>
                    <a:gd name="T33" fmla="*/ 61 h 366"/>
                    <a:gd name="T34" fmla="*/ 15 w 108"/>
                    <a:gd name="T35" fmla="*/ 59 h 366"/>
                    <a:gd name="T36" fmla="*/ 16 w 108"/>
                    <a:gd name="T37" fmla="*/ 57 h 366"/>
                    <a:gd name="T38" fmla="*/ 16 w 108"/>
                    <a:gd name="T39" fmla="*/ 56 h 366"/>
                    <a:gd name="T40" fmla="*/ 17 w 108"/>
                    <a:gd name="T41" fmla="*/ 54 h 366"/>
                    <a:gd name="T42" fmla="*/ 17 w 108"/>
                    <a:gd name="T43" fmla="*/ 53 h 366"/>
                    <a:gd name="T44" fmla="*/ 18 w 108"/>
                    <a:gd name="T45" fmla="*/ 52 h 366"/>
                    <a:gd name="T46" fmla="*/ 19 w 108"/>
                    <a:gd name="T47" fmla="*/ 50 h 366"/>
                    <a:gd name="T48" fmla="*/ 19 w 108"/>
                    <a:gd name="T49" fmla="*/ 48 h 366"/>
                    <a:gd name="T50" fmla="*/ 20 w 108"/>
                    <a:gd name="T51" fmla="*/ 46 h 366"/>
                    <a:gd name="T52" fmla="*/ 20 w 108"/>
                    <a:gd name="T53" fmla="*/ 44 h 366"/>
                    <a:gd name="T54" fmla="*/ 21 w 108"/>
                    <a:gd name="T55" fmla="*/ 43 h 366"/>
                    <a:gd name="T56" fmla="*/ 21 w 108"/>
                    <a:gd name="T57" fmla="*/ 42 h 366"/>
                    <a:gd name="T58" fmla="*/ 22 w 108"/>
                    <a:gd name="T59" fmla="*/ 40 h 366"/>
                    <a:gd name="T60" fmla="*/ 22 w 108"/>
                    <a:gd name="T61" fmla="*/ 39 h 366"/>
                    <a:gd name="T62" fmla="*/ 22 w 108"/>
                    <a:gd name="T63" fmla="*/ 37 h 366"/>
                    <a:gd name="T64" fmla="*/ 23 w 108"/>
                    <a:gd name="T65" fmla="*/ 35 h 366"/>
                    <a:gd name="T66" fmla="*/ 24 w 108"/>
                    <a:gd name="T67" fmla="*/ 33 h 366"/>
                    <a:gd name="T68" fmla="*/ 24 w 108"/>
                    <a:gd name="T69" fmla="*/ 30 h 366"/>
                    <a:gd name="T70" fmla="*/ 25 w 108"/>
                    <a:gd name="T71" fmla="*/ 29 h 366"/>
                    <a:gd name="T72" fmla="*/ 25 w 108"/>
                    <a:gd name="T73" fmla="*/ 28 h 366"/>
                    <a:gd name="T74" fmla="*/ 25 w 108"/>
                    <a:gd name="T75" fmla="*/ 26 h 366"/>
                    <a:gd name="T76" fmla="*/ 25 w 108"/>
                    <a:gd name="T77" fmla="*/ 25 h 366"/>
                    <a:gd name="T78" fmla="*/ 26 w 108"/>
                    <a:gd name="T79" fmla="*/ 23 h 366"/>
                    <a:gd name="T80" fmla="*/ 26 w 108"/>
                    <a:gd name="T81" fmla="*/ 22 h 366"/>
                    <a:gd name="T82" fmla="*/ 26 w 108"/>
                    <a:gd name="T83" fmla="*/ 21 h 366"/>
                    <a:gd name="T84" fmla="*/ 26 w 108"/>
                    <a:gd name="T85" fmla="*/ 19 h 366"/>
                    <a:gd name="T86" fmla="*/ 26 w 108"/>
                    <a:gd name="T87" fmla="*/ 18 h 366"/>
                    <a:gd name="T88" fmla="*/ 26 w 108"/>
                    <a:gd name="T89" fmla="*/ 16 h 366"/>
                    <a:gd name="T90" fmla="*/ 27 w 108"/>
                    <a:gd name="T91" fmla="*/ 15 h 366"/>
                    <a:gd name="T92" fmla="*/ 27 w 108"/>
                    <a:gd name="T93" fmla="*/ 14 h 366"/>
                    <a:gd name="T94" fmla="*/ 27 w 108"/>
                    <a:gd name="T95" fmla="*/ 13 h 366"/>
                    <a:gd name="T96" fmla="*/ 27 w 108"/>
                    <a:gd name="T97" fmla="*/ 12 h 366"/>
                    <a:gd name="T98" fmla="*/ 27 w 108"/>
                    <a:gd name="T99" fmla="*/ 11 h 366"/>
                    <a:gd name="T100" fmla="*/ 28 w 108"/>
                    <a:gd name="T101" fmla="*/ 11 h 366"/>
                    <a:gd name="T102" fmla="*/ 28 w 108"/>
                    <a:gd name="T103" fmla="*/ 10 h 366"/>
                    <a:gd name="T104" fmla="*/ 28 w 108"/>
                    <a:gd name="T105" fmla="*/ 9 h 366"/>
                    <a:gd name="T106" fmla="*/ 28 w 108"/>
                    <a:gd name="T107" fmla="*/ 7 h 366"/>
                    <a:gd name="T108" fmla="*/ 28 w 108"/>
                    <a:gd name="T109" fmla="*/ 6 h 366"/>
                    <a:gd name="T110" fmla="*/ 28 w 108"/>
                    <a:gd name="T111" fmla="*/ 5 h 366"/>
                    <a:gd name="T112" fmla="*/ 28 w 108"/>
                    <a:gd name="T113" fmla="*/ 3 h 366"/>
                    <a:gd name="T114" fmla="*/ 0 w 108"/>
                    <a:gd name="T115" fmla="*/ 92 h 36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08"/>
                    <a:gd name="T175" fmla="*/ 0 h 366"/>
                    <a:gd name="T176" fmla="*/ 108 w 108"/>
                    <a:gd name="T177" fmla="*/ 366 h 36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08" h="366">
                      <a:moveTo>
                        <a:pt x="0" y="366"/>
                      </a:moveTo>
                      <a:lnTo>
                        <a:pt x="1" y="361"/>
                      </a:lnTo>
                      <a:lnTo>
                        <a:pt x="4" y="358"/>
                      </a:lnTo>
                      <a:lnTo>
                        <a:pt x="6" y="355"/>
                      </a:lnTo>
                      <a:lnTo>
                        <a:pt x="7" y="352"/>
                      </a:lnTo>
                      <a:lnTo>
                        <a:pt x="9" y="349"/>
                      </a:lnTo>
                      <a:lnTo>
                        <a:pt x="10" y="346"/>
                      </a:lnTo>
                      <a:lnTo>
                        <a:pt x="12" y="343"/>
                      </a:lnTo>
                      <a:lnTo>
                        <a:pt x="13" y="340"/>
                      </a:lnTo>
                      <a:lnTo>
                        <a:pt x="15" y="338"/>
                      </a:lnTo>
                      <a:lnTo>
                        <a:pt x="17" y="335"/>
                      </a:lnTo>
                      <a:lnTo>
                        <a:pt x="18" y="334"/>
                      </a:lnTo>
                      <a:lnTo>
                        <a:pt x="18" y="332"/>
                      </a:lnTo>
                      <a:lnTo>
                        <a:pt x="20" y="329"/>
                      </a:lnTo>
                      <a:lnTo>
                        <a:pt x="21" y="327"/>
                      </a:lnTo>
                      <a:lnTo>
                        <a:pt x="21" y="326"/>
                      </a:lnTo>
                      <a:lnTo>
                        <a:pt x="23" y="324"/>
                      </a:lnTo>
                      <a:lnTo>
                        <a:pt x="23" y="323"/>
                      </a:lnTo>
                      <a:lnTo>
                        <a:pt x="24" y="321"/>
                      </a:lnTo>
                      <a:lnTo>
                        <a:pt x="24" y="320"/>
                      </a:lnTo>
                      <a:lnTo>
                        <a:pt x="26" y="318"/>
                      </a:lnTo>
                      <a:lnTo>
                        <a:pt x="26" y="317"/>
                      </a:lnTo>
                      <a:lnTo>
                        <a:pt x="27" y="315"/>
                      </a:lnTo>
                      <a:lnTo>
                        <a:pt x="29" y="314"/>
                      </a:lnTo>
                      <a:lnTo>
                        <a:pt x="29" y="312"/>
                      </a:lnTo>
                      <a:lnTo>
                        <a:pt x="29" y="311"/>
                      </a:lnTo>
                      <a:lnTo>
                        <a:pt x="30" y="309"/>
                      </a:lnTo>
                      <a:lnTo>
                        <a:pt x="30" y="306"/>
                      </a:lnTo>
                      <a:lnTo>
                        <a:pt x="32" y="305"/>
                      </a:lnTo>
                      <a:lnTo>
                        <a:pt x="32" y="303"/>
                      </a:lnTo>
                      <a:lnTo>
                        <a:pt x="33" y="301"/>
                      </a:lnTo>
                      <a:lnTo>
                        <a:pt x="33" y="298"/>
                      </a:lnTo>
                      <a:lnTo>
                        <a:pt x="35" y="297"/>
                      </a:lnTo>
                      <a:lnTo>
                        <a:pt x="36" y="295"/>
                      </a:lnTo>
                      <a:lnTo>
                        <a:pt x="36" y="294"/>
                      </a:lnTo>
                      <a:lnTo>
                        <a:pt x="38" y="291"/>
                      </a:lnTo>
                      <a:lnTo>
                        <a:pt x="38" y="289"/>
                      </a:lnTo>
                      <a:lnTo>
                        <a:pt x="38" y="288"/>
                      </a:lnTo>
                      <a:lnTo>
                        <a:pt x="39" y="286"/>
                      </a:lnTo>
                      <a:lnTo>
                        <a:pt x="39" y="285"/>
                      </a:lnTo>
                      <a:lnTo>
                        <a:pt x="41" y="285"/>
                      </a:lnTo>
                      <a:lnTo>
                        <a:pt x="41" y="283"/>
                      </a:lnTo>
                      <a:lnTo>
                        <a:pt x="41" y="282"/>
                      </a:lnTo>
                      <a:lnTo>
                        <a:pt x="43" y="280"/>
                      </a:lnTo>
                      <a:lnTo>
                        <a:pt x="43" y="279"/>
                      </a:lnTo>
                      <a:lnTo>
                        <a:pt x="43" y="277"/>
                      </a:lnTo>
                      <a:lnTo>
                        <a:pt x="44" y="275"/>
                      </a:lnTo>
                      <a:lnTo>
                        <a:pt x="44" y="274"/>
                      </a:lnTo>
                      <a:lnTo>
                        <a:pt x="44" y="272"/>
                      </a:lnTo>
                      <a:lnTo>
                        <a:pt x="46" y="272"/>
                      </a:lnTo>
                      <a:lnTo>
                        <a:pt x="46" y="271"/>
                      </a:lnTo>
                      <a:lnTo>
                        <a:pt x="46" y="269"/>
                      </a:lnTo>
                      <a:lnTo>
                        <a:pt x="47" y="268"/>
                      </a:lnTo>
                      <a:lnTo>
                        <a:pt x="47" y="266"/>
                      </a:lnTo>
                      <a:lnTo>
                        <a:pt x="47" y="265"/>
                      </a:lnTo>
                      <a:lnTo>
                        <a:pt x="49" y="263"/>
                      </a:lnTo>
                      <a:lnTo>
                        <a:pt x="49" y="262"/>
                      </a:lnTo>
                      <a:lnTo>
                        <a:pt x="50" y="260"/>
                      </a:lnTo>
                      <a:lnTo>
                        <a:pt x="50" y="257"/>
                      </a:lnTo>
                      <a:lnTo>
                        <a:pt x="52" y="256"/>
                      </a:lnTo>
                      <a:lnTo>
                        <a:pt x="52" y="253"/>
                      </a:lnTo>
                      <a:lnTo>
                        <a:pt x="53" y="251"/>
                      </a:lnTo>
                      <a:lnTo>
                        <a:pt x="53" y="248"/>
                      </a:lnTo>
                      <a:lnTo>
                        <a:pt x="55" y="246"/>
                      </a:lnTo>
                      <a:lnTo>
                        <a:pt x="56" y="243"/>
                      </a:lnTo>
                      <a:lnTo>
                        <a:pt x="56" y="242"/>
                      </a:lnTo>
                      <a:lnTo>
                        <a:pt x="58" y="239"/>
                      </a:lnTo>
                      <a:lnTo>
                        <a:pt x="58" y="237"/>
                      </a:lnTo>
                      <a:lnTo>
                        <a:pt x="59" y="236"/>
                      </a:lnTo>
                      <a:lnTo>
                        <a:pt x="59" y="234"/>
                      </a:lnTo>
                      <a:lnTo>
                        <a:pt x="61" y="231"/>
                      </a:lnTo>
                      <a:lnTo>
                        <a:pt x="61" y="230"/>
                      </a:lnTo>
                      <a:lnTo>
                        <a:pt x="61" y="228"/>
                      </a:lnTo>
                      <a:lnTo>
                        <a:pt x="62" y="227"/>
                      </a:lnTo>
                      <a:lnTo>
                        <a:pt x="62" y="225"/>
                      </a:lnTo>
                      <a:lnTo>
                        <a:pt x="64" y="223"/>
                      </a:lnTo>
                      <a:lnTo>
                        <a:pt x="64" y="222"/>
                      </a:lnTo>
                      <a:lnTo>
                        <a:pt x="64" y="220"/>
                      </a:lnTo>
                      <a:lnTo>
                        <a:pt x="65" y="219"/>
                      </a:lnTo>
                      <a:lnTo>
                        <a:pt x="65" y="217"/>
                      </a:lnTo>
                      <a:lnTo>
                        <a:pt x="65" y="216"/>
                      </a:lnTo>
                      <a:lnTo>
                        <a:pt x="67" y="214"/>
                      </a:lnTo>
                      <a:lnTo>
                        <a:pt x="67" y="213"/>
                      </a:lnTo>
                      <a:lnTo>
                        <a:pt x="67" y="211"/>
                      </a:lnTo>
                      <a:lnTo>
                        <a:pt x="69" y="210"/>
                      </a:lnTo>
                      <a:lnTo>
                        <a:pt x="69" y="208"/>
                      </a:lnTo>
                      <a:lnTo>
                        <a:pt x="69" y="207"/>
                      </a:lnTo>
                      <a:lnTo>
                        <a:pt x="70" y="204"/>
                      </a:lnTo>
                      <a:lnTo>
                        <a:pt x="70" y="202"/>
                      </a:lnTo>
                      <a:lnTo>
                        <a:pt x="72" y="201"/>
                      </a:lnTo>
                      <a:lnTo>
                        <a:pt x="72" y="197"/>
                      </a:lnTo>
                      <a:lnTo>
                        <a:pt x="73" y="196"/>
                      </a:lnTo>
                      <a:lnTo>
                        <a:pt x="73" y="193"/>
                      </a:lnTo>
                      <a:lnTo>
                        <a:pt x="75" y="190"/>
                      </a:lnTo>
                      <a:lnTo>
                        <a:pt x="75" y="188"/>
                      </a:lnTo>
                      <a:lnTo>
                        <a:pt x="76" y="185"/>
                      </a:lnTo>
                      <a:lnTo>
                        <a:pt x="76" y="184"/>
                      </a:lnTo>
                      <a:lnTo>
                        <a:pt x="76" y="182"/>
                      </a:lnTo>
                      <a:lnTo>
                        <a:pt x="78" y="179"/>
                      </a:lnTo>
                      <a:lnTo>
                        <a:pt x="78" y="178"/>
                      </a:lnTo>
                      <a:lnTo>
                        <a:pt x="78" y="176"/>
                      </a:lnTo>
                      <a:lnTo>
                        <a:pt x="79" y="175"/>
                      </a:lnTo>
                      <a:lnTo>
                        <a:pt x="79" y="173"/>
                      </a:lnTo>
                      <a:lnTo>
                        <a:pt x="79" y="171"/>
                      </a:lnTo>
                      <a:lnTo>
                        <a:pt x="81" y="170"/>
                      </a:lnTo>
                      <a:lnTo>
                        <a:pt x="81" y="168"/>
                      </a:lnTo>
                      <a:lnTo>
                        <a:pt x="81" y="167"/>
                      </a:lnTo>
                      <a:lnTo>
                        <a:pt x="82" y="165"/>
                      </a:lnTo>
                      <a:lnTo>
                        <a:pt x="82" y="164"/>
                      </a:lnTo>
                      <a:lnTo>
                        <a:pt x="82" y="162"/>
                      </a:lnTo>
                      <a:lnTo>
                        <a:pt x="82" y="161"/>
                      </a:lnTo>
                      <a:lnTo>
                        <a:pt x="84" y="159"/>
                      </a:lnTo>
                      <a:lnTo>
                        <a:pt x="84" y="158"/>
                      </a:lnTo>
                      <a:lnTo>
                        <a:pt x="85" y="156"/>
                      </a:lnTo>
                      <a:lnTo>
                        <a:pt x="85" y="155"/>
                      </a:lnTo>
                      <a:lnTo>
                        <a:pt x="85" y="152"/>
                      </a:lnTo>
                      <a:lnTo>
                        <a:pt x="87" y="150"/>
                      </a:lnTo>
                      <a:lnTo>
                        <a:pt x="87" y="149"/>
                      </a:lnTo>
                      <a:lnTo>
                        <a:pt x="87" y="147"/>
                      </a:lnTo>
                      <a:lnTo>
                        <a:pt x="88" y="144"/>
                      </a:lnTo>
                      <a:lnTo>
                        <a:pt x="88" y="142"/>
                      </a:lnTo>
                      <a:lnTo>
                        <a:pt x="90" y="139"/>
                      </a:lnTo>
                      <a:lnTo>
                        <a:pt x="90" y="138"/>
                      </a:lnTo>
                      <a:lnTo>
                        <a:pt x="91" y="135"/>
                      </a:lnTo>
                      <a:lnTo>
                        <a:pt x="91" y="133"/>
                      </a:lnTo>
                      <a:lnTo>
                        <a:pt x="93" y="130"/>
                      </a:lnTo>
                      <a:lnTo>
                        <a:pt x="93" y="129"/>
                      </a:lnTo>
                      <a:lnTo>
                        <a:pt x="94" y="127"/>
                      </a:lnTo>
                      <a:lnTo>
                        <a:pt x="94" y="124"/>
                      </a:lnTo>
                      <a:lnTo>
                        <a:pt x="94" y="123"/>
                      </a:lnTo>
                      <a:lnTo>
                        <a:pt x="96" y="121"/>
                      </a:lnTo>
                      <a:lnTo>
                        <a:pt x="96" y="120"/>
                      </a:lnTo>
                      <a:lnTo>
                        <a:pt x="96" y="118"/>
                      </a:lnTo>
                      <a:lnTo>
                        <a:pt x="96" y="116"/>
                      </a:lnTo>
                      <a:lnTo>
                        <a:pt x="98" y="115"/>
                      </a:lnTo>
                      <a:lnTo>
                        <a:pt x="98" y="113"/>
                      </a:lnTo>
                      <a:lnTo>
                        <a:pt x="98" y="112"/>
                      </a:lnTo>
                      <a:lnTo>
                        <a:pt x="98" y="110"/>
                      </a:lnTo>
                      <a:lnTo>
                        <a:pt x="98" y="109"/>
                      </a:lnTo>
                      <a:lnTo>
                        <a:pt x="99" y="107"/>
                      </a:lnTo>
                      <a:lnTo>
                        <a:pt x="99" y="106"/>
                      </a:lnTo>
                      <a:lnTo>
                        <a:pt x="99" y="104"/>
                      </a:lnTo>
                      <a:lnTo>
                        <a:pt x="99" y="103"/>
                      </a:lnTo>
                      <a:lnTo>
                        <a:pt x="99" y="101"/>
                      </a:lnTo>
                      <a:lnTo>
                        <a:pt x="99" y="100"/>
                      </a:lnTo>
                      <a:lnTo>
                        <a:pt x="99" y="98"/>
                      </a:lnTo>
                      <a:lnTo>
                        <a:pt x="99" y="97"/>
                      </a:lnTo>
                      <a:lnTo>
                        <a:pt x="101" y="95"/>
                      </a:lnTo>
                      <a:lnTo>
                        <a:pt x="101" y="94"/>
                      </a:lnTo>
                      <a:lnTo>
                        <a:pt x="101" y="92"/>
                      </a:lnTo>
                      <a:lnTo>
                        <a:pt x="101" y="90"/>
                      </a:lnTo>
                      <a:lnTo>
                        <a:pt x="101" y="87"/>
                      </a:lnTo>
                      <a:lnTo>
                        <a:pt x="101" y="86"/>
                      </a:lnTo>
                      <a:lnTo>
                        <a:pt x="101" y="84"/>
                      </a:lnTo>
                      <a:lnTo>
                        <a:pt x="101" y="81"/>
                      </a:lnTo>
                      <a:lnTo>
                        <a:pt x="101" y="80"/>
                      </a:lnTo>
                      <a:lnTo>
                        <a:pt x="102" y="78"/>
                      </a:lnTo>
                      <a:lnTo>
                        <a:pt x="102" y="77"/>
                      </a:lnTo>
                      <a:lnTo>
                        <a:pt x="102" y="75"/>
                      </a:lnTo>
                      <a:lnTo>
                        <a:pt x="102" y="74"/>
                      </a:lnTo>
                      <a:lnTo>
                        <a:pt x="102" y="72"/>
                      </a:lnTo>
                      <a:lnTo>
                        <a:pt x="102" y="71"/>
                      </a:lnTo>
                      <a:lnTo>
                        <a:pt x="102" y="69"/>
                      </a:lnTo>
                      <a:lnTo>
                        <a:pt x="102" y="68"/>
                      </a:lnTo>
                      <a:lnTo>
                        <a:pt x="102" y="66"/>
                      </a:lnTo>
                      <a:lnTo>
                        <a:pt x="102" y="64"/>
                      </a:lnTo>
                      <a:lnTo>
                        <a:pt x="104" y="63"/>
                      </a:lnTo>
                      <a:lnTo>
                        <a:pt x="104" y="61"/>
                      </a:lnTo>
                      <a:lnTo>
                        <a:pt x="104" y="60"/>
                      </a:lnTo>
                      <a:lnTo>
                        <a:pt x="104" y="58"/>
                      </a:lnTo>
                      <a:lnTo>
                        <a:pt x="104" y="57"/>
                      </a:lnTo>
                      <a:lnTo>
                        <a:pt x="104" y="55"/>
                      </a:lnTo>
                      <a:lnTo>
                        <a:pt x="104" y="54"/>
                      </a:lnTo>
                      <a:lnTo>
                        <a:pt x="105" y="54"/>
                      </a:lnTo>
                      <a:lnTo>
                        <a:pt x="105" y="52"/>
                      </a:lnTo>
                      <a:lnTo>
                        <a:pt x="105" y="51"/>
                      </a:lnTo>
                      <a:lnTo>
                        <a:pt x="105" y="49"/>
                      </a:lnTo>
                      <a:lnTo>
                        <a:pt x="105" y="48"/>
                      </a:lnTo>
                      <a:lnTo>
                        <a:pt x="105" y="46"/>
                      </a:lnTo>
                      <a:lnTo>
                        <a:pt x="107" y="45"/>
                      </a:lnTo>
                      <a:lnTo>
                        <a:pt x="107" y="43"/>
                      </a:lnTo>
                      <a:lnTo>
                        <a:pt x="107" y="42"/>
                      </a:lnTo>
                      <a:lnTo>
                        <a:pt x="107" y="40"/>
                      </a:lnTo>
                      <a:lnTo>
                        <a:pt x="107" y="38"/>
                      </a:lnTo>
                      <a:lnTo>
                        <a:pt x="107" y="37"/>
                      </a:lnTo>
                      <a:lnTo>
                        <a:pt x="108" y="35"/>
                      </a:lnTo>
                      <a:lnTo>
                        <a:pt x="108" y="34"/>
                      </a:lnTo>
                      <a:lnTo>
                        <a:pt x="108" y="32"/>
                      </a:lnTo>
                      <a:lnTo>
                        <a:pt x="108" y="31"/>
                      </a:lnTo>
                      <a:lnTo>
                        <a:pt x="108" y="29"/>
                      </a:lnTo>
                      <a:lnTo>
                        <a:pt x="108" y="28"/>
                      </a:lnTo>
                      <a:lnTo>
                        <a:pt x="108" y="26"/>
                      </a:lnTo>
                      <a:lnTo>
                        <a:pt x="108" y="25"/>
                      </a:lnTo>
                      <a:lnTo>
                        <a:pt x="108" y="23"/>
                      </a:lnTo>
                      <a:lnTo>
                        <a:pt x="108" y="22"/>
                      </a:lnTo>
                      <a:lnTo>
                        <a:pt x="108" y="20"/>
                      </a:lnTo>
                      <a:lnTo>
                        <a:pt x="107" y="19"/>
                      </a:lnTo>
                      <a:lnTo>
                        <a:pt x="107" y="16"/>
                      </a:lnTo>
                      <a:lnTo>
                        <a:pt x="107" y="14"/>
                      </a:lnTo>
                      <a:lnTo>
                        <a:pt x="107" y="11"/>
                      </a:lnTo>
                      <a:lnTo>
                        <a:pt x="107" y="9"/>
                      </a:lnTo>
                      <a:lnTo>
                        <a:pt x="107" y="6"/>
                      </a:lnTo>
                      <a:lnTo>
                        <a:pt x="107" y="3"/>
                      </a:lnTo>
                      <a:lnTo>
                        <a:pt x="107" y="0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7" name="Freeform 149"/>
                <p:cNvSpPr>
                  <a:spLocks noChangeAspect="1"/>
                </p:cNvSpPr>
                <p:nvPr/>
              </p:nvSpPr>
              <p:spPr bwMode="auto">
                <a:xfrm>
                  <a:off x="3403" y="2768"/>
                  <a:ext cx="55" cy="183"/>
                </a:xfrm>
                <a:custGeom>
                  <a:avLst/>
                  <a:gdLst>
                    <a:gd name="T0" fmla="*/ 2 w 108"/>
                    <a:gd name="T1" fmla="*/ 89 h 366"/>
                    <a:gd name="T2" fmla="*/ 3 w 108"/>
                    <a:gd name="T3" fmla="*/ 86 h 366"/>
                    <a:gd name="T4" fmla="*/ 5 w 108"/>
                    <a:gd name="T5" fmla="*/ 84 h 366"/>
                    <a:gd name="T6" fmla="*/ 6 w 108"/>
                    <a:gd name="T7" fmla="*/ 82 h 366"/>
                    <a:gd name="T8" fmla="*/ 6 w 108"/>
                    <a:gd name="T9" fmla="*/ 80 h 366"/>
                    <a:gd name="T10" fmla="*/ 7 w 108"/>
                    <a:gd name="T11" fmla="*/ 79 h 366"/>
                    <a:gd name="T12" fmla="*/ 8 w 108"/>
                    <a:gd name="T13" fmla="*/ 78 h 366"/>
                    <a:gd name="T14" fmla="*/ 9 w 108"/>
                    <a:gd name="T15" fmla="*/ 76 h 366"/>
                    <a:gd name="T16" fmla="*/ 9 w 108"/>
                    <a:gd name="T17" fmla="*/ 74 h 366"/>
                    <a:gd name="T18" fmla="*/ 10 w 108"/>
                    <a:gd name="T19" fmla="*/ 72 h 366"/>
                    <a:gd name="T20" fmla="*/ 11 w 108"/>
                    <a:gd name="T21" fmla="*/ 71 h 366"/>
                    <a:gd name="T22" fmla="*/ 11 w 108"/>
                    <a:gd name="T23" fmla="*/ 70 h 366"/>
                    <a:gd name="T24" fmla="*/ 11 w 108"/>
                    <a:gd name="T25" fmla="*/ 68 h 366"/>
                    <a:gd name="T26" fmla="*/ 12 w 108"/>
                    <a:gd name="T27" fmla="*/ 67 h 366"/>
                    <a:gd name="T28" fmla="*/ 13 w 108"/>
                    <a:gd name="T29" fmla="*/ 66 h 366"/>
                    <a:gd name="T30" fmla="*/ 13 w 108"/>
                    <a:gd name="T31" fmla="*/ 63 h 366"/>
                    <a:gd name="T32" fmla="*/ 14 w 108"/>
                    <a:gd name="T33" fmla="*/ 61 h 366"/>
                    <a:gd name="T34" fmla="*/ 15 w 108"/>
                    <a:gd name="T35" fmla="*/ 59 h 366"/>
                    <a:gd name="T36" fmla="*/ 16 w 108"/>
                    <a:gd name="T37" fmla="*/ 57 h 366"/>
                    <a:gd name="T38" fmla="*/ 16 w 108"/>
                    <a:gd name="T39" fmla="*/ 56 h 366"/>
                    <a:gd name="T40" fmla="*/ 17 w 108"/>
                    <a:gd name="T41" fmla="*/ 54 h 366"/>
                    <a:gd name="T42" fmla="*/ 17 w 108"/>
                    <a:gd name="T43" fmla="*/ 53 h 366"/>
                    <a:gd name="T44" fmla="*/ 18 w 108"/>
                    <a:gd name="T45" fmla="*/ 52 h 366"/>
                    <a:gd name="T46" fmla="*/ 19 w 108"/>
                    <a:gd name="T47" fmla="*/ 50 h 366"/>
                    <a:gd name="T48" fmla="*/ 19 w 108"/>
                    <a:gd name="T49" fmla="*/ 48 h 366"/>
                    <a:gd name="T50" fmla="*/ 20 w 108"/>
                    <a:gd name="T51" fmla="*/ 46 h 366"/>
                    <a:gd name="T52" fmla="*/ 20 w 108"/>
                    <a:gd name="T53" fmla="*/ 44 h 366"/>
                    <a:gd name="T54" fmla="*/ 21 w 108"/>
                    <a:gd name="T55" fmla="*/ 43 h 366"/>
                    <a:gd name="T56" fmla="*/ 21 w 108"/>
                    <a:gd name="T57" fmla="*/ 42 h 366"/>
                    <a:gd name="T58" fmla="*/ 22 w 108"/>
                    <a:gd name="T59" fmla="*/ 40 h 366"/>
                    <a:gd name="T60" fmla="*/ 22 w 108"/>
                    <a:gd name="T61" fmla="*/ 39 h 366"/>
                    <a:gd name="T62" fmla="*/ 22 w 108"/>
                    <a:gd name="T63" fmla="*/ 37 h 366"/>
                    <a:gd name="T64" fmla="*/ 23 w 108"/>
                    <a:gd name="T65" fmla="*/ 35 h 366"/>
                    <a:gd name="T66" fmla="*/ 24 w 108"/>
                    <a:gd name="T67" fmla="*/ 33 h 366"/>
                    <a:gd name="T68" fmla="*/ 24 w 108"/>
                    <a:gd name="T69" fmla="*/ 30 h 366"/>
                    <a:gd name="T70" fmla="*/ 25 w 108"/>
                    <a:gd name="T71" fmla="*/ 29 h 366"/>
                    <a:gd name="T72" fmla="*/ 25 w 108"/>
                    <a:gd name="T73" fmla="*/ 28 h 366"/>
                    <a:gd name="T74" fmla="*/ 25 w 108"/>
                    <a:gd name="T75" fmla="*/ 26 h 366"/>
                    <a:gd name="T76" fmla="*/ 25 w 108"/>
                    <a:gd name="T77" fmla="*/ 25 h 366"/>
                    <a:gd name="T78" fmla="*/ 26 w 108"/>
                    <a:gd name="T79" fmla="*/ 23 h 366"/>
                    <a:gd name="T80" fmla="*/ 26 w 108"/>
                    <a:gd name="T81" fmla="*/ 22 h 366"/>
                    <a:gd name="T82" fmla="*/ 26 w 108"/>
                    <a:gd name="T83" fmla="*/ 21 h 366"/>
                    <a:gd name="T84" fmla="*/ 26 w 108"/>
                    <a:gd name="T85" fmla="*/ 19 h 366"/>
                    <a:gd name="T86" fmla="*/ 26 w 108"/>
                    <a:gd name="T87" fmla="*/ 18 h 366"/>
                    <a:gd name="T88" fmla="*/ 26 w 108"/>
                    <a:gd name="T89" fmla="*/ 16 h 366"/>
                    <a:gd name="T90" fmla="*/ 27 w 108"/>
                    <a:gd name="T91" fmla="*/ 15 h 366"/>
                    <a:gd name="T92" fmla="*/ 27 w 108"/>
                    <a:gd name="T93" fmla="*/ 14 h 366"/>
                    <a:gd name="T94" fmla="*/ 27 w 108"/>
                    <a:gd name="T95" fmla="*/ 13 h 366"/>
                    <a:gd name="T96" fmla="*/ 27 w 108"/>
                    <a:gd name="T97" fmla="*/ 12 h 366"/>
                    <a:gd name="T98" fmla="*/ 27 w 108"/>
                    <a:gd name="T99" fmla="*/ 11 h 366"/>
                    <a:gd name="T100" fmla="*/ 28 w 108"/>
                    <a:gd name="T101" fmla="*/ 11 h 366"/>
                    <a:gd name="T102" fmla="*/ 28 w 108"/>
                    <a:gd name="T103" fmla="*/ 10 h 366"/>
                    <a:gd name="T104" fmla="*/ 28 w 108"/>
                    <a:gd name="T105" fmla="*/ 9 h 366"/>
                    <a:gd name="T106" fmla="*/ 28 w 108"/>
                    <a:gd name="T107" fmla="*/ 7 h 366"/>
                    <a:gd name="T108" fmla="*/ 28 w 108"/>
                    <a:gd name="T109" fmla="*/ 6 h 366"/>
                    <a:gd name="T110" fmla="*/ 28 w 108"/>
                    <a:gd name="T111" fmla="*/ 5 h 366"/>
                    <a:gd name="T112" fmla="*/ 28 w 108"/>
                    <a:gd name="T113" fmla="*/ 3 h 36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8"/>
                    <a:gd name="T172" fmla="*/ 0 h 366"/>
                    <a:gd name="T173" fmla="*/ 108 w 108"/>
                    <a:gd name="T174" fmla="*/ 366 h 36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8" h="366">
                      <a:moveTo>
                        <a:pt x="0" y="366"/>
                      </a:moveTo>
                      <a:lnTo>
                        <a:pt x="1" y="361"/>
                      </a:lnTo>
                      <a:lnTo>
                        <a:pt x="4" y="358"/>
                      </a:lnTo>
                      <a:lnTo>
                        <a:pt x="6" y="355"/>
                      </a:lnTo>
                      <a:lnTo>
                        <a:pt x="7" y="352"/>
                      </a:lnTo>
                      <a:lnTo>
                        <a:pt x="9" y="349"/>
                      </a:lnTo>
                      <a:lnTo>
                        <a:pt x="10" y="346"/>
                      </a:lnTo>
                      <a:lnTo>
                        <a:pt x="12" y="343"/>
                      </a:lnTo>
                      <a:lnTo>
                        <a:pt x="13" y="340"/>
                      </a:lnTo>
                      <a:lnTo>
                        <a:pt x="15" y="338"/>
                      </a:lnTo>
                      <a:lnTo>
                        <a:pt x="17" y="335"/>
                      </a:lnTo>
                      <a:lnTo>
                        <a:pt x="18" y="334"/>
                      </a:lnTo>
                      <a:lnTo>
                        <a:pt x="18" y="332"/>
                      </a:lnTo>
                      <a:lnTo>
                        <a:pt x="20" y="329"/>
                      </a:lnTo>
                      <a:lnTo>
                        <a:pt x="21" y="327"/>
                      </a:lnTo>
                      <a:lnTo>
                        <a:pt x="21" y="326"/>
                      </a:lnTo>
                      <a:lnTo>
                        <a:pt x="23" y="324"/>
                      </a:lnTo>
                      <a:lnTo>
                        <a:pt x="23" y="323"/>
                      </a:lnTo>
                      <a:lnTo>
                        <a:pt x="24" y="321"/>
                      </a:lnTo>
                      <a:lnTo>
                        <a:pt x="24" y="320"/>
                      </a:lnTo>
                      <a:lnTo>
                        <a:pt x="26" y="318"/>
                      </a:lnTo>
                      <a:lnTo>
                        <a:pt x="26" y="317"/>
                      </a:lnTo>
                      <a:lnTo>
                        <a:pt x="27" y="315"/>
                      </a:lnTo>
                      <a:lnTo>
                        <a:pt x="29" y="314"/>
                      </a:lnTo>
                      <a:lnTo>
                        <a:pt x="29" y="312"/>
                      </a:lnTo>
                      <a:lnTo>
                        <a:pt x="29" y="311"/>
                      </a:lnTo>
                      <a:lnTo>
                        <a:pt x="30" y="309"/>
                      </a:lnTo>
                      <a:lnTo>
                        <a:pt x="30" y="306"/>
                      </a:lnTo>
                      <a:lnTo>
                        <a:pt x="32" y="305"/>
                      </a:lnTo>
                      <a:lnTo>
                        <a:pt x="32" y="303"/>
                      </a:lnTo>
                      <a:lnTo>
                        <a:pt x="33" y="301"/>
                      </a:lnTo>
                      <a:lnTo>
                        <a:pt x="33" y="298"/>
                      </a:lnTo>
                      <a:lnTo>
                        <a:pt x="35" y="297"/>
                      </a:lnTo>
                      <a:lnTo>
                        <a:pt x="36" y="295"/>
                      </a:lnTo>
                      <a:lnTo>
                        <a:pt x="36" y="294"/>
                      </a:lnTo>
                      <a:lnTo>
                        <a:pt x="38" y="291"/>
                      </a:lnTo>
                      <a:lnTo>
                        <a:pt x="38" y="289"/>
                      </a:lnTo>
                      <a:lnTo>
                        <a:pt x="38" y="288"/>
                      </a:lnTo>
                      <a:lnTo>
                        <a:pt x="39" y="286"/>
                      </a:lnTo>
                      <a:lnTo>
                        <a:pt x="39" y="285"/>
                      </a:lnTo>
                      <a:lnTo>
                        <a:pt x="41" y="285"/>
                      </a:lnTo>
                      <a:lnTo>
                        <a:pt x="41" y="283"/>
                      </a:lnTo>
                      <a:lnTo>
                        <a:pt x="41" y="282"/>
                      </a:lnTo>
                      <a:lnTo>
                        <a:pt x="43" y="280"/>
                      </a:lnTo>
                      <a:lnTo>
                        <a:pt x="43" y="279"/>
                      </a:lnTo>
                      <a:lnTo>
                        <a:pt x="43" y="277"/>
                      </a:lnTo>
                      <a:lnTo>
                        <a:pt x="44" y="275"/>
                      </a:lnTo>
                      <a:lnTo>
                        <a:pt x="44" y="274"/>
                      </a:lnTo>
                      <a:lnTo>
                        <a:pt x="44" y="272"/>
                      </a:lnTo>
                      <a:lnTo>
                        <a:pt x="46" y="272"/>
                      </a:lnTo>
                      <a:lnTo>
                        <a:pt x="46" y="271"/>
                      </a:lnTo>
                      <a:lnTo>
                        <a:pt x="46" y="269"/>
                      </a:lnTo>
                      <a:lnTo>
                        <a:pt x="47" y="268"/>
                      </a:lnTo>
                      <a:lnTo>
                        <a:pt x="47" y="266"/>
                      </a:lnTo>
                      <a:lnTo>
                        <a:pt x="47" y="265"/>
                      </a:lnTo>
                      <a:lnTo>
                        <a:pt x="49" y="263"/>
                      </a:lnTo>
                      <a:lnTo>
                        <a:pt x="49" y="262"/>
                      </a:lnTo>
                      <a:lnTo>
                        <a:pt x="50" y="260"/>
                      </a:lnTo>
                      <a:lnTo>
                        <a:pt x="50" y="257"/>
                      </a:lnTo>
                      <a:lnTo>
                        <a:pt x="52" y="256"/>
                      </a:lnTo>
                      <a:lnTo>
                        <a:pt x="52" y="253"/>
                      </a:lnTo>
                      <a:lnTo>
                        <a:pt x="53" y="251"/>
                      </a:lnTo>
                      <a:lnTo>
                        <a:pt x="53" y="248"/>
                      </a:lnTo>
                      <a:lnTo>
                        <a:pt x="55" y="246"/>
                      </a:lnTo>
                      <a:lnTo>
                        <a:pt x="56" y="243"/>
                      </a:lnTo>
                      <a:lnTo>
                        <a:pt x="56" y="242"/>
                      </a:lnTo>
                      <a:lnTo>
                        <a:pt x="58" y="239"/>
                      </a:lnTo>
                      <a:lnTo>
                        <a:pt x="58" y="237"/>
                      </a:lnTo>
                      <a:lnTo>
                        <a:pt x="59" y="236"/>
                      </a:lnTo>
                      <a:lnTo>
                        <a:pt x="59" y="234"/>
                      </a:lnTo>
                      <a:lnTo>
                        <a:pt x="61" y="231"/>
                      </a:lnTo>
                      <a:lnTo>
                        <a:pt x="61" y="230"/>
                      </a:lnTo>
                      <a:lnTo>
                        <a:pt x="61" y="228"/>
                      </a:lnTo>
                      <a:lnTo>
                        <a:pt x="62" y="227"/>
                      </a:lnTo>
                      <a:lnTo>
                        <a:pt x="62" y="225"/>
                      </a:lnTo>
                      <a:lnTo>
                        <a:pt x="64" y="223"/>
                      </a:lnTo>
                      <a:lnTo>
                        <a:pt x="64" y="222"/>
                      </a:lnTo>
                      <a:lnTo>
                        <a:pt x="64" y="220"/>
                      </a:lnTo>
                      <a:lnTo>
                        <a:pt x="65" y="219"/>
                      </a:lnTo>
                      <a:lnTo>
                        <a:pt x="65" y="217"/>
                      </a:lnTo>
                      <a:lnTo>
                        <a:pt x="65" y="216"/>
                      </a:lnTo>
                      <a:lnTo>
                        <a:pt x="67" y="214"/>
                      </a:lnTo>
                      <a:lnTo>
                        <a:pt x="67" y="213"/>
                      </a:lnTo>
                      <a:lnTo>
                        <a:pt x="67" y="211"/>
                      </a:lnTo>
                      <a:lnTo>
                        <a:pt x="69" y="210"/>
                      </a:lnTo>
                      <a:lnTo>
                        <a:pt x="69" y="208"/>
                      </a:lnTo>
                      <a:lnTo>
                        <a:pt x="69" y="207"/>
                      </a:lnTo>
                      <a:lnTo>
                        <a:pt x="70" y="204"/>
                      </a:lnTo>
                      <a:lnTo>
                        <a:pt x="70" y="202"/>
                      </a:lnTo>
                      <a:lnTo>
                        <a:pt x="72" y="201"/>
                      </a:lnTo>
                      <a:lnTo>
                        <a:pt x="72" y="197"/>
                      </a:lnTo>
                      <a:lnTo>
                        <a:pt x="73" y="196"/>
                      </a:lnTo>
                      <a:lnTo>
                        <a:pt x="73" y="193"/>
                      </a:lnTo>
                      <a:lnTo>
                        <a:pt x="75" y="190"/>
                      </a:lnTo>
                      <a:lnTo>
                        <a:pt x="75" y="188"/>
                      </a:lnTo>
                      <a:lnTo>
                        <a:pt x="76" y="185"/>
                      </a:lnTo>
                      <a:lnTo>
                        <a:pt x="76" y="184"/>
                      </a:lnTo>
                      <a:lnTo>
                        <a:pt x="76" y="182"/>
                      </a:lnTo>
                      <a:lnTo>
                        <a:pt x="78" y="179"/>
                      </a:lnTo>
                      <a:lnTo>
                        <a:pt x="78" y="178"/>
                      </a:lnTo>
                      <a:lnTo>
                        <a:pt x="78" y="176"/>
                      </a:lnTo>
                      <a:lnTo>
                        <a:pt x="79" y="175"/>
                      </a:lnTo>
                      <a:lnTo>
                        <a:pt x="79" y="173"/>
                      </a:lnTo>
                      <a:lnTo>
                        <a:pt x="79" y="171"/>
                      </a:lnTo>
                      <a:lnTo>
                        <a:pt x="81" y="170"/>
                      </a:lnTo>
                      <a:lnTo>
                        <a:pt x="81" y="168"/>
                      </a:lnTo>
                      <a:lnTo>
                        <a:pt x="81" y="167"/>
                      </a:lnTo>
                      <a:lnTo>
                        <a:pt x="82" y="165"/>
                      </a:lnTo>
                      <a:lnTo>
                        <a:pt x="82" y="164"/>
                      </a:lnTo>
                      <a:lnTo>
                        <a:pt x="82" y="162"/>
                      </a:lnTo>
                      <a:lnTo>
                        <a:pt x="82" y="161"/>
                      </a:lnTo>
                      <a:lnTo>
                        <a:pt x="84" y="159"/>
                      </a:lnTo>
                      <a:lnTo>
                        <a:pt x="84" y="158"/>
                      </a:lnTo>
                      <a:lnTo>
                        <a:pt x="85" y="156"/>
                      </a:lnTo>
                      <a:lnTo>
                        <a:pt x="85" y="155"/>
                      </a:lnTo>
                      <a:lnTo>
                        <a:pt x="85" y="152"/>
                      </a:lnTo>
                      <a:lnTo>
                        <a:pt x="87" y="150"/>
                      </a:lnTo>
                      <a:lnTo>
                        <a:pt x="87" y="149"/>
                      </a:lnTo>
                      <a:lnTo>
                        <a:pt x="87" y="147"/>
                      </a:lnTo>
                      <a:lnTo>
                        <a:pt x="88" y="144"/>
                      </a:lnTo>
                      <a:lnTo>
                        <a:pt x="88" y="142"/>
                      </a:lnTo>
                      <a:lnTo>
                        <a:pt x="90" y="139"/>
                      </a:lnTo>
                      <a:lnTo>
                        <a:pt x="90" y="138"/>
                      </a:lnTo>
                      <a:lnTo>
                        <a:pt x="91" y="135"/>
                      </a:lnTo>
                      <a:lnTo>
                        <a:pt x="91" y="133"/>
                      </a:lnTo>
                      <a:lnTo>
                        <a:pt x="93" y="130"/>
                      </a:lnTo>
                      <a:lnTo>
                        <a:pt x="93" y="129"/>
                      </a:lnTo>
                      <a:lnTo>
                        <a:pt x="94" y="127"/>
                      </a:lnTo>
                      <a:lnTo>
                        <a:pt x="94" y="124"/>
                      </a:lnTo>
                      <a:lnTo>
                        <a:pt x="94" y="123"/>
                      </a:lnTo>
                      <a:lnTo>
                        <a:pt x="96" y="121"/>
                      </a:lnTo>
                      <a:lnTo>
                        <a:pt x="96" y="120"/>
                      </a:lnTo>
                      <a:lnTo>
                        <a:pt x="96" y="118"/>
                      </a:lnTo>
                      <a:lnTo>
                        <a:pt x="96" y="116"/>
                      </a:lnTo>
                      <a:lnTo>
                        <a:pt x="98" y="115"/>
                      </a:lnTo>
                      <a:lnTo>
                        <a:pt x="98" y="113"/>
                      </a:lnTo>
                      <a:lnTo>
                        <a:pt x="98" y="112"/>
                      </a:lnTo>
                      <a:lnTo>
                        <a:pt x="98" y="110"/>
                      </a:lnTo>
                      <a:lnTo>
                        <a:pt x="98" y="109"/>
                      </a:lnTo>
                      <a:lnTo>
                        <a:pt x="99" y="107"/>
                      </a:lnTo>
                      <a:lnTo>
                        <a:pt x="99" y="106"/>
                      </a:lnTo>
                      <a:lnTo>
                        <a:pt x="99" y="104"/>
                      </a:lnTo>
                      <a:lnTo>
                        <a:pt x="99" y="103"/>
                      </a:lnTo>
                      <a:lnTo>
                        <a:pt x="99" y="101"/>
                      </a:lnTo>
                      <a:lnTo>
                        <a:pt x="99" y="100"/>
                      </a:lnTo>
                      <a:lnTo>
                        <a:pt x="99" y="98"/>
                      </a:lnTo>
                      <a:lnTo>
                        <a:pt x="99" y="97"/>
                      </a:lnTo>
                      <a:lnTo>
                        <a:pt x="101" y="95"/>
                      </a:lnTo>
                      <a:lnTo>
                        <a:pt x="101" y="94"/>
                      </a:lnTo>
                      <a:lnTo>
                        <a:pt x="101" y="92"/>
                      </a:lnTo>
                      <a:lnTo>
                        <a:pt x="101" y="90"/>
                      </a:lnTo>
                      <a:lnTo>
                        <a:pt x="101" y="87"/>
                      </a:lnTo>
                      <a:lnTo>
                        <a:pt x="101" y="86"/>
                      </a:lnTo>
                      <a:lnTo>
                        <a:pt x="101" y="84"/>
                      </a:lnTo>
                      <a:lnTo>
                        <a:pt x="101" y="81"/>
                      </a:lnTo>
                      <a:lnTo>
                        <a:pt x="101" y="80"/>
                      </a:lnTo>
                      <a:lnTo>
                        <a:pt x="102" y="78"/>
                      </a:lnTo>
                      <a:lnTo>
                        <a:pt x="102" y="77"/>
                      </a:lnTo>
                      <a:lnTo>
                        <a:pt x="102" y="75"/>
                      </a:lnTo>
                      <a:lnTo>
                        <a:pt x="102" y="74"/>
                      </a:lnTo>
                      <a:lnTo>
                        <a:pt x="102" y="72"/>
                      </a:lnTo>
                      <a:lnTo>
                        <a:pt x="102" y="71"/>
                      </a:lnTo>
                      <a:lnTo>
                        <a:pt x="102" y="69"/>
                      </a:lnTo>
                      <a:lnTo>
                        <a:pt x="102" y="68"/>
                      </a:lnTo>
                      <a:lnTo>
                        <a:pt x="102" y="66"/>
                      </a:lnTo>
                      <a:lnTo>
                        <a:pt x="102" y="64"/>
                      </a:lnTo>
                      <a:lnTo>
                        <a:pt x="104" y="63"/>
                      </a:lnTo>
                      <a:lnTo>
                        <a:pt x="104" y="61"/>
                      </a:lnTo>
                      <a:lnTo>
                        <a:pt x="104" y="60"/>
                      </a:lnTo>
                      <a:lnTo>
                        <a:pt x="104" y="58"/>
                      </a:lnTo>
                      <a:lnTo>
                        <a:pt x="104" y="57"/>
                      </a:lnTo>
                      <a:lnTo>
                        <a:pt x="104" y="55"/>
                      </a:lnTo>
                      <a:lnTo>
                        <a:pt x="104" y="54"/>
                      </a:lnTo>
                      <a:lnTo>
                        <a:pt x="105" y="54"/>
                      </a:lnTo>
                      <a:lnTo>
                        <a:pt x="105" y="52"/>
                      </a:lnTo>
                      <a:lnTo>
                        <a:pt x="105" y="51"/>
                      </a:lnTo>
                      <a:lnTo>
                        <a:pt x="105" y="49"/>
                      </a:lnTo>
                      <a:lnTo>
                        <a:pt x="105" y="48"/>
                      </a:lnTo>
                      <a:lnTo>
                        <a:pt x="105" y="46"/>
                      </a:lnTo>
                      <a:lnTo>
                        <a:pt x="107" y="45"/>
                      </a:lnTo>
                      <a:lnTo>
                        <a:pt x="107" y="43"/>
                      </a:lnTo>
                      <a:lnTo>
                        <a:pt x="107" y="42"/>
                      </a:lnTo>
                      <a:lnTo>
                        <a:pt x="107" y="40"/>
                      </a:lnTo>
                      <a:lnTo>
                        <a:pt x="107" y="38"/>
                      </a:lnTo>
                      <a:lnTo>
                        <a:pt x="107" y="37"/>
                      </a:lnTo>
                      <a:lnTo>
                        <a:pt x="108" y="35"/>
                      </a:lnTo>
                      <a:lnTo>
                        <a:pt x="108" y="34"/>
                      </a:lnTo>
                      <a:lnTo>
                        <a:pt x="108" y="32"/>
                      </a:lnTo>
                      <a:lnTo>
                        <a:pt x="108" y="31"/>
                      </a:lnTo>
                      <a:lnTo>
                        <a:pt x="108" y="29"/>
                      </a:lnTo>
                      <a:lnTo>
                        <a:pt x="108" y="28"/>
                      </a:lnTo>
                      <a:lnTo>
                        <a:pt x="108" y="26"/>
                      </a:lnTo>
                      <a:lnTo>
                        <a:pt x="108" y="25"/>
                      </a:lnTo>
                      <a:lnTo>
                        <a:pt x="108" y="23"/>
                      </a:lnTo>
                      <a:lnTo>
                        <a:pt x="108" y="22"/>
                      </a:lnTo>
                      <a:lnTo>
                        <a:pt x="108" y="20"/>
                      </a:lnTo>
                      <a:lnTo>
                        <a:pt x="107" y="19"/>
                      </a:lnTo>
                      <a:lnTo>
                        <a:pt x="107" y="16"/>
                      </a:lnTo>
                      <a:lnTo>
                        <a:pt x="107" y="14"/>
                      </a:lnTo>
                      <a:lnTo>
                        <a:pt x="107" y="11"/>
                      </a:lnTo>
                      <a:lnTo>
                        <a:pt x="107" y="9"/>
                      </a:lnTo>
                      <a:lnTo>
                        <a:pt x="107" y="6"/>
                      </a:lnTo>
                      <a:lnTo>
                        <a:pt x="107" y="3"/>
                      </a:lnTo>
                      <a:lnTo>
                        <a:pt x="107" y="0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23" name="Line 213"/>
              <p:cNvSpPr>
                <a:spLocks noChangeAspect="1" noChangeShapeType="1"/>
              </p:cNvSpPr>
              <p:nvPr/>
            </p:nvSpPr>
            <p:spPr bwMode="auto">
              <a:xfrm>
                <a:off x="1001" y="1854"/>
                <a:ext cx="0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24" name="Line 215"/>
              <p:cNvSpPr>
                <a:spLocks noChangeAspect="1" noChangeShapeType="1"/>
              </p:cNvSpPr>
              <p:nvPr/>
            </p:nvSpPr>
            <p:spPr bwMode="auto">
              <a:xfrm>
                <a:off x="832" y="1854"/>
                <a:ext cx="16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25" name="Freeform 217"/>
              <p:cNvSpPr>
                <a:spLocks noChangeAspect="1"/>
              </p:cNvSpPr>
              <p:nvPr/>
            </p:nvSpPr>
            <p:spPr bwMode="auto">
              <a:xfrm>
                <a:off x="825" y="1845"/>
                <a:ext cx="15" cy="16"/>
              </a:xfrm>
              <a:custGeom>
                <a:avLst/>
                <a:gdLst>
                  <a:gd name="T0" fmla="*/ 4 w 55"/>
                  <a:gd name="T1" fmla="*/ 2 h 55"/>
                  <a:gd name="T2" fmla="*/ 4 w 55"/>
                  <a:gd name="T3" fmla="*/ 2 h 55"/>
                  <a:gd name="T4" fmla="*/ 4 w 55"/>
                  <a:gd name="T5" fmla="*/ 1 h 55"/>
                  <a:gd name="T6" fmla="*/ 4 w 55"/>
                  <a:gd name="T7" fmla="*/ 1 h 55"/>
                  <a:gd name="T8" fmla="*/ 4 w 55"/>
                  <a:gd name="T9" fmla="*/ 1 h 55"/>
                  <a:gd name="T10" fmla="*/ 4 w 55"/>
                  <a:gd name="T11" fmla="*/ 1 h 55"/>
                  <a:gd name="T12" fmla="*/ 3 w 55"/>
                  <a:gd name="T13" fmla="*/ 0 h 55"/>
                  <a:gd name="T14" fmla="*/ 3 w 55"/>
                  <a:gd name="T15" fmla="*/ 0 h 55"/>
                  <a:gd name="T16" fmla="*/ 3 w 55"/>
                  <a:gd name="T17" fmla="*/ 0 h 55"/>
                  <a:gd name="T18" fmla="*/ 3 w 55"/>
                  <a:gd name="T19" fmla="*/ 0 h 55"/>
                  <a:gd name="T20" fmla="*/ 2 w 55"/>
                  <a:gd name="T21" fmla="*/ 0 h 55"/>
                  <a:gd name="T22" fmla="*/ 2 w 55"/>
                  <a:gd name="T23" fmla="*/ 0 h 55"/>
                  <a:gd name="T24" fmla="*/ 2 w 55"/>
                  <a:gd name="T25" fmla="*/ 0 h 55"/>
                  <a:gd name="T26" fmla="*/ 1 w 55"/>
                  <a:gd name="T27" fmla="*/ 0 h 55"/>
                  <a:gd name="T28" fmla="*/ 1 w 55"/>
                  <a:gd name="T29" fmla="*/ 0 h 55"/>
                  <a:gd name="T30" fmla="*/ 1 w 55"/>
                  <a:gd name="T31" fmla="*/ 0 h 55"/>
                  <a:gd name="T32" fmla="*/ 1 w 55"/>
                  <a:gd name="T33" fmla="*/ 1 h 55"/>
                  <a:gd name="T34" fmla="*/ 1 w 55"/>
                  <a:gd name="T35" fmla="*/ 1 h 55"/>
                  <a:gd name="T36" fmla="*/ 0 w 55"/>
                  <a:gd name="T37" fmla="*/ 1 h 55"/>
                  <a:gd name="T38" fmla="*/ 0 w 55"/>
                  <a:gd name="T39" fmla="*/ 1 h 55"/>
                  <a:gd name="T40" fmla="*/ 0 w 55"/>
                  <a:gd name="T41" fmla="*/ 2 h 55"/>
                  <a:gd name="T42" fmla="*/ 0 w 55"/>
                  <a:gd name="T43" fmla="*/ 2 h 55"/>
                  <a:gd name="T44" fmla="*/ 0 w 55"/>
                  <a:gd name="T45" fmla="*/ 2 h 55"/>
                  <a:gd name="T46" fmla="*/ 0 w 55"/>
                  <a:gd name="T47" fmla="*/ 3 h 55"/>
                  <a:gd name="T48" fmla="*/ 0 w 55"/>
                  <a:gd name="T49" fmla="*/ 3 h 55"/>
                  <a:gd name="T50" fmla="*/ 0 w 55"/>
                  <a:gd name="T51" fmla="*/ 3 h 55"/>
                  <a:gd name="T52" fmla="*/ 1 w 55"/>
                  <a:gd name="T53" fmla="*/ 4 h 55"/>
                  <a:gd name="T54" fmla="*/ 1 w 55"/>
                  <a:gd name="T55" fmla="*/ 4 h 55"/>
                  <a:gd name="T56" fmla="*/ 1 w 55"/>
                  <a:gd name="T57" fmla="*/ 4 h 55"/>
                  <a:gd name="T58" fmla="*/ 1 w 55"/>
                  <a:gd name="T59" fmla="*/ 4 h 55"/>
                  <a:gd name="T60" fmla="*/ 1 w 55"/>
                  <a:gd name="T61" fmla="*/ 5 h 55"/>
                  <a:gd name="T62" fmla="*/ 2 w 55"/>
                  <a:gd name="T63" fmla="*/ 5 h 55"/>
                  <a:gd name="T64" fmla="*/ 2 w 55"/>
                  <a:gd name="T65" fmla="*/ 5 h 55"/>
                  <a:gd name="T66" fmla="*/ 2 w 55"/>
                  <a:gd name="T67" fmla="*/ 5 h 55"/>
                  <a:gd name="T68" fmla="*/ 3 w 55"/>
                  <a:gd name="T69" fmla="*/ 5 h 55"/>
                  <a:gd name="T70" fmla="*/ 3 w 55"/>
                  <a:gd name="T71" fmla="*/ 5 h 55"/>
                  <a:gd name="T72" fmla="*/ 3 w 55"/>
                  <a:gd name="T73" fmla="*/ 4 h 55"/>
                  <a:gd name="T74" fmla="*/ 3 w 55"/>
                  <a:gd name="T75" fmla="*/ 4 h 55"/>
                  <a:gd name="T76" fmla="*/ 4 w 55"/>
                  <a:gd name="T77" fmla="*/ 4 h 55"/>
                  <a:gd name="T78" fmla="*/ 4 w 55"/>
                  <a:gd name="T79" fmla="*/ 4 h 55"/>
                  <a:gd name="T80" fmla="*/ 4 w 55"/>
                  <a:gd name="T81" fmla="*/ 3 h 55"/>
                  <a:gd name="T82" fmla="*/ 4 w 55"/>
                  <a:gd name="T83" fmla="*/ 3 h 55"/>
                  <a:gd name="T84" fmla="*/ 4 w 55"/>
                  <a:gd name="T85" fmla="*/ 3 h 55"/>
                  <a:gd name="T86" fmla="*/ 4 w 55"/>
                  <a:gd name="T87" fmla="*/ 2 h 55"/>
                  <a:gd name="T88" fmla="*/ 2 w 55"/>
                  <a:gd name="T89" fmla="*/ 2 h 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"/>
                  <a:gd name="T136" fmla="*/ 0 h 55"/>
                  <a:gd name="T137" fmla="*/ 55 w 55"/>
                  <a:gd name="T138" fmla="*/ 55 h 5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" h="55">
                    <a:moveTo>
                      <a:pt x="28" y="27"/>
                    </a:moveTo>
                    <a:lnTo>
                      <a:pt x="55" y="27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55" y="23"/>
                    </a:lnTo>
                    <a:lnTo>
                      <a:pt x="55" y="22"/>
                    </a:lnTo>
                    <a:lnTo>
                      <a:pt x="55" y="21"/>
                    </a:lnTo>
                    <a:lnTo>
                      <a:pt x="55" y="19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5"/>
                    </a:lnTo>
                    <a:lnTo>
                      <a:pt x="53" y="14"/>
                    </a:lnTo>
                    <a:lnTo>
                      <a:pt x="53" y="12"/>
                    </a:lnTo>
                    <a:lnTo>
                      <a:pt x="51" y="12"/>
                    </a:lnTo>
                    <a:lnTo>
                      <a:pt x="51" y="11"/>
                    </a:lnTo>
                    <a:lnTo>
                      <a:pt x="50" y="10"/>
                    </a:lnTo>
                    <a:lnTo>
                      <a:pt x="48" y="8"/>
                    </a:lnTo>
                    <a:lnTo>
                      <a:pt x="47" y="7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2" y="3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0" y="27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3" y="37"/>
                    </a:lnTo>
                    <a:lnTo>
                      <a:pt x="3" y="38"/>
                    </a:lnTo>
                    <a:lnTo>
                      <a:pt x="3" y="40"/>
                    </a:lnTo>
                    <a:lnTo>
                      <a:pt x="5" y="40"/>
                    </a:lnTo>
                    <a:lnTo>
                      <a:pt x="5" y="41"/>
                    </a:lnTo>
                    <a:lnTo>
                      <a:pt x="6" y="43"/>
                    </a:lnTo>
                    <a:lnTo>
                      <a:pt x="6" y="44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9" y="47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3" y="49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7" y="52"/>
                    </a:lnTo>
                    <a:lnTo>
                      <a:pt x="18" y="52"/>
                    </a:lnTo>
                    <a:lnTo>
                      <a:pt x="20" y="54"/>
                    </a:lnTo>
                    <a:lnTo>
                      <a:pt x="21" y="54"/>
                    </a:lnTo>
                    <a:lnTo>
                      <a:pt x="22" y="54"/>
                    </a:lnTo>
                    <a:lnTo>
                      <a:pt x="24" y="55"/>
                    </a:lnTo>
                    <a:lnTo>
                      <a:pt x="25" y="55"/>
                    </a:lnTo>
                    <a:lnTo>
                      <a:pt x="26" y="55"/>
                    </a:lnTo>
                    <a:lnTo>
                      <a:pt x="28" y="55"/>
                    </a:lnTo>
                    <a:lnTo>
                      <a:pt x="31" y="55"/>
                    </a:lnTo>
                    <a:lnTo>
                      <a:pt x="32" y="55"/>
                    </a:lnTo>
                    <a:lnTo>
                      <a:pt x="33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7" y="54"/>
                    </a:lnTo>
                    <a:lnTo>
                      <a:pt x="39" y="52"/>
                    </a:lnTo>
                    <a:lnTo>
                      <a:pt x="40" y="52"/>
                    </a:lnTo>
                    <a:lnTo>
                      <a:pt x="42" y="51"/>
                    </a:lnTo>
                    <a:lnTo>
                      <a:pt x="43" y="51"/>
                    </a:lnTo>
                    <a:lnTo>
                      <a:pt x="44" y="49"/>
                    </a:lnTo>
                    <a:lnTo>
                      <a:pt x="46" y="48"/>
                    </a:lnTo>
                    <a:lnTo>
                      <a:pt x="47" y="48"/>
                    </a:lnTo>
                    <a:lnTo>
                      <a:pt x="48" y="47"/>
                    </a:lnTo>
                    <a:lnTo>
                      <a:pt x="48" y="45"/>
                    </a:lnTo>
                    <a:lnTo>
                      <a:pt x="50" y="45"/>
                    </a:lnTo>
                    <a:lnTo>
                      <a:pt x="51" y="44"/>
                    </a:lnTo>
                    <a:lnTo>
                      <a:pt x="51" y="43"/>
                    </a:lnTo>
                    <a:lnTo>
                      <a:pt x="53" y="41"/>
                    </a:lnTo>
                    <a:lnTo>
                      <a:pt x="53" y="40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7"/>
                    </a:lnTo>
                    <a:lnTo>
                      <a:pt x="55" y="36"/>
                    </a:lnTo>
                    <a:lnTo>
                      <a:pt x="55" y="34"/>
                    </a:lnTo>
                    <a:lnTo>
                      <a:pt x="55" y="33"/>
                    </a:lnTo>
                    <a:lnTo>
                      <a:pt x="55" y="32"/>
                    </a:lnTo>
                    <a:lnTo>
                      <a:pt x="55" y="30"/>
                    </a:lnTo>
                    <a:lnTo>
                      <a:pt x="55" y="29"/>
                    </a:lnTo>
                    <a:lnTo>
                      <a:pt x="55" y="27"/>
                    </a:lnTo>
                    <a:lnTo>
                      <a:pt x="28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218"/>
              <p:cNvSpPr>
                <a:spLocks noChangeAspect="1"/>
              </p:cNvSpPr>
              <p:nvPr/>
            </p:nvSpPr>
            <p:spPr bwMode="auto">
              <a:xfrm>
                <a:off x="820" y="1841"/>
                <a:ext cx="19" cy="19"/>
              </a:xfrm>
              <a:custGeom>
                <a:avLst/>
                <a:gdLst>
                  <a:gd name="T0" fmla="*/ 5 w 67"/>
                  <a:gd name="T1" fmla="*/ 3 h 65"/>
                  <a:gd name="T2" fmla="*/ 5 w 67"/>
                  <a:gd name="T3" fmla="*/ 2 h 65"/>
                  <a:gd name="T4" fmla="*/ 5 w 67"/>
                  <a:gd name="T5" fmla="*/ 2 h 65"/>
                  <a:gd name="T6" fmla="*/ 5 w 67"/>
                  <a:gd name="T7" fmla="*/ 1 h 65"/>
                  <a:gd name="T8" fmla="*/ 5 w 67"/>
                  <a:gd name="T9" fmla="*/ 1 h 65"/>
                  <a:gd name="T10" fmla="*/ 5 w 67"/>
                  <a:gd name="T11" fmla="*/ 1 h 65"/>
                  <a:gd name="T12" fmla="*/ 4 w 67"/>
                  <a:gd name="T13" fmla="*/ 0 h 65"/>
                  <a:gd name="T14" fmla="*/ 4 w 67"/>
                  <a:gd name="T15" fmla="*/ 0 h 65"/>
                  <a:gd name="T16" fmla="*/ 3 w 67"/>
                  <a:gd name="T17" fmla="*/ 0 h 65"/>
                  <a:gd name="T18" fmla="*/ 3 w 67"/>
                  <a:gd name="T19" fmla="*/ 0 h 65"/>
                  <a:gd name="T20" fmla="*/ 3 w 67"/>
                  <a:gd name="T21" fmla="*/ 0 h 65"/>
                  <a:gd name="T22" fmla="*/ 3 w 67"/>
                  <a:gd name="T23" fmla="*/ 0 h 65"/>
                  <a:gd name="T24" fmla="*/ 2 w 67"/>
                  <a:gd name="T25" fmla="*/ 0 h 65"/>
                  <a:gd name="T26" fmla="*/ 2 w 67"/>
                  <a:gd name="T27" fmla="*/ 0 h 65"/>
                  <a:gd name="T28" fmla="*/ 1 w 67"/>
                  <a:gd name="T29" fmla="*/ 0 h 65"/>
                  <a:gd name="T30" fmla="*/ 1 w 67"/>
                  <a:gd name="T31" fmla="*/ 1 h 65"/>
                  <a:gd name="T32" fmla="*/ 1 w 67"/>
                  <a:gd name="T33" fmla="*/ 1 h 65"/>
                  <a:gd name="T34" fmla="*/ 0 w 67"/>
                  <a:gd name="T35" fmla="*/ 1 h 65"/>
                  <a:gd name="T36" fmla="*/ 0 w 67"/>
                  <a:gd name="T37" fmla="*/ 1 h 65"/>
                  <a:gd name="T38" fmla="*/ 0 w 67"/>
                  <a:gd name="T39" fmla="*/ 2 h 65"/>
                  <a:gd name="T40" fmla="*/ 0 w 67"/>
                  <a:gd name="T41" fmla="*/ 2 h 65"/>
                  <a:gd name="T42" fmla="*/ 0 w 67"/>
                  <a:gd name="T43" fmla="*/ 3 h 65"/>
                  <a:gd name="T44" fmla="*/ 0 w 67"/>
                  <a:gd name="T45" fmla="*/ 3 h 65"/>
                  <a:gd name="T46" fmla="*/ 0 w 67"/>
                  <a:gd name="T47" fmla="*/ 4 h 65"/>
                  <a:gd name="T48" fmla="*/ 0 w 67"/>
                  <a:gd name="T49" fmla="*/ 4 h 65"/>
                  <a:gd name="T50" fmla="*/ 0 w 67"/>
                  <a:gd name="T51" fmla="*/ 4 h 65"/>
                  <a:gd name="T52" fmla="*/ 1 w 67"/>
                  <a:gd name="T53" fmla="*/ 5 h 65"/>
                  <a:gd name="T54" fmla="*/ 1 w 67"/>
                  <a:gd name="T55" fmla="*/ 5 h 65"/>
                  <a:gd name="T56" fmla="*/ 1 w 67"/>
                  <a:gd name="T57" fmla="*/ 5 h 65"/>
                  <a:gd name="T58" fmla="*/ 1 w 67"/>
                  <a:gd name="T59" fmla="*/ 5 h 65"/>
                  <a:gd name="T60" fmla="*/ 2 w 67"/>
                  <a:gd name="T61" fmla="*/ 6 h 65"/>
                  <a:gd name="T62" fmla="*/ 2 w 67"/>
                  <a:gd name="T63" fmla="*/ 6 h 65"/>
                  <a:gd name="T64" fmla="*/ 3 w 67"/>
                  <a:gd name="T65" fmla="*/ 6 h 65"/>
                  <a:gd name="T66" fmla="*/ 3 w 67"/>
                  <a:gd name="T67" fmla="*/ 6 h 65"/>
                  <a:gd name="T68" fmla="*/ 3 w 67"/>
                  <a:gd name="T69" fmla="*/ 6 h 65"/>
                  <a:gd name="T70" fmla="*/ 4 w 67"/>
                  <a:gd name="T71" fmla="*/ 6 h 65"/>
                  <a:gd name="T72" fmla="*/ 4 w 67"/>
                  <a:gd name="T73" fmla="*/ 5 h 65"/>
                  <a:gd name="T74" fmla="*/ 5 w 67"/>
                  <a:gd name="T75" fmla="*/ 5 h 65"/>
                  <a:gd name="T76" fmla="*/ 5 w 67"/>
                  <a:gd name="T77" fmla="*/ 5 h 65"/>
                  <a:gd name="T78" fmla="*/ 5 w 67"/>
                  <a:gd name="T79" fmla="*/ 4 h 65"/>
                  <a:gd name="T80" fmla="*/ 5 w 67"/>
                  <a:gd name="T81" fmla="*/ 4 h 65"/>
                  <a:gd name="T82" fmla="*/ 5 w 67"/>
                  <a:gd name="T83" fmla="*/ 4 h 65"/>
                  <a:gd name="T84" fmla="*/ 5 w 67"/>
                  <a:gd name="T85" fmla="*/ 3 h 65"/>
                  <a:gd name="T86" fmla="*/ 5 w 67"/>
                  <a:gd name="T87" fmla="*/ 3 h 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7"/>
                  <a:gd name="T133" fmla="*/ 0 h 65"/>
                  <a:gd name="T134" fmla="*/ 67 w 67"/>
                  <a:gd name="T135" fmla="*/ 65 h 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7" h="65">
                    <a:moveTo>
                      <a:pt x="67" y="32"/>
                    </a:moveTo>
                    <a:lnTo>
                      <a:pt x="67" y="31"/>
                    </a:lnTo>
                    <a:lnTo>
                      <a:pt x="67" y="30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66" y="24"/>
                    </a:lnTo>
                    <a:lnTo>
                      <a:pt x="66" y="23"/>
                    </a:lnTo>
                    <a:lnTo>
                      <a:pt x="66" y="21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2" y="13"/>
                    </a:lnTo>
                    <a:lnTo>
                      <a:pt x="60" y="12"/>
                    </a:lnTo>
                    <a:lnTo>
                      <a:pt x="59" y="10"/>
                    </a:lnTo>
                    <a:lnTo>
                      <a:pt x="58" y="9"/>
                    </a:lnTo>
                    <a:lnTo>
                      <a:pt x="56" y="8"/>
                    </a:lnTo>
                    <a:lnTo>
                      <a:pt x="55" y="6"/>
                    </a:lnTo>
                    <a:lnTo>
                      <a:pt x="53" y="5"/>
                    </a:lnTo>
                    <a:lnTo>
                      <a:pt x="52" y="5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8" y="2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1" y="38"/>
                    </a:lnTo>
                    <a:lnTo>
                      <a:pt x="1" y="39"/>
                    </a:lnTo>
                    <a:lnTo>
                      <a:pt x="1" y="41"/>
                    </a:lnTo>
                    <a:lnTo>
                      <a:pt x="1" y="42"/>
                    </a:lnTo>
                    <a:lnTo>
                      <a:pt x="3" y="43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4" y="49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7" y="53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1" y="57"/>
                    </a:lnTo>
                    <a:lnTo>
                      <a:pt x="12" y="59"/>
                    </a:lnTo>
                    <a:lnTo>
                      <a:pt x="14" y="60"/>
                    </a:lnTo>
                    <a:lnTo>
                      <a:pt x="15" y="60"/>
                    </a:lnTo>
                    <a:lnTo>
                      <a:pt x="16" y="61"/>
                    </a:lnTo>
                    <a:lnTo>
                      <a:pt x="18" y="61"/>
                    </a:lnTo>
                    <a:lnTo>
                      <a:pt x="19" y="63"/>
                    </a:lnTo>
                    <a:lnTo>
                      <a:pt x="21" y="64"/>
                    </a:lnTo>
                    <a:lnTo>
                      <a:pt x="22" y="64"/>
                    </a:lnTo>
                    <a:lnTo>
                      <a:pt x="23" y="64"/>
                    </a:lnTo>
                    <a:lnTo>
                      <a:pt x="26" y="65"/>
                    </a:lnTo>
                    <a:lnTo>
                      <a:pt x="27" y="65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7" y="64"/>
                    </a:lnTo>
                    <a:lnTo>
                      <a:pt x="48" y="63"/>
                    </a:lnTo>
                    <a:lnTo>
                      <a:pt x="49" y="61"/>
                    </a:lnTo>
                    <a:lnTo>
                      <a:pt x="51" y="61"/>
                    </a:lnTo>
                    <a:lnTo>
                      <a:pt x="52" y="60"/>
                    </a:lnTo>
                    <a:lnTo>
                      <a:pt x="53" y="60"/>
                    </a:lnTo>
                    <a:lnTo>
                      <a:pt x="55" y="59"/>
                    </a:lnTo>
                    <a:lnTo>
                      <a:pt x="56" y="57"/>
                    </a:lnTo>
                    <a:lnTo>
                      <a:pt x="58" y="56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0" y="53"/>
                    </a:lnTo>
                    <a:lnTo>
                      <a:pt x="62" y="52"/>
                    </a:lnTo>
                    <a:lnTo>
                      <a:pt x="63" y="50"/>
                    </a:lnTo>
                    <a:lnTo>
                      <a:pt x="63" y="49"/>
                    </a:lnTo>
                    <a:lnTo>
                      <a:pt x="64" y="48"/>
                    </a:lnTo>
                    <a:lnTo>
                      <a:pt x="64" y="46"/>
                    </a:lnTo>
                    <a:lnTo>
                      <a:pt x="66" y="43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7" y="39"/>
                    </a:lnTo>
                    <a:lnTo>
                      <a:pt x="67" y="38"/>
                    </a:lnTo>
                    <a:lnTo>
                      <a:pt x="67" y="37"/>
                    </a:lnTo>
                    <a:lnTo>
                      <a:pt x="67" y="34"/>
                    </a:lnTo>
                    <a:lnTo>
                      <a:pt x="67" y="32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Line 219"/>
              <p:cNvSpPr>
                <a:spLocks noChangeAspect="1" noChangeShapeType="1"/>
              </p:cNvSpPr>
              <p:nvPr/>
            </p:nvSpPr>
            <p:spPr bwMode="auto">
              <a:xfrm flipV="1">
                <a:off x="1001" y="2130"/>
                <a:ext cx="0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28" name="Line 220"/>
              <p:cNvSpPr>
                <a:spLocks noChangeAspect="1" noChangeShapeType="1"/>
              </p:cNvSpPr>
              <p:nvPr/>
            </p:nvSpPr>
            <p:spPr bwMode="auto">
              <a:xfrm>
                <a:off x="1001" y="1892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29" name="Freeform 221"/>
              <p:cNvSpPr>
                <a:spLocks noChangeAspect="1"/>
              </p:cNvSpPr>
              <p:nvPr/>
            </p:nvSpPr>
            <p:spPr bwMode="auto">
              <a:xfrm>
                <a:off x="936" y="1964"/>
                <a:ext cx="129" cy="126"/>
              </a:xfrm>
              <a:custGeom>
                <a:avLst/>
                <a:gdLst>
                  <a:gd name="T0" fmla="*/ 19 w 439"/>
                  <a:gd name="T1" fmla="*/ 36 h 439"/>
                  <a:gd name="T2" fmla="*/ 0 w 439"/>
                  <a:gd name="T3" fmla="*/ 0 h 439"/>
                  <a:gd name="T4" fmla="*/ 38 w 439"/>
                  <a:gd name="T5" fmla="*/ 0 h 439"/>
                  <a:gd name="T6" fmla="*/ 19 w 439"/>
                  <a:gd name="T7" fmla="*/ 36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9"/>
                  <a:gd name="T13" fmla="*/ 0 h 439"/>
                  <a:gd name="T14" fmla="*/ 439 w 439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9" h="439">
                    <a:moveTo>
                      <a:pt x="219" y="439"/>
                    </a:moveTo>
                    <a:lnTo>
                      <a:pt x="0" y="0"/>
                    </a:lnTo>
                    <a:lnTo>
                      <a:pt x="439" y="0"/>
                    </a:lnTo>
                    <a:lnTo>
                      <a:pt x="219" y="439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222"/>
              <p:cNvSpPr>
                <a:spLocks noChangeAspect="1"/>
              </p:cNvSpPr>
              <p:nvPr/>
            </p:nvSpPr>
            <p:spPr bwMode="auto">
              <a:xfrm>
                <a:off x="984" y="2098"/>
                <a:ext cx="34" cy="33"/>
              </a:xfrm>
              <a:custGeom>
                <a:avLst/>
                <a:gdLst>
                  <a:gd name="T0" fmla="*/ 10 w 116"/>
                  <a:gd name="T1" fmla="*/ 4 h 115"/>
                  <a:gd name="T2" fmla="*/ 10 w 116"/>
                  <a:gd name="T3" fmla="*/ 3 h 115"/>
                  <a:gd name="T4" fmla="*/ 10 w 116"/>
                  <a:gd name="T5" fmla="*/ 3 h 115"/>
                  <a:gd name="T6" fmla="*/ 9 w 116"/>
                  <a:gd name="T7" fmla="*/ 2 h 115"/>
                  <a:gd name="T8" fmla="*/ 9 w 116"/>
                  <a:gd name="T9" fmla="*/ 2 h 115"/>
                  <a:gd name="T10" fmla="*/ 8 w 116"/>
                  <a:gd name="T11" fmla="*/ 1 h 115"/>
                  <a:gd name="T12" fmla="*/ 8 w 116"/>
                  <a:gd name="T13" fmla="*/ 1 h 115"/>
                  <a:gd name="T14" fmla="*/ 7 w 116"/>
                  <a:gd name="T15" fmla="*/ 1 h 115"/>
                  <a:gd name="T16" fmla="*/ 6 w 116"/>
                  <a:gd name="T17" fmla="*/ 0 h 115"/>
                  <a:gd name="T18" fmla="*/ 6 w 116"/>
                  <a:gd name="T19" fmla="*/ 0 h 115"/>
                  <a:gd name="T20" fmla="*/ 5 w 116"/>
                  <a:gd name="T21" fmla="*/ 0 h 115"/>
                  <a:gd name="T22" fmla="*/ 4 w 116"/>
                  <a:gd name="T23" fmla="*/ 0 h 115"/>
                  <a:gd name="T24" fmla="*/ 4 w 116"/>
                  <a:gd name="T25" fmla="*/ 0 h 115"/>
                  <a:gd name="T26" fmla="*/ 3 w 116"/>
                  <a:gd name="T27" fmla="*/ 0 h 115"/>
                  <a:gd name="T28" fmla="*/ 3 w 116"/>
                  <a:gd name="T29" fmla="*/ 1 h 115"/>
                  <a:gd name="T30" fmla="*/ 2 w 116"/>
                  <a:gd name="T31" fmla="*/ 1 h 115"/>
                  <a:gd name="T32" fmla="*/ 1 w 116"/>
                  <a:gd name="T33" fmla="*/ 1 h 115"/>
                  <a:gd name="T34" fmla="*/ 1 w 116"/>
                  <a:gd name="T35" fmla="*/ 2 h 115"/>
                  <a:gd name="T36" fmla="*/ 0 w 116"/>
                  <a:gd name="T37" fmla="*/ 3 h 115"/>
                  <a:gd name="T38" fmla="*/ 0 w 116"/>
                  <a:gd name="T39" fmla="*/ 3 h 115"/>
                  <a:gd name="T40" fmla="*/ 0 w 116"/>
                  <a:gd name="T41" fmla="*/ 4 h 115"/>
                  <a:gd name="T42" fmla="*/ 0 w 116"/>
                  <a:gd name="T43" fmla="*/ 5 h 115"/>
                  <a:gd name="T44" fmla="*/ 0 w 116"/>
                  <a:gd name="T45" fmla="*/ 5 h 115"/>
                  <a:gd name="T46" fmla="*/ 0 w 116"/>
                  <a:gd name="T47" fmla="*/ 6 h 115"/>
                  <a:gd name="T48" fmla="*/ 0 w 116"/>
                  <a:gd name="T49" fmla="*/ 7 h 115"/>
                  <a:gd name="T50" fmla="*/ 1 w 116"/>
                  <a:gd name="T51" fmla="*/ 7 h 115"/>
                  <a:gd name="T52" fmla="*/ 1 w 116"/>
                  <a:gd name="T53" fmla="*/ 8 h 115"/>
                  <a:gd name="T54" fmla="*/ 2 w 116"/>
                  <a:gd name="T55" fmla="*/ 8 h 115"/>
                  <a:gd name="T56" fmla="*/ 2 w 116"/>
                  <a:gd name="T57" fmla="*/ 9 h 115"/>
                  <a:gd name="T58" fmla="*/ 3 w 116"/>
                  <a:gd name="T59" fmla="*/ 9 h 115"/>
                  <a:gd name="T60" fmla="*/ 4 w 116"/>
                  <a:gd name="T61" fmla="*/ 9 h 115"/>
                  <a:gd name="T62" fmla="*/ 4 w 116"/>
                  <a:gd name="T63" fmla="*/ 9 h 115"/>
                  <a:gd name="T64" fmla="*/ 5 w 116"/>
                  <a:gd name="T65" fmla="*/ 9 h 115"/>
                  <a:gd name="T66" fmla="*/ 6 w 116"/>
                  <a:gd name="T67" fmla="*/ 9 h 115"/>
                  <a:gd name="T68" fmla="*/ 6 w 116"/>
                  <a:gd name="T69" fmla="*/ 9 h 115"/>
                  <a:gd name="T70" fmla="*/ 7 w 116"/>
                  <a:gd name="T71" fmla="*/ 9 h 115"/>
                  <a:gd name="T72" fmla="*/ 8 w 116"/>
                  <a:gd name="T73" fmla="*/ 9 h 115"/>
                  <a:gd name="T74" fmla="*/ 8 w 116"/>
                  <a:gd name="T75" fmla="*/ 9 h 115"/>
                  <a:gd name="T76" fmla="*/ 9 w 116"/>
                  <a:gd name="T77" fmla="*/ 8 h 115"/>
                  <a:gd name="T78" fmla="*/ 9 w 116"/>
                  <a:gd name="T79" fmla="*/ 7 h 115"/>
                  <a:gd name="T80" fmla="*/ 10 w 116"/>
                  <a:gd name="T81" fmla="*/ 7 h 115"/>
                  <a:gd name="T82" fmla="*/ 10 w 116"/>
                  <a:gd name="T83" fmla="*/ 6 h 115"/>
                  <a:gd name="T84" fmla="*/ 10 w 116"/>
                  <a:gd name="T85" fmla="*/ 5 h 115"/>
                  <a:gd name="T86" fmla="*/ 10 w 116"/>
                  <a:gd name="T87" fmla="*/ 5 h 1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6"/>
                  <a:gd name="T133" fmla="*/ 0 h 115"/>
                  <a:gd name="T134" fmla="*/ 116 w 116"/>
                  <a:gd name="T135" fmla="*/ 115 h 1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6" h="115">
                    <a:moveTo>
                      <a:pt x="116" y="58"/>
                    </a:moveTo>
                    <a:lnTo>
                      <a:pt x="116" y="55"/>
                    </a:lnTo>
                    <a:lnTo>
                      <a:pt x="116" y="52"/>
                    </a:lnTo>
                    <a:lnTo>
                      <a:pt x="116" y="50"/>
                    </a:lnTo>
                    <a:lnTo>
                      <a:pt x="115" y="45"/>
                    </a:lnTo>
                    <a:lnTo>
                      <a:pt x="115" y="43"/>
                    </a:lnTo>
                    <a:lnTo>
                      <a:pt x="114" y="40"/>
                    </a:lnTo>
                    <a:lnTo>
                      <a:pt x="114" y="37"/>
                    </a:lnTo>
                    <a:lnTo>
                      <a:pt x="112" y="36"/>
                    </a:lnTo>
                    <a:lnTo>
                      <a:pt x="111" y="33"/>
                    </a:lnTo>
                    <a:lnTo>
                      <a:pt x="110" y="30"/>
                    </a:lnTo>
                    <a:lnTo>
                      <a:pt x="108" y="28"/>
                    </a:lnTo>
                    <a:lnTo>
                      <a:pt x="107" y="25"/>
                    </a:lnTo>
                    <a:lnTo>
                      <a:pt x="105" y="23"/>
                    </a:lnTo>
                    <a:lnTo>
                      <a:pt x="103" y="21"/>
                    </a:lnTo>
                    <a:lnTo>
                      <a:pt x="101" y="19"/>
                    </a:lnTo>
                    <a:lnTo>
                      <a:pt x="100" y="17"/>
                    </a:lnTo>
                    <a:lnTo>
                      <a:pt x="97" y="15"/>
                    </a:lnTo>
                    <a:lnTo>
                      <a:pt x="96" y="12"/>
                    </a:lnTo>
                    <a:lnTo>
                      <a:pt x="93" y="11"/>
                    </a:lnTo>
                    <a:lnTo>
                      <a:pt x="90" y="10"/>
                    </a:lnTo>
                    <a:lnTo>
                      <a:pt x="89" y="8"/>
                    </a:lnTo>
                    <a:lnTo>
                      <a:pt x="86" y="7"/>
                    </a:lnTo>
                    <a:lnTo>
                      <a:pt x="83" y="6"/>
                    </a:lnTo>
                    <a:lnTo>
                      <a:pt x="81" y="4"/>
                    </a:lnTo>
                    <a:lnTo>
                      <a:pt x="78" y="3"/>
                    </a:lnTo>
                    <a:lnTo>
                      <a:pt x="75" y="3"/>
                    </a:lnTo>
                    <a:lnTo>
                      <a:pt x="72" y="1"/>
                    </a:lnTo>
                    <a:lnTo>
                      <a:pt x="70" y="1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3" y="11"/>
                    </a:lnTo>
                    <a:lnTo>
                      <a:pt x="22" y="12"/>
                    </a:lnTo>
                    <a:lnTo>
                      <a:pt x="19" y="15"/>
                    </a:lnTo>
                    <a:lnTo>
                      <a:pt x="18" y="17"/>
                    </a:lnTo>
                    <a:lnTo>
                      <a:pt x="15" y="19"/>
                    </a:lnTo>
                    <a:lnTo>
                      <a:pt x="13" y="21"/>
                    </a:lnTo>
                    <a:lnTo>
                      <a:pt x="12" y="23"/>
                    </a:lnTo>
                    <a:lnTo>
                      <a:pt x="11" y="25"/>
                    </a:lnTo>
                    <a:lnTo>
                      <a:pt x="8" y="28"/>
                    </a:lnTo>
                    <a:lnTo>
                      <a:pt x="7" y="30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3" y="40"/>
                    </a:lnTo>
                    <a:lnTo>
                      <a:pt x="3" y="43"/>
                    </a:lnTo>
                    <a:lnTo>
                      <a:pt x="1" y="45"/>
                    </a:lnTo>
                    <a:lnTo>
                      <a:pt x="1" y="50"/>
                    </a:lnTo>
                    <a:lnTo>
                      <a:pt x="1" y="52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1" y="66"/>
                    </a:lnTo>
                    <a:lnTo>
                      <a:pt x="1" y="70"/>
                    </a:lnTo>
                    <a:lnTo>
                      <a:pt x="3" y="73"/>
                    </a:lnTo>
                    <a:lnTo>
                      <a:pt x="3" y="76"/>
                    </a:lnTo>
                    <a:lnTo>
                      <a:pt x="4" y="78"/>
                    </a:lnTo>
                    <a:lnTo>
                      <a:pt x="5" y="81"/>
                    </a:lnTo>
                    <a:lnTo>
                      <a:pt x="5" y="82"/>
                    </a:lnTo>
                    <a:lnTo>
                      <a:pt x="7" y="85"/>
                    </a:lnTo>
                    <a:lnTo>
                      <a:pt x="8" y="88"/>
                    </a:lnTo>
                    <a:lnTo>
                      <a:pt x="11" y="91"/>
                    </a:lnTo>
                    <a:lnTo>
                      <a:pt x="12" y="92"/>
                    </a:lnTo>
                    <a:lnTo>
                      <a:pt x="13" y="95"/>
                    </a:lnTo>
                    <a:lnTo>
                      <a:pt x="15" y="98"/>
                    </a:lnTo>
                    <a:lnTo>
                      <a:pt x="18" y="99"/>
                    </a:lnTo>
                    <a:lnTo>
                      <a:pt x="19" y="100"/>
                    </a:lnTo>
                    <a:lnTo>
                      <a:pt x="22" y="103"/>
                    </a:lnTo>
                    <a:lnTo>
                      <a:pt x="23" y="104"/>
                    </a:lnTo>
                    <a:lnTo>
                      <a:pt x="26" y="106"/>
                    </a:lnTo>
                    <a:lnTo>
                      <a:pt x="29" y="107"/>
                    </a:lnTo>
                    <a:lnTo>
                      <a:pt x="30" y="109"/>
                    </a:lnTo>
                    <a:lnTo>
                      <a:pt x="33" y="110"/>
                    </a:lnTo>
                    <a:lnTo>
                      <a:pt x="35" y="111"/>
                    </a:lnTo>
                    <a:lnTo>
                      <a:pt x="38" y="113"/>
                    </a:lnTo>
                    <a:lnTo>
                      <a:pt x="41" y="114"/>
                    </a:lnTo>
                    <a:lnTo>
                      <a:pt x="44" y="114"/>
                    </a:lnTo>
                    <a:lnTo>
                      <a:pt x="46" y="115"/>
                    </a:lnTo>
                    <a:lnTo>
                      <a:pt x="49" y="115"/>
                    </a:lnTo>
                    <a:lnTo>
                      <a:pt x="52" y="115"/>
                    </a:lnTo>
                    <a:lnTo>
                      <a:pt x="56" y="115"/>
                    </a:lnTo>
                    <a:lnTo>
                      <a:pt x="59" y="115"/>
                    </a:lnTo>
                    <a:lnTo>
                      <a:pt x="62" y="115"/>
                    </a:lnTo>
                    <a:lnTo>
                      <a:pt x="64" y="115"/>
                    </a:lnTo>
                    <a:lnTo>
                      <a:pt x="67" y="115"/>
                    </a:lnTo>
                    <a:lnTo>
                      <a:pt x="70" y="115"/>
                    </a:lnTo>
                    <a:lnTo>
                      <a:pt x="72" y="114"/>
                    </a:lnTo>
                    <a:lnTo>
                      <a:pt x="75" y="114"/>
                    </a:lnTo>
                    <a:lnTo>
                      <a:pt x="78" y="113"/>
                    </a:lnTo>
                    <a:lnTo>
                      <a:pt x="81" y="111"/>
                    </a:lnTo>
                    <a:lnTo>
                      <a:pt x="83" y="110"/>
                    </a:lnTo>
                    <a:lnTo>
                      <a:pt x="86" y="109"/>
                    </a:lnTo>
                    <a:lnTo>
                      <a:pt x="89" y="107"/>
                    </a:lnTo>
                    <a:lnTo>
                      <a:pt x="90" y="106"/>
                    </a:lnTo>
                    <a:lnTo>
                      <a:pt x="93" y="104"/>
                    </a:lnTo>
                    <a:lnTo>
                      <a:pt x="96" y="103"/>
                    </a:lnTo>
                    <a:lnTo>
                      <a:pt x="97" y="100"/>
                    </a:lnTo>
                    <a:lnTo>
                      <a:pt x="100" y="99"/>
                    </a:lnTo>
                    <a:lnTo>
                      <a:pt x="101" y="98"/>
                    </a:lnTo>
                    <a:lnTo>
                      <a:pt x="103" y="95"/>
                    </a:lnTo>
                    <a:lnTo>
                      <a:pt x="105" y="92"/>
                    </a:lnTo>
                    <a:lnTo>
                      <a:pt x="107" y="91"/>
                    </a:lnTo>
                    <a:lnTo>
                      <a:pt x="108" y="88"/>
                    </a:lnTo>
                    <a:lnTo>
                      <a:pt x="110" y="85"/>
                    </a:lnTo>
                    <a:lnTo>
                      <a:pt x="111" y="82"/>
                    </a:lnTo>
                    <a:lnTo>
                      <a:pt x="112" y="81"/>
                    </a:lnTo>
                    <a:lnTo>
                      <a:pt x="114" y="78"/>
                    </a:lnTo>
                    <a:lnTo>
                      <a:pt x="114" y="76"/>
                    </a:lnTo>
                    <a:lnTo>
                      <a:pt x="115" y="73"/>
                    </a:lnTo>
                    <a:lnTo>
                      <a:pt x="115" y="70"/>
                    </a:lnTo>
                    <a:lnTo>
                      <a:pt x="116" y="66"/>
                    </a:lnTo>
                    <a:lnTo>
                      <a:pt x="116" y="63"/>
                    </a:lnTo>
                    <a:lnTo>
                      <a:pt x="116" y="61"/>
                    </a:lnTo>
                    <a:lnTo>
                      <a:pt x="116" y="58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259"/>
              <p:cNvGrpSpPr>
                <a:grpSpLocks/>
              </p:cNvGrpSpPr>
              <p:nvPr/>
            </p:nvGrpSpPr>
            <p:grpSpPr bwMode="auto">
              <a:xfrm>
                <a:off x="2207" y="3312"/>
                <a:ext cx="2689" cy="952"/>
                <a:chOff x="5136" y="3128"/>
                <a:chExt cx="2689" cy="952"/>
              </a:xfrm>
            </p:grpSpPr>
            <p:sp>
              <p:nvSpPr>
                <p:cNvPr id="15511" name="Freeform 228"/>
                <p:cNvSpPr>
                  <a:spLocks noChangeAspect="1"/>
                </p:cNvSpPr>
                <p:nvPr/>
              </p:nvSpPr>
              <p:spPr bwMode="auto">
                <a:xfrm>
                  <a:off x="6544" y="3939"/>
                  <a:ext cx="55" cy="55"/>
                </a:xfrm>
                <a:custGeom>
                  <a:avLst/>
                  <a:gdLst>
                    <a:gd name="T0" fmla="*/ 0 w 220"/>
                    <a:gd name="T1" fmla="*/ 14 h 220"/>
                    <a:gd name="T2" fmla="*/ 14 w 220"/>
                    <a:gd name="T3" fmla="*/ 8 h 220"/>
                    <a:gd name="T4" fmla="*/ 0 w 220"/>
                    <a:gd name="T5" fmla="*/ 0 h 220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220"/>
                    <a:gd name="T11" fmla="*/ 220 w 220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220">
                      <a:moveTo>
                        <a:pt x="0" y="220"/>
                      </a:moveTo>
                      <a:lnTo>
                        <a:pt x="220" y="1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3813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2" name="Freeform 229"/>
                <p:cNvSpPr>
                  <a:spLocks noChangeAspect="1"/>
                </p:cNvSpPr>
                <p:nvPr/>
              </p:nvSpPr>
              <p:spPr bwMode="auto">
                <a:xfrm>
                  <a:off x="6820" y="3522"/>
                  <a:ext cx="315" cy="220"/>
                </a:xfrm>
                <a:custGeom>
                  <a:avLst/>
                  <a:gdLst>
                    <a:gd name="T0" fmla="*/ 79 w 1256"/>
                    <a:gd name="T1" fmla="*/ 0 h 879"/>
                    <a:gd name="T2" fmla="*/ 30 w 1256"/>
                    <a:gd name="T3" fmla="*/ 0 h 879"/>
                    <a:gd name="T4" fmla="*/ 30 w 1256"/>
                    <a:gd name="T5" fmla="*/ 55 h 879"/>
                    <a:gd name="T6" fmla="*/ 0 w 1256"/>
                    <a:gd name="T7" fmla="*/ 55 h 87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56"/>
                    <a:gd name="T13" fmla="*/ 0 h 879"/>
                    <a:gd name="T14" fmla="*/ 1256 w 1256"/>
                    <a:gd name="T15" fmla="*/ 879 h 87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56" h="879">
                      <a:moveTo>
                        <a:pt x="1256" y="0"/>
                      </a:moveTo>
                      <a:lnTo>
                        <a:pt x="471" y="0"/>
                      </a:lnTo>
                      <a:lnTo>
                        <a:pt x="471" y="879"/>
                      </a:lnTo>
                      <a:lnTo>
                        <a:pt x="0" y="879"/>
                      </a:lnTo>
                    </a:path>
                  </a:pathLst>
                </a:custGeom>
                <a:noFill/>
                <a:ln w="23813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3" name="Freeform 230"/>
                <p:cNvSpPr>
                  <a:spLocks noChangeAspect="1"/>
                </p:cNvSpPr>
                <p:nvPr/>
              </p:nvSpPr>
              <p:spPr bwMode="auto">
                <a:xfrm>
                  <a:off x="6269" y="3404"/>
                  <a:ext cx="866" cy="338"/>
                </a:xfrm>
                <a:custGeom>
                  <a:avLst/>
                  <a:gdLst>
                    <a:gd name="T0" fmla="*/ 0 w 3454"/>
                    <a:gd name="T1" fmla="*/ 85 h 1350"/>
                    <a:gd name="T2" fmla="*/ 0 w 3454"/>
                    <a:gd name="T3" fmla="*/ 0 h 1350"/>
                    <a:gd name="T4" fmla="*/ 217 w 3454"/>
                    <a:gd name="T5" fmla="*/ 0 h 1350"/>
                    <a:gd name="T6" fmla="*/ 0 60000 65536"/>
                    <a:gd name="T7" fmla="*/ 0 60000 65536"/>
                    <a:gd name="T8" fmla="*/ 0 60000 65536"/>
                    <a:gd name="T9" fmla="*/ 0 w 3454"/>
                    <a:gd name="T10" fmla="*/ 0 h 1350"/>
                    <a:gd name="T11" fmla="*/ 3454 w 3454"/>
                    <a:gd name="T12" fmla="*/ 1350 h 13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54" h="1350">
                      <a:moveTo>
                        <a:pt x="0" y="1350"/>
                      </a:moveTo>
                      <a:lnTo>
                        <a:pt x="0" y="0"/>
                      </a:lnTo>
                      <a:lnTo>
                        <a:pt x="3454" y="0"/>
                      </a:lnTo>
                    </a:path>
                  </a:pathLst>
                </a:custGeom>
                <a:noFill/>
                <a:ln w="23813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4" name="Line 231"/>
                <p:cNvSpPr>
                  <a:spLocks noChangeAspect="1" noChangeShapeType="1"/>
                </p:cNvSpPr>
                <p:nvPr/>
              </p:nvSpPr>
              <p:spPr bwMode="auto">
                <a:xfrm>
                  <a:off x="6064" y="3742"/>
                  <a:ext cx="480" cy="1"/>
                </a:xfrm>
                <a:prstGeom prst="line">
                  <a:avLst/>
                </a:prstGeom>
                <a:noFill/>
                <a:ln w="23813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515" name="Freeform 232"/>
                <p:cNvSpPr>
                  <a:spLocks noChangeAspect="1"/>
                </p:cNvSpPr>
                <p:nvPr/>
              </p:nvSpPr>
              <p:spPr bwMode="auto">
                <a:xfrm>
                  <a:off x="6261" y="3734"/>
                  <a:ext cx="16" cy="16"/>
                </a:xfrm>
                <a:custGeom>
                  <a:avLst/>
                  <a:gdLst>
                    <a:gd name="T0" fmla="*/ 2 w 63"/>
                    <a:gd name="T1" fmla="*/ 0 h 63"/>
                    <a:gd name="T2" fmla="*/ 2 w 63"/>
                    <a:gd name="T3" fmla="*/ 0 h 63"/>
                    <a:gd name="T4" fmla="*/ 1 w 63"/>
                    <a:gd name="T5" fmla="*/ 0 h 63"/>
                    <a:gd name="T6" fmla="*/ 1 w 63"/>
                    <a:gd name="T7" fmla="*/ 0 h 63"/>
                    <a:gd name="T8" fmla="*/ 1 w 63"/>
                    <a:gd name="T9" fmla="*/ 1 h 63"/>
                    <a:gd name="T10" fmla="*/ 1 w 63"/>
                    <a:gd name="T11" fmla="*/ 1 h 63"/>
                    <a:gd name="T12" fmla="*/ 1 w 63"/>
                    <a:gd name="T13" fmla="*/ 1 h 63"/>
                    <a:gd name="T14" fmla="*/ 0 w 63"/>
                    <a:gd name="T15" fmla="*/ 1 h 63"/>
                    <a:gd name="T16" fmla="*/ 0 w 63"/>
                    <a:gd name="T17" fmla="*/ 1 h 63"/>
                    <a:gd name="T18" fmla="*/ 0 w 63"/>
                    <a:gd name="T19" fmla="*/ 2 h 63"/>
                    <a:gd name="T20" fmla="*/ 0 w 63"/>
                    <a:gd name="T21" fmla="*/ 2 h 63"/>
                    <a:gd name="T22" fmla="*/ 0 w 63"/>
                    <a:gd name="T23" fmla="*/ 2 h 63"/>
                    <a:gd name="T24" fmla="*/ 0 w 63"/>
                    <a:gd name="T25" fmla="*/ 3 h 63"/>
                    <a:gd name="T26" fmla="*/ 0 w 63"/>
                    <a:gd name="T27" fmla="*/ 3 h 63"/>
                    <a:gd name="T28" fmla="*/ 0 w 63"/>
                    <a:gd name="T29" fmla="*/ 3 h 63"/>
                    <a:gd name="T30" fmla="*/ 1 w 63"/>
                    <a:gd name="T31" fmla="*/ 3 h 63"/>
                    <a:gd name="T32" fmla="*/ 1 w 63"/>
                    <a:gd name="T33" fmla="*/ 4 h 63"/>
                    <a:gd name="T34" fmla="*/ 1 w 63"/>
                    <a:gd name="T35" fmla="*/ 4 h 63"/>
                    <a:gd name="T36" fmla="*/ 1 w 63"/>
                    <a:gd name="T37" fmla="*/ 4 h 63"/>
                    <a:gd name="T38" fmla="*/ 1 w 63"/>
                    <a:gd name="T39" fmla="*/ 4 h 63"/>
                    <a:gd name="T40" fmla="*/ 2 w 63"/>
                    <a:gd name="T41" fmla="*/ 4 h 63"/>
                    <a:gd name="T42" fmla="*/ 2 w 63"/>
                    <a:gd name="T43" fmla="*/ 4 h 63"/>
                    <a:gd name="T44" fmla="*/ 2 w 63"/>
                    <a:gd name="T45" fmla="*/ 4 h 63"/>
                    <a:gd name="T46" fmla="*/ 3 w 63"/>
                    <a:gd name="T47" fmla="*/ 4 h 63"/>
                    <a:gd name="T48" fmla="*/ 3 w 63"/>
                    <a:gd name="T49" fmla="*/ 4 h 63"/>
                    <a:gd name="T50" fmla="*/ 3 w 63"/>
                    <a:gd name="T51" fmla="*/ 4 h 63"/>
                    <a:gd name="T52" fmla="*/ 3 w 63"/>
                    <a:gd name="T53" fmla="*/ 4 h 63"/>
                    <a:gd name="T54" fmla="*/ 3 w 63"/>
                    <a:gd name="T55" fmla="*/ 4 h 63"/>
                    <a:gd name="T56" fmla="*/ 4 w 63"/>
                    <a:gd name="T57" fmla="*/ 3 h 63"/>
                    <a:gd name="T58" fmla="*/ 4 w 63"/>
                    <a:gd name="T59" fmla="*/ 3 h 63"/>
                    <a:gd name="T60" fmla="*/ 4 w 63"/>
                    <a:gd name="T61" fmla="*/ 3 h 63"/>
                    <a:gd name="T62" fmla="*/ 4 w 63"/>
                    <a:gd name="T63" fmla="*/ 3 h 63"/>
                    <a:gd name="T64" fmla="*/ 4 w 63"/>
                    <a:gd name="T65" fmla="*/ 2 h 63"/>
                    <a:gd name="T66" fmla="*/ 4 w 63"/>
                    <a:gd name="T67" fmla="*/ 2 h 63"/>
                    <a:gd name="T68" fmla="*/ 4 w 63"/>
                    <a:gd name="T69" fmla="*/ 2 h 63"/>
                    <a:gd name="T70" fmla="*/ 4 w 63"/>
                    <a:gd name="T71" fmla="*/ 1 h 63"/>
                    <a:gd name="T72" fmla="*/ 4 w 63"/>
                    <a:gd name="T73" fmla="*/ 1 h 63"/>
                    <a:gd name="T74" fmla="*/ 4 w 63"/>
                    <a:gd name="T75" fmla="*/ 1 h 63"/>
                    <a:gd name="T76" fmla="*/ 3 w 63"/>
                    <a:gd name="T77" fmla="*/ 1 h 63"/>
                    <a:gd name="T78" fmla="*/ 3 w 63"/>
                    <a:gd name="T79" fmla="*/ 1 h 63"/>
                    <a:gd name="T80" fmla="*/ 3 w 63"/>
                    <a:gd name="T81" fmla="*/ 0 h 63"/>
                    <a:gd name="T82" fmla="*/ 3 w 63"/>
                    <a:gd name="T83" fmla="*/ 0 h 63"/>
                    <a:gd name="T84" fmla="*/ 3 w 63"/>
                    <a:gd name="T85" fmla="*/ 0 h 63"/>
                    <a:gd name="T86" fmla="*/ 2 w 63"/>
                    <a:gd name="T87" fmla="*/ 0 h 63"/>
                    <a:gd name="T88" fmla="*/ 2 w 63"/>
                    <a:gd name="T89" fmla="*/ 2 h 6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3"/>
                    <a:gd name="T136" fmla="*/ 0 h 63"/>
                    <a:gd name="T137" fmla="*/ 63 w 63"/>
                    <a:gd name="T138" fmla="*/ 63 h 6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3" h="63">
                      <a:moveTo>
                        <a:pt x="31" y="32"/>
                      </a:move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2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9" y="3"/>
                      </a:lnTo>
                      <a:lnTo>
                        <a:pt x="17" y="3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3" y="6"/>
                      </a:lnTo>
                      <a:lnTo>
                        <a:pt x="11" y="8"/>
                      </a:lnTo>
                      <a:lnTo>
                        <a:pt x="9" y="10"/>
                      </a:lnTo>
                      <a:lnTo>
                        <a:pt x="8" y="11"/>
                      </a:lnTo>
                      <a:lnTo>
                        <a:pt x="6" y="13"/>
                      </a:lnTo>
                      <a:lnTo>
                        <a:pt x="6" y="14"/>
                      </a:lnTo>
                      <a:lnTo>
                        <a:pt x="5" y="16"/>
                      </a:lnTo>
                      <a:lnTo>
                        <a:pt x="3" y="17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2"/>
                      </a:lnTo>
                      <a:lnTo>
                        <a:pt x="2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2" y="39"/>
                      </a:lnTo>
                      <a:lnTo>
                        <a:pt x="2" y="41"/>
                      </a:lnTo>
                      <a:lnTo>
                        <a:pt x="2" y="43"/>
                      </a:lnTo>
                      <a:lnTo>
                        <a:pt x="3" y="44"/>
                      </a:lnTo>
                      <a:lnTo>
                        <a:pt x="3" y="46"/>
                      </a:lnTo>
                      <a:lnTo>
                        <a:pt x="5" y="47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8" y="52"/>
                      </a:lnTo>
                      <a:lnTo>
                        <a:pt x="9" y="54"/>
                      </a:lnTo>
                      <a:lnTo>
                        <a:pt x="11" y="55"/>
                      </a:lnTo>
                      <a:lnTo>
                        <a:pt x="13" y="57"/>
                      </a:lnTo>
                      <a:lnTo>
                        <a:pt x="14" y="58"/>
                      </a:lnTo>
                      <a:lnTo>
                        <a:pt x="16" y="58"/>
                      </a:lnTo>
                      <a:lnTo>
                        <a:pt x="17" y="60"/>
                      </a:lnTo>
                      <a:lnTo>
                        <a:pt x="19" y="60"/>
                      </a:lnTo>
                      <a:lnTo>
                        <a:pt x="20" y="61"/>
                      </a:lnTo>
                      <a:lnTo>
                        <a:pt x="22" y="61"/>
                      </a:lnTo>
                      <a:lnTo>
                        <a:pt x="24" y="61"/>
                      </a:lnTo>
                      <a:lnTo>
                        <a:pt x="25" y="63"/>
                      </a:lnTo>
                      <a:lnTo>
                        <a:pt x="27" y="63"/>
                      </a:lnTo>
                      <a:lnTo>
                        <a:pt x="28" y="63"/>
                      </a:lnTo>
                      <a:lnTo>
                        <a:pt x="30" y="63"/>
                      </a:lnTo>
                      <a:lnTo>
                        <a:pt x="31" y="63"/>
                      </a:lnTo>
                      <a:lnTo>
                        <a:pt x="33" y="63"/>
                      </a:lnTo>
                      <a:lnTo>
                        <a:pt x="35" y="63"/>
                      </a:lnTo>
                      <a:lnTo>
                        <a:pt x="36" y="63"/>
                      </a:lnTo>
                      <a:lnTo>
                        <a:pt x="38" y="63"/>
                      </a:lnTo>
                      <a:lnTo>
                        <a:pt x="39" y="61"/>
                      </a:lnTo>
                      <a:lnTo>
                        <a:pt x="41" y="61"/>
                      </a:lnTo>
                      <a:lnTo>
                        <a:pt x="42" y="61"/>
                      </a:lnTo>
                      <a:lnTo>
                        <a:pt x="44" y="60"/>
                      </a:lnTo>
                      <a:lnTo>
                        <a:pt x="46" y="60"/>
                      </a:lnTo>
                      <a:lnTo>
                        <a:pt x="47" y="60"/>
                      </a:lnTo>
                      <a:lnTo>
                        <a:pt x="47" y="58"/>
                      </a:lnTo>
                      <a:lnTo>
                        <a:pt x="49" y="58"/>
                      </a:lnTo>
                      <a:lnTo>
                        <a:pt x="50" y="57"/>
                      </a:lnTo>
                      <a:lnTo>
                        <a:pt x="52" y="55"/>
                      </a:lnTo>
                      <a:lnTo>
                        <a:pt x="53" y="55"/>
                      </a:lnTo>
                      <a:lnTo>
                        <a:pt x="53" y="54"/>
                      </a:lnTo>
                      <a:lnTo>
                        <a:pt x="55" y="52"/>
                      </a:lnTo>
                      <a:lnTo>
                        <a:pt x="57" y="52"/>
                      </a:lnTo>
                      <a:lnTo>
                        <a:pt x="57" y="50"/>
                      </a:lnTo>
                      <a:lnTo>
                        <a:pt x="58" y="49"/>
                      </a:lnTo>
                      <a:lnTo>
                        <a:pt x="58" y="47"/>
                      </a:lnTo>
                      <a:lnTo>
                        <a:pt x="60" y="47"/>
                      </a:lnTo>
                      <a:lnTo>
                        <a:pt x="60" y="46"/>
                      </a:lnTo>
                      <a:lnTo>
                        <a:pt x="61" y="44"/>
                      </a:lnTo>
                      <a:lnTo>
                        <a:pt x="61" y="43"/>
                      </a:lnTo>
                      <a:lnTo>
                        <a:pt x="61" y="41"/>
                      </a:lnTo>
                      <a:lnTo>
                        <a:pt x="61" y="39"/>
                      </a:lnTo>
                      <a:lnTo>
                        <a:pt x="63" y="38"/>
                      </a:lnTo>
                      <a:lnTo>
                        <a:pt x="63" y="36"/>
                      </a:lnTo>
                      <a:lnTo>
                        <a:pt x="63" y="35"/>
                      </a:lnTo>
                      <a:lnTo>
                        <a:pt x="63" y="33"/>
                      </a:lnTo>
                      <a:lnTo>
                        <a:pt x="63" y="32"/>
                      </a:lnTo>
                      <a:lnTo>
                        <a:pt x="63" y="30"/>
                      </a:lnTo>
                      <a:lnTo>
                        <a:pt x="63" y="28"/>
                      </a:lnTo>
                      <a:lnTo>
                        <a:pt x="63" y="27"/>
                      </a:lnTo>
                      <a:lnTo>
                        <a:pt x="63" y="25"/>
                      </a:lnTo>
                      <a:lnTo>
                        <a:pt x="61" y="24"/>
                      </a:lnTo>
                      <a:lnTo>
                        <a:pt x="61" y="22"/>
                      </a:lnTo>
                      <a:lnTo>
                        <a:pt x="61" y="21"/>
                      </a:lnTo>
                      <a:lnTo>
                        <a:pt x="61" y="19"/>
                      </a:lnTo>
                      <a:lnTo>
                        <a:pt x="60" y="17"/>
                      </a:lnTo>
                      <a:lnTo>
                        <a:pt x="60" y="16"/>
                      </a:lnTo>
                      <a:lnTo>
                        <a:pt x="58" y="16"/>
                      </a:lnTo>
                      <a:lnTo>
                        <a:pt x="58" y="14"/>
                      </a:lnTo>
                      <a:lnTo>
                        <a:pt x="57" y="13"/>
                      </a:lnTo>
                      <a:lnTo>
                        <a:pt x="57" y="11"/>
                      </a:lnTo>
                      <a:lnTo>
                        <a:pt x="55" y="11"/>
                      </a:lnTo>
                      <a:lnTo>
                        <a:pt x="53" y="10"/>
                      </a:lnTo>
                      <a:lnTo>
                        <a:pt x="53" y="8"/>
                      </a:lnTo>
                      <a:lnTo>
                        <a:pt x="52" y="8"/>
                      </a:lnTo>
                      <a:lnTo>
                        <a:pt x="50" y="6"/>
                      </a:lnTo>
                      <a:lnTo>
                        <a:pt x="49" y="5"/>
                      </a:lnTo>
                      <a:lnTo>
                        <a:pt x="47" y="5"/>
                      </a:lnTo>
                      <a:lnTo>
                        <a:pt x="47" y="3"/>
                      </a:lnTo>
                      <a:lnTo>
                        <a:pt x="46" y="3"/>
                      </a:lnTo>
                      <a:lnTo>
                        <a:pt x="44" y="3"/>
                      </a:lnTo>
                      <a:lnTo>
                        <a:pt x="42" y="2"/>
                      </a:lnTo>
                      <a:lnTo>
                        <a:pt x="41" y="2"/>
                      </a:lnTo>
                      <a:lnTo>
                        <a:pt x="39" y="2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1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6" name="Freeform 233"/>
                <p:cNvSpPr>
                  <a:spLocks noChangeAspect="1"/>
                </p:cNvSpPr>
                <p:nvPr/>
              </p:nvSpPr>
              <p:spPr bwMode="auto">
                <a:xfrm>
                  <a:off x="6256" y="3737"/>
                  <a:ext cx="20" cy="20"/>
                </a:xfrm>
                <a:custGeom>
                  <a:avLst/>
                  <a:gdLst>
                    <a:gd name="T0" fmla="*/ 2 w 77"/>
                    <a:gd name="T1" fmla="*/ 0 h 77"/>
                    <a:gd name="T2" fmla="*/ 2 w 77"/>
                    <a:gd name="T3" fmla="*/ 0 h 77"/>
                    <a:gd name="T4" fmla="*/ 2 w 77"/>
                    <a:gd name="T5" fmla="*/ 0 h 77"/>
                    <a:gd name="T6" fmla="*/ 1 w 77"/>
                    <a:gd name="T7" fmla="*/ 0 h 77"/>
                    <a:gd name="T8" fmla="*/ 1 w 77"/>
                    <a:gd name="T9" fmla="*/ 1 h 77"/>
                    <a:gd name="T10" fmla="*/ 1 w 77"/>
                    <a:gd name="T11" fmla="*/ 1 h 77"/>
                    <a:gd name="T12" fmla="*/ 1 w 77"/>
                    <a:gd name="T13" fmla="*/ 1 h 77"/>
                    <a:gd name="T14" fmla="*/ 0 w 77"/>
                    <a:gd name="T15" fmla="*/ 2 h 77"/>
                    <a:gd name="T16" fmla="*/ 0 w 77"/>
                    <a:gd name="T17" fmla="*/ 2 h 77"/>
                    <a:gd name="T18" fmla="*/ 0 w 77"/>
                    <a:gd name="T19" fmla="*/ 2 h 77"/>
                    <a:gd name="T20" fmla="*/ 0 w 77"/>
                    <a:gd name="T21" fmla="*/ 3 h 77"/>
                    <a:gd name="T22" fmla="*/ 0 w 77"/>
                    <a:gd name="T23" fmla="*/ 3 h 77"/>
                    <a:gd name="T24" fmla="*/ 0 w 77"/>
                    <a:gd name="T25" fmla="*/ 3 h 77"/>
                    <a:gd name="T26" fmla="*/ 0 w 77"/>
                    <a:gd name="T27" fmla="*/ 4 h 77"/>
                    <a:gd name="T28" fmla="*/ 0 w 77"/>
                    <a:gd name="T29" fmla="*/ 4 h 77"/>
                    <a:gd name="T30" fmla="*/ 1 w 77"/>
                    <a:gd name="T31" fmla="*/ 4 h 77"/>
                    <a:gd name="T32" fmla="*/ 1 w 77"/>
                    <a:gd name="T33" fmla="*/ 4 h 77"/>
                    <a:gd name="T34" fmla="*/ 1 w 77"/>
                    <a:gd name="T35" fmla="*/ 5 h 77"/>
                    <a:gd name="T36" fmla="*/ 2 w 77"/>
                    <a:gd name="T37" fmla="*/ 5 h 77"/>
                    <a:gd name="T38" fmla="*/ 2 w 77"/>
                    <a:gd name="T39" fmla="*/ 5 h 77"/>
                    <a:gd name="T40" fmla="*/ 2 w 77"/>
                    <a:gd name="T41" fmla="*/ 5 h 77"/>
                    <a:gd name="T42" fmla="*/ 3 w 77"/>
                    <a:gd name="T43" fmla="*/ 5 h 77"/>
                    <a:gd name="T44" fmla="*/ 3 w 77"/>
                    <a:gd name="T45" fmla="*/ 5 h 77"/>
                    <a:gd name="T46" fmla="*/ 3 w 77"/>
                    <a:gd name="T47" fmla="*/ 5 h 77"/>
                    <a:gd name="T48" fmla="*/ 4 w 77"/>
                    <a:gd name="T49" fmla="*/ 5 h 77"/>
                    <a:gd name="T50" fmla="*/ 4 w 77"/>
                    <a:gd name="T51" fmla="*/ 5 h 77"/>
                    <a:gd name="T52" fmla="*/ 4 w 77"/>
                    <a:gd name="T53" fmla="*/ 4 h 77"/>
                    <a:gd name="T54" fmla="*/ 4 w 77"/>
                    <a:gd name="T55" fmla="*/ 4 h 77"/>
                    <a:gd name="T56" fmla="*/ 5 w 77"/>
                    <a:gd name="T57" fmla="*/ 4 h 77"/>
                    <a:gd name="T58" fmla="*/ 5 w 77"/>
                    <a:gd name="T59" fmla="*/ 4 h 77"/>
                    <a:gd name="T60" fmla="*/ 5 w 77"/>
                    <a:gd name="T61" fmla="*/ 3 h 77"/>
                    <a:gd name="T62" fmla="*/ 5 w 77"/>
                    <a:gd name="T63" fmla="*/ 3 h 77"/>
                    <a:gd name="T64" fmla="*/ 5 w 77"/>
                    <a:gd name="T65" fmla="*/ 3 h 77"/>
                    <a:gd name="T66" fmla="*/ 5 w 77"/>
                    <a:gd name="T67" fmla="*/ 2 h 77"/>
                    <a:gd name="T68" fmla="*/ 5 w 77"/>
                    <a:gd name="T69" fmla="*/ 2 h 77"/>
                    <a:gd name="T70" fmla="*/ 5 w 77"/>
                    <a:gd name="T71" fmla="*/ 2 h 77"/>
                    <a:gd name="T72" fmla="*/ 5 w 77"/>
                    <a:gd name="T73" fmla="*/ 1 h 77"/>
                    <a:gd name="T74" fmla="*/ 5 w 77"/>
                    <a:gd name="T75" fmla="*/ 1 h 77"/>
                    <a:gd name="T76" fmla="*/ 4 w 77"/>
                    <a:gd name="T77" fmla="*/ 1 h 77"/>
                    <a:gd name="T78" fmla="*/ 4 w 77"/>
                    <a:gd name="T79" fmla="*/ 1 h 77"/>
                    <a:gd name="T80" fmla="*/ 4 w 77"/>
                    <a:gd name="T81" fmla="*/ 0 h 77"/>
                    <a:gd name="T82" fmla="*/ 3 w 77"/>
                    <a:gd name="T83" fmla="*/ 0 h 77"/>
                    <a:gd name="T84" fmla="*/ 3 w 77"/>
                    <a:gd name="T85" fmla="*/ 0 h 77"/>
                    <a:gd name="T86" fmla="*/ 3 w 77"/>
                    <a:gd name="T87" fmla="*/ 0 h 7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77"/>
                    <a:gd name="T133" fmla="*/ 0 h 77"/>
                    <a:gd name="T134" fmla="*/ 77 w 77"/>
                    <a:gd name="T135" fmla="*/ 77 h 7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77" h="77">
                      <a:moveTo>
                        <a:pt x="38" y="0"/>
                      </a:move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8" y="1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4" y="3"/>
                      </a:lnTo>
                      <a:lnTo>
                        <a:pt x="22" y="3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7" y="6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3" y="9"/>
                      </a:lnTo>
                      <a:lnTo>
                        <a:pt x="11" y="11"/>
                      </a:lnTo>
                      <a:lnTo>
                        <a:pt x="10" y="12"/>
                      </a:lnTo>
                      <a:lnTo>
                        <a:pt x="8" y="14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5" y="19"/>
                      </a:lnTo>
                      <a:lnTo>
                        <a:pt x="5" y="20"/>
                      </a:lnTo>
                      <a:lnTo>
                        <a:pt x="3" y="22"/>
                      </a:lnTo>
                      <a:lnTo>
                        <a:pt x="3" y="23"/>
                      </a:lnTo>
                      <a:lnTo>
                        <a:pt x="2" y="25"/>
                      </a:lnTo>
                      <a:lnTo>
                        <a:pt x="2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5"/>
                      </a:lnTo>
                      <a:lnTo>
                        <a:pt x="2" y="47"/>
                      </a:lnTo>
                      <a:lnTo>
                        <a:pt x="2" y="48"/>
                      </a:lnTo>
                      <a:lnTo>
                        <a:pt x="2" y="52"/>
                      </a:lnTo>
                      <a:lnTo>
                        <a:pt x="3" y="53"/>
                      </a:lnTo>
                      <a:lnTo>
                        <a:pt x="3" y="55"/>
                      </a:lnTo>
                      <a:lnTo>
                        <a:pt x="5" y="56"/>
                      </a:lnTo>
                      <a:lnTo>
                        <a:pt x="5" y="58"/>
                      </a:lnTo>
                      <a:lnTo>
                        <a:pt x="6" y="59"/>
                      </a:lnTo>
                      <a:lnTo>
                        <a:pt x="8" y="61"/>
                      </a:lnTo>
                      <a:lnTo>
                        <a:pt x="8" y="63"/>
                      </a:lnTo>
                      <a:lnTo>
                        <a:pt x="10" y="64"/>
                      </a:lnTo>
                      <a:lnTo>
                        <a:pt x="11" y="64"/>
                      </a:lnTo>
                      <a:lnTo>
                        <a:pt x="13" y="66"/>
                      </a:lnTo>
                      <a:lnTo>
                        <a:pt x="14" y="67"/>
                      </a:lnTo>
                      <a:lnTo>
                        <a:pt x="16" y="69"/>
                      </a:lnTo>
                      <a:lnTo>
                        <a:pt x="17" y="69"/>
                      </a:lnTo>
                      <a:lnTo>
                        <a:pt x="19" y="70"/>
                      </a:lnTo>
                      <a:lnTo>
                        <a:pt x="21" y="72"/>
                      </a:lnTo>
                      <a:lnTo>
                        <a:pt x="22" y="72"/>
                      </a:lnTo>
                      <a:lnTo>
                        <a:pt x="24" y="74"/>
                      </a:lnTo>
                      <a:lnTo>
                        <a:pt x="25" y="74"/>
                      </a:lnTo>
                      <a:lnTo>
                        <a:pt x="27" y="75"/>
                      </a:lnTo>
                      <a:lnTo>
                        <a:pt x="28" y="75"/>
                      </a:lnTo>
                      <a:lnTo>
                        <a:pt x="30" y="75"/>
                      </a:lnTo>
                      <a:lnTo>
                        <a:pt x="33" y="75"/>
                      </a:lnTo>
                      <a:lnTo>
                        <a:pt x="35" y="75"/>
                      </a:lnTo>
                      <a:lnTo>
                        <a:pt x="36" y="77"/>
                      </a:lnTo>
                      <a:lnTo>
                        <a:pt x="38" y="77"/>
                      </a:lnTo>
                      <a:lnTo>
                        <a:pt x="41" y="77"/>
                      </a:lnTo>
                      <a:lnTo>
                        <a:pt x="43" y="75"/>
                      </a:lnTo>
                      <a:lnTo>
                        <a:pt x="44" y="75"/>
                      </a:lnTo>
                      <a:lnTo>
                        <a:pt x="46" y="75"/>
                      </a:lnTo>
                      <a:lnTo>
                        <a:pt x="47" y="75"/>
                      </a:lnTo>
                      <a:lnTo>
                        <a:pt x="50" y="75"/>
                      </a:lnTo>
                      <a:lnTo>
                        <a:pt x="52" y="74"/>
                      </a:lnTo>
                      <a:lnTo>
                        <a:pt x="54" y="74"/>
                      </a:lnTo>
                      <a:lnTo>
                        <a:pt x="55" y="72"/>
                      </a:lnTo>
                      <a:lnTo>
                        <a:pt x="57" y="72"/>
                      </a:lnTo>
                      <a:lnTo>
                        <a:pt x="58" y="70"/>
                      </a:lnTo>
                      <a:lnTo>
                        <a:pt x="60" y="69"/>
                      </a:lnTo>
                      <a:lnTo>
                        <a:pt x="61" y="69"/>
                      </a:lnTo>
                      <a:lnTo>
                        <a:pt x="63" y="67"/>
                      </a:lnTo>
                      <a:lnTo>
                        <a:pt x="65" y="66"/>
                      </a:lnTo>
                      <a:lnTo>
                        <a:pt x="66" y="64"/>
                      </a:lnTo>
                      <a:lnTo>
                        <a:pt x="68" y="63"/>
                      </a:lnTo>
                      <a:lnTo>
                        <a:pt x="69" y="61"/>
                      </a:lnTo>
                      <a:lnTo>
                        <a:pt x="71" y="59"/>
                      </a:lnTo>
                      <a:lnTo>
                        <a:pt x="71" y="58"/>
                      </a:lnTo>
                      <a:lnTo>
                        <a:pt x="72" y="56"/>
                      </a:lnTo>
                      <a:lnTo>
                        <a:pt x="72" y="55"/>
                      </a:lnTo>
                      <a:lnTo>
                        <a:pt x="74" y="53"/>
                      </a:lnTo>
                      <a:lnTo>
                        <a:pt x="74" y="52"/>
                      </a:lnTo>
                      <a:lnTo>
                        <a:pt x="76" y="48"/>
                      </a:lnTo>
                      <a:lnTo>
                        <a:pt x="76" y="47"/>
                      </a:lnTo>
                      <a:lnTo>
                        <a:pt x="76" y="45"/>
                      </a:lnTo>
                      <a:lnTo>
                        <a:pt x="76" y="44"/>
                      </a:lnTo>
                      <a:lnTo>
                        <a:pt x="77" y="42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7" y="36"/>
                      </a:lnTo>
                      <a:lnTo>
                        <a:pt x="77" y="34"/>
                      </a:lnTo>
                      <a:lnTo>
                        <a:pt x="76" y="33"/>
                      </a:lnTo>
                      <a:lnTo>
                        <a:pt x="76" y="30"/>
                      </a:lnTo>
                      <a:lnTo>
                        <a:pt x="76" y="28"/>
                      </a:lnTo>
                      <a:lnTo>
                        <a:pt x="76" y="26"/>
                      </a:lnTo>
                      <a:lnTo>
                        <a:pt x="74" y="25"/>
                      </a:lnTo>
                      <a:lnTo>
                        <a:pt x="74" y="23"/>
                      </a:lnTo>
                      <a:lnTo>
                        <a:pt x="72" y="22"/>
                      </a:lnTo>
                      <a:lnTo>
                        <a:pt x="72" y="20"/>
                      </a:lnTo>
                      <a:lnTo>
                        <a:pt x="71" y="19"/>
                      </a:lnTo>
                      <a:lnTo>
                        <a:pt x="71" y="17"/>
                      </a:lnTo>
                      <a:lnTo>
                        <a:pt x="69" y="15"/>
                      </a:lnTo>
                      <a:lnTo>
                        <a:pt x="68" y="14"/>
                      </a:lnTo>
                      <a:lnTo>
                        <a:pt x="66" y="12"/>
                      </a:lnTo>
                      <a:lnTo>
                        <a:pt x="66" y="11"/>
                      </a:lnTo>
                      <a:lnTo>
                        <a:pt x="65" y="9"/>
                      </a:lnTo>
                      <a:lnTo>
                        <a:pt x="63" y="8"/>
                      </a:lnTo>
                      <a:lnTo>
                        <a:pt x="61" y="8"/>
                      </a:lnTo>
                      <a:lnTo>
                        <a:pt x="60" y="6"/>
                      </a:lnTo>
                      <a:lnTo>
                        <a:pt x="58" y="4"/>
                      </a:lnTo>
                      <a:lnTo>
                        <a:pt x="57" y="4"/>
                      </a:lnTo>
                      <a:lnTo>
                        <a:pt x="55" y="3"/>
                      </a:lnTo>
                      <a:lnTo>
                        <a:pt x="54" y="3"/>
                      </a:lnTo>
                      <a:lnTo>
                        <a:pt x="52" y="1"/>
                      </a:lnTo>
                      <a:lnTo>
                        <a:pt x="50" y="1"/>
                      </a:lnTo>
                      <a:lnTo>
                        <a:pt x="47" y="1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chemeClr val="tx2"/>
                </a:solidFill>
                <a:ln w="23813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7" name="Rectangle 234"/>
                <p:cNvSpPr>
                  <a:spLocks noChangeAspect="1" noChangeArrowheads="1"/>
                </p:cNvSpPr>
                <p:nvPr/>
              </p:nvSpPr>
              <p:spPr bwMode="auto">
                <a:xfrm>
                  <a:off x="6585" y="3711"/>
                  <a:ext cx="96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Times-Roman"/>
                    </a:rPr>
                    <a:t>D </a:t>
                  </a:r>
                  <a:endParaRPr lang="en-US" sz="1200">
                    <a:latin typeface="Times New Roman" pitchFamily="18" charset="0"/>
                  </a:endParaRPr>
                </a:p>
              </p:txBody>
            </p:sp>
            <p:sp>
              <p:nvSpPr>
                <p:cNvPr id="15518" name="Line 235"/>
                <p:cNvSpPr>
                  <a:spLocks noChangeAspect="1" noChangeShapeType="1"/>
                </p:cNvSpPr>
                <p:nvPr/>
              </p:nvSpPr>
              <p:spPr bwMode="auto">
                <a:xfrm>
                  <a:off x="6379" y="3971"/>
                  <a:ext cx="165" cy="0"/>
                </a:xfrm>
                <a:prstGeom prst="line">
                  <a:avLst/>
                </a:prstGeom>
                <a:noFill/>
                <a:ln w="23813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519" name="Rectangle 236"/>
                <p:cNvSpPr>
                  <a:spLocks noChangeAspect="1" noChangeArrowheads="1"/>
                </p:cNvSpPr>
                <p:nvPr/>
              </p:nvSpPr>
              <p:spPr bwMode="auto">
                <a:xfrm>
                  <a:off x="6741" y="3711"/>
                  <a:ext cx="102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Times-Roman"/>
                    </a:rPr>
                    <a:t>Q </a:t>
                  </a:r>
                  <a:endParaRPr lang="en-US" sz="1200">
                    <a:latin typeface="Times New Roman" pitchFamily="18" charset="0"/>
                  </a:endParaRPr>
                </a:p>
              </p:txBody>
            </p:sp>
            <p:sp>
              <p:nvSpPr>
                <p:cNvPr id="15520" name="Rectangle 237"/>
                <p:cNvSpPr>
                  <a:spLocks noChangeAspect="1" noChangeArrowheads="1"/>
                </p:cNvSpPr>
                <p:nvPr/>
              </p:nvSpPr>
              <p:spPr bwMode="auto">
                <a:xfrm>
                  <a:off x="6126" y="3922"/>
                  <a:ext cx="266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Times-Roman"/>
                    </a:rPr>
                    <a:t>Clock </a:t>
                  </a:r>
                  <a:endParaRPr lang="en-US" sz="1200">
                    <a:latin typeface="Times New Roman" pitchFamily="18" charset="0"/>
                  </a:endParaRPr>
                </a:p>
              </p:txBody>
            </p:sp>
            <p:sp>
              <p:nvSpPr>
                <p:cNvPr id="15521" name="Rectangle 238"/>
                <p:cNvSpPr>
                  <a:spLocks noChangeAspect="1" noChangeArrowheads="1"/>
                </p:cNvSpPr>
                <p:nvPr/>
              </p:nvSpPr>
              <p:spPr bwMode="auto">
                <a:xfrm>
                  <a:off x="7038" y="3128"/>
                  <a:ext cx="266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Times-Roman"/>
                    </a:rPr>
                    <a:t>Select</a:t>
                  </a:r>
                  <a:endParaRPr lang="en-US" sz="1200">
                    <a:latin typeface="Times New Roman" pitchFamily="18" charset="0"/>
                  </a:endParaRPr>
                </a:p>
              </p:txBody>
            </p:sp>
            <p:sp>
              <p:nvSpPr>
                <p:cNvPr id="15522" name="Line 239"/>
                <p:cNvSpPr>
                  <a:spLocks noChangeAspect="1" noChangeShapeType="1"/>
                </p:cNvSpPr>
                <p:nvPr/>
              </p:nvSpPr>
              <p:spPr bwMode="auto">
                <a:xfrm>
                  <a:off x="7190" y="3246"/>
                  <a:ext cx="0" cy="111"/>
                </a:xfrm>
                <a:prstGeom prst="line">
                  <a:avLst/>
                </a:prstGeom>
                <a:noFill/>
                <a:ln w="23813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523" name="Rectangle 240"/>
                <p:cNvSpPr>
                  <a:spLocks noChangeAspect="1" noChangeArrowheads="1"/>
                </p:cNvSpPr>
                <p:nvPr/>
              </p:nvSpPr>
              <p:spPr bwMode="auto">
                <a:xfrm>
                  <a:off x="6544" y="3632"/>
                  <a:ext cx="276" cy="448"/>
                </a:xfrm>
                <a:prstGeom prst="rect">
                  <a:avLst/>
                </a:prstGeom>
                <a:noFill/>
                <a:ln w="23813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4" name="Freeform 241"/>
                <p:cNvSpPr>
                  <a:spLocks noChangeAspect="1"/>
                </p:cNvSpPr>
                <p:nvPr/>
              </p:nvSpPr>
              <p:spPr bwMode="auto">
                <a:xfrm>
                  <a:off x="7135" y="3325"/>
                  <a:ext cx="110" cy="283"/>
                </a:xfrm>
                <a:custGeom>
                  <a:avLst/>
                  <a:gdLst>
                    <a:gd name="T0" fmla="*/ 28 w 439"/>
                    <a:gd name="T1" fmla="*/ 57 h 1129"/>
                    <a:gd name="T2" fmla="*/ 28 w 439"/>
                    <a:gd name="T3" fmla="*/ 14 h 1129"/>
                    <a:gd name="T4" fmla="*/ 0 w 439"/>
                    <a:gd name="T5" fmla="*/ 0 h 1129"/>
                    <a:gd name="T6" fmla="*/ 0 w 439"/>
                    <a:gd name="T7" fmla="*/ 71 h 1129"/>
                    <a:gd name="T8" fmla="*/ 28 w 439"/>
                    <a:gd name="T9" fmla="*/ 57 h 1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1129"/>
                    <a:gd name="T17" fmla="*/ 439 w 439"/>
                    <a:gd name="T18" fmla="*/ 1129 h 1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1129">
                      <a:moveTo>
                        <a:pt x="439" y="910"/>
                      </a:moveTo>
                      <a:lnTo>
                        <a:pt x="439" y="219"/>
                      </a:lnTo>
                      <a:lnTo>
                        <a:pt x="0" y="0"/>
                      </a:lnTo>
                      <a:lnTo>
                        <a:pt x="0" y="1129"/>
                      </a:lnTo>
                      <a:lnTo>
                        <a:pt x="439" y="910"/>
                      </a:lnTo>
                      <a:close/>
                    </a:path>
                  </a:pathLst>
                </a:custGeom>
                <a:noFill/>
                <a:ln w="23813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5" name="Text Box 24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146" y="3336"/>
                  <a:ext cx="72" cy="24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000"/>
                    <a:t>0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000"/>
                    <a:t>1</a:t>
                  </a:r>
                </a:p>
              </p:txBody>
            </p:sp>
            <p:sp>
              <p:nvSpPr>
                <p:cNvPr id="15526" name="Freeform 243"/>
                <p:cNvSpPr>
                  <a:spLocks noChangeAspect="1"/>
                </p:cNvSpPr>
                <p:nvPr/>
              </p:nvSpPr>
              <p:spPr bwMode="auto">
                <a:xfrm>
                  <a:off x="5169" y="3797"/>
                  <a:ext cx="192" cy="189"/>
                </a:xfrm>
                <a:custGeom>
                  <a:avLst/>
                  <a:gdLst>
                    <a:gd name="T0" fmla="*/ 27 w 658"/>
                    <a:gd name="T1" fmla="*/ 0 h 659"/>
                    <a:gd name="T2" fmla="*/ 22 w 658"/>
                    <a:gd name="T3" fmla="*/ 1 h 659"/>
                    <a:gd name="T4" fmla="*/ 18 w 658"/>
                    <a:gd name="T5" fmla="*/ 2 h 659"/>
                    <a:gd name="T6" fmla="*/ 15 w 658"/>
                    <a:gd name="T7" fmla="*/ 3 h 659"/>
                    <a:gd name="T8" fmla="*/ 11 w 658"/>
                    <a:gd name="T9" fmla="*/ 5 h 659"/>
                    <a:gd name="T10" fmla="*/ 8 w 658"/>
                    <a:gd name="T11" fmla="*/ 8 h 659"/>
                    <a:gd name="T12" fmla="*/ 6 w 658"/>
                    <a:gd name="T13" fmla="*/ 11 h 659"/>
                    <a:gd name="T14" fmla="*/ 3 w 658"/>
                    <a:gd name="T15" fmla="*/ 14 h 659"/>
                    <a:gd name="T16" fmla="*/ 2 w 658"/>
                    <a:gd name="T17" fmla="*/ 18 h 659"/>
                    <a:gd name="T18" fmla="*/ 1 w 658"/>
                    <a:gd name="T19" fmla="*/ 22 h 659"/>
                    <a:gd name="T20" fmla="*/ 0 w 658"/>
                    <a:gd name="T21" fmla="*/ 26 h 659"/>
                    <a:gd name="T22" fmla="*/ 0 w 658"/>
                    <a:gd name="T23" fmla="*/ 28 h 659"/>
                    <a:gd name="T24" fmla="*/ 1 w 658"/>
                    <a:gd name="T25" fmla="*/ 33 h 659"/>
                    <a:gd name="T26" fmla="*/ 2 w 658"/>
                    <a:gd name="T27" fmla="*/ 36 h 659"/>
                    <a:gd name="T28" fmla="*/ 3 w 658"/>
                    <a:gd name="T29" fmla="*/ 40 h 659"/>
                    <a:gd name="T30" fmla="*/ 6 w 658"/>
                    <a:gd name="T31" fmla="*/ 43 h 659"/>
                    <a:gd name="T32" fmla="*/ 8 w 658"/>
                    <a:gd name="T33" fmla="*/ 46 h 659"/>
                    <a:gd name="T34" fmla="*/ 11 w 658"/>
                    <a:gd name="T35" fmla="*/ 49 h 659"/>
                    <a:gd name="T36" fmla="*/ 15 w 658"/>
                    <a:gd name="T37" fmla="*/ 51 h 659"/>
                    <a:gd name="T38" fmla="*/ 18 w 658"/>
                    <a:gd name="T39" fmla="*/ 52 h 659"/>
                    <a:gd name="T40" fmla="*/ 22 w 658"/>
                    <a:gd name="T41" fmla="*/ 54 h 659"/>
                    <a:gd name="T42" fmla="*/ 27 w 658"/>
                    <a:gd name="T43" fmla="*/ 54 h 659"/>
                    <a:gd name="T44" fmla="*/ 29 w 658"/>
                    <a:gd name="T45" fmla="*/ 54 h 659"/>
                    <a:gd name="T46" fmla="*/ 34 w 658"/>
                    <a:gd name="T47" fmla="*/ 54 h 659"/>
                    <a:gd name="T48" fmla="*/ 38 w 658"/>
                    <a:gd name="T49" fmla="*/ 52 h 659"/>
                    <a:gd name="T50" fmla="*/ 41 w 658"/>
                    <a:gd name="T51" fmla="*/ 51 h 659"/>
                    <a:gd name="T52" fmla="*/ 45 w 658"/>
                    <a:gd name="T53" fmla="*/ 49 h 659"/>
                    <a:gd name="T54" fmla="*/ 48 w 658"/>
                    <a:gd name="T55" fmla="*/ 46 h 659"/>
                    <a:gd name="T56" fmla="*/ 50 w 658"/>
                    <a:gd name="T57" fmla="*/ 43 h 659"/>
                    <a:gd name="T58" fmla="*/ 53 w 658"/>
                    <a:gd name="T59" fmla="*/ 40 h 659"/>
                    <a:gd name="T60" fmla="*/ 54 w 658"/>
                    <a:gd name="T61" fmla="*/ 36 h 659"/>
                    <a:gd name="T62" fmla="*/ 56 w 658"/>
                    <a:gd name="T63" fmla="*/ 33 h 659"/>
                    <a:gd name="T64" fmla="*/ 56 w 658"/>
                    <a:gd name="T65" fmla="*/ 28 h 659"/>
                    <a:gd name="T66" fmla="*/ 56 w 658"/>
                    <a:gd name="T67" fmla="*/ 26 h 659"/>
                    <a:gd name="T68" fmla="*/ 56 w 658"/>
                    <a:gd name="T69" fmla="*/ 22 h 659"/>
                    <a:gd name="T70" fmla="*/ 54 w 658"/>
                    <a:gd name="T71" fmla="*/ 18 h 659"/>
                    <a:gd name="T72" fmla="*/ 53 w 658"/>
                    <a:gd name="T73" fmla="*/ 14 h 659"/>
                    <a:gd name="T74" fmla="*/ 50 w 658"/>
                    <a:gd name="T75" fmla="*/ 11 h 659"/>
                    <a:gd name="T76" fmla="*/ 48 w 658"/>
                    <a:gd name="T77" fmla="*/ 8 h 659"/>
                    <a:gd name="T78" fmla="*/ 45 w 658"/>
                    <a:gd name="T79" fmla="*/ 5 h 659"/>
                    <a:gd name="T80" fmla="*/ 41 w 658"/>
                    <a:gd name="T81" fmla="*/ 3 h 659"/>
                    <a:gd name="T82" fmla="*/ 38 w 658"/>
                    <a:gd name="T83" fmla="*/ 2 h 659"/>
                    <a:gd name="T84" fmla="*/ 34 w 658"/>
                    <a:gd name="T85" fmla="*/ 1 h 659"/>
                    <a:gd name="T86" fmla="*/ 29 w 658"/>
                    <a:gd name="T87" fmla="*/ 0 h 659"/>
                    <a:gd name="T88" fmla="*/ 28 w 658"/>
                    <a:gd name="T89" fmla="*/ 27 h 6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58"/>
                    <a:gd name="T136" fmla="*/ 0 h 659"/>
                    <a:gd name="T137" fmla="*/ 658 w 658"/>
                    <a:gd name="T138" fmla="*/ 659 h 65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58" h="659">
                      <a:moveTo>
                        <a:pt x="329" y="330"/>
                      </a:moveTo>
                      <a:lnTo>
                        <a:pt x="329" y="0"/>
                      </a:lnTo>
                      <a:lnTo>
                        <a:pt x="312" y="0"/>
                      </a:lnTo>
                      <a:lnTo>
                        <a:pt x="296" y="2"/>
                      </a:lnTo>
                      <a:lnTo>
                        <a:pt x="279" y="4"/>
                      </a:lnTo>
                      <a:lnTo>
                        <a:pt x="263" y="7"/>
                      </a:lnTo>
                      <a:lnTo>
                        <a:pt x="248" y="10"/>
                      </a:lnTo>
                      <a:lnTo>
                        <a:pt x="231" y="15"/>
                      </a:lnTo>
                      <a:lnTo>
                        <a:pt x="216" y="20"/>
                      </a:lnTo>
                      <a:lnTo>
                        <a:pt x="201" y="26"/>
                      </a:lnTo>
                      <a:lnTo>
                        <a:pt x="186" y="33"/>
                      </a:lnTo>
                      <a:lnTo>
                        <a:pt x="172" y="40"/>
                      </a:lnTo>
                      <a:lnTo>
                        <a:pt x="159" y="48"/>
                      </a:lnTo>
                      <a:lnTo>
                        <a:pt x="145" y="57"/>
                      </a:lnTo>
                      <a:lnTo>
                        <a:pt x="133" y="66"/>
                      </a:lnTo>
                      <a:lnTo>
                        <a:pt x="120" y="76"/>
                      </a:lnTo>
                      <a:lnTo>
                        <a:pt x="108" y="85"/>
                      </a:lnTo>
                      <a:lnTo>
                        <a:pt x="97" y="96"/>
                      </a:lnTo>
                      <a:lnTo>
                        <a:pt x="86" y="107"/>
                      </a:lnTo>
                      <a:lnTo>
                        <a:pt x="75" y="120"/>
                      </a:lnTo>
                      <a:lnTo>
                        <a:pt x="65" y="132"/>
                      </a:lnTo>
                      <a:lnTo>
                        <a:pt x="56" y="146"/>
                      </a:lnTo>
                      <a:lnTo>
                        <a:pt x="48" y="158"/>
                      </a:lnTo>
                      <a:lnTo>
                        <a:pt x="39" y="172"/>
                      </a:lnTo>
                      <a:lnTo>
                        <a:pt x="33" y="187"/>
                      </a:lnTo>
                      <a:lnTo>
                        <a:pt x="26" y="201"/>
                      </a:lnTo>
                      <a:lnTo>
                        <a:pt x="20" y="216"/>
                      </a:lnTo>
                      <a:lnTo>
                        <a:pt x="15" y="231"/>
                      </a:lnTo>
                      <a:lnTo>
                        <a:pt x="11" y="247"/>
                      </a:lnTo>
                      <a:lnTo>
                        <a:pt x="6" y="263"/>
                      </a:lnTo>
                      <a:lnTo>
                        <a:pt x="4" y="279"/>
                      </a:lnTo>
                      <a:lnTo>
                        <a:pt x="2" y="295"/>
                      </a:lnTo>
                      <a:lnTo>
                        <a:pt x="1" y="312"/>
                      </a:lnTo>
                      <a:lnTo>
                        <a:pt x="0" y="330"/>
                      </a:lnTo>
                      <a:lnTo>
                        <a:pt x="1" y="346"/>
                      </a:lnTo>
                      <a:lnTo>
                        <a:pt x="2" y="363"/>
                      </a:lnTo>
                      <a:lnTo>
                        <a:pt x="4" y="379"/>
                      </a:lnTo>
                      <a:lnTo>
                        <a:pt x="6" y="396"/>
                      </a:lnTo>
                      <a:lnTo>
                        <a:pt x="11" y="412"/>
                      </a:lnTo>
                      <a:lnTo>
                        <a:pt x="15" y="427"/>
                      </a:lnTo>
                      <a:lnTo>
                        <a:pt x="20" y="442"/>
                      </a:lnTo>
                      <a:lnTo>
                        <a:pt x="26" y="457"/>
                      </a:lnTo>
                      <a:lnTo>
                        <a:pt x="33" y="473"/>
                      </a:lnTo>
                      <a:lnTo>
                        <a:pt x="39" y="486"/>
                      </a:lnTo>
                      <a:lnTo>
                        <a:pt x="48" y="500"/>
                      </a:lnTo>
                      <a:lnTo>
                        <a:pt x="56" y="514"/>
                      </a:lnTo>
                      <a:lnTo>
                        <a:pt x="65" y="526"/>
                      </a:lnTo>
                      <a:lnTo>
                        <a:pt x="75" y="538"/>
                      </a:lnTo>
                      <a:lnTo>
                        <a:pt x="86" y="551"/>
                      </a:lnTo>
                      <a:lnTo>
                        <a:pt x="97" y="563"/>
                      </a:lnTo>
                      <a:lnTo>
                        <a:pt x="108" y="573"/>
                      </a:lnTo>
                      <a:lnTo>
                        <a:pt x="120" y="584"/>
                      </a:lnTo>
                      <a:lnTo>
                        <a:pt x="133" y="593"/>
                      </a:lnTo>
                      <a:lnTo>
                        <a:pt x="145" y="603"/>
                      </a:lnTo>
                      <a:lnTo>
                        <a:pt x="159" y="611"/>
                      </a:lnTo>
                      <a:lnTo>
                        <a:pt x="172" y="619"/>
                      </a:lnTo>
                      <a:lnTo>
                        <a:pt x="186" y="626"/>
                      </a:lnTo>
                      <a:lnTo>
                        <a:pt x="201" y="633"/>
                      </a:lnTo>
                      <a:lnTo>
                        <a:pt x="216" y="639"/>
                      </a:lnTo>
                      <a:lnTo>
                        <a:pt x="231" y="644"/>
                      </a:lnTo>
                      <a:lnTo>
                        <a:pt x="248" y="648"/>
                      </a:lnTo>
                      <a:lnTo>
                        <a:pt x="263" y="652"/>
                      </a:lnTo>
                      <a:lnTo>
                        <a:pt x="279" y="655"/>
                      </a:lnTo>
                      <a:lnTo>
                        <a:pt x="296" y="658"/>
                      </a:lnTo>
                      <a:lnTo>
                        <a:pt x="312" y="659"/>
                      </a:lnTo>
                      <a:lnTo>
                        <a:pt x="329" y="659"/>
                      </a:lnTo>
                      <a:lnTo>
                        <a:pt x="347" y="659"/>
                      </a:lnTo>
                      <a:lnTo>
                        <a:pt x="363" y="658"/>
                      </a:lnTo>
                      <a:lnTo>
                        <a:pt x="380" y="655"/>
                      </a:lnTo>
                      <a:lnTo>
                        <a:pt x="396" y="652"/>
                      </a:lnTo>
                      <a:lnTo>
                        <a:pt x="411" y="648"/>
                      </a:lnTo>
                      <a:lnTo>
                        <a:pt x="428" y="644"/>
                      </a:lnTo>
                      <a:lnTo>
                        <a:pt x="443" y="639"/>
                      </a:lnTo>
                      <a:lnTo>
                        <a:pt x="458" y="633"/>
                      </a:lnTo>
                      <a:lnTo>
                        <a:pt x="473" y="626"/>
                      </a:lnTo>
                      <a:lnTo>
                        <a:pt x="487" y="619"/>
                      </a:lnTo>
                      <a:lnTo>
                        <a:pt x="500" y="611"/>
                      </a:lnTo>
                      <a:lnTo>
                        <a:pt x="514" y="603"/>
                      </a:lnTo>
                      <a:lnTo>
                        <a:pt x="526" y="593"/>
                      </a:lnTo>
                      <a:lnTo>
                        <a:pt x="539" y="584"/>
                      </a:lnTo>
                      <a:lnTo>
                        <a:pt x="551" y="573"/>
                      </a:lnTo>
                      <a:lnTo>
                        <a:pt x="562" y="563"/>
                      </a:lnTo>
                      <a:lnTo>
                        <a:pt x="573" y="551"/>
                      </a:lnTo>
                      <a:lnTo>
                        <a:pt x="584" y="538"/>
                      </a:lnTo>
                      <a:lnTo>
                        <a:pt x="594" y="526"/>
                      </a:lnTo>
                      <a:lnTo>
                        <a:pt x="603" y="514"/>
                      </a:lnTo>
                      <a:lnTo>
                        <a:pt x="611" y="500"/>
                      </a:lnTo>
                      <a:lnTo>
                        <a:pt x="620" y="486"/>
                      </a:lnTo>
                      <a:lnTo>
                        <a:pt x="627" y="473"/>
                      </a:lnTo>
                      <a:lnTo>
                        <a:pt x="633" y="457"/>
                      </a:lnTo>
                      <a:lnTo>
                        <a:pt x="639" y="442"/>
                      </a:lnTo>
                      <a:lnTo>
                        <a:pt x="644" y="427"/>
                      </a:lnTo>
                      <a:lnTo>
                        <a:pt x="649" y="412"/>
                      </a:lnTo>
                      <a:lnTo>
                        <a:pt x="653" y="396"/>
                      </a:lnTo>
                      <a:lnTo>
                        <a:pt x="655" y="379"/>
                      </a:lnTo>
                      <a:lnTo>
                        <a:pt x="657" y="363"/>
                      </a:lnTo>
                      <a:lnTo>
                        <a:pt x="658" y="346"/>
                      </a:lnTo>
                      <a:lnTo>
                        <a:pt x="658" y="330"/>
                      </a:lnTo>
                      <a:lnTo>
                        <a:pt x="658" y="312"/>
                      </a:lnTo>
                      <a:lnTo>
                        <a:pt x="657" y="295"/>
                      </a:lnTo>
                      <a:lnTo>
                        <a:pt x="655" y="279"/>
                      </a:lnTo>
                      <a:lnTo>
                        <a:pt x="653" y="263"/>
                      </a:lnTo>
                      <a:lnTo>
                        <a:pt x="649" y="247"/>
                      </a:lnTo>
                      <a:lnTo>
                        <a:pt x="644" y="231"/>
                      </a:lnTo>
                      <a:lnTo>
                        <a:pt x="639" y="216"/>
                      </a:lnTo>
                      <a:lnTo>
                        <a:pt x="633" y="201"/>
                      </a:lnTo>
                      <a:lnTo>
                        <a:pt x="627" y="187"/>
                      </a:lnTo>
                      <a:lnTo>
                        <a:pt x="620" y="172"/>
                      </a:lnTo>
                      <a:lnTo>
                        <a:pt x="611" y="158"/>
                      </a:lnTo>
                      <a:lnTo>
                        <a:pt x="603" y="146"/>
                      </a:lnTo>
                      <a:lnTo>
                        <a:pt x="594" y="132"/>
                      </a:lnTo>
                      <a:lnTo>
                        <a:pt x="584" y="120"/>
                      </a:lnTo>
                      <a:lnTo>
                        <a:pt x="573" y="107"/>
                      </a:lnTo>
                      <a:lnTo>
                        <a:pt x="562" y="96"/>
                      </a:lnTo>
                      <a:lnTo>
                        <a:pt x="551" y="85"/>
                      </a:lnTo>
                      <a:lnTo>
                        <a:pt x="539" y="76"/>
                      </a:lnTo>
                      <a:lnTo>
                        <a:pt x="526" y="66"/>
                      </a:lnTo>
                      <a:lnTo>
                        <a:pt x="514" y="57"/>
                      </a:lnTo>
                      <a:lnTo>
                        <a:pt x="500" y="48"/>
                      </a:lnTo>
                      <a:lnTo>
                        <a:pt x="487" y="40"/>
                      </a:lnTo>
                      <a:lnTo>
                        <a:pt x="473" y="33"/>
                      </a:lnTo>
                      <a:lnTo>
                        <a:pt x="458" y="26"/>
                      </a:lnTo>
                      <a:lnTo>
                        <a:pt x="443" y="20"/>
                      </a:lnTo>
                      <a:lnTo>
                        <a:pt x="428" y="15"/>
                      </a:lnTo>
                      <a:lnTo>
                        <a:pt x="411" y="10"/>
                      </a:lnTo>
                      <a:lnTo>
                        <a:pt x="396" y="7"/>
                      </a:lnTo>
                      <a:lnTo>
                        <a:pt x="380" y="4"/>
                      </a:lnTo>
                      <a:lnTo>
                        <a:pt x="363" y="2"/>
                      </a:lnTo>
                      <a:lnTo>
                        <a:pt x="347" y="0"/>
                      </a:lnTo>
                      <a:lnTo>
                        <a:pt x="329" y="0"/>
                      </a:lnTo>
                      <a:lnTo>
                        <a:pt x="329" y="3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7" name="Line 2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353" y="3599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528" name="Line 2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353" y="3891"/>
                  <a:ext cx="28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529" name="Freeform 246"/>
                <p:cNvSpPr>
                  <a:spLocks noChangeAspect="1"/>
                </p:cNvSpPr>
                <p:nvPr/>
              </p:nvSpPr>
              <p:spPr bwMode="auto">
                <a:xfrm>
                  <a:off x="5641" y="3599"/>
                  <a:ext cx="160" cy="103"/>
                </a:xfrm>
                <a:custGeom>
                  <a:avLst/>
                  <a:gdLst>
                    <a:gd name="T0" fmla="*/ 0 w 549"/>
                    <a:gd name="T1" fmla="*/ 0 h 357"/>
                    <a:gd name="T2" fmla="*/ 0 w 549"/>
                    <a:gd name="T3" fmla="*/ 30 h 357"/>
                    <a:gd name="T4" fmla="*/ 47 w 549"/>
                    <a:gd name="T5" fmla="*/ 30 h 357"/>
                    <a:gd name="T6" fmla="*/ 0 60000 65536"/>
                    <a:gd name="T7" fmla="*/ 0 60000 65536"/>
                    <a:gd name="T8" fmla="*/ 0 60000 65536"/>
                    <a:gd name="T9" fmla="*/ 0 w 549"/>
                    <a:gd name="T10" fmla="*/ 0 h 357"/>
                    <a:gd name="T11" fmla="*/ 549 w 549"/>
                    <a:gd name="T12" fmla="*/ 357 h 3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9" h="357">
                      <a:moveTo>
                        <a:pt x="0" y="0"/>
                      </a:moveTo>
                      <a:lnTo>
                        <a:pt x="0" y="357"/>
                      </a:lnTo>
                      <a:lnTo>
                        <a:pt x="549" y="357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0" name="Freeform 247"/>
                <p:cNvSpPr>
                  <a:spLocks noChangeAspect="1"/>
                </p:cNvSpPr>
                <p:nvPr/>
              </p:nvSpPr>
              <p:spPr bwMode="auto">
                <a:xfrm>
                  <a:off x="5641" y="3789"/>
                  <a:ext cx="160" cy="102"/>
                </a:xfrm>
                <a:custGeom>
                  <a:avLst/>
                  <a:gdLst>
                    <a:gd name="T0" fmla="*/ 0 w 549"/>
                    <a:gd name="T1" fmla="*/ 29 h 357"/>
                    <a:gd name="T2" fmla="*/ 0 w 549"/>
                    <a:gd name="T3" fmla="*/ 0 h 357"/>
                    <a:gd name="T4" fmla="*/ 47 w 549"/>
                    <a:gd name="T5" fmla="*/ 0 h 357"/>
                    <a:gd name="T6" fmla="*/ 0 60000 65536"/>
                    <a:gd name="T7" fmla="*/ 0 60000 65536"/>
                    <a:gd name="T8" fmla="*/ 0 60000 65536"/>
                    <a:gd name="T9" fmla="*/ 0 w 549"/>
                    <a:gd name="T10" fmla="*/ 0 h 357"/>
                    <a:gd name="T11" fmla="*/ 549 w 549"/>
                    <a:gd name="T12" fmla="*/ 357 h 3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9" h="357">
                      <a:moveTo>
                        <a:pt x="0" y="357"/>
                      </a:moveTo>
                      <a:lnTo>
                        <a:pt x="0" y="0"/>
                      </a:lnTo>
                      <a:lnTo>
                        <a:pt x="549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1" name="Line 24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6017" y="3742"/>
                  <a:ext cx="16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532" name="AutoShape 249"/>
                <p:cNvSpPr>
                  <a:spLocks noChangeAspect="1" noChangeArrowheads="1"/>
                </p:cNvSpPr>
                <p:nvPr/>
              </p:nvSpPr>
              <p:spPr bwMode="auto">
                <a:xfrm>
                  <a:off x="5136" y="3799"/>
                  <a:ext cx="221" cy="182"/>
                </a:xfrm>
                <a:prstGeom prst="flowChartDelay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3" name="AutoShape 250"/>
                <p:cNvSpPr>
                  <a:spLocks noChangeAspect="1" noChangeArrowheads="1"/>
                </p:cNvSpPr>
                <p:nvPr/>
              </p:nvSpPr>
              <p:spPr bwMode="auto">
                <a:xfrm>
                  <a:off x="5136" y="3507"/>
                  <a:ext cx="221" cy="182"/>
                </a:xfrm>
                <a:prstGeom prst="flowChartDelay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" name="Group 251"/>
                <p:cNvGrpSpPr>
                  <a:grpSpLocks noChangeAspect="1"/>
                </p:cNvGrpSpPr>
                <p:nvPr/>
              </p:nvGrpSpPr>
              <p:grpSpPr bwMode="auto">
                <a:xfrm>
                  <a:off x="5781" y="3651"/>
                  <a:ext cx="236" cy="182"/>
                  <a:chOff x="3403" y="2587"/>
                  <a:chExt cx="462" cy="364"/>
                </a:xfrm>
              </p:grpSpPr>
              <p:sp>
                <p:nvSpPr>
                  <p:cNvPr id="15536" name="Freeform 252"/>
                  <p:cNvSpPr>
                    <a:spLocks noChangeAspect="1"/>
                  </p:cNvSpPr>
                  <p:nvPr/>
                </p:nvSpPr>
                <p:spPr bwMode="auto">
                  <a:xfrm>
                    <a:off x="3408" y="2587"/>
                    <a:ext cx="457" cy="181"/>
                  </a:xfrm>
                  <a:custGeom>
                    <a:avLst/>
                    <a:gdLst>
                      <a:gd name="T0" fmla="*/ 45 w 914"/>
                      <a:gd name="T1" fmla="*/ 0 h 362"/>
                      <a:gd name="T2" fmla="*/ 77 w 914"/>
                      <a:gd name="T3" fmla="*/ 0 h 362"/>
                      <a:gd name="T4" fmla="*/ 93 w 914"/>
                      <a:gd name="T5" fmla="*/ 0 h 362"/>
                      <a:gd name="T6" fmla="*/ 100 w 914"/>
                      <a:gd name="T7" fmla="*/ 1 h 362"/>
                      <a:gd name="T8" fmla="*/ 104 w 914"/>
                      <a:gd name="T9" fmla="*/ 1 h 362"/>
                      <a:gd name="T10" fmla="*/ 107 w 914"/>
                      <a:gd name="T11" fmla="*/ 1 h 362"/>
                      <a:gd name="T12" fmla="*/ 110 w 914"/>
                      <a:gd name="T13" fmla="*/ 1 h 362"/>
                      <a:gd name="T14" fmla="*/ 112 w 914"/>
                      <a:gd name="T15" fmla="*/ 1 h 362"/>
                      <a:gd name="T16" fmla="*/ 115 w 914"/>
                      <a:gd name="T17" fmla="*/ 1 h 362"/>
                      <a:gd name="T18" fmla="*/ 118 w 914"/>
                      <a:gd name="T19" fmla="*/ 3 h 362"/>
                      <a:gd name="T20" fmla="*/ 121 w 914"/>
                      <a:gd name="T21" fmla="*/ 3 h 362"/>
                      <a:gd name="T22" fmla="*/ 123 w 914"/>
                      <a:gd name="T23" fmla="*/ 3 h 362"/>
                      <a:gd name="T24" fmla="*/ 126 w 914"/>
                      <a:gd name="T25" fmla="*/ 3 h 362"/>
                      <a:gd name="T26" fmla="*/ 131 w 914"/>
                      <a:gd name="T27" fmla="*/ 5 h 362"/>
                      <a:gd name="T28" fmla="*/ 134 w 914"/>
                      <a:gd name="T29" fmla="*/ 6 h 362"/>
                      <a:gd name="T30" fmla="*/ 138 w 914"/>
                      <a:gd name="T31" fmla="*/ 7 h 362"/>
                      <a:gd name="T32" fmla="*/ 140 w 914"/>
                      <a:gd name="T33" fmla="*/ 8 h 362"/>
                      <a:gd name="T34" fmla="*/ 143 w 914"/>
                      <a:gd name="T35" fmla="*/ 10 h 362"/>
                      <a:gd name="T36" fmla="*/ 146 w 914"/>
                      <a:gd name="T37" fmla="*/ 11 h 362"/>
                      <a:gd name="T38" fmla="*/ 149 w 914"/>
                      <a:gd name="T39" fmla="*/ 12 h 362"/>
                      <a:gd name="T40" fmla="*/ 152 w 914"/>
                      <a:gd name="T41" fmla="*/ 14 h 362"/>
                      <a:gd name="T42" fmla="*/ 154 w 914"/>
                      <a:gd name="T43" fmla="*/ 15 h 362"/>
                      <a:gd name="T44" fmla="*/ 156 w 914"/>
                      <a:gd name="T45" fmla="*/ 17 h 362"/>
                      <a:gd name="T46" fmla="*/ 159 w 914"/>
                      <a:gd name="T47" fmla="*/ 19 h 362"/>
                      <a:gd name="T48" fmla="*/ 162 w 914"/>
                      <a:gd name="T49" fmla="*/ 20 h 362"/>
                      <a:gd name="T50" fmla="*/ 164 w 914"/>
                      <a:gd name="T51" fmla="*/ 21 h 362"/>
                      <a:gd name="T52" fmla="*/ 166 w 914"/>
                      <a:gd name="T53" fmla="*/ 23 h 362"/>
                      <a:gd name="T54" fmla="*/ 168 w 914"/>
                      <a:gd name="T55" fmla="*/ 23 h 362"/>
                      <a:gd name="T56" fmla="*/ 171 w 914"/>
                      <a:gd name="T57" fmla="*/ 25 h 362"/>
                      <a:gd name="T58" fmla="*/ 173 w 914"/>
                      <a:gd name="T59" fmla="*/ 26 h 362"/>
                      <a:gd name="T60" fmla="*/ 174 w 914"/>
                      <a:gd name="T61" fmla="*/ 27 h 362"/>
                      <a:gd name="T62" fmla="*/ 175 w 914"/>
                      <a:gd name="T63" fmla="*/ 28 h 362"/>
                      <a:gd name="T64" fmla="*/ 177 w 914"/>
                      <a:gd name="T65" fmla="*/ 29 h 362"/>
                      <a:gd name="T66" fmla="*/ 179 w 914"/>
                      <a:gd name="T67" fmla="*/ 31 h 362"/>
                      <a:gd name="T68" fmla="*/ 180 w 914"/>
                      <a:gd name="T69" fmla="*/ 32 h 362"/>
                      <a:gd name="T70" fmla="*/ 181 w 914"/>
                      <a:gd name="T71" fmla="*/ 33 h 362"/>
                      <a:gd name="T72" fmla="*/ 183 w 914"/>
                      <a:gd name="T73" fmla="*/ 34 h 362"/>
                      <a:gd name="T74" fmla="*/ 185 w 914"/>
                      <a:gd name="T75" fmla="*/ 36 h 362"/>
                      <a:gd name="T76" fmla="*/ 186 w 914"/>
                      <a:gd name="T77" fmla="*/ 37 h 362"/>
                      <a:gd name="T78" fmla="*/ 188 w 914"/>
                      <a:gd name="T79" fmla="*/ 38 h 362"/>
                      <a:gd name="T80" fmla="*/ 190 w 914"/>
                      <a:gd name="T81" fmla="*/ 39 h 362"/>
                      <a:gd name="T82" fmla="*/ 191 w 914"/>
                      <a:gd name="T83" fmla="*/ 41 h 362"/>
                      <a:gd name="T84" fmla="*/ 193 w 914"/>
                      <a:gd name="T85" fmla="*/ 44 h 362"/>
                      <a:gd name="T86" fmla="*/ 195 w 914"/>
                      <a:gd name="T87" fmla="*/ 45 h 362"/>
                      <a:gd name="T88" fmla="*/ 196 w 914"/>
                      <a:gd name="T89" fmla="*/ 46 h 362"/>
                      <a:gd name="T90" fmla="*/ 198 w 914"/>
                      <a:gd name="T91" fmla="*/ 48 h 362"/>
                      <a:gd name="T92" fmla="*/ 201 w 914"/>
                      <a:gd name="T93" fmla="*/ 51 h 362"/>
                      <a:gd name="T94" fmla="*/ 203 w 914"/>
                      <a:gd name="T95" fmla="*/ 54 h 362"/>
                      <a:gd name="T96" fmla="*/ 205 w 914"/>
                      <a:gd name="T97" fmla="*/ 56 h 362"/>
                      <a:gd name="T98" fmla="*/ 206 w 914"/>
                      <a:gd name="T99" fmla="*/ 58 h 362"/>
                      <a:gd name="T100" fmla="*/ 208 w 914"/>
                      <a:gd name="T101" fmla="*/ 61 h 362"/>
                      <a:gd name="T102" fmla="*/ 211 w 914"/>
                      <a:gd name="T103" fmla="*/ 65 h 362"/>
                      <a:gd name="T104" fmla="*/ 213 w 914"/>
                      <a:gd name="T105" fmla="*/ 68 h 362"/>
                      <a:gd name="T106" fmla="*/ 215 w 914"/>
                      <a:gd name="T107" fmla="*/ 71 h 362"/>
                      <a:gd name="T108" fmla="*/ 217 w 914"/>
                      <a:gd name="T109" fmla="*/ 73 h 362"/>
                      <a:gd name="T110" fmla="*/ 219 w 914"/>
                      <a:gd name="T111" fmla="*/ 76 h 362"/>
                      <a:gd name="T112" fmla="*/ 221 w 914"/>
                      <a:gd name="T113" fmla="*/ 79 h 362"/>
                      <a:gd name="T114" fmla="*/ 224 w 914"/>
                      <a:gd name="T115" fmla="*/ 83 h 362"/>
                      <a:gd name="T116" fmla="*/ 225 w 914"/>
                      <a:gd name="T117" fmla="*/ 85 h 362"/>
                      <a:gd name="T118" fmla="*/ 227 w 914"/>
                      <a:gd name="T119" fmla="*/ 87 h 362"/>
                      <a:gd name="T120" fmla="*/ 228 w 914"/>
                      <a:gd name="T121" fmla="*/ 90 h 36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914"/>
                      <a:gd name="T184" fmla="*/ 0 h 362"/>
                      <a:gd name="T185" fmla="*/ 914 w 914"/>
                      <a:gd name="T186" fmla="*/ 362 h 36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914" h="362">
                        <a:moveTo>
                          <a:pt x="0" y="0"/>
                        </a:moveTo>
                        <a:lnTo>
                          <a:pt x="35" y="0"/>
                        </a:lnTo>
                        <a:lnTo>
                          <a:pt x="67" y="0"/>
                        </a:lnTo>
                        <a:lnTo>
                          <a:pt x="98" y="0"/>
                        </a:lnTo>
                        <a:lnTo>
                          <a:pt x="127" y="0"/>
                        </a:lnTo>
                        <a:lnTo>
                          <a:pt x="154" y="0"/>
                        </a:lnTo>
                        <a:lnTo>
                          <a:pt x="179" y="0"/>
                        </a:lnTo>
                        <a:lnTo>
                          <a:pt x="202" y="0"/>
                        </a:lnTo>
                        <a:lnTo>
                          <a:pt x="223" y="0"/>
                        </a:lnTo>
                        <a:lnTo>
                          <a:pt x="243" y="0"/>
                        </a:lnTo>
                        <a:lnTo>
                          <a:pt x="260" y="0"/>
                        </a:lnTo>
                        <a:lnTo>
                          <a:pt x="277" y="0"/>
                        </a:lnTo>
                        <a:lnTo>
                          <a:pt x="292" y="0"/>
                        </a:lnTo>
                        <a:lnTo>
                          <a:pt x="306" y="0"/>
                        </a:lnTo>
                        <a:lnTo>
                          <a:pt x="318" y="0"/>
                        </a:lnTo>
                        <a:lnTo>
                          <a:pt x="330" y="0"/>
                        </a:lnTo>
                        <a:lnTo>
                          <a:pt x="339" y="0"/>
                        </a:lnTo>
                        <a:lnTo>
                          <a:pt x="348" y="0"/>
                        </a:lnTo>
                        <a:lnTo>
                          <a:pt x="358" y="0"/>
                        </a:lnTo>
                        <a:lnTo>
                          <a:pt x="364" y="0"/>
                        </a:lnTo>
                        <a:lnTo>
                          <a:pt x="371" y="0"/>
                        </a:lnTo>
                        <a:lnTo>
                          <a:pt x="376" y="0"/>
                        </a:lnTo>
                        <a:lnTo>
                          <a:pt x="382" y="0"/>
                        </a:lnTo>
                        <a:lnTo>
                          <a:pt x="387" y="0"/>
                        </a:lnTo>
                        <a:lnTo>
                          <a:pt x="390" y="0"/>
                        </a:lnTo>
                        <a:lnTo>
                          <a:pt x="393" y="0"/>
                        </a:lnTo>
                        <a:lnTo>
                          <a:pt x="396" y="0"/>
                        </a:lnTo>
                        <a:lnTo>
                          <a:pt x="399" y="1"/>
                        </a:lnTo>
                        <a:lnTo>
                          <a:pt x="402" y="1"/>
                        </a:lnTo>
                        <a:lnTo>
                          <a:pt x="405" y="1"/>
                        </a:lnTo>
                        <a:lnTo>
                          <a:pt x="407" y="1"/>
                        </a:lnTo>
                        <a:lnTo>
                          <a:pt x="410" y="1"/>
                        </a:lnTo>
                        <a:lnTo>
                          <a:pt x="411" y="1"/>
                        </a:lnTo>
                        <a:lnTo>
                          <a:pt x="414" y="1"/>
                        </a:lnTo>
                        <a:lnTo>
                          <a:pt x="417" y="1"/>
                        </a:lnTo>
                        <a:lnTo>
                          <a:pt x="419" y="1"/>
                        </a:lnTo>
                        <a:lnTo>
                          <a:pt x="422" y="3"/>
                        </a:lnTo>
                        <a:lnTo>
                          <a:pt x="423" y="3"/>
                        </a:lnTo>
                        <a:lnTo>
                          <a:pt x="425" y="3"/>
                        </a:lnTo>
                        <a:lnTo>
                          <a:pt x="426" y="3"/>
                        </a:lnTo>
                        <a:lnTo>
                          <a:pt x="428" y="3"/>
                        </a:lnTo>
                        <a:lnTo>
                          <a:pt x="429" y="3"/>
                        </a:lnTo>
                        <a:lnTo>
                          <a:pt x="431" y="3"/>
                        </a:lnTo>
                        <a:lnTo>
                          <a:pt x="433" y="3"/>
                        </a:lnTo>
                        <a:lnTo>
                          <a:pt x="434" y="3"/>
                        </a:lnTo>
                        <a:lnTo>
                          <a:pt x="436" y="3"/>
                        </a:lnTo>
                        <a:lnTo>
                          <a:pt x="437" y="3"/>
                        </a:lnTo>
                        <a:lnTo>
                          <a:pt x="439" y="3"/>
                        </a:lnTo>
                        <a:lnTo>
                          <a:pt x="440" y="5"/>
                        </a:lnTo>
                        <a:lnTo>
                          <a:pt x="442" y="5"/>
                        </a:lnTo>
                        <a:lnTo>
                          <a:pt x="443" y="5"/>
                        </a:lnTo>
                        <a:lnTo>
                          <a:pt x="445" y="5"/>
                        </a:lnTo>
                        <a:lnTo>
                          <a:pt x="446" y="5"/>
                        </a:lnTo>
                        <a:lnTo>
                          <a:pt x="448" y="5"/>
                        </a:lnTo>
                        <a:lnTo>
                          <a:pt x="449" y="5"/>
                        </a:lnTo>
                        <a:lnTo>
                          <a:pt x="451" y="5"/>
                        </a:lnTo>
                        <a:lnTo>
                          <a:pt x="452" y="6"/>
                        </a:lnTo>
                        <a:lnTo>
                          <a:pt x="454" y="6"/>
                        </a:lnTo>
                        <a:lnTo>
                          <a:pt x="455" y="6"/>
                        </a:lnTo>
                        <a:lnTo>
                          <a:pt x="457" y="6"/>
                        </a:lnTo>
                        <a:lnTo>
                          <a:pt x="460" y="6"/>
                        </a:lnTo>
                        <a:lnTo>
                          <a:pt x="462" y="6"/>
                        </a:lnTo>
                        <a:lnTo>
                          <a:pt x="465" y="8"/>
                        </a:lnTo>
                        <a:lnTo>
                          <a:pt x="466" y="8"/>
                        </a:lnTo>
                        <a:lnTo>
                          <a:pt x="469" y="8"/>
                        </a:lnTo>
                        <a:lnTo>
                          <a:pt x="471" y="8"/>
                        </a:lnTo>
                        <a:lnTo>
                          <a:pt x="474" y="9"/>
                        </a:lnTo>
                        <a:lnTo>
                          <a:pt x="475" y="9"/>
                        </a:lnTo>
                        <a:lnTo>
                          <a:pt x="477" y="9"/>
                        </a:lnTo>
                        <a:lnTo>
                          <a:pt x="478" y="9"/>
                        </a:lnTo>
                        <a:lnTo>
                          <a:pt x="481" y="9"/>
                        </a:lnTo>
                        <a:lnTo>
                          <a:pt x="483" y="9"/>
                        </a:lnTo>
                        <a:lnTo>
                          <a:pt x="485" y="11"/>
                        </a:lnTo>
                        <a:lnTo>
                          <a:pt x="486" y="11"/>
                        </a:lnTo>
                        <a:lnTo>
                          <a:pt x="488" y="11"/>
                        </a:lnTo>
                        <a:lnTo>
                          <a:pt x="489" y="11"/>
                        </a:lnTo>
                        <a:lnTo>
                          <a:pt x="491" y="11"/>
                        </a:lnTo>
                        <a:lnTo>
                          <a:pt x="492" y="12"/>
                        </a:lnTo>
                        <a:lnTo>
                          <a:pt x="494" y="12"/>
                        </a:lnTo>
                        <a:lnTo>
                          <a:pt x="495" y="12"/>
                        </a:lnTo>
                        <a:lnTo>
                          <a:pt x="497" y="12"/>
                        </a:lnTo>
                        <a:lnTo>
                          <a:pt x="498" y="14"/>
                        </a:lnTo>
                        <a:lnTo>
                          <a:pt x="500" y="14"/>
                        </a:lnTo>
                        <a:lnTo>
                          <a:pt x="501" y="14"/>
                        </a:lnTo>
                        <a:lnTo>
                          <a:pt x="503" y="14"/>
                        </a:lnTo>
                        <a:lnTo>
                          <a:pt x="504" y="15"/>
                        </a:lnTo>
                        <a:lnTo>
                          <a:pt x="506" y="15"/>
                        </a:lnTo>
                        <a:lnTo>
                          <a:pt x="507" y="15"/>
                        </a:lnTo>
                        <a:lnTo>
                          <a:pt x="509" y="17"/>
                        </a:lnTo>
                        <a:lnTo>
                          <a:pt x="512" y="17"/>
                        </a:lnTo>
                        <a:lnTo>
                          <a:pt x="514" y="18"/>
                        </a:lnTo>
                        <a:lnTo>
                          <a:pt x="517" y="18"/>
                        </a:lnTo>
                        <a:lnTo>
                          <a:pt x="518" y="20"/>
                        </a:lnTo>
                        <a:lnTo>
                          <a:pt x="521" y="20"/>
                        </a:lnTo>
                        <a:lnTo>
                          <a:pt x="524" y="21"/>
                        </a:lnTo>
                        <a:lnTo>
                          <a:pt x="527" y="21"/>
                        </a:lnTo>
                        <a:lnTo>
                          <a:pt x="529" y="23"/>
                        </a:lnTo>
                        <a:lnTo>
                          <a:pt x="532" y="23"/>
                        </a:lnTo>
                        <a:lnTo>
                          <a:pt x="533" y="24"/>
                        </a:lnTo>
                        <a:lnTo>
                          <a:pt x="536" y="24"/>
                        </a:lnTo>
                        <a:lnTo>
                          <a:pt x="538" y="26"/>
                        </a:lnTo>
                        <a:lnTo>
                          <a:pt x="540" y="26"/>
                        </a:lnTo>
                        <a:lnTo>
                          <a:pt x="543" y="26"/>
                        </a:lnTo>
                        <a:lnTo>
                          <a:pt x="544" y="27"/>
                        </a:lnTo>
                        <a:lnTo>
                          <a:pt x="546" y="27"/>
                        </a:lnTo>
                        <a:lnTo>
                          <a:pt x="547" y="27"/>
                        </a:lnTo>
                        <a:lnTo>
                          <a:pt x="549" y="29"/>
                        </a:lnTo>
                        <a:lnTo>
                          <a:pt x="550" y="29"/>
                        </a:lnTo>
                        <a:lnTo>
                          <a:pt x="552" y="29"/>
                        </a:lnTo>
                        <a:lnTo>
                          <a:pt x="552" y="30"/>
                        </a:lnTo>
                        <a:lnTo>
                          <a:pt x="553" y="30"/>
                        </a:lnTo>
                        <a:lnTo>
                          <a:pt x="555" y="32"/>
                        </a:lnTo>
                        <a:lnTo>
                          <a:pt x="556" y="32"/>
                        </a:lnTo>
                        <a:lnTo>
                          <a:pt x="558" y="32"/>
                        </a:lnTo>
                        <a:lnTo>
                          <a:pt x="559" y="34"/>
                        </a:lnTo>
                        <a:lnTo>
                          <a:pt x="561" y="34"/>
                        </a:lnTo>
                        <a:lnTo>
                          <a:pt x="562" y="35"/>
                        </a:lnTo>
                        <a:lnTo>
                          <a:pt x="564" y="35"/>
                        </a:lnTo>
                        <a:lnTo>
                          <a:pt x="566" y="35"/>
                        </a:lnTo>
                        <a:lnTo>
                          <a:pt x="567" y="37"/>
                        </a:lnTo>
                        <a:lnTo>
                          <a:pt x="569" y="38"/>
                        </a:lnTo>
                        <a:lnTo>
                          <a:pt x="570" y="38"/>
                        </a:lnTo>
                        <a:lnTo>
                          <a:pt x="572" y="40"/>
                        </a:lnTo>
                        <a:lnTo>
                          <a:pt x="575" y="40"/>
                        </a:lnTo>
                        <a:lnTo>
                          <a:pt x="576" y="41"/>
                        </a:lnTo>
                        <a:lnTo>
                          <a:pt x="579" y="43"/>
                        </a:lnTo>
                        <a:lnTo>
                          <a:pt x="581" y="44"/>
                        </a:lnTo>
                        <a:lnTo>
                          <a:pt x="584" y="44"/>
                        </a:lnTo>
                        <a:lnTo>
                          <a:pt x="585" y="46"/>
                        </a:lnTo>
                        <a:lnTo>
                          <a:pt x="588" y="47"/>
                        </a:lnTo>
                        <a:lnTo>
                          <a:pt x="590" y="49"/>
                        </a:lnTo>
                        <a:lnTo>
                          <a:pt x="592" y="49"/>
                        </a:lnTo>
                        <a:lnTo>
                          <a:pt x="593" y="50"/>
                        </a:lnTo>
                        <a:lnTo>
                          <a:pt x="595" y="50"/>
                        </a:lnTo>
                        <a:lnTo>
                          <a:pt x="598" y="52"/>
                        </a:lnTo>
                        <a:lnTo>
                          <a:pt x="599" y="53"/>
                        </a:lnTo>
                        <a:lnTo>
                          <a:pt x="601" y="53"/>
                        </a:lnTo>
                        <a:lnTo>
                          <a:pt x="602" y="55"/>
                        </a:lnTo>
                        <a:lnTo>
                          <a:pt x="604" y="55"/>
                        </a:lnTo>
                        <a:lnTo>
                          <a:pt x="605" y="56"/>
                        </a:lnTo>
                        <a:lnTo>
                          <a:pt x="607" y="56"/>
                        </a:lnTo>
                        <a:lnTo>
                          <a:pt x="608" y="58"/>
                        </a:lnTo>
                        <a:lnTo>
                          <a:pt x="610" y="58"/>
                        </a:lnTo>
                        <a:lnTo>
                          <a:pt x="611" y="60"/>
                        </a:lnTo>
                        <a:lnTo>
                          <a:pt x="613" y="60"/>
                        </a:lnTo>
                        <a:lnTo>
                          <a:pt x="613" y="61"/>
                        </a:lnTo>
                        <a:lnTo>
                          <a:pt x="614" y="61"/>
                        </a:lnTo>
                        <a:lnTo>
                          <a:pt x="616" y="61"/>
                        </a:lnTo>
                        <a:lnTo>
                          <a:pt x="618" y="63"/>
                        </a:lnTo>
                        <a:lnTo>
                          <a:pt x="619" y="63"/>
                        </a:lnTo>
                        <a:lnTo>
                          <a:pt x="621" y="64"/>
                        </a:lnTo>
                        <a:lnTo>
                          <a:pt x="622" y="66"/>
                        </a:lnTo>
                        <a:lnTo>
                          <a:pt x="624" y="66"/>
                        </a:lnTo>
                        <a:lnTo>
                          <a:pt x="625" y="67"/>
                        </a:lnTo>
                        <a:lnTo>
                          <a:pt x="628" y="69"/>
                        </a:lnTo>
                        <a:lnTo>
                          <a:pt x="630" y="69"/>
                        </a:lnTo>
                        <a:lnTo>
                          <a:pt x="631" y="70"/>
                        </a:lnTo>
                        <a:lnTo>
                          <a:pt x="634" y="72"/>
                        </a:lnTo>
                        <a:lnTo>
                          <a:pt x="636" y="73"/>
                        </a:lnTo>
                        <a:lnTo>
                          <a:pt x="637" y="73"/>
                        </a:lnTo>
                        <a:lnTo>
                          <a:pt x="639" y="75"/>
                        </a:lnTo>
                        <a:lnTo>
                          <a:pt x="642" y="76"/>
                        </a:lnTo>
                        <a:lnTo>
                          <a:pt x="643" y="76"/>
                        </a:lnTo>
                        <a:lnTo>
                          <a:pt x="645" y="78"/>
                        </a:lnTo>
                        <a:lnTo>
                          <a:pt x="647" y="78"/>
                        </a:lnTo>
                        <a:lnTo>
                          <a:pt x="647" y="79"/>
                        </a:lnTo>
                        <a:lnTo>
                          <a:pt x="648" y="79"/>
                        </a:lnTo>
                        <a:lnTo>
                          <a:pt x="650" y="81"/>
                        </a:lnTo>
                        <a:lnTo>
                          <a:pt x="651" y="81"/>
                        </a:lnTo>
                        <a:lnTo>
                          <a:pt x="651" y="82"/>
                        </a:lnTo>
                        <a:lnTo>
                          <a:pt x="653" y="82"/>
                        </a:lnTo>
                        <a:lnTo>
                          <a:pt x="654" y="82"/>
                        </a:lnTo>
                        <a:lnTo>
                          <a:pt x="656" y="84"/>
                        </a:lnTo>
                        <a:lnTo>
                          <a:pt x="657" y="86"/>
                        </a:lnTo>
                        <a:lnTo>
                          <a:pt x="659" y="86"/>
                        </a:lnTo>
                        <a:lnTo>
                          <a:pt x="660" y="87"/>
                        </a:lnTo>
                        <a:lnTo>
                          <a:pt x="662" y="87"/>
                        </a:lnTo>
                        <a:lnTo>
                          <a:pt x="662" y="89"/>
                        </a:lnTo>
                        <a:lnTo>
                          <a:pt x="663" y="89"/>
                        </a:lnTo>
                        <a:lnTo>
                          <a:pt x="665" y="90"/>
                        </a:lnTo>
                        <a:lnTo>
                          <a:pt x="666" y="90"/>
                        </a:lnTo>
                        <a:lnTo>
                          <a:pt x="666" y="92"/>
                        </a:lnTo>
                        <a:lnTo>
                          <a:pt x="668" y="92"/>
                        </a:lnTo>
                        <a:lnTo>
                          <a:pt x="669" y="93"/>
                        </a:lnTo>
                        <a:lnTo>
                          <a:pt x="671" y="95"/>
                        </a:lnTo>
                        <a:lnTo>
                          <a:pt x="673" y="95"/>
                        </a:lnTo>
                        <a:lnTo>
                          <a:pt x="674" y="96"/>
                        </a:lnTo>
                        <a:lnTo>
                          <a:pt x="677" y="98"/>
                        </a:lnTo>
                        <a:lnTo>
                          <a:pt x="679" y="98"/>
                        </a:lnTo>
                        <a:lnTo>
                          <a:pt x="680" y="99"/>
                        </a:lnTo>
                        <a:lnTo>
                          <a:pt x="682" y="101"/>
                        </a:lnTo>
                        <a:lnTo>
                          <a:pt x="683" y="102"/>
                        </a:lnTo>
                        <a:lnTo>
                          <a:pt x="685" y="102"/>
                        </a:lnTo>
                        <a:lnTo>
                          <a:pt x="686" y="104"/>
                        </a:lnTo>
                        <a:lnTo>
                          <a:pt x="688" y="105"/>
                        </a:lnTo>
                        <a:lnTo>
                          <a:pt x="689" y="105"/>
                        </a:lnTo>
                        <a:lnTo>
                          <a:pt x="691" y="107"/>
                        </a:lnTo>
                        <a:lnTo>
                          <a:pt x="692" y="108"/>
                        </a:lnTo>
                        <a:lnTo>
                          <a:pt x="694" y="108"/>
                        </a:lnTo>
                        <a:lnTo>
                          <a:pt x="694" y="110"/>
                        </a:lnTo>
                        <a:lnTo>
                          <a:pt x="695" y="110"/>
                        </a:lnTo>
                        <a:lnTo>
                          <a:pt x="697" y="112"/>
                        </a:lnTo>
                        <a:lnTo>
                          <a:pt x="699" y="112"/>
                        </a:lnTo>
                        <a:lnTo>
                          <a:pt x="699" y="113"/>
                        </a:lnTo>
                        <a:lnTo>
                          <a:pt x="700" y="113"/>
                        </a:lnTo>
                        <a:lnTo>
                          <a:pt x="702" y="115"/>
                        </a:lnTo>
                        <a:lnTo>
                          <a:pt x="703" y="116"/>
                        </a:lnTo>
                        <a:lnTo>
                          <a:pt x="705" y="118"/>
                        </a:lnTo>
                        <a:lnTo>
                          <a:pt x="706" y="118"/>
                        </a:lnTo>
                        <a:lnTo>
                          <a:pt x="708" y="119"/>
                        </a:lnTo>
                        <a:lnTo>
                          <a:pt x="708" y="121"/>
                        </a:lnTo>
                        <a:lnTo>
                          <a:pt x="709" y="121"/>
                        </a:lnTo>
                        <a:lnTo>
                          <a:pt x="711" y="122"/>
                        </a:lnTo>
                        <a:lnTo>
                          <a:pt x="712" y="122"/>
                        </a:lnTo>
                        <a:lnTo>
                          <a:pt x="712" y="124"/>
                        </a:lnTo>
                        <a:lnTo>
                          <a:pt x="714" y="124"/>
                        </a:lnTo>
                        <a:lnTo>
                          <a:pt x="714" y="125"/>
                        </a:lnTo>
                        <a:lnTo>
                          <a:pt x="715" y="125"/>
                        </a:lnTo>
                        <a:lnTo>
                          <a:pt x="717" y="127"/>
                        </a:lnTo>
                        <a:lnTo>
                          <a:pt x="718" y="128"/>
                        </a:lnTo>
                        <a:lnTo>
                          <a:pt x="720" y="128"/>
                        </a:lnTo>
                        <a:lnTo>
                          <a:pt x="720" y="130"/>
                        </a:lnTo>
                        <a:lnTo>
                          <a:pt x="721" y="130"/>
                        </a:lnTo>
                        <a:lnTo>
                          <a:pt x="723" y="131"/>
                        </a:lnTo>
                        <a:lnTo>
                          <a:pt x="725" y="133"/>
                        </a:lnTo>
                        <a:lnTo>
                          <a:pt x="726" y="133"/>
                        </a:lnTo>
                        <a:lnTo>
                          <a:pt x="728" y="134"/>
                        </a:lnTo>
                        <a:lnTo>
                          <a:pt x="729" y="136"/>
                        </a:lnTo>
                        <a:lnTo>
                          <a:pt x="731" y="138"/>
                        </a:lnTo>
                        <a:lnTo>
                          <a:pt x="732" y="138"/>
                        </a:lnTo>
                        <a:lnTo>
                          <a:pt x="734" y="139"/>
                        </a:lnTo>
                        <a:lnTo>
                          <a:pt x="735" y="139"/>
                        </a:lnTo>
                        <a:lnTo>
                          <a:pt x="735" y="141"/>
                        </a:lnTo>
                        <a:lnTo>
                          <a:pt x="737" y="141"/>
                        </a:lnTo>
                        <a:lnTo>
                          <a:pt x="738" y="142"/>
                        </a:lnTo>
                        <a:lnTo>
                          <a:pt x="740" y="144"/>
                        </a:lnTo>
                        <a:lnTo>
                          <a:pt x="741" y="144"/>
                        </a:lnTo>
                        <a:lnTo>
                          <a:pt x="743" y="145"/>
                        </a:lnTo>
                        <a:lnTo>
                          <a:pt x="744" y="147"/>
                        </a:lnTo>
                        <a:lnTo>
                          <a:pt x="746" y="147"/>
                        </a:lnTo>
                        <a:lnTo>
                          <a:pt x="747" y="148"/>
                        </a:lnTo>
                        <a:lnTo>
                          <a:pt x="749" y="150"/>
                        </a:lnTo>
                        <a:lnTo>
                          <a:pt x="751" y="150"/>
                        </a:lnTo>
                        <a:lnTo>
                          <a:pt x="751" y="151"/>
                        </a:lnTo>
                        <a:lnTo>
                          <a:pt x="752" y="151"/>
                        </a:lnTo>
                        <a:lnTo>
                          <a:pt x="752" y="153"/>
                        </a:lnTo>
                        <a:lnTo>
                          <a:pt x="754" y="153"/>
                        </a:lnTo>
                        <a:lnTo>
                          <a:pt x="754" y="154"/>
                        </a:lnTo>
                        <a:lnTo>
                          <a:pt x="755" y="154"/>
                        </a:lnTo>
                        <a:lnTo>
                          <a:pt x="755" y="156"/>
                        </a:lnTo>
                        <a:lnTo>
                          <a:pt x="757" y="156"/>
                        </a:lnTo>
                        <a:lnTo>
                          <a:pt x="757" y="157"/>
                        </a:lnTo>
                        <a:lnTo>
                          <a:pt x="758" y="157"/>
                        </a:lnTo>
                        <a:lnTo>
                          <a:pt x="758" y="159"/>
                        </a:lnTo>
                        <a:lnTo>
                          <a:pt x="760" y="160"/>
                        </a:lnTo>
                        <a:lnTo>
                          <a:pt x="761" y="160"/>
                        </a:lnTo>
                        <a:lnTo>
                          <a:pt x="763" y="162"/>
                        </a:lnTo>
                        <a:lnTo>
                          <a:pt x="763" y="164"/>
                        </a:lnTo>
                        <a:lnTo>
                          <a:pt x="764" y="165"/>
                        </a:lnTo>
                        <a:lnTo>
                          <a:pt x="766" y="167"/>
                        </a:lnTo>
                        <a:lnTo>
                          <a:pt x="767" y="168"/>
                        </a:lnTo>
                        <a:lnTo>
                          <a:pt x="769" y="170"/>
                        </a:lnTo>
                        <a:lnTo>
                          <a:pt x="770" y="171"/>
                        </a:lnTo>
                        <a:lnTo>
                          <a:pt x="772" y="173"/>
                        </a:lnTo>
                        <a:lnTo>
                          <a:pt x="773" y="174"/>
                        </a:lnTo>
                        <a:lnTo>
                          <a:pt x="775" y="176"/>
                        </a:lnTo>
                        <a:lnTo>
                          <a:pt x="776" y="177"/>
                        </a:lnTo>
                        <a:lnTo>
                          <a:pt x="776" y="179"/>
                        </a:lnTo>
                        <a:lnTo>
                          <a:pt x="778" y="179"/>
                        </a:lnTo>
                        <a:lnTo>
                          <a:pt x="780" y="180"/>
                        </a:lnTo>
                        <a:lnTo>
                          <a:pt x="781" y="182"/>
                        </a:lnTo>
                        <a:lnTo>
                          <a:pt x="781" y="183"/>
                        </a:lnTo>
                        <a:lnTo>
                          <a:pt x="783" y="183"/>
                        </a:lnTo>
                        <a:lnTo>
                          <a:pt x="783" y="185"/>
                        </a:lnTo>
                        <a:lnTo>
                          <a:pt x="784" y="186"/>
                        </a:lnTo>
                        <a:lnTo>
                          <a:pt x="786" y="188"/>
                        </a:lnTo>
                        <a:lnTo>
                          <a:pt x="787" y="188"/>
                        </a:lnTo>
                        <a:lnTo>
                          <a:pt x="787" y="189"/>
                        </a:lnTo>
                        <a:lnTo>
                          <a:pt x="789" y="191"/>
                        </a:lnTo>
                        <a:lnTo>
                          <a:pt x="789" y="193"/>
                        </a:lnTo>
                        <a:lnTo>
                          <a:pt x="790" y="193"/>
                        </a:lnTo>
                        <a:lnTo>
                          <a:pt x="792" y="194"/>
                        </a:lnTo>
                        <a:lnTo>
                          <a:pt x="792" y="196"/>
                        </a:lnTo>
                        <a:lnTo>
                          <a:pt x="793" y="197"/>
                        </a:lnTo>
                        <a:lnTo>
                          <a:pt x="795" y="199"/>
                        </a:lnTo>
                        <a:lnTo>
                          <a:pt x="796" y="200"/>
                        </a:lnTo>
                        <a:lnTo>
                          <a:pt x="798" y="202"/>
                        </a:lnTo>
                        <a:lnTo>
                          <a:pt x="799" y="203"/>
                        </a:lnTo>
                        <a:lnTo>
                          <a:pt x="801" y="206"/>
                        </a:lnTo>
                        <a:lnTo>
                          <a:pt x="802" y="208"/>
                        </a:lnTo>
                        <a:lnTo>
                          <a:pt x="804" y="209"/>
                        </a:lnTo>
                        <a:lnTo>
                          <a:pt x="806" y="212"/>
                        </a:lnTo>
                        <a:lnTo>
                          <a:pt x="807" y="214"/>
                        </a:lnTo>
                        <a:lnTo>
                          <a:pt x="809" y="215"/>
                        </a:lnTo>
                        <a:lnTo>
                          <a:pt x="810" y="217"/>
                        </a:lnTo>
                        <a:lnTo>
                          <a:pt x="812" y="219"/>
                        </a:lnTo>
                        <a:lnTo>
                          <a:pt x="813" y="220"/>
                        </a:lnTo>
                        <a:lnTo>
                          <a:pt x="815" y="222"/>
                        </a:lnTo>
                        <a:lnTo>
                          <a:pt x="815" y="223"/>
                        </a:lnTo>
                        <a:lnTo>
                          <a:pt x="816" y="225"/>
                        </a:lnTo>
                        <a:lnTo>
                          <a:pt x="818" y="226"/>
                        </a:lnTo>
                        <a:lnTo>
                          <a:pt x="819" y="228"/>
                        </a:lnTo>
                        <a:lnTo>
                          <a:pt x="819" y="229"/>
                        </a:lnTo>
                        <a:lnTo>
                          <a:pt x="821" y="231"/>
                        </a:lnTo>
                        <a:lnTo>
                          <a:pt x="822" y="231"/>
                        </a:lnTo>
                        <a:lnTo>
                          <a:pt x="822" y="232"/>
                        </a:lnTo>
                        <a:lnTo>
                          <a:pt x="824" y="234"/>
                        </a:lnTo>
                        <a:lnTo>
                          <a:pt x="824" y="235"/>
                        </a:lnTo>
                        <a:lnTo>
                          <a:pt x="825" y="237"/>
                        </a:lnTo>
                        <a:lnTo>
                          <a:pt x="827" y="237"/>
                        </a:lnTo>
                        <a:lnTo>
                          <a:pt x="827" y="238"/>
                        </a:lnTo>
                        <a:lnTo>
                          <a:pt x="828" y="240"/>
                        </a:lnTo>
                        <a:lnTo>
                          <a:pt x="830" y="241"/>
                        </a:lnTo>
                        <a:lnTo>
                          <a:pt x="830" y="243"/>
                        </a:lnTo>
                        <a:lnTo>
                          <a:pt x="832" y="245"/>
                        </a:lnTo>
                        <a:lnTo>
                          <a:pt x="833" y="248"/>
                        </a:lnTo>
                        <a:lnTo>
                          <a:pt x="835" y="249"/>
                        </a:lnTo>
                        <a:lnTo>
                          <a:pt x="836" y="251"/>
                        </a:lnTo>
                        <a:lnTo>
                          <a:pt x="838" y="254"/>
                        </a:lnTo>
                        <a:lnTo>
                          <a:pt x="839" y="255"/>
                        </a:lnTo>
                        <a:lnTo>
                          <a:pt x="841" y="258"/>
                        </a:lnTo>
                        <a:lnTo>
                          <a:pt x="842" y="260"/>
                        </a:lnTo>
                        <a:lnTo>
                          <a:pt x="844" y="263"/>
                        </a:lnTo>
                        <a:lnTo>
                          <a:pt x="845" y="264"/>
                        </a:lnTo>
                        <a:lnTo>
                          <a:pt x="847" y="266"/>
                        </a:lnTo>
                        <a:lnTo>
                          <a:pt x="848" y="269"/>
                        </a:lnTo>
                        <a:lnTo>
                          <a:pt x="850" y="271"/>
                        </a:lnTo>
                        <a:lnTo>
                          <a:pt x="851" y="272"/>
                        </a:lnTo>
                        <a:lnTo>
                          <a:pt x="853" y="274"/>
                        </a:lnTo>
                        <a:lnTo>
                          <a:pt x="853" y="275"/>
                        </a:lnTo>
                        <a:lnTo>
                          <a:pt x="854" y="277"/>
                        </a:lnTo>
                        <a:lnTo>
                          <a:pt x="856" y="278"/>
                        </a:lnTo>
                        <a:lnTo>
                          <a:pt x="856" y="280"/>
                        </a:lnTo>
                        <a:lnTo>
                          <a:pt x="858" y="281"/>
                        </a:lnTo>
                        <a:lnTo>
                          <a:pt x="859" y="281"/>
                        </a:lnTo>
                        <a:lnTo>
                          <a:pt x="859" y="283"/>
                        </a:lnTo>
                        <a:lnTo>
                          <a:pt x="861" y="284"/>
                        </a:lnTo>
                        <a:lnTo>
                          <a:pt x="861" y="286"/>
                        </a:lnTo>
                        <a:lnTo>
                          <a:pt x="862" y="287"/>
                        </a:lnTo>
                        <a:lnTo>
                          <a:pt x="864" y="289"/>
                        </a:lnTo>
                        <a:lnTo>
                          <a:pt x="864" y="290"/>
                        </a:lnTo>
                        <a:lnTo>
                          <a:pt x="865" y="290"/>
                        </a:lnTo>
                        <a:lnTo>
                          <a:pt x="867" y="292"/>
                        </a:lnTo>
                        <a:lnTo>
                          <a:pt x="867" y="293"/>
                        </a:lnTo>
                        <a:lnTo>
                          <a:pt x="868" y="295"/>
                        </a:lnTo>
                        <a:lnTo>
                          <a:pt x="870" y="298"/>
                        </a:lnTo>
                        <a:lnTo>
                          <a:pt x="871" y="300"/>
                        </a:lnTo>
                        <a:lnTo>
                          <a:pt x="873" y="301"/>
                        </a:lnTo>
                        <a:lnTo>
                          <a:pt x="874" y="303"/>
                        </a:lnTo>
                        <a:lnTo>
                          <a:pt x="876" y="306"/>
                        </a:lnTo>
                        <a:lnTo>
                          <a:pt x="877" y="307"/>
                        </a:lnTo>
                        <a:lnTo>
                          <a:pt x="879" y="310"/>
                        </a:lnTo>
                        <a:lnTo>
                          <a:pt x="880" y="312"/>
                        </a:lnTo>
                        <a:lnTo>
                          <a:pt x="882" y="315"/>
                        </a:lnTo>
                        <a:lnTo>
                          <a:pt x="884" y="316"/>
                        </a:lnTo>
                        <a:lnTo>
                          <a:pt x="885" y="319"/>
                        </a:lnTo>
                        <a:lnTo>
                          <a:pt x="887" y="321"/>
                        </a:lnTo>
                        <a:lnTo>
                          <a:pt x="888" y="324"/>
                        </a:lnTo>
                        <a:lnTo>
                          <a:pt x="890" y="326"/>
                        </a:lnTo>
                        <a:lnTo>
                          <a:pt x="891" y="327"/>
                        </a:lnTo>
                        <a:lnTo>
                          <a:pt x="893" y="329"/>
                        </a:lnTo>
                        <a:lnTo>
                          <a:pt x="893" y="330"/>
                        </a:lnTo>
                        <a:lnTo>
                          <a:pt x="894" y="332"/>
                        </a:lnTo>
                        <a:lnTo>
                          <a:pt x="896" y="333"/>
                        </a:lnTo>
                        <a:lnTo>
                          <a:pt x="896" y="335"/>
                        </a:lnTo>
                        <a:lnTo>
                          <a:pt x="897" y="336"/>
                        </a:lnTo>
                        <a:lnTo>
                          <a:pt x="899" y="338"/>
                        </a:lnTo>
                        <a:lnTo>
                          <a:pt x="899" y="339"/>
                        </a:lnTo>
                        <a:lnTo>
                          <a:pt x="900" y="341"/>
                        </a:lnTo>
                        <a:lnTo>
                          <a:pt x="900" y="342"/>
                        </a:lnTo>
                        <a:lnTo>
                          <a:pt x="902" y="342"/>
                        </a:lnTo>
                        <a:lnTo>
                          <a:pt x="902" y="344"/>
                        </a:lnTo>
                        <a:lnTo>
                          <a:pt x="903" y="345"/>
                        </a:lnTo>
                        <a:lnTo>
                          <a:pt x="903" y="347"/>
                        </a:lnTo>
                        <a:lnTo>
                          <a:pt x="905" y="348"/>
                        </a:lnTo>
                        <a:lnTo>
                          <a:pt x="906" y="350"/>
                        </a:lnTo>
                        <a:lnTo>
                          <a:pt x="908" y="352"/>
                        </a:lnTo>
                        <a:lnTo>
                          <a:pt x="908" y="353"/>
                        </a:lnTo>
                        <a:lnTo>
                          <a:pt x="909" y="355"/>
                        </a:lnTo>
                        <a:lnTo>
                          <a:pt x="909" y="358"/>
                        </a:lnTo>
                        <a:lnTo>
                          <a:pt x="911" y="359"/>
                        </a:lnTo>
                        <a:lnTo>
                          <a:pt x="913" y="361"/>
                        </a:lnTo>
                        <a:lnTo>
                          <a:pt x="914" y="362"/>
                        </a:ln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37" name="Freeform 253"/>
                  <p:cNvSpPr>
                    <a:spLocks noChangeAspect="1"/>
                  </p:cNvSpPr>
                  <p:nvPr/>
                </p:nvSpPr>
                <p:spPr bwMode="auto">
                  <a:xfrm>
                    <a:off x="3408" y="2770"/>
                    <a:ext cx="457" cy="181"/>
                  </a:xfrm>
                  <a:custGeom>
                    <a:avLst/>
                    <a:gdLst>
                      <a:gd name="T0" fmla="*/ 45 w 914"/>
                      <a:gd name="T1" fmla="*/ 90 h 363"/>
                      <a:gd name="T2" fmla="*/ 77 w 914"/>
                      <a:gd name="T3" fmla="*/ 90 h 363"/>
                      <a:gd name="T4" fmla="*/ 93 w 914"/>
                      <a:gd name="T5" fmla="*/ 90 h 363"/>
                      <a:gd name="T6" fmla="*/ 100 w 914"/>
                      <a:gd name="T7" fmla="*/ 90 h 363"/>
                      <a:gd name="T8" fmla="*/ 104 w 914"/>
                      <a:gd name="T9" fmla="*/ 90 h 363"/>
                      <a:gd name="T10" fmla="*/ 107 w 914"/>
                      <a:gd name="T11" fmla="*/ 90 h 363"/>
                      <a:gd name="T12" fmla="*/ 110 w 914"/>
                      <a:gd name="T13" fmla="*/ 90 h 363"/>
                      <a:gd name="T14" fmla="*/ 112 w 914"/>
                      <a:gd name="T15" fmla="*/ 89 h 363"/>
                      <a:gd name="T16" fmla="*/ 115 w 914"/>
                      <a:gd name="T17" fmla="*/ 89 h 363"/>
                      <a:gd name="T18" fmla="*/ 118 w 914"/>
                      <a:gd name="T19" fmla="*/ 88 h 363"/>
                      <a:gd name="T20" fmla="*/ 121 w 914"/>
                      <a:gd name="T21" fmla="*/ 88 h 363"/>
                      <a:gd name="T22" fmla="*/ 123 w 914"/>
                      <a:gd name="T23" fmla="*/ 87 h 363"/>
                      <a:gd name="T24" fmla="*/ 126 w 914"/>
                      <a:gd name="T25" fmla="*/ 86 h 363"/>
                      <a:gd name="T26" fmla="*/ 131 w 914"/>
                      <a:gd name="T27" fmla="*/ 85 h 363"/>
                      <a:gd name="T28" fmla="*/ 134 w 914"/>
                      <a:gd name="T29" fmla="*/ 84 h 363"/>
                      <a:gd name="T30" fmla="*/ 138 w 914"/>
                      <a:gd name="T31" fmla="*/ 83 h 363"/>
                      <a:gd name="T32" fmla="*/ 140 w 914"/>
                      <a:gd name="T33" fmla="*/ 82 h 363"/>
                      <a:gd name="T34" fmla="*/ 143 w 914"/>
                      <a:gd name="T35" fmla="*/ 81 h 363"/>
                      <a:gd name="T36" fmla="*/ 146 w 914"/>
                      <a:gd name="T37" fmla="*/ 79 h 363"/>
                      <a:gd name="T38" fmla="*/ 149 w 914"/>
                      <a:gd name="T39" fmla="*/ 78 h 363"/>
                      <a:gd name="T40" fmla="*/ 152 w 914"/>
                      <a:gd name="T41" fmla="*/ 76 h 363"/>
                      <a:gd name="T42" fmla="*/ 154 w 914"/>
                      <a:gd name="T43" fmla="*/ 75 h 363"/>
                      <a:gd name="T44" fmla="*/ 156 w 914"/>
                      <a:gd name="T45" fmla="*/ 74 h 363"/>
                      <a:gd name="T46" fmla="*/ 159 w 914"/>
                      <a:gd name="T47" fmla="*/ 72 h 363"/>
                      <a:gd name="T48" fmla="*/ 162 w 914"/>
                      <a:gd name="T49" fmla="*/ 70 h 363"/>
                      <a:gd name="T50" fmla="*/ 164 w 914"/>
                      <a:gd name="T51" fmla="*/ 69 h 363"/>
                      <a:gd name="T52" fmla="*/ 166 w 914"/>
                      <a:gd name="T53" fmla="*/ 68 h 363"/>
                      <a:gd name="T54" fmla="*/ 168 w 914"/>
                      <a:gd name="T55" fmla="*/ 67 h 363"/>
                      <a:gd name="T56" fmla="*/ 171 w 914"/>
                      <a:gd name="T57" fmla="*/ 65 h 363"/>
                      <a:gd name="T58" fmla="*/ 173 w 914"/>
                      <a:gd name="T59" fmla="*/ 64 h 363"/>
                      <a:gd name="T60" fmla="*/ 174 w 914"/>
                      <a:gd name="T61" fmla="*/ 63 h 363"/>
                      <a:gd name="T62" fmla="*/ 175 w 914"/>
                      <a:gd name="T63" fmla="*/ 62 h 363"/>
                      <a:gd name="T64" fmla="*/ 177 w 914"/>
                      <a:gd name="T65" fmla="*/ 60 h 363"/>
                      <a:gd name="T66" fmla="*/ 179 w 914"/>
                      <a:gd name="T67" fmla="*/ 59 h 363"/>
                      <a:gd name="T68" fmla="*/ 180 w 914"/>
                      <a:gd name="T69" fmla="*/ 58 h 363"/>
                      <a:gd name="T70" fmla="*/ 181 w 914"/>
                      <a:gd name="T71" fmla="*/ 57 h 363"/>
                      <a:gd name="T72" fmla="*/ 183 w 914"/>
                      <a:gd name="T73" fmla="*/ 56 h 363"/>
                      <a:gd name="T74" fmla="*/ 185 w 914"/>
                      <a:gd name="T75" fmla="*/ 55 h 363"/>
                      <a:gd name="T76" fmla="*/ 186 w 914"/>
                      <a:gd name="T77" fmla="*/ 54 h 363"/>
                      <a:gd name="T78" fmla="*/ 188 w 914"/>
                      <a:gd name="T79" fmla="*/ 52 h 363"/>
                      <a:gd name="T80" fmla="*/ 190 w 914"/>
                      <a:gd name="T81" fmla="*/ 51 h 363"/>
                      <a:gd name="T82" fmla="*/ 191 w 914"/>
                      <a:gd name="T83" fmla="*/ 49 h 363"/>
                      <a:gd name="T84" fmla="*/ 193 w 914"/>
                      <a:gd name="T85" fmla="*/ 47 h 363"/>
                      <a:gd name="T86" fmla="*/ 195 w 914"/>
                      <a:gd name="T87" fmla="*/ 45 h 363"/>
                      <a:gd name="T88" fmla="*/ 196 w 914"/>
                      <a:gd name="T89" fmla="*/ 44 h 363"/>
                      <a:gd name="T90" fmla="*/ 198 w 914"/>
                      <a:gd name="T91" fmla="*/ 42 h 363"/>
                      <a:gd name="T92" fmla="*/ 201 w 914"/>
                      <a:gd name="T93" fmla="*/ 39 h 363"/>
                      <a:gd name="T94" fmla="*/ 203 w 914"/>
                      <a:gd name="T95" fmla="*/ 36 h 363"/>
                      <a:gd name="T96" fmla="*/ 205 w 914"/>
                      <a:gd name="T97" fmla="*/ 34 h 363"/>
                      <a:gd name="T98" fmla="*/ 206 w 914"/>
                      <a:gd name="T99" fmla="*/ 31 h 363"/>
                      <a:gd name="T100" fmla="*/ 208 w 914"/>
                      <a:gd name="T101" fmla="*/ 29 h 363"/>
                      <a:gd name="T102" fmla="*/ 211 w 914"/>
                      <a:gd name="T103" fmla="*/ 26 h 363"/>
                      <a:gd name="T104" fmla="*/ 213 w 914"/>
                      <a:gd name="T105" fmla="*/ 22 h 363"/>
                      <a:gd name="T106" fmla="*/ 215 w 914"/>
                      <a:gd name="T107" fmla="*/ 20 h 363"/>
                      <a:gd name="T108" fmla="*/ 217 w 914"/>
                      <a:gd name="T109" fmla="*/ 17 h 363"/>
                      <a:gd name="T110" fmla="*/ 219 w 914"/>
                      <a:gd name="T111" fmla="*/ 15 h 363"/>
                      <a:gd name="T112" fmla="*/ 221 w 914"/>
                      <a:gd name="T113" fmla="*/ 11 h 363"/>
                      <a:gd name="T114" fmla="*/ 224 w 914"/>
                      <a:gd name="T115" fmla="*/ 8 h 363"/>
                      <a:gd name="T116" fmla="*/ 225 w 914"/>
                      <a:gd name="T117" fmla="*/ 5 h 363"/>
                      <a:gd name="T118" fmla="*/ 227 w 914"/>
                      <a:gd name="T119" fmla="*/ 3 h 363"/>
                      <a:gd name="T120" fmla="*/ 228 w 914"/>
                      <a:gd name="T121" fmla="*/ 0 h 363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914"/>
                      <a:gd name="T184" fmla="*/ 0 h 363"/>
                      <a:gd name="T185" fmla="*/ 914 w 914"/>
                      <a:gd name="T186" fmla="*/ 363 h 363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914" h="363">
                        <a:moveTo>
                          <a:pt x="0" y="363"/>
                        </a:moveTo>
                        <a:lnTo>
                          <a:pt x="35" y="363"/>
                        </a:lnTo>
                        <a:lnTo>
                          <a:pt x="67" y="363"/>
                        </a:lnTo>
                        <a:lnTo>
                          <a:pt x="98" y="363"/>
                        </a:lnTo>
                        <a:lnTo>
                          <a:pt x="127" y="363"/>
                        </a:lnTo>
                        <a:lnTo>
                          <a:pt x="154" y="363"/>
                        </a:lnTo>
                        <a:lnTo>
                          <a:pt x="179" y="363"/>
                        </a:lnTo>
                        <a:lnTo>
                          <a:pt x="202" y="363"/>
                        </a:lnTo>
                        <a:lnTo>
                          <a:pt x="223" y="363"/>
                        </a:lnTo>
                        <a:lnTo>
                          <a:pt x="243" y="363"/>
                        </a:lnTo>
                        <a:lnTo>
                          <a:pt x="260" y="363"/>
                        </a:lnTo>
                        <a:lnTo>
                          <a:pt x="277" y="363"/>
                        </a:lnTo>
                        <a:lnTo>
                          <a:pt x="292" y="363"/>
                        </a:lnTo>
                        <a:lnTo>
                          <a:pt x="306" y="363"/>
                        </a:lnTo>
                        <a:lnTo>
                          <a:pt x="318" y="363"/>
                        </a:lnTo>
                        <a:lnTo>
                          <a:pt x="330" y="363"/>
                        </a:lnTo>
                        <a:lnTo>
                          <a:pt x="339" y="363"/>
                        </a:lnTo>
                        <a:lnTo>
                          <a:pt x="348" y="363"/>
                        </a:lnTo>
                        <a:lnTo>
                          <a:pt x="358" y="363"/>
                        </a:lnTo>
                        <a:lnTo>
                          <a:pt x="364" y="363"/>
                        </a:lnTo>
                        <a:lnTo>
                          <a:pt x="371" y="363"/>
                        </a:lnTo>
                        <a:lnTo>
                          <a:pt x="376" y="363"/>
                        </a:lnTo>
                        <a:lnTo>
                          <a:pt x="382" y="363"/>
                        </a:lnTo>
                        <a:lnTo>
                          <a:pt x="387" y="363"/>
                        </a:lnTo>
                        <a:lnTo>
                          <a:pt x="390" y="363"/>
                        </a:lnTo>
                        <a:lnTo>
                          <a:pt x="393" y="361"/>
                        </a:lnTo>
                        <a:lnTo>
                          <a:pt x="396" y="361"/>
                        </a:lnTo>
                        <a:lnTo>
                          <a:pt x="399" y="361"/>
                        </a:lnTo>
                        <a:lnTo>
                          <a:pt x="402" y="361"/>
                        </a:lnTo>
                        <a:lnTo>
                          <a:pt x="405" y="361"/>
                        </a:lnTo>
                        <a:lnTo>
                          <a:pt x="407" y="361"/>
                        </a:lnTo>
                        <a:lnTo>
                          <a:pt x="410" y="361"/>
                        </a:lnTo>
                        <a:lnTo>
                          <a:pt x="411" y="361"/>
                        </a:lnTo>
                        <a:lnTo>
                          <a:pt x="414" y="361"/>
                        </a:lnTo>
                        <a:lnTo>
                          <a:pt x="417" y="361"/>
                        </a:lnTo>
                        <a:lnTo>
                          <a:pt x="419" y="361"/>
                        </a:lnTo>
                        <a:lnTo>
                          <a:pt x="422" y="360"/>
                        </a:lnTo>
                        <a:lnTo>
                          <a:pt x="423" y="360"/>
                        </a:lnTo>
                        <a:lnTo>
                          <a:pt x="425" y="360"/>
                        </a:lnTo>
                        <a:lnTo>
                          <a:pt x="426" y="360"/>
                        </a:lnTo>
                        <a:lnTo>
                          <a:pt x="428" y="360"/>
                        </a:lnTo>
                        <a:lnTo>
                          <a:pt x="429" y="360"/>
                        </a:lnTo>
                        <a:lnTo>
                          <a:pt x="431" y="360"/>
                        </a:lnTo>
                        <a:lnTo>
                          <a:pt x="433" y="360"/>
                        </a:lnTo>
                        <a:lnTo>
                          <a:pt x="434" y="360"/>
                        </a:lnTo>
                        <a:lnTo>
                          <a:pt x="436" y="360"/>
                        </a:lnTo>
                        <a:lnTo>
                          <a:pt x="437" y="360"/>
                        </a:lnTo>
                        <a:lnTo>
                          <a:pt x="439" y="360"/>
                        </a:lnTo>
                        <a:lnTo>
                          <a:pt x="440" y="358"/>
                        </a:lnTo>
                        <a:lnTo>
                          <a:pt x="442" y="358"/>
                        </a:lnTo>
                        <a:lnTo>
                          <a:pt x="443" y="358"/>
                        </a:lnTo>
                        <a:lnTo>
                          <a:pt x="445" y="358"/>
                        </a:lnTo>
                        <a:lnTo>
                          <a:pt x="446" y="358"/>
                        </a:lnTo>
                        <a:lnTo>
                          <a:pt x="448" y="358"/>
                        </a:lnTo>
                        <a:lnTo>
                          <a:pt x="449" y="358"/>
                        </a:lnTo>
                        <a:lnTo>
                          <a:pt x="451" y="358"/>
                        </a:lnTo>
                        <a:lnTo>
                          <a:pt x="452" y="357"/>
                        </a:lnTo>
                        <a:lnTo>
                          <a:pt x="454" y="357"/>
                        </a:lnTo>
                        <a:lnTo>
                          <a:pt x="455" y="357"/>
                        </a:lnTo>
                        <a:lnTo>
                          <a:pt x="457" y="357"/>
                        </a:lnTo>
                        <a:lnTo>
                          <a:pt x="460" y="357"/>
                        </a:lnTo>
                        <a:lnTo>
                          <a:pt x="462" y="355"/>
                        </a:lnTo>
                        <a:lnTo>
                          <a:pt x="465" y="355"/>
                        </a:lnTo>
                        <a:lnTo>
                          <a:pt x="466" y="355"/>
                        </a:lnTo>
                        <a:lnTo>
                          <a:pt x="469" y="355"/>
                        </a:lnTo>
                        <a:lnTo>
                          <a:pt x="471" y="355"/>
                        </a:lnTo>
                        <a:lnTo>
                          <a:pt x="474" y="353"/>
                        </a:lnTo>
                        <a:lnTo>
                          <a:pt x="475" y="353"/>
                        </a:lnTo>
                        <a:lnTo>
                          <a:pt x="477" y="353"/>
                        </a:lnTo>
                        <a:lnTo>
                          <a:pt x="478" y="353"/>
                        </a:lnTo>
                        <a:lnTo>
                          <a:pt x="481" y="353"/>
                        </a:lnTo>
                        <a:lnTo>
                          <a:pt x="483" y="353"/>
                        </a:lnTo>
                        <a:lnTo>
                          <a:pt x="485" y="352"/>
                        </a:lnTo>
                        <a:lnTo>
                          <a:pt x="486" y="352"/>
                        </a:lnTo>
                        <a:lnTo>
                          <a:pt x="488" y="352"/>
                        </a:lnTo>
                        <a:lnTo>
                          <a:pt x="489" y="352"/>
                        </a:lnTo>
                        <a:lnTo>
                          <a:pt x="491" y="352"/>
                        </a:lnTo>
                        <a:lnTo>
                          <a:pt x="492" y="350"/>
                        </a:lnTo>
                        <a:lnTo>
                          <a:pt x="494" y="350"/>
                        </a:lnTo>
                        <a:lnTo>
                          <a:pt x="495" y="350"/>
                        </a:lnTo>
                        <a:lnTo>
                          <a:pt x="497" y="350"/>
                        </a:lnTo>
                        <a:lnTo>
                          <a:pt x="498" y="349"/>
                        </a:lnTo>
                        <a:lnTo>
                          <a:pt x="500" y="349"/>
                        </a:lnTo>
                        <a:lnTo>
                          <a:pt x="501" y="349"/>
                        </a:lnTo>
                        <a:lnTo>
                          <a:pt x="503" y="349"/>
                        </a:lnTo>
                        <a:lnTo>
                          <a:pt x="504" y="347"/>
                        </a:lnTo>
                        <a:lnTo>
                          <a:pt x="506" y="347"/>
                        </a:lnTo>
                        <a:lnTo>
                          <a:pt x="507" y="347"/>
                        </a:lnTo>
                        <a:lnTo>
                          <a:pt x="509" y="346"/>
                        </a:lnTo>
                        <a:lnTo>
                          <a:pt x="512" y="346"/>
                        </a:lnTo>
                        <a:lnTo>
                          <a:pt x="514" y="344"/>
                        </a:lnTo>
                        <a:lnTo>
                          <a:pt x="517" y="344"/>
                        </a:lnTo>
                        <a:lnTo>
                          <a:pt x="518" y="344"/>
                        </a:lnTo>
                        <a:lnTo>
                          <a:pt x="521" y="343"/>
                        </a:lnTo>
                        <a:lnTo>
                          <a:pt x="524" y="341"/>
                        </a:lnTo>
                        <a:lnTo>
                          <a:pt x="527" y="341"/>
                        </a:lnTo>
                        <a:lnTo>
                          <a:pt x="529" y="340"/>
                        </a:lnTo>
                        <a:lnTo>
                          <a:pt x="532" y="340"/>
                        </a:lnTo>
                        <a:lnTo>
                          <a:pt x="533" y="338"/>
                        </a:lnTo>
                        <a:lnTo>
                          <a:pt x="536" y="338"/>
                        </a:lnTo>
                        <a:lnTo>
                          <a:pt x="538" y="337"/>
                        </a:lnTo>
                        <a:lnTo>
                          <a:pt x="540" y="337"/>
                        </a:lnTo>
                        <a:lnTo>
                          <a:pt x="543" y="337"/>
                        </a:lnTo>
                        <a:lnTo>
                          <a:pt x="544" y="335"/>
                        </a:lnTo>
                        <a:lnTo>
                          <a:pt x="546" y="335"/>
                        </a:lnTo>
                        <a:lnTo>
                          <a:pt x="547" y="334"/>
                        </a:lnTo>
                        <a:lnTo>
                          <a:pt x="549" y="334"/>
                        </a:lnTo>
                        <a:lnTo>
                          <a:pt x="550" y="334"/>
                        </a:lnTo>
                        <a:lnTo>
                          <a:pt x="552" y="332"/>
                        </a:lnTo>
                        <a:lnTo>
                          <a:pt x="553" y="332"/>
                        </a:lnTo>
                        <a:lnTo>
                          <a:pt x="555" y="331"/>
                        </a:lnTo>
                        <a:lnTo>
                          <a:pt x="556" y="331"/>
                        </a:lnTo>
                        <a:lnTo>
                          <a:pt x="558" y="331"/>
                        </a:lnTo>
                        <a:lnTo>
                          <a:pt x="559" y="329"/>
                        </a:lnTo>
                        <a:lnTo>
                          <a:pt x="561" y="329"/>
                        </a:lnTo>
                        <a:lnTo>
                          <a:pt x="562" y="327"/>
                        </a:lnTo>
                        <a:lnTo>
                          <a:pt x="564" y="327"/>
                        </a:lnTo>
                        <a:lnTo>
                          <a:pt x="566" y="327"/>
                        </a:lnTo>
                        <a:lnTo>
                          <a:pt x="567" y="326"/>
                        </a:lnTo>
                        <a:lnTo>
                          <a:pt x="569" y="324"/>
                        </a:lnTo>
                        <a:lnTo>
                          <a:pt x="570" y="324"/>
                        </a:lnTo>
                        <a:lnTo>
                          <a:pt x="572" y="323"/>
                        </a:lnTo>
                        <a:lnTo>
                          <a:pt x="575" y="323"/>
                        </a:lnTo>
                        <a:lnTo>
                          <a:pt x="576" y="321"/>
                        </a:lnTo>
                        <a:lnTo>
                          <a:pt x="579" y="320"/>
                        </a:lnTo>
                        <a:lnTo>
                          <a:pt x="581" y="318"/>
                        </a:lnTo>
                        <a:lnTo>
                          <a:pt x="584" y="318"/>
                        </a:lnTo>
                        <a:lnTo>
                          <a:pt x="585" y="317"/>
                        </a:lnTo>
                        <a:lnTo>
                          <a:pt x="588" y="315"/>
                        </a:lnTo>
                        <a:lnTo>
                          <a:pt x="590" y="315"/>
                        </a:lnTo>
                        <a:lnTo>
                          <a:pt x="592" y="314"/>
                        </a:lnTo>
                        <a:lnTo>
                          <a:pt x="593" y="312"/>
                        </a:lnTo>
                        <a:lnTo>
                          <a:pt x="595" y="312"/>
                        </a:lnTo>
                        <a:lnTo>
                          <a:pt x="598" y="311"/>
                        </a:lnTo>
                        <a:lnTo>
                          <a:pt x="599" y="309"/>
                        </a:lnTo>
                        <a:lnTo>
                          <a:pt x="601" y="309"/>
                        </a:lnTo>
                        <a:lnTo>
                          <a:pt x="602" y="308"/>
                        </a:lnTo>
                        <a:lnTo>
                          <a:pt x="604" y="308"/>
                        </a:lnTo>
                        <a:lnTo>
                          <a:pt x="605" y="306"/>
                        </a:lnTo>
                        <a:lnTo>
                          <a:pt x="607" y="306"/>
                        </a:lnTo>
                        <a:lnTo>
                          <a:pt x="608" y="305"/>
                        </a:lnTo>
                        <a:lnTo>
                          <a:pt x="610" y="305"/>
                        </a:lnTo>
                        <a:lnTo>
                          <a:pt x="611" y="303"/>
                        </a:lnTo>
                        <a:lnTo>
                          <a:pt x="613" y="303"/>
                        </a:lnTo>
                        <a:lnTo>
                          <a:pt x="614" y="302"/>
                        </a:lnTo>
                        <a:lnTo>
                          <a:pt x="616" y="302"/>
                        </a:lnTo>
                        <a:lnTo>
                          <a:pt x="618" y="300"/>
                        </a:lnTo>
                        <a:lnTo>
                          <a:pt x="619" y="300"/>
                        </a:lnTo>
                        <a:lnTo>
                          <a:pt x="621" y="298"/>
                        </a:lnTo>
                        <a:lnTo>
                          <a:pt x="622" y="297"/>
                        </a:lnTo>
                        <a:lnTo>
                          <a:pt x="624" y="297"/>
                        </a:lnTo>
                        <a:lnTo>
                          <a:pt x="625" y="295"/>
                        </a:lnTo>
                        <a:lnTo>
                          <a:pt x="628" y="294"/>
                        </a:lnTo>
                        <a:lnTo>
                          <a:pt x="630" y="294"/>
                        </a:lnTo>
                        <a:lnTo>
                          <a:pt x="631" y="292"/>
                        </a:lnTo>
                        <a:lnTo>
                          <a:pt x="634" y="291"/>
                        </a:lnTo>
                        <a:lnTo>
                          <a:pt x="636" y="289"/>
                        </a:lnTo>
                        <a:lnTo>
                          <a:pt x="637" y="289"/>
                        </a:lnTo>
                        <a:lnTo>
                          <a:pt x="639" y="288"/>
                        </a:lnTo>
                        <a:lnTo>
                          <a:pt x="642" y="286"/>
                        </a:lnTo>
                        <a:lnTo>
                          <a:pt x="643" y="286"/>
                        </a:lnTo>
                        <a:lnTo>
                          <a:pt x="645" y="285"/>
                        </a:lnTo>
                        <a:lnTo>
                          <a:pt x="647" y="285"/>
                        </a:lnTo>
                        <a:lnTo>
                          <a:pt x="647" y="283"/>
                        </a:lnTo>
                        <a:lnTo>
                          <a:pt x="648" y="283"/>
                        </a:lnTo>
                        <a:lnTo>
                          <a:pt x="650" y="282"/>
                        </a:lnTo>
                        <a:lnTo>
                          <a:pt x="651" y="282"/>
                        </a:lnTo>
                        <a:lnTo>
                          <a:pt x="651" y="280"/>
                        </a:lnTo>
                        <a:lnTo>
                          <a:pt x="653" y="280"/>
                        </a:lnTo>
                        <a:lnTo>
                          <a:pt x="654" y="280"/>
                        </a:lnTo>
                        <a:lnTo>
                          <a:pt x="656" y="279"/>
                        </a:lnTo>
                        <a:lnTo>
                          <a:pt x="657" y="277"/>
                        </a:lnTo>
                        <a:lnTo>
                          <a:pt x="659" y="277"/>
                        </a:lnTo>
                        <a:lnTo>
                          <a:pt x="660" y="276"/>
                        </a:lnTo>
                        <a:lnTo>
                          <a:pt x="662" y="276"/>
                        </a:lnTo>
                        <a:lnTo>
                          <a:pt x="662" y="274"/>
                        </a:lnTo>
                        <a:lnTo>
                          <a:pt x="663" y="274"/>
                        </a:lnTo>
                        <a:lnTo>
                          <a:pt x="665" y="272"/>
                        </a:lnTo>
                        <a:lnTo>
                          <a:pt x="666" y="272"/>
                        </a:lnTo>
                        <a:lnTo>
                          <a:pt x="666" y="271"/>
                        </a:lnTo>
                        <a:lnTo>
                          <a:pt x="668" y="271"/>
                        </a:lnTo>
                        <a:lnTo>
                          <a:pt x="669" y="269"/>
                        </a:lnTo>
                        <a:lnTo>
                          <a:pt x="671" y="268"/>
                        </a:lnTo>
                        <a:lnTo>
                          <a:pt x="673" y="268"/>
                        </a:lnTo>
                        <a:lnTo>
                          <a:pt x="674" y="266"/>
                        </a:lnTo>
                        <a:lnTo>
                          <a:pt x="677" y="265"/>
                        </a:lnTo>
                        <a:lnTo>
                          <a:pt x="679" y="265"/>
                        </a:lnTo>
                        <a:lnTo>
                          <a:pt x="680" y="263"/>
                        </a:lnTo>
                        <a:lnTo>
                          <a:pt x="682" y="262"/>
                        </a:lnTo>
                        <a:lnTo>
                          <a:pt x="683" y="260"/>
                        </a:lnTo>
                        <a:lnTo>
                          <a:pt x="685" y="260"/>
                        </a:lnTo>
                        <a:lnTo>
                          <a:pt x="686" y="259"/>
                        </a:lnTo>
                        <a:lnTo>
                          <a:pt x="688" y="257"/>
                        </a:lnTo>
                        <a:lnTo>
                          <a:pt x="689" y="257"/>
                        </a:lnTo>
                        <a:lnTo>
                          <a:pt x="689" y="256"/>
                        </a:lnTo>
                        <a:lnTo>
                          <a:pt x="691" y="256"/>
                        </a:lnTo>
                        <a:lnTo>
                          <a:pt x="692" y="254"/>
                        </a:lnTo>
                        <a:lnTo>
                          <a:pt x="694" y="254"/>
                        </a:lnTo>
                        <a:lnTo>
                          <a:pt x="694" y="253"/>
                        </a:lnTo>
                        <a:lnTo>
                          <a:pt x="695" y="253"/>
                        </a:lnTo>
                        <a:lnTo>
                          <a:pt x="697" y="251"/>
                        </a:lnTo>
                        <a:lnTo>
                          <a:pt x="699" y="250"/>
                        </a:lnTo>
                        <a:lnTo>
                          <a:pt x="700" y="250"/>
                        </a:lnTo>
                        <a:lnTo>
                          <a:pt x="702" y="248"/>
                        </a:lnTo>
                        <a:lnTo>
                          <a:pt x="703" y="246"/>
                        </a:lnTo>
                        <a:lnTo>
                          <a:pt x="705" y="245"/>
                        </a:lnTo>
                        <a:lnTo>
                          <a:pt x="706" y="245"/>
                        </a:lnTo>
                        <a:lnTo>
                          <a:pt x="708" y="243"/>
                        </a:lnTo>
                        <a:lnTo>
                          <a:pt x="708" y="242"/>
                        </a:lnTo>
                        <a:lnTo>
                          <a:pt x="709" y="242"/>
                        </a:lnTo>
                        <a:lnTo>
                          <a:pt x="711" y="240"/>
                        </a:lnTo>
                        <a:lnTo>
                          <a:pt x="712" y="240"/>
                        </a:lnTo>
                        <a:lnTo>
                          <a:pt x="712" y="239"/>
                        </a:lnTo>
                        <a:lnTo>
                          <a:pt x="714" y="239"/>
                        </a:lnTo>
                        <a:lnTo>
                          <a:pt x="714" y="237"/>
                        </a:lnTo>
                        <a:lnTo>
                          <a:pt x="715" y="237"/>
                        </a:lnTo>
                        <a:lnTo>
                          <a:pt x="715" y="236"/>
                        </a:lnTo>
                        <a:lnTo>
                          <a:pt x="717" y="236"/>
                        </a:lnTo>
                        <a:lnTo>
                          <a:pt x="718" y="234"/>
                        </a:lnTo>
                        <a:lnTo>
                          <a:pt x="720" y="234"/>
                        </a:lnTo>
                        <a:lnTo>
                          <a:pt x="720" y="233"/>
                        </a:lnTo>
                        <a:lnTo>
                          <a:pt x="721" y="233"/>
                        </a:lnTo>
                        <a:lnTo>
                          <a:pt x="723" y="231"/>
                        </a:lnTo>
                        <a:lnTo>
                          <a:pt x="725" y="230"/>
                        </a:lnTo>
                        <a:lnTo>
                          <a:pt x="726" y="230"/>
                        </a:lnTo>
                        <a:lnTo>
                          <a:pt x="728" y="228"/>
                        </a:lnTo>
                        <a:lnTo>
                          <a:pt x="729" y="227"/>
                        </a:lnTo>
                        <a:lnTo>
                          <a:pt x="731" y="225"/>
                        </a:lnTo>
                        <a:lnTo>
                          <a:pt x="732" y="225"/>
                        </a:lnTo>
                        <a:lnTo>
                          <a:pt x="734" y="224"/>
                        </a:lnTo>
                        <a:lnTo>
                          <a:pt x="735" y="224"/>
                        </a:lnTo>
                        <a:lnTo>
                          <a:pt x="735" y="222"/>
                        </a:lnTo>
                        <a:lnTo>
                          <a:pt x="737" y="222"/>
                        </a:lnTo>
                        <a:lnTo>
                          <a:pt x="738" y="220"/>
                        </a:lnTo>
                        <a:lnTo>
                          <a:pt x="740" y="219"/>
                        </a:lnTo>
                        <a:lnTo>
                          <a:pt x="741" y="219"/>
                        </a:lnTo>
                        <a:lnTo>
                          <a:pt x="743" y="217"/>
                        </a:lnTo>
                        <a:lnTo>
                          <a:pt x="744" y="217"/>
                        </a:lnTo>
                        <a:lnTo>
                          <a:pt x="744" y="216"/>
                        </a:lnTo>
                        <a:lnTo>
                          <a:pt x="746" y="216"/>
                        </a:lnTo>
                        <a:lnTo>
                          <a:pt x="747" y="214"/>
                        </a:lnTo>
                        <a:lnTo>
                          <a:pt x="749" y="213"/>
                        </a:lnTo>
                        <a:lnTo>
                          <a:pt x="751" y="213"/>
                        </a:lnTo>
                        <a:lnTo>
                          <a:pt x="751" y="211"/>
                        </a:lnTo>
                        <a:lnTo>
                          <a:pt x="752" y="211"/>
                        </a:lnTo>
                        <a:lnTo>
                          <a:pt x="752" y="210"/>
                        </a:lnTo>
                        <a:lnTo>
                          <a:pt x="754" y="210"/>
                        </a:lnTo>
                        <a:lnTo>
                          <a:pt x="755" y="208"/>
                        </a:lnTo>
                        <a:lnTo>
                          <a:pt x="755" y="207"/>
                        </a:lnTo>
                        <a:lnTo>
                          <a:pt x="757" y="207"/>
                        </a:lnTo>
                        <a:lnTo>
                          <a:pt x="757" y="205"/>
                        </a:lnTo>
                        <a:lnTo>
                          <a:pt x="758" y="205"/>
                        </a:lnTo>
                        <a:lnTo>
                          <a:pt x="758" y="204"/>
                        </a:lnTo>
                        <a:lnTo>
                          <a:pt x="760" y="202"/>
                        </a:lnTo>
                        <a:lnTo>
                          <a:pt x="761" y="202"/>
                        </a:lnTo>
                        <a:lnTo>
                          <a:pt x="763" y="201"/>
                        </a:lnTo>
                        <a:lnTo>
                          <a:pt x="763" y="199"/>
                        </a:lnTo>
                        <a:lnTo>
                          <a:pt x="764" y="198"/>
                        </a:lnTo>
                        <a:lnTo>
                          <a:pt x="766" y="196"/>
                        </a:lnTo>
                        <a:lnTo>
                          <a:pt x="767" y="194"/>
                        </a:lnTo>
                        <a:lnTo>
                          <a:pt x="769" y="193"/>
                        </a:lnTo>
                        <a:lnTo>
                          <a:pt x="770" y="191"/>
                        </a:lnTo>
                        <a:lnTo>
                          <a:pt x="772" y="190"/>
                        </a:lnTo>
                        <a:lnTo>
                          <a:pt x="773" y="188"/>
                        </a:lnTo>
                        <a:lnTo>
                          <a:pt x="775" y="187"/>
                        </a:lnTo>
                        <a:lnTo>
                          <a:pt x="776" y="185"/>
                        </a:lnTo>
                        <a:lnTo>
                          <a:pt x="776" y="184"/>
                        </a:lnTo>
                        <a:lnTo>
                          <a:pt x="778" y="184"/>
                        </a:lnTo>
                        <a:lnTo>
                          <a:pt x="780" y="182"/>
                        </a:lnTo>
                        <a:lnTo>
                          <a:pt x="780" y="181"/>
                        </a:lnTo>
                        <a:lnTo>
                          <a:pt x="781" y="181"/>
                        </a:lnTo>
                        <a:lnTo>
                          <a:pt x="781" y="179"/>
                        </a:lnTo>
                        <a:lnTo>
                          <a:pt x="783" y="179"/>
                        </a:lnTo>
                        <a:lnTo>
                          <a:pt x="783" y="178"/>
                        </a:lnTo>
                        <a:lnTo>
                          <a:pt x="784" y="176"/>
                        </a:lnTo>
                        <a:lnTo>
                          <a:pt x="786" y="175"/>
                        </a:lnTo>
                        <a:lnTo>
                          <a:pt x="787" y="173"/>
                        </a:lnTo>
                        <a:lnTo>
                          <a:pt x="789" y="172"/>
                        </a:lnTo>
                        <a:lnTo>
                          <a:pt x="789" y="170"/>
                        </a:lnTo>
                        <a:lnTo>
                          <a:pt x="790" y="170"/>
                        </a:lnTo>
                        <a:lnTo>
                          <a:pt x="792" y="168"/>
                        </a:lnTo>
                        <a:lnTo>
                          <a:pt x="792" y="167"/>
                        </a:lnTo>
                        <a:lnTo>
                          <a:pt x="793" y="165"/>
                        </a:lnTo>
                        <a:lnTo>
                          <a:pt x="795" y="164"/>
                        </a:lnTo>
                        <a:lnTo>
                          <a:pt x="796" y="162"/>
                        </a:lnTo>
                        <a:lnTo>
                          <a:pt x="798" y="161"/>
                        </a:lnTo>
                        <a:lnTo>
                          <a:pt x="799" y="158"/>
                        </a:lnTo>
                        <a:lnTo>
                          <a:pt x="801" y="156"/>
                        </a:lnTo>
                        <a:lnTo>
                          <a:pt x="802" y="155"/>
                        </a:lnTo>
                        <a:lnTo>
                          <a:pt x="804" y="152"/>
                        </a:lnTo>
                        <a:lnTo>
                          <a:pt x="806" y="150"/>
                        </a:lnTo>
                        <a:lnTo>
                          <a:pt x="807" y="149"/>
                        </a:lnTo>
                        <a:lnTo>
                          <a:pt x="809" y="147"/>
                        </a:lnTo>
                        <a:lnTo>
                          <a:pt x="810" y="146"/>
                        </a:lnTo>
                        <a:lnTo>
                          <a:pt x="812" y="144"/>
                        </a:lnTo>
                        <a:lnTo>
                          <a:pt x="813" y="143"/>
                        </a:lnTo>
                        <a:lnTo>
                          <a:pt x="815" y="141"/>
                        </a:lnTo>
                        <a:lnTo>
                          <a:pt x="815" y="139"/>
                        </a:lnTo>
                        <a:lnTo>
                          <a:pt x="816" y="138"/>
                        </a:lnTo>
                        <a:lnTo>
                          <a:pt x="818" y="136"/>
                        </a:lnTo>
                        <a:lnTo>
                          <a:pt x="819" y="135"/>
                        </a:lnTo>
                        <a:lnTo>
                          <a:pt x="819" y="133"/>
                        </a:lnTo>
                        <a:lnTo>
                          <a:pt x="821" y="132"/>
                        </a:lnTo>
                        <a:lnTo>
                          <a:pt x="822" y="132"/>
                        </a:lnTo>
                        <a:lnTo>
                          <a:pt x="822" y="130"/>
                        </a:lnTo>
                        <a:lnTo>
                          <a:pt x="824" y="129"/>
                        </a:lnTo>
                        <a:lnTo>
                          <a:pt x="824" y="127"/>
                        </a:lnTo>
                        <a:lnTo>
                          <a:pt x="825" y="126"/>
                        </a:lnTo>
                        <a:lnTo>
                          <a:pt x="827" y="126"/>
                        </a:lnTo>
                        <a:lnTo>
                          <a:pt x="827" y="124"/>
                        </a:lnTo>
                        <a:lnTo>
                          <a:pt x="828" y="123"/>
                        </a:lnTo>
                        <a:lnTo>
                          <a:pt x="830" y="121"/>
                        </a:lnTo>
                        <a:lnTo>
                          <a:pt x="830" y="120"/>
                        </a:lnTo>
                        <a:lnTo>
                          <a:pt x="832" y="118"/>
                        </a:lnTo>
                        <a:lnTo>
                          <a:pt x="833" y="115"/>
                        </a:lnTo>
                        <a:lnTo>
                          <a:pt x="835" y="113"/>
                        </a:lnTo>
                        <a:lnTo>
                          <a:pt x="836" y="112"/>
                        </a:lnTo>
                        <a:lnTo>
                          <a:pt x="838" y="110"/>
                        </a:lnTo>
                        <a:lnTo>
                          <a:pt x="839" y="107"/>
                        </a:lnTo>
                        <a:lnTo>
                          <a:pt x="841" y="104"/>
                        </a:lnTo>
                        <a:lnTo>
                          <a:pt x="842" y="103"/>
                        </a:lnTo>
                        <a:lnTo>
                          <a:pt x="844" y="100"/>
                        </a:lnTo>
                        <a:lnTo>
                          <a:pt x="845" y="98"/>
                        </a:lnTo>
                        <a:lnTo>
                          <a:pt x="847" y="97"/>
                        </a:lnTo>
                        <a:lnTo>
                          <a:pt x="848" y="94"/>
                        </a:lnTo>
                        <a:lnTo>
                          <a:pt x="850" y="92"/>
                        </a:lnTo>
                        <a:lnTo>
                          <a:pt x="851" y="91"/>
                        </a:lnTo>
                        <a:lnTo>
                          <a:pt x="853" y="89"/>
                        </a:lnTo>
                        <a:lnTo>
                          <a:pt x="853" y="87"/>
                        </a:lnTo>
                        <a:lnTo>
                          <a:pt x="854" y="86"/>
                        </a:lnTo>
                        <a:lnTo>
                          <a:pt x="856" y="84"/>
                        </a:lnTo>
                        <a:lnTo>
                          <a:pt x="856" y="83"/>
                        </a:lnTo>
                        <a:lnTo>
                          <a:pt x="858" y="81"/>
                        </a:lnTo>
                        <a:lnTo>
                          <a:pt x="859" y="80"/>
                        </a:lnTo>
                        <a:lnTo>
                          <a:pt x="861" y="78"/>
                        </a:lnTo>
                        <a:lnTo>
                          <a:pt x="861" y="77"/>
                        </a:lnTo>
                        <a:lnTo>
                          <a:pt x="862" y="75"/>
                        </a:lnTo>
                        <a:lnTo>
                          <a:pt x="864" y="74"/>
                        </a:lnTo>
                        <a:lnTo>
                          <a:pt x="864" y="72"/>
                        </a:lnTo>
                        <a:lnTo>
                          <a:pt x="865" y="71"/>
                        </a:lnTo>
                        <a:lnTo>
                          <a:pt x="867" y="71"/>
                        </a:lnTo>
                        <a:lnTo>
                          <a:pt x="867" y="69"/>
                        </a:lnTo>
                        <a:lnTo>
                          <a:pt x="868" y="68"/>
                        </a:lnTo>
                        <a:lnTo>
                          <a:pt x="870" y="65"/>
                        </a:lnTo>
                        <a:lnTo>
                          <a:pt x="871" y="63"/>
                        </a:lnTo>
                        <a:lnTo>
                          <a:pt x="873" y="61"/>
                        </a:lnTo>
                        <a:lnTo>
                          <a:pt x="874" y="60"/>
                        </a:lnTo>
                        <a:lnTo>
                          <a:pt x="876" y="57"/>
                        </a:lnTo>
                        <a:lnTo>
                          <a:pt x="877" y="55"/>
                        </a:lnTo>
                        <a:lnTo>
                          <a:pt x="879" y="52"/>
                        </a:lnTo>
                        <a:lnTo>
                          <a:pt x="880" y="51"/>
                        </a:lnTo>
                        <a:lnTo>
                          <a:pt x="882" y="48"/>
                        </a:lnTo>
                        <a:lnTo>
                          <a:pt x="884" y="46"/>
                        </a:lnTo>
                        <a:lnTo>
                          <a:pt x="885" y="43"/>
                        </a:lnTo>
                        <a:lnTo>
                          <a:pt x="887" y="42"/>
                        </a:lnTo>
                        <a:lnTo>
                          <a:pt x="888" y="40"/>
                        </a:lnTo>
                        <a:lnTo>
                          <a:pt x="890" y="37"/>
                        </a:lnTo>
                        <a:lnTo>
                          <a:pt x="891" y="35"/>
                        </a:lnTo>
                        <a:lnTo>
                          <a:pt x="893" y="34"/>
                        </a:lnTo>
                        <a:lnTo>
                          <a:pt x="893" y="32"/>
                        </a:lnTo>
                        <a:lnTo>
                          <a:pt x="894" y="31"/>
                        </a:lnTo>
                        <a:lnTo>
                          <a:pt x="896" y="29"/>
                        </a:lnTo>
                        <a:lnTo>
                          <a:pt x="896" y="28"/>
                        </a:lnTo>
                        <a:lnTo>
                          <a:pt x="897" y="26"/>
                        </a:lnTo>
                        <a:lnTo>
                          <a:pt x="899" y="25"/>
                        </a:lnTo>
                        <a:lnTo>
                          <a:pt x="899" y="23"/>
                        </a:lnTo>
                        <a:lnTo>
                          <a:pt x="900" y="22"/>
                        </a:lnTo>
                        <a:lnTo>
                          <a:pt x="900" y="20"/>
                        </a:lnTo>
                        <a:lnTo>
                          <a:pt x="902" y="20"/>
                        </a:lnTo>
                        <a:lnTo>
                          <a:pt x="902" y="19"/>
                        </a:lnTo>
                        <a:lnTo>
                          <a:pt x="903" y="17"/>
                        </a:lnTo>
                        <a:lnTo>
                          <a:pt x="903" y="16"/>
                        </a:lnTo>
                        <a:lnTo>
                          <a:pt x="905" y="14"/>
                        </a:lnTo>
                        <a:lnTo>
                          <a:pt x="906" y="13"/>
                        </a:lnTo>
                        <a:lnTo>
                          <a:pt x="908" y="11"/>
                        </a:lnTo>
                        <a:lnTo>
                          <a:pt x="908" y="9"/>
                        </a:lnTo>
                        <a:lnTo>
                          <a:pt x="909" y="8"/>
                        </a:lnTo>
                        <a:lnTo>
                          <a:pt x="909" y="5"/>
                        </a:lnTo>
                        <a:lnTo>
                          <a:pt x="911" y="3"/>
                        </a:lnTo>
                        <a:lnTo>
                          <a:pt x="913" y="2"/>
                        </a:lnTo>
                        <a:lnTo>
                          <a:pt x="914" y="0"/>
                        </a:ln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38" name="Freeform 254"/>
                  <p:cNvSpPr>
                    <a:spLocks noChangeAspect="1"/>
                  </p:cNvSpPr>
                  <p:nvPr/>
                </p:nvSpPr>
                <p:spPr bwMode="auto">
                  <a:xfrm>
                    <a:off x="3403" y="2587"/>
                    <a:ext cx="55" cy="183"/>
                  </a:xfrm>
                  <a:custGeom>
                    <a:avLst/>
                    <a:gdLst>
                      <a:gd name="T0" fmla="*/ 2 w 108"/>
                      <a:gd name="T1" fmla="*/ 3 h 365"/>
                      <a:gd name="T2" fmla="*/ 3 w 108"/>
                      <a:gd name="T3" fmla="*/ 6 h 365"/>
                      <a:gd name="T4" fmla="*/ 5 w 108"/>
                      <a:gd name="T5" fmla="*/ 8 h 365"/>
                      <a:gd name="T6" fmla="*/ 6 w 108"/>
                      <a:gd name="T7" fmla="*/ 10 h 365"/>
                      <a:gd name="T8" fmla="*/ 6 w 108"/>
                      <a:gd name="T9" fmla="*/ 12 h 365"/>
                      <a:gd name="T10" fmla="*/ 7 w 108"/>
                      <a:gd name="T11" fmla="*/ 13 h 365"/>
                      <a:gd name="T12" fmla="*/ 8 w 108"/>
                      <a:gd name="T13" fmla="*/ 15 h 365"/>
                      <a:gd name="T14" fmla="*/ 9 w 108"/>
                      <a:gd name="T15" fmla="*/ 16 h 365"/>
                      <a:gd name="T16" fmla="*/ 9 w 108"/>
                      <a:gd name="T17" fmla="*/ 18 h 365"/>
                      <a:gd name="T18" fmla="*/ 10 w 108"/>
                      <a:gd name="T19" fmla="*/ 20 h 365"/>
                      <a:gd name="T20" fmla="*/ 11 w 108"/>
                      <a:gd name="T21" fmla="*/ 21 h 365"/>
                      <a:gd name="T22" fmla="*/ 11 w 108"/>
                      <a:gd name="T23" fmla="*/ 22 h 365"/>
                      <a:gd name="T24" fmla="*/ 11 w 108"/>
                      <a:gd name="T25" fmla="*/ 24 h 365"/>
                      <a:gd name="T26" fmla="*/ 12 w 108"/>
                      <a:gd name="T27" fmla="*/ 25 h 365"/>
                      <a:gd name="T28" fmla="*/ 13 w 108"/>
                      <a:gd name="T29" fmla="*/ 26 h 365"/>
                      <a:gd name="T30" fmla="*/ 13 w 108"/>
                      <a:gd name="T31" fmla="*/ 29 h 365"/>
                      <a:gd name="T32" fmla="*/ 14 w 108"/>
                      <a:gd name="T33" fmla="*/ 30 h 365"/>
                      <a:gd name="T34" fmla="*/ 15 w 108"/>
                      <a:gd name="T35" fmla="*/ 32 h 365"/>
                      <a:gd name="T36" fmla="*/ 16 w 108"/>
                      <a:gd name="T37" fmla="*/ 34 h 365"/>
                      <a:gd name="T38" fmla="*/ 16 w 108"/>
                      <a:gd name="T39" fmla="*/ 36 h 365"/>
                      <a:gd name="T40" fmla="*/ 17 w 108"/>
                      <a:gd name="T41" fmla="*/ 37 h 365"/>
                      <a:gd name="T42" fmla="*/ 17 w 108"/>
                      <a:gd name="T43" fmla="*/ 38 h 365"/>
                      <a:gd name="T44" fmla="*/ 18 w 108"/>
                      <a:gd name="T45" fmla="*/ 40 h 365"/>
                      <a:gd name="T46" fmla="*/ 19 w 108"/>
                      <a:gd name="T47" fmla="*/ 42 h 365"/>
                      <a:gd name="T48" fmla="*/ 19 w 108"/>
                      <a:gd name="T49" fmla="*/ 44 h 365"/>
                      <a:gd name="T50" fmla="*/ 20 w 108"/>
                      <a:gd name="T51" fmla="*/ 46 h 365"/>
                      <a:gd name="T52" fmla="*/ 20 w 108"/>
                      <a:gd name="T53" fmla="*/ 48 h 365"/>
                      <a:gd name="T54" fmla="*/ 21 w 108"/>
                      <a:gd name="T55" fmla="*/ 49 h 365"/>
                      <a:gd name="T56" fmla="*/ 21 w 108"/>
                      <a:gd name="T57" fmla="*/ 50 h 365"/>
                      <a:gd name="T58" fmla="*/ 22 w 108"/>
                      <a:gd name="T59" fmla="*/ 52 h 365"/>
                      <a:gd name="T60" fmla="*/ 22 w 108"/>
                      <a:gd name="T61" fmla="*/ 53 h 365"/>
                      <a:gd name="T62" fmla="*/ 22 w 108"/>
                      <a:gd name="T63" fmla="*/ 55 h 365"/>
                      <a:gd name="T64" fmla="*/ 23 w 108"/>
                      <a:gd name="T65" fmla="*/ 57 h 365"/>
                      <a:gd name="T66" fmla="*/ 24 w 108"/>
                      <a:gd name="T67" fmla="*/ 59 h 365"/>
                      <a:gd name="T68" fmla="*/ 24 w 108"/>
                      <a:gd name="T69" fmla="*/ 61 h 365"/>
                      <a:gd name="T70" fmla="*/ 25 w 108"/>
                      <a:gd name="T71" fmla="*/ 63 h 365"/>
                      <a:gd name="T72" fmla="*/ 25 w 108"/>
                      <a:gd name="T73" fmla="*/ 64 h 365"/>
                      <a:gd name="T74" fmla="*/ 25 w 108"/>
                      <a:gd name="T75" fmla="*/ 65 h 365"/>
                      <a:gd name="T76" fmla="*/ 25 w 108"/>
                      <a:gd name="T77" fmla="*/ 66 h 365"/>
                      <a:gd name="T78" fmla="*/ 26 w 108"/>
                      <a:gd name="T79" fmla="*/ 68 h 365"/>
                      <a:gd name="T80" fmla="*/ 26 w 108"/>
                      <a:gd name="T81" fmla="*/ 70 h 365"/>
                      <a:gd name="T82" fmla="*/ 26 w 108"/>
                      <a:gd name="T83" fmla="*/ 71 h 365"/>
                      <a:gd name="T84" fmla="*/ 26 w 108"/>
                      <a:gd name="T85" fmla="*/ 73 h 365"/>
                      <a:gd name="T86" fmla="*/ 26 w 108"/>
                      <a:gd name="T87" fmla="*/ 75 h 365"/>
                      <a:gd name="T88" fmla="*/ 26 w 108"/>
                      <a:gd name="T89" fmla="*/ 76 h 365"/>
                      <a:gd name="T90" fmla="*/ 27 w 108"/>
                      <a:gd name="T91" fmla="*/ 76 h 365"/>
                      <a:gd name="T92" fmla="*/ 27 w 108"/>
                      <a:gd name="T93" fmla="*/ 77 h 365"/>
                      <a:gd name="T94" fmla="*/ 27 w 108"/>
                      <a:gd name="T95" fmla="*/ 78 h 365"/>
                      <a:gd name="T96" fmla="*/ 27 w 108"/>
                      <a:gd name="T97" fmla="*/ 79 h 365"/>
                      <a:gd name="T98" fmla="*/ 27 w 108"/>
                      <a:gd name="T99" fmla="*/ 80 h 365"/>
                      <a:gd name="T100" fmla="*/ 28 w 108"/>
                      <a:gd name="T101" fmla="*/ 81 h 365"/>
                      <a:gd name="T102" fmla="*/ 28 w 108"/>
                      <a:gd name="T103" fmla="*/ 82 h 365"/>
                      <a:gd name="T104" fmla="*/ 28 w 108"/>
                      <a:gd name="T105" fmla="*/ 83 h 365"/>
                      <a:gd name="T106" fmla="*/ 28 w 108"/>
                      <a:gd name="T107" fmla="*/ 84 h 365"/>
                      <a:gd name="T108" fmla="*/ 28 w 108"/>
                      <a:gd name="T109" fmla="*/ 86 h 365"/>
                      <a:gd name="T110" fmla="*/ 28 w 108"/>
                      <a:gd name="T111" fmla="*/ 87 h 365"/>
                      <a:gd name="T112" fmla="*/ 28 w 108"/>
                      <a:gd name="T113" fmla="*/ 89 h 365"/>
                      <a:gd name="T114" fmla="*/ 0 w 108"/>
                      <a:gd name="T115" fmla="*/ 0 h 36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08"/>
                      <a:gd name="T175" fmla="*/ 0 h 365"/>
                      <a:gd name="T176" fmla="*/ 108 w 108"/>
                      <a:gd name="T177" fmla="*/ 365 h 365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08" h="365">
                        <a:moveTo>
                          <a:pt x="0" y="0"/>
                        </a:moveTo>
                        <a:lnTo>
                          <a:pt x="1" y="3"/>
                        </a:lnTo>
                        <a:lnTo>
                          <a:pt x="4" y="8"/>
                        </a:lnTo>
                        <a:lnTo>
                          <a:pt x="6" y="11"/>
                        </a:lnTo>
                        <a:lnTo>
                          <a:pt x="7" y="14"/>
                        </a:lnTo>
                        <a:lnTo>
                          <a:pt x="9" y="17"/>
                        </a:lnTo>
                        <a:lnTo>
                          <a:pt x="10" y="20"/>
                        </a:lnTo>
                        <a:lnTo>
                          <a:pt x="12" y="23"/>
                        </a:lnTo>
                        <a:lnTo>
                          <a:pt x="13" y="26"/>
                        </a:lnTo>
                        <a:lnTo>
                          <a:pt x="15" y="27"/>
                        </a:lnTo>
                        <a:lnTo>
                          <a:pt x="17" y="30"/>
                        </a:lnTo>
                        <a:lnTo>
                          <a:pt x="18" y="32"/>
                        </a:lnTo>
                        <a:lnTo>
                          <a:pt x="18" y="34"/>
                        </a:lnTo>
                        <a:lnTo>
                          <a:pt x="20" y="37"/>
                        </a:lnTo>
                        <a:lnTo>
                          <a:pt x="21" y="38"/>
                        </a:lnTo>
                        <a:lnTo>
                          <a:pt x="21" y="40"/>
                        </a:lnTo>
                        <a:lnTo>
                          <a:pt x="23" y="41"/>
                        </a:lnTo>
                        <a:lnTo>
                          <a:pt x="23" y="43"/>
                        </a:lnTo>
                        <a:lnTo>
                          <a:pt x="24" y="44"/>
                        </a:lnTo>
                        <a:lnTo>
                          <a:pt x="24" y="46"/>
                        </a:lnTo>
                        <a:lnTo>
                          <a:pt x="26" y="47"/>
                        </a:lnTo>
                        <a:lnTo>
                          <a:pt x="26" y="49"/>
                        </a:lnTo>
                        <a:lnTo>
                          <a:pt x="27" y="50"/>
                        </a:lnTo>
                        <a:lnTo>
                          <a:pt x="27" y="52"/>
                        </a:lnTo>
                        <a:lnTo>
                          <a:pt x="29" y="53"/>
                        </a:lnTo>
                        <a:lnTo>
                          <a:pt x="29" y="55"/>
                        </a:lnTo>
                        <a:lnTo>
                          <a:pt x="30" y="58"/>
                        </a:lnTo>
                        <a:lnTo>
                          <a:pt x="30" y="60"/>
                        </a:lnTo>
                        <a:lnTo>
                          <a:pt x="32" y="61"/>
                        </a:lnTo>
                        <a:lnTo>
                          <a:pt x="32" y="63"/>
                        </a:lnTo>
                        <a:lnTo>
                          <a:pt x="33" y="64"/>
                        </a:lnTo>
                        <a:lnTo>
                          <a:pt x="33" y="67"/>
                        </a:lnTo>
                        <a:lnTo>
                          <a:pt x="35" y="69"/>
                        </a:lnTo>
                        <a:lnTo>
                          <a:pt x="36" y="70"/>
                        </a:lnTo>
                        <a:lnTo>
                          <a:pt x="36" y="72"/>
                        </a:lnTo>
                        <a:lnTo>
                          <a:pt x="38" y="75"/>
                        </a:lnTo>
                        <a:lnTo>
                          <a:pt x="38" y="76"/>
                        </a:lnTo>
                        <a:lnTo>
                          <a:pt x="38" y="78"/>
                        </a:lnTo>
                        <a:lnTo>
                          <a:pt x="39" y="79"/>
                        </a:lnTo>
                        <a:lnTo>
                          <a:pt x="39" y="81"/>
                        </a:lnTo>
                        <a:lnTo>
                          <a:pt x="41" y="81"/>
                        </a:lnTo>
                        <a:lnTo>
                          <a:pt x="41" y="82"/>
                        </a:lnTo>
                        <a:lnTo>
                          <a:pt x="41" y="84"/>
                        </a:lnTo>
                        <a:lnTo>
                          <a:pt x="43" y="86"/>
                        </a:lnTo>
                        <a:lnTo>
                          <a:pt x="43" y="87"/>
                        </a:lnTo>
                        <a:lnTo>
                          <a:pt x="43" y="89"/>
                        </a:lnTo>
                        <a:lnTo>
                          <a:pt x="44" y="90"/>
                        </a:lnTo>
                        <a:lnTo>
                          <a:pt x="44" y="92"/>
                        </a:lnTo>
                        <a:lnTo>
                          <a:pt x="44" y="93"/>
                        </a:lnTo>
                        <a:lnTo>
                          <a:pt x="46" y="93"/>
                        </a:lnTo>
                        <a:lnTo>
                          <a:pt x="46" y="95"/>
                        </a:lnTo>
                        <a:lnTo>
                          <a:pt x="46" y="96"/>
                        </a:lnTo>
                        <a:lnTo>
                          <a:pt x="47" y="98"/>
                        </a:lnTo>
                        <a:lnTo>
                          <a:pt x="47" y="99"/>
                        </a:lnTo>
                        <a:lnTo>
                          <a:pt x="47" y="101"/>
                        </a:lnTo>
                        <a:lnTo>
                          <a:pt x="49" y="102"/>
                        </a:lnTo>
                        <a:lnTo>
                          <a:pt x="49" y="104"/>
                        </a:lnTo>
                        <a:lnTo>
                          <a:pt x="50" y="107"/>
                        </a:lnTo>
                        <a:lnTo>
                          <a:pt x="50" y="108"/>
                        </a:lnTo>
                        <a:lnTo>
                          <a:pt x="52" y="110"/>
                        </a:lnTo>
                        <a:lnTo>
                          <a:pt x="52" y="113"/>
                        </a:lnTo>
                        <a:lnTo>
                          <a:pt x="53" y="115"/>
                        </a:lnTo>
                        <a:lnTo>
                          <a:pt x="53" y="118"/>
                        </a:lnTo>
                        <a:lnTo>
                          <a:pt x="55" y="119"/>
                        </a:lnTo>
                        <a:lnTo>
                          <a:pt x="56" y="122"/>
                        </a:lnTo>
                        <a:lnTo>
                          <a:pt x="56" y="124"/>
                        </a:lnTo>
                        <a:lnTo>
                          <a:pt x="58" y="127"/>
                        </a:lnTo>
                        <a:lnTo>
                          <a:pt x="58" y="128"/>
                        </a:lnTo>
                        <a:lnTo>
                          <a:pt x="59" y="130"/>
                        </a:lnTo>
                        <a:lnTo>
                          <a:pt x="59" y="131"/>
                        </a:lnTo>
                        <a:lnTo>
                          <a:pt x="61" y="134"/>
                        </a:lnTo>
                        <a:lnTo>
                          <a:pt x="61" y="136"/>
                        </a:lnTo>
                        <a:lnTo>
                          <a:pt x="61" y="138"/>
                        </a:lnTo>
                        <a:lnTo>
                          <a:pt x="62" y="138"/>
                        </a:lnTo>
                        <a:lnTo>
                          <a:pt x="62" y="139"/>
                        </a:lnTo>
                        <a:lnTo>
                          <a:pt x="62" y="141"/>
                        </a:lnTo>
                        <a:lnTo>
                          <a:pt x="64" y="142"/>
                        </a:lnTo>
                        <a:lnTo>
                          <a:pt x="64" y="144"/>
                        </a:lnTo>
                        <a:lnTo>
                          <a:pt x="64" y="145"/>
                        </a:lnTo>
                        <a:lnTo>
                          <a:pt x="65" y="147"/>
                        </a:lnTo>
                        <a:lnTo>
                          <a:pt x="65" y="148"/>
                        </a:lnTo>
                        <a:lnTo>
                          <a:pt x="65" y="150"/>
                        </a:lnTo>
                        <a:lnTo>
                          <a:pt x="67" y="151"/>
                        </a:lnTo>
                        <a:lnTo>
                          <a:pt x="67" y="153"/>
                        </a:lnTo>
                        <a:lnTo>
                          <a:pt x="67" y="154"/>
                        </a:lnTo>
                        <a:lnTo>
                          <a:pt x="69" y="156"/>
                        </a:lnTo>
                        <a:lnTo>
                          <a:pt x="69" y="157"/>
                        </a:lnTo>
                        <a:lnTo>
                          <a:pt x="69" y="159"/>
                        </a:lnTo>
                        <a:lnTo>
                          <a:pt x="70" y="162"/>
                        </a:lnTo>
                        <a:lnTo>
                          <a:pt x="70" y="164"/>
                        </a:lnTo>
                        <a:lnTo>
                          <a:pt x="72" y="165"/>
                        </a:lnTo>
                        <a:lnTo>
                          <a:pt x="72" y="168"/>
                        </a:lnTo>
                        <a:lnTo>
                          <a:pt x="73" y="170"/>
                        </a:lnTo>
                        <a:lnTo>
                          <a:pt x="73" y="173"/>
                        </a:lnTo>
                        <a:lnTo>
                          <a:pt x="75" y="176"/>
                        </a:lnTo>
                        <a:lnTo>
                          <a:pt x="75" y="177"/>
                        </a:lnTo>
                        <a:lnTo>
                          <a:pt x="76" y="180"/>
                        </a:lnTo>
                        <a:lnTo>
                          <a:pt x="76" y="182"/>
                        </a:lnTo>
                        <a:lnTo>
                          <a:pt x="76" y="183"/>
                        </a:lnTo>
                        <a:lnTo>
                          <a:pt x="78" y="186"/>
                        </a:lnTo>
                        <a:lnTo>
                          <a:pt x="78" y="188"/>
                        </a:lnTo>
                        <a:lnTo>
                          <a:pt x="78" y="189"/>
                        </a:lnTo>
                        <a:lnTo>
                          <a:pt x="79" y="191"/>
                        </a:lnTo>
                        <a:lnTo>
                          <a:pt x="79" y="193"/>
                        </a:lnTo>
                        <a:lnTo>
                          <a:pt x="79" y="194"/>
                        </a:lnTo>
                        <a:lnTo>
                          <a:pt x="81" y="196"/>
                        </a:lnTo>
                        <a:lnTo>
                          <a:pt x="81" y="197"/>
                        </a:lnTo>
                        <a:lnTo>
                          <a:pt x="81" y="199"/>
                        </a:lnTo>
                        <a:lnTo>
                          <a:pt x="82" y="200"/>
                        </a:lnTo>
                        <a:lnTo>
                          <a:pt x="82" y="202"/>
                        </a:lnTo>
                        <a:lnTo>
                          <a:pt x="82" y="203"/>
                        </a:lnTo>
                        <a:lnTo>
                          <a:pt x="82" y="205"/>
                        </a:lnTo>
                        <a:lnTo>
                          <a:pt x="84" y="206"/>
                        </a:lnTo>
                        <a:lnTo>
                          <a:pt x="84" y="208"/>
                        </a:lnTo>
                        <a:lnTo>
                          <a:pt x="85" y="209"/>
                        </a:lnTo>
                        <a:lnTo>
                          <a:pt x="85" y="211"/>
                        </a:lnTo>
                        <a:lnTo>
                          <a:pt x="85" y="214"/>
                        </a:lnTo>
                        <a:lnTo>
                          <a:pt x="87" y="215"/>
                        </a:lnTo>
                        <a:lnTo>
                          <a:pt x="87" y="217"/>
                        </a:lnTo>
                        <a:lnTo>
                          <a:pt x="87" y="219"/>
                        </a:lnTo>
                        <a:lnTo>
                          <a:pt x="88" y="222"/>
                        </a:lnTo>
                        <a:lnTo>
                          <a:pt x="88" y="223"/>
                        </a:lnTo>
                        <a:lnTo>
                          <a:pt x="90" y="226"/>
                        </a:lnTo>
                        <a:lnTo>
                          <a:pt x="90" y="228"/>
                        </a:lnTo>
                        <a:lnTo>
                          <a:pt x="91" y="231"/>
                        </a:lnTo>
                        <a:lnTo>
                          <a:pt x="91" y="232"/>
                        </a:lnTo>
                        <a:lnTo>
                          <a:pt x="93" y="235"/>
                        </a:lnTo>
                        <a:lnTo>
                          <a:pt x="93" y="237"/>
                        </a:lnTo>
                        <a:lnTo>
                          <a:pt x="94" y="240"/>
                        </a:lnTo>
                        <a:lnTo>
                          <a:pt x="94" y="241"/>
                        </a:lnTo>
                        <a:lnTo>
                          <a:pt x="94" y="243"/>
                        </a:lnTo>
                        <a:lnTo>
                          <a:pt x="96" y="245"/>
                        </a:lnTo>
                        <a:lnTo>
                          <a:pt x="96" y="246"/>
                        </a:lnTo>
                        <a:lnTo>
                          <a:pt x="96" y="248"/>
                        </a:lnTo>
                        <a:lnTo>
                          <a:pt x="96" y="249"/>
                        </a:lnTo>
                        <a:lnTo>
                          <a:pt x="98" y="251"/>
                        </a:lnTo>
                        <a:lnTo>
                          <a:pt x="98" y="252"/>
                        </a:lnTo>
                        <a:lnTo>
                          <a:pt x="98" y="254"/>
                        </a:lnTo>
                        <a:lnTo>
                          <a:pt x="98" y="255"/>
                        </a:lnTo>
                        <a:lnTo>
                          <a:pt x="98" y="257"/>
                        </a:lnTo>
                        <a:lnTo>
                          <a:pt x="99" y="258"/>
                        </a:lnTo>
                        <a:lnTo>
                          <a:pt x="99" y="260"/>
                        </a:lnTo>
                        <a:lnTo>
                          <a:pt x="99" y="261"/>
                        </a:lnTo>
                        <a:lnTo>
                          <a:pt x="99" y="263"/>
                        </a:lnTo>
                        <a:lnTo>
                          <a:pt x="99" y="264"/>
                        </a:lnTo>
                        <a:lnTo>
                          <a:pt x="99" y="266"/>
                        </a:lnTo>
                        <a:lnTo>
                          <a:pt x="99" y="267"/>
                        </a:lnTo>
                        <a:lnTo>
                          <a:pt x="99" y="269"/>
                        </a:lnTo>
                        <a:lnTo>
                          <a:pt x="101" y="271"/>
                        </a:lnTo>
                        <a:lnTo>
                          <a:pt x="101" y="272"/>
                        </a:lnTo>
                        <a:lnTo>
                          <a:pt x="101" y="274"/>
                        </a:lnTo>
                        <a:lnTo>
                          <a:pt x="101" y="275"/>
                        </a:lnTo>
                        <a:lnTo>
                          <a:pt x="101" y="278"/>
                        </a:lnTo>
                        <a:lnTo>
                          <a:pt x="101" y="280"/>
                        </a:lnTo>
                        <a:lnTo>
                          <a:pt x="101" y="281"/>
                        </a:lnTo>
                        <a:lnTo>
                          <a:pt x="101" y="284"/>
                        </a:lnTo>
                        <a:lnTo>
                          <a:pt x="101" y="286"/>
                        </a:lnTo>
                        <a:lnTo>
                          <a:pt x="102" y="287"/>
                        </a:lnTo>
                        <a:lnTo>
                          <a:pt x="102" y="289"/>
                        </a:lnTo>
                        <a:lnTo>
                          <a:pt x="102" y="290"/>
                        </a:lnTo>
                        <a:lnTo>
                          <a:pt x="102" y="292"/>
                        </a:lnTo>
                        <a:lnTo>
                          <a:pt x="102" y="293"/>
                        </a:lnTo>
                        <a:lnTo>
                          <a:pt x="102" y="295"/>
                        </a:lnTo>
                        <a:lnTo>
                          <a:pt x="102" y="297"/>
                        </a:lnTo>
                        <a:lnTo>
                          <a:pt x="102" y="298"/>
                        </a:lnTo>
                        <a:lnTo>
                          <a:pt x="102" y="300"/>
                        </a:lnTo>
                        <a:lnTo>
                          <a:pt x="102" y="301"/>
                        </a:lnTo>
                        <a:lnTo>
                          <a:pt x="104" y="303"/>
                        </a:lnTo>
                        <a:lnTo>
                          <a:pt x="104" y="304"/>
                        </a:lnTo>
                        <a:lnTo>
                          <a:pt x="104" y="306"/>
                        </a:lnTo>
                        <a:lnTo>
                          <a:pt x="104" y="307"/>
                        </a:lnTo>
                        <a:lnTo>
                          <a:pt x="104" y="309"/>
                        </a:lnTo>
                        <a:lnTo>
                          <a:pt x="104" y="310"/>
                        </a:lnTo>
                        <a:lnTo>
                          <a:pt x="104" y="312"/>
                        </a:lnTo>
                        <a:lnTo>
                          <a:pt x="105" y="312"/>
                        </a:lnTo>
                        <a:lnTo>
                          <a:pt x="105" y="313"/>
                        </a:lnTo>
                        <a:lnTo>
                          <a:pt x="105" y="315"/>
                        </a:lnTo>
                        <a:lnTo>
                          <a:pt x="105" y="316"/>
                        </a:lnTo>
                        <a:lnTo>
                          <a:pt x="105" y="318"/>
                        </a:lnTo>
                        <a:lnTo>
                          <a:pt x="105" y="319"/>
                        </a:lnTo>
                        <a:lnTo>
                          <a:pt x="107" y="321"/>
                        </a:lnTo>
                        <a:lnTo>
                          <a:pt x="107" y="323"/>
                        </a:lnTo>
                        <a:lnTo>
                          <a:pt x="107" y="324"/>
                        </a:lnTo>
                        <a:lnTo>
                          <a:pt x="107" y="326"/>
                        </a:lnTo>
                        <a:lnTo>
                          <a:pt x="107" y="327"/>
                        </a:lnTo>
                        <a:lnTo>
                          <a:pt x="107" y="329"/>
                        </a:lnTo>
                        <a:lnTo>
                          <a:pt x="108" y="330"/>
                        </a:lnTo>
                        <a:lnTo>
                          <a:pt x="108" y="332"/>
                        </a:lnTo>
                        <a:lnTo>
                          <a:pt x="108" y="333"/>
                        </a:lnTo>
                        <a:lnTo>
                          <a:pt x="108" y="335"/>
                        </a:lnTo>
                        <a:lnTo>
                          <a:pt x="108" y="336"/>
                        </a:lnTo>
                        <a:lnTo>
                          <a:pt x="108" y="338"/>
                        </a:lnTo>
                        <a:lnTo>
                          <a:pt x="108" y="339"/>
                        </a:lnTo>
                        <a:lnTo>
                          <a:pt x="108" y="341"/>
                        </a:lnTo>
                        <a:lnTo>
                          <a:pt x="108" y="342"/>
                        </a:lnTo>
                        <a:lnTo>
                          <a:pt x="108" y="344"/>
                        </a:lnTo>
                        <a:lnTo>
                          <a:pt x="108" y="345"/>
                        </a:lnTo>
                        <a:lnTo>
                          <a:pt x="107" y="347"/>
                        </a:lnTo>
                        <a:lnTo>
                          <a:pt x="107" y="350"/>
                        </a:lnTo>
                        <a:lnTo>
                          <a:pt x="107" y="352"/>
                        </a:lnTo>
                        <a:lnTo>
                          <a:pt x="107" y="355"/>
                        </a:lnTo>
                        <a:lnTo>
                          <a:pt x="107" y="356"/>
                        </a:lnTo>
                        <a:lnTo>
                          <a:pt x="107" y="359"/>
                        </a:lnTo>
                        <a:lnTo>
                          <a:pt x="107" y="362"/>
                        </a:lnTo>
                        <a:lnTo>
                          <a:pt x="107" y="3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39" name="Freeform 255"/>
                  <p:cNvSpPr>
                    <a:spLocks noChangeAspect="1"/>
                  </p:cNvSpPr>
                  <p:nvPr/>
                </p:nvSpPr>
                <p:spPr bwMode="auto">
                  <a:xfrm>
                    <a:off x="3403" y="2587"/>
                    <a:ext cx="55" cy="183"/>
                  </a:xfrm>
                  <a:custGeom>
                    <a:avLst/>
                    <a:gdLst>
                      <a:gd name="T0" fmla="*/ 2 w 108"/>
                      <a:gd name="T1" fmla="*/ 3 h 365"/>
                      <a:gd name="T2" fmla="*/ 3 w 108"/>
                      <a:gd name="T3" fmla="*/ 6 h 365"/>
                      <a:gd name="T4" fmla="*/ 5 w 108"/>
                      <a:gd name="T5" fmla="*/ 8 h 365"/>
                      <a:gd name="T6" fmla="*/ 6 w 108"/>
                      <a:gd name="T7" fmla="*/ 10 h 365"/>
                      <a:gd name="T8" fmla="*/ 6 w 108"/>
                      <a:gd name="T9" fmla="*/ 12 h 365"/>
                      <a:gd name="T10" fmla="*/ 7 w 108"/>
                      <a:gd name="T11" fmla="*/ 13 h 365"/>
                      <a:gd name="T12" fmla="*/ 8 w 108"/>
                      <a:gd name="T13" fmla="*/ 15 h 365"/>
                      <a:gd name="T14" fmla="*/ 9 w 108"/>
                      <a:gd name="T15" fmla="*/ 16 h 365"/>
                      <a:gd name="T16" fmla="*/ 9 w 108"/>
                      <a:gd name="T17" fmla="*/ 18 h 365"/>
                      <a:gd name="T18" fmla="*/ 10 w 108"/>
                      <a:gd name="T19" fmla="*/ 20 h 365"/>
                      <a:gd name="T20" fmla="*/ 11 w 108"/>
                      <a:gd name="T21" fmla="*/ 21 h 365"/>
                      <a:gd name="T22" fmla="*/ 11 w 108"/>
                      <a:gd name="T23" fmla="*/ 22 h 365"/>
                      <a:gd name="T24" fmla="*/ 11 w 108"/>
                      <a:gd name="T25" fmla="*/ 24 h 365"/>
                      <a:gd name="T26" fmla="*/ 12 w 108"/>
                      <a:gd name="T27" fmla="*/ 25 h 365"/>
                      <a:gd name="T28" fmla="*/ 13 w 108"/>
                      <a:gd name="T29" fmla="*/ 26 h 365"/>
                      <a:gd name="T30" fmla="*/ 13 w 108"/>
                      <a:gd name="T31" fmla="*/ 29 h 365"/>
                      <a:gd name="T32" fmla="*/ 14 w 108"/>
                      <a:gd name="T33" fmla="*/ 30 h 365"/>
                      <a:gd name="T34" fmla="*/ 15 w 108"/>
                      <a:gd name="T35" fmla="*/ 32 h 365"/>
                      <a:gd name="T36" fmla="*/ 16 w 108"/>
                      <a:gd name="T37" fmla="*/ 34 h 365"/>
                      <a:gd name="T38" fmla="*/ 16 w 108"/>
                      <a:gd name="T39" fmla="*/ 36 h 365"/>
                      <a:gd name="T40" fmla="*/ 17 w 108"/>
                      <a:gd name="T41" fmla="*/ 37 h 365"/>
                      <a:gd name="T42" fmla="*/ 17 w 108"/>
                      <a:gd name="T43" fmla="*/ 38 h 365"/>
                      <a:gd name="T44" fmla="*/ 18 w 108"/>
                      <a:gd name="T45" fmla="*/ 40 h 365"/>
                      <a:gd name="T46" fmla="*/ 19 w 108"/>
                      <a:gd name="T47" fmla="*/ 42 h 365"/>
                      <a:gd name="T48" fmla="*/ 19 w 108"/>
                      <a:gd name="T49" fmla="*/ 44 h 365"/>
                      <a:gd name="T50" fmla="*/ 20 w 108"/>
                      <a:gd name="T51" fmla="*/ 46 h 365"/>
                      <a:gd name="T52" fmla="*/ 20 w 108"/>
                      <a:gd name="T53" fmla="*/ 48 h 365"/>
                      <a:gd name="T54" fmla="*/ 21 w 108"/>
                      <a:gd name="T55" fmla="*/ 49 h 365"/>
                      <a:gd name="T56" fmla="*/ 21 w 108"/>
                      <a:gd name="T57" fmla="*/ 50 h 365"/>
                      <a:gd name="T58" fmla="*/ 22 w 108"/>
                      <a:gd name="T59" fmla="*/ 52 h 365"/>
                      <a:gd name="T60" fmla="*/ 22 w 108"/>
                      <a:gd name="T61" fmla="*/ 53 h 365"/>
                      <a:gd name="T62" fmla="*/ 22 w 108"/>
                      <a:gd name="T63" fmla="*/ 55 h 365"/>
                      <a:gd name="T64" fmla="*/ 23 w 108"/>
                      <a:gd name="T65" fmla="*/ 57 h 365"/>
                      <a:gd name="T66" fmla="*/ 24 w 108"/>
                      <a:gd name="T67" fmla="*/ 59 h 365"/>
                      <a:gd name="T68" fmla="*/ 24 w 108"/>
                      <a:gd name="T69" fmla="*/ 61 h 365"/>
                      <a:gd name="T70" fmla="*/ 25 w 108"/>
                      <a:gd name="T71" fmla="*/ 63 h 365"/>
                      <a:gd name="T72" fmla="*/ 25 w 108"/>
                      <a:gd name="T73" fmla="*/ 64 h 365"/>
                      <a:gd name="T74" fmla="*/ 25 w 108"/>
                      <a:gd name="T75" fmla="*/ 65 h 365"/>
                      <a:gd name="T76" fmla="*/ 25 w 108"/>
                      <a:gd name="T77" fmla="*/ 66 h 365"/>
                      <a:gd name="T78" fmla="*/ 26 w 108"/>
                      <a:gd name="T79" fmla="*/ 68 h 365"/>
                      <a:gd name="T80" fmla="*/ 26 w 108"/>
                      <a:gd name="T81" fmla="*/ 70 h 365"/>
                      <a:gd name="T82" fmla="*/ 26 w 108"/>
                      <a:gd name="T83" fmla="*/ 71 h 365"/>
                      <a:gd name="T84" fmla="*/ 26 w 108"/>
                      <a:gd name="T85" fmla="*/ 73 h 365"/>
                      <a:gd name="T86" fmla="*/ 26 w 108"/>
                      <a:gd name="T87" fmla="*/ 75 h 365"/>
                      <a:gd name="T88" fmla="*/ 26 w 108"/>
                      <a:gd name="T89" fmla="*/ 76 h 365"/>
                      <a:gd name="T90" fmla="*/ 27 w 108"/>
                      <a:gd name="T91" fmla="*/ 76 h 365"/>
                      <a:gd name="T92" fmla="*/ 27 w 108"/>
                      <a:gd name="T93" fmla="*/ 77 h 365"/>
                      <a:gd name="T94" fmla="*/ 27 w 108"/>
                      <a:gd name="T95" fmla="*/ 78 h 365"/>
                      <a:gd name="T96" fmla="*/ 27 w 108"/>
                      <a:gd name="T97" fmla="*/ 79 h 365"/>
                      <a:gd name="T98" fmla="*/ 27 w 108"/>
                      <a:gd name="T99" fmla="*/ 80 h 365"/>
                      <a:gd name="T100" fmla="*/ 28 w 108"/>
                      <a:gd name="T101" fmla="*/ 81 h 365"/>
                      <a:gd name="T102" fmla="*/ 28 w 108"/>
                      <a:gd name="T103" fmla="*/ 82 h 365"/>
                      <a:gd name="T104" fmla="*/ 28 w 108"/>
                      <a:gd name="T105" fmla="*/ 83 h 365"/>
                      <a:gd name="T106" fmla="*/ 28 w 108"/>
                      <a:gd name="T107" fmla="*/ 84 h 365"/>
                      <a:gd name="T108" fmla="*/ 28 w 108"/>
                      <a:gd name="T109" fmla="*/ 86 h 365"/>
                      <a:gd name="T110" fmla="*/ 28 w 108"/>
                      <a:gd name="T111" fmla="*/ 87 h 365"/>
                      <a:gd name="T112" fmla="*/ 28 w 108"/>
                      <a:gd name="T113" fmla="*/ 89 h 365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08"/>
                      <a:gd name="T172" fmla="*/ 0 h 365"/>
                      <a:gd name="T173" fmla="*/ 108 w 108"/>
                      <a:gd name="T174" fmla="*/ 365 h 365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08" h="365">
                        <a:moveTo>
                          <a:pt x="0" y="0"/>
                        </a:moveTo>
                        <a:lnTo>
                          <a:pt x="1" y="3"/>
                        </a:lnTo>
                        <a:lnTo>
                          <a:pt x="4" y="8"/>
                        </a:lnTo>
                        <a:lnTo>
                          <a:pt x="6" y="11"/>
                        </a:lnTo>
                        <a:lnTo>
                          <a:pt x="7" y="14"/>
                        </a:lnTo>
                        <a:lnTo>
                          <a:pt x="9" y="17"/>
                        </a:lnTo>
                        <a:lnTo>
                          <a:pt x="10" y="20"/>
                        </a:lnTo>
                        <a:lnTo>
                          <a:pt x="12" y="23"/>
                        </a:lnTo>
                        <a:lnTo>
                          <a:pt x="13" y="26"/>
                        </a:lnTo>
                        <a:lnTo>
                          <a:pt x="15" y="27"/>
                        </a:lnTo>
                        <a:lnTo>
                          <a:pt x="17" y="30"/>
                        </a:lnTo>
                        <a:lnTo>
                          <a:pt x="18" y="32"/>
                        </a:lnTo>
                        <a:lnTo>
                          <a:pt x="18" y="34"/>
                        </a:lnTo>
                        <a:lnTo>
                          <a:pt x="20" y="37"/>
                        </a:lnTo>
                        <a:lnTo>
                          <a:pt x="21" y="38"/>
                        </a:lnTo>
                        <a:lnTo>
                          <a:pt x="21" y="40"/>
                        </a:lnTo>
                        <a:lnTo>
                          <a:pt x="23" y="41"/>
                        </a:lnTo>
                        <a:lnTo>
                          <a:pt x="23" y="43"/>
                        </a:lnTo>
                        <a:lnTo>
                          <a:pt x="24" y="44"/>
                        </a:lnTo>
                        <a:lnTo>
                          <a:pt x="24" y="46"/>
                        </a:lnTo>
                        <a:lnTo>
                          <a:pt x="26" y="47"/>
                        </a:lnTo>
                        <a:lnTo>
                          <a:pt x="26" y="49"/>
                        </a:lnTo>
                        <a:lnTo>
                          <a:pt x="27" y="50"/>
                        </a:lnTo>
                        <a:lnTo>
                          <a:pt x="27" y="52"/>
                        </a:lnTo>
                        <a:lnTo>
                          <a:pt x="29" y="53"/>
                        </a:lnTo>
                        <a:lnTo>
                          <a:pt x="29" y="55"/>
                        </a:lnTo>
                        <a:lnTo>
                          <a:pt x="30" y="58"/>
                        </a:lnTo>
                        <a:lnTo>
                          <a:pt x="30" y="60"/>
                        </a:lnTo>
                        <a:lnTo>
                          <a:pt x="32" y="61"/>
                        </a:lnTo>
                        <a:lnTo>
                          <a:pt x="32" y="63"/>
                        </a:lnTo>
                        <a:lnTo>
                          <a:pt x="33" y="64"/>
                        </a:lnTo>
                        <a:lnTo>
                          <a:pt x="33" y="67"/>
                        </a:lnTo>
                        <a:lnTo>
                          <a:pt x="35" y="69"/>
                        </a:lnTo>
                        <a:lnTo>
                          <a:pt x="36" y="70"/>
                        </a:lnTo>
                        <a:lnTo>
                          <a:pt x="36" y="72"/>
                        </a:lnTo>
                        <a:lnTo>
                          <a:pt x="38" y="75"/>
                        </a:lnTo>
                        <a:lnTo>
                          <a:pt x="38" y="76"/>
                        </a:lnTo>
                        <a:lnTo>
                          <a:pt x="38" y="78"/>
                        </a:lnTo>
                        <a:lnTo>
                          <a:pt x="39" y="79"/>
                        </a:lnTo>
                        <a:lnTo>
                          <a:pt x="39" y="81"/>
                        </a:lnTo>
                        <a:lnTo>
                          <a:pt x="41" y="81"/>
                        </a:lnTo>
                        <a:lnTo>
                          <a:pt x="41" y="82"/>
                        </a:lnTo>
                        <a:lnTo>
                          <a:pt x="41" y="84"/>
                        </a:lnTo>
                        <a:lnTo>
                          <a:pt x="43" y="86"/>
                        </a:lnTo>
                        <a:lnTo>
                          <a:pt x="43" y="87"/>
                        </a:lnTo>
                        <a:lnTo>
                          <a:pt x="43" y="89"/>
                        </a:lnTo>
                        <a:lnTo>
                          <a:pt x="44" y="90"/>
                        </a:lnTo>
                        <a:lnTo>
                          <a:pt x="44" y="92"/>
                        </a:lnTo>
                        <a:lnTo>
                          <a:pt x="44" y="93"/>
                        </a:lnTo>
                        <a:lnTo>
                          <a:pt x="46" y="93"/>
                        </a:lnTo>
                        <a:lnTo>
                          <a:pt x="46" y="95"/>
                        </a:lnTo>
                        <a:lnTo>
                          <a:pt x="46" y="96"/>
                        </a:lnTo>
                        <a:lnTo>
                          <a:pt x="47" y="98"/>
                        </a:lnTo>
                        <a:lnTo>
                          <a:pt x="47" y="99"/>
                        </a:lnTo>
                        <a:lnTo>
                          <a:pt x="47" y="101"/>
                        </a:lnTo>
                        <a:lnTo>
                          <a:pt x="49" y="102"/>
                        </a:lnTo>
                        <a:lnTo>
                          <a:pt x="49" y="104"/>
                        </a:lnTo>
                        <a:lnTo>
                          <a:pt x="50" y="107"/>
                        </a:lnTo>
                        <a:lnTo>
                          <a:pt x="50" y="108"/>
                        </a:lnTo>
                        <a:lnTo>
                          <a:pt x="52" y="110"/>
                        </a:lnTo>
                        <a:lnTo>
                          <a:pt x="52" y="113"/>
                        </a:lnTo>
                        <a:lnTo>
                          <a:pt x="53" y="115"/>
                        </a:lnTo>
                        <a:lnTo>
                          <a:pt x="53" y="118"/>
                        </a:lnTo>
                        <a:lnTo>
                          <a:pt x="55" y="119"/>
                        </a:lnTo>
                        <a:lnTo>
                          <a:pt x="56" y="122"/>
                        </a:lnTo>
                        <a:lnTo>
                          <a:pt x="56" y="124"/>
                        </a:lnTo>
                        <a:lnTo>
                          <a:pt x="58" y="127"/>
                        </a:lnTo>
                        <a:lnTo>
                          <a:pt x="58" y="128"/>
                        </a:lnTo>
                        <a:lnTo>
                          <a:pt x="59" y="130"/>
                        </a:lnTo>
                        <a:lnTo>
                          <a:pt x="59" y="131"/>
                        </a:lnTo>
                        <a:lnTo>
                          <a:pt x="61" y="134"/>
                        </a:lnTo>
                        <a:lnTo>
                          <a:pt x="61" y="136"/>
                        </a:lnTo>
                        <a:lnTo>
                          <a:pt x="61" y="138"/>
                        </a:lnTo>
                        <a:lnTo>
                          <a:pt x="62" y="138"/>
                        </a:lnTo>
                        <a:lnTo>
                          <a:pt x="62" y="139"/>
                        </a:lnTo>
                        <a:lnTo>
                          <a:pt x="62" y="141"/>
                        </a:lnTo>
                        <a:lnTo>
                          <a:pt x="64" y="142"/>
                        </a:lnTo>
                        <a:lnTo>
                          <a:pt x="64" y="144"/>
                        </a:lnTo>
                        <a:lnTo>
                          <a:pt x="64" y="145"/>
                        </a:lnTo>
                        <a:lnTo>
                          <a:pt x="65" y="147"/>
                        </a:lnTo>
                        <a:lnTo>
                          <a:pt x="65" y="148"/>
                        </a:lnTo>
                        <a:lnTo>
                          <a:pt x="65" y="150"/>
                        </a:lnTo>
                        <a:lnTo>
                          <a:pt x="67" y="151"/>
                        </a:lnTo>
                        <a:lnTo>
                          <a:pt x="67" y="153"/>
                        </a:lnTo>
                        <a:lnTo>
                          <a:pt x="67" y="154"/>
                        </a:lnTo>
                        <a:lnTo>
                          <a:pt x="69" y="156"/>
                        </a:lnTo>
                        <a:lnTo>
                          <a:pt x="69" y="157"/>
                        </a:lnTo>
                        <a:lnTo>
                          <a:pt x="69" y="159"/>
                        </a:lnTo>
                        <a:lnTo>
                          <a:pt x="70" y="162"/>
                        </a:lnTo>
                        <a:lnTo>
                          <a:pt x="70" y="164"/>
                        </a:lnTo>
                        <a:lnTo>
                          <a:pt x="72" y="165"/>
                        </a:lnTo>
                        <a:lnTo>
                          <a:pt x="72" y="168"/>
                        </a:lnTo>
                        <a:lnTo>
                          <a:pt x="73" y="170"/>
                        </a:lnTo>
                        <a:lnTo>
                          <a:pt x="73" y="173"/>
                        </a:lnTo>
                        <a:lnTo>
                          <a:pt x="75" y="176"/>
                        </a:lnTo>
                        <a:lnTo>
                          <a:pt x="75" y="177"/>
                        </a:lnTo>
                        <a:lnTo>
                          <a:pt x="76" y="180"/>
                        </a:lnTo>
                        <a:lnTo>
                          <a:pt x="76" y="182"/>
                        </a:lnTo>
                        <a:lnTo>
                          <a:pt x="76" y="183"/>
                        </a:lnTo>
                        <a:lnTo>
                          <a:pt x="78" y="186"/>
                        </a:lnTo>
                        <a:lnTo>
                          <a:pt x="78" y="188"/>
                        </a:lnTo>
                        <a:lnTo>
                          <a:pt x="78" y="189"/>
                        </a:lnTo>
                        <a:lnTo>
                          <a:pt x="79" y="191"/>
                        </a:lnTo>
                        <a:lnTo>
                          <a:pt x="79" y="193"/>
                        </a:lnTo>
                        <a:lnTo>
                          <a:pt x="79" y="194"/>
                        </a:lnTo>
                        <a:lnTo>
                          <a:pt x="81" y="196"/>
                        </a:lnTo>
                        <a:lnTo>
                          <a:pt x="81" y="197"/>
                        </a:lnTo>
                        <a:lnTo>
                          <a:pt x="81" y="199"/>
                        </a:lnTo>
                        <a:lnTo>
                          <a:pt x="82" y="200"/>
                        </a:lnTo>
                        <a:lnTo>
                          <a:pt x="82" y="202"/>
                        </a:lnTo>
                        <a:lnTo>
                          <a:pt x="82" y="203"/>
                        </a:lnTo>
                        <a:lnTo>
                          <a:pt x="82" y="205"/>
                        </a:lnTo>
                        <a:lnTo>
                          <a:pt x="84" y="206"/>
                        </a:lnTo>
                        <a:lnTo>
                          <a:pt x="84" y="208"/>
                        </a:lnTo>
                        <a:lnTo>
                          <a:pt x="85" y="209"/>
                        </a:lnTo>
                        <a:lnTo>
                          <a:pt x="85" y="211"/>
                        </a:lnTo>
                        <a:lnTo>
                          <a:pt x="85" y="214"/>
                        </a:lnTo>
                        <a:lnTo>
                          <a:pt x="87" y="215"/>
                        </a:lnTo>
                        <a:lnTo>
                          <a:pt x="87" y="217"/>
                        </a:lnTo>
                        <a:lnTo>
                          <a:pt x="87" y="219"/>
                        </a:lnTo>
                        <a:lnTo>
                          <a:pt x="88" y="222"/>
                        </a:lnTo>
                        <a:lnTo>
                          <a:pt x="88" y="223"/>
                        </a:lnTo>
                        <a:lnTo>
                          <a:pt x="90" y="226"/>
                        </a:lnTo>
                        <a:lnTo>
                          <a:pt x="90" y="228"/>
                        </a:lnTo>
                        <a:lnTo>
                          <a:pt x="91" y="231"/>
                        </a:lnTo>
                        <a:lnTo>
                          <a:pt x="91" y="232"/>
                        </a:lnTo>
                        <a:lnTo>
                          <a:pt x="93" y="235"/>
                        </a:lnTo>
                        <a:lnTo>
                          <a:pt x="93" y="237"/>
                        </a:lnTo>
                        <a:lnTo>
                          <a:pt x="94" y="240"/>
                        </a:lnTo>
                        <a:lnTo>
                          <a:pt x="94" y="241"/>
                        </a:lnTo>
                        <a:lnTo>
                          <a:pt x="94" y="243"/>
                        </a:lnTo>
                        <a:lnTo>
                          <a:pt x="96" y="245"/>
                        </a:lnTo>
                        <a:lnTo>
                          <a:pt x="96" y="246"/>
                        </a:lnTo>
                        <a:lnTo>
                          <a:pt x="96" y="248"/>
                        </a:lnTo>
                        <a:lnTo>
                          <a:pt x="96" y="249"/>
                        </a:lnTo>
                        <a:lnTo>
                          <a:pt x="98" y="251"/>
                        </a:lnTo>
                        <a:lnTo>
                          <a:pt x="98" y="252"/>
                        </a:lnTo>
                        <a:lnTo>
                          <a:pt x="98" y="254"/>
                        </a:lnTo>
                        <a:lnTo>
                          <a:pt x="98" y="255"/>
                        </a:lnTo>
                        <a:lnTo>
                          <a:pt x="98" y="257"/>
                        </a:lnTo>
                        <a:lnTo>
                          <a:pt x="99" y="258"/>
                        </a:lnTo>
                        <a:lnTo>
                          <a:pt x="99" y="260"/>
                        </a:lnTo>
                        <a:lnTo>
                          <a:pt x="99" y="261"/>
                        </a:lnTo>
                        <a:lnTo>
                          <a:pt x="99" y="263"/>
                        </a:lnTo>
                        <a:lnTo>
                          <a:pt x="99" y="264"/>
                        </a:lnTo>
                        <a:lnTo>
                          <a:pt x="99" y="266"/>
                        </a:lnTo>
                        <a:lnTo>
                          <a:pt x="99" y="267"/>
                        </a:lnTo>
                        <a:lnTo>
                          <a:pt x="99" y="269"/>
                        </a:lnTo>
                        <a:lnTo>
                          <a:pt x="101" y="271"/>
                        </a:lnTo>
                        <a:lnTo>
                          <a:pt x="101" y="272"/>
                        </a:lnTo>
                        <a:lnTo>
                          <a:pt x="101" y="274"/>
                        </a:lnTo>
                        <a:lnTo>
                          <a:pt x="101" y="275"/>
                        </a:lnTo>
                        <a:lnTo>
                          <a:pt x="101" y="278"/>
                        </a:lnTo>
                        <a:lnTo>
                          <a:pt x="101" y="280"/>
                        </a:lnTo>
                        <a:lnTo>
                          <a:pt x="101" y="281"/>
                        </a:lnTo>
                        <a:lnTo>
                          <a:pt x="101" y="284"/>
                        </a:lnTo>
                        <a:lnTo>
                          <a:pt x="101" y="286"/>
                        </a:lnTo>
                        <a:lnTo>
                          <a:pt x="102" y="287"/>
                        </a:lnTo>
                        <a:lnTo>
                          <a:pt x="102" y="289"/>
                        </a:lnTo>
                        <a:lnTo>
                          <a:pt x="102" y="290"/>
                        </a:lnTo>
                        <a:lnTo>
                          <a:pt x="102" y="292"/>
                        </a:lnTo>
                        <a:lnTo>
                          <a:pt x="102" y="293"/>
                        </a:lnTo>
                        <a:lnTo>
                          <a:pt x="102" y="295"/>
                        </a:lnTo>
                        <a:lnTo>
                          <a:pt x="102" y="297"/>
                        </a:lnTo>
                        <a:lnTo>
                          <a:pt x="102" y="298"/>
                        </a:lnTo>
                        <a:lnTo>
                          <a:pt x="102" y="300"/>
                        </a:lnTo>
                        <a:lnTo>
                          <a:pt x="102" y="301"/>
                        </a:lnTo>
                        <a:lnTo>
                          <a:pt x="104" y="303"/>
                        </a:lnTo>
                        <a:lnTo>
                          <a:pt x="104" y="304"/>
                        </a:lnTo>
                        <a:lnTo>
                          <a:pt x="104" y="306"/>
                        </a:lnTo>
                        <a:lnTo>
                          <a:pt x="104" y="307"/>
                        </a:lnTo>
                        <a:lnTo>
                          <a:pt x="104" y="309"/>
                        </a:lnTo>
                        <a:lnTo>
                          <a:pt x="104" y="310"/>
                        </a:lnTo>
                        <a:lnTo>
                          <a:pt x="104" y="312"/>
                        </a:lnTo>
                        <a:lnTo>
                          <a:pt x="105" y="312"/>
                        </a:lnTo>
                        <a:lnTo>
                          <a:pt x="105" y="313"/>
                        </a:lnTo>
                        <a:lnTo>
                          <a:pt x="105" y="315"/>
                        </a:lnTo>
                        <a:lnTo>
                          <a:pt x="105" y="316"/>
                        </a:lnTo>
                        <a:lnTo>
                          <a:pt x="105" y="318"/>
                        </a:lnTo>
                        <a:lnTo>
                          <a:pt x="105" y="319"/>
                        </a:lnTo>
                        <a:lnTo>
                          <a:pt x="107" y="321"/>
                        </a:lnTo>
                        <a:lnTo>
                          <a:pt x="107" y="323"/>
                        </a:lnTo>
                        <a:lnTo>
                          <a:pt x="107" y="324"/>
                        </a:lnTo>
                        <a:lnTo>
                          <a:pt x="107" y="326"/>
                        </a:lnTo>
                        <a:lnTo>
                          <a:pt x="107" y="327"/>
                        </a:lnTo>
                        <a:lnTo>
                          <a:pt x="107" y="329"/>
                        </a:lnTo>
                        <a:lnTo>
                          <a:pt x="108" y="330"/>
                        </a:lnTo>
                        <a:lnTo>
                          <a:pt x="108" y="332"/>
                        </a:lnTo>
                        <a:lnTo>
                          <a:pt x="108" y="333"/>
                        </a:lnTo>
                        <a:lnTo>
                          <a:pt x="108" y="335"/>
                        </a:lnTo>
                        <a:lnTo>
                          <a:pt x="108" y="336"/>
                        </a:lnTo>
                        <a:lnTo>
                          <a:pt x="108" y="338"/>
                        </a:lnTo>
                        <a:lnTo>
                          <a:pt x="108" y="339"/>
                        </a:lnTo>
                        <a:lnTo>
                          <a:pt x="108" y="341"/>
                        </a:lnTo>
                        <a:lnTo>
                          <a:pt x="108" y="342"/>
                        </a:lnTo>
                        <a:lnTo>
                          <a:pt x="108" y="344"/>
                        </a:lnTo>
                        <a:lnTo>
                          <a:pt x="108" y="345"/>
                        </a:lnTo>
                        <a:lnTo>
                          <a:pt x="107" y="347"/>
                        </a:lnTo>
                        <a:lnTo>
                          <a:pt x="107" y="350"/>
                        </a:lnTo>
                        <a:lnTo>
                          <a:pt x="107" y="352"/>
                        </a:lnTo>
                        <a:lnTo>
                          <a:pt x="107" y="355"/>
                        </a:lnTo>
                        <a:lnTo>
                          <a:pt x="107" y="356"/>
                        </a:lnTo>
                        <a:lnTo>
                          <a:pt x="107" y="359"/>
                        </a:lnTo>
                        <a:lnTo>
                          <a:pt x="107" y="362"/>
                        </a:lnTo>
                        <a:lnTo>
                          <a:pt x="107" y="365"/>
                        </a:ln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40" name="Freeform 256"/>
                  <p:cNvSpPr>
                    <a:spLocks noChangeAspect="1"/>
                  </p:cNvSpPr>
                  <p:nvPr/>
                </p:nvSpPr>
                <p:spPr bwMode="auto">
                  <a:xfrm>
                    <a:off x="3403" y="2768"/>
                    <a:ext cx="55" cy="183"/>
                  </a:xfrm>
                  <a:custGeom>
                    <a:avLst/>
                    <a:gdLst>
                      <a:gd name="T0" fmla="*/ 2 w 108"/>
                      <a:gd name="T1" fmla="*/ 89 h 366"/>
                      <a:gd name="T2" fmla="*/ 3 w 108"/>
                      <a:gd name="T3" fmla="*/ 86 h 366"/>
                      <a:gd name="T4" fmla="*/ 5 w 108"/>
                      <a:gd name="T5" fmla="*/ 84 h 366"/>
                      <a:gd name="T6" fmla="*/ 6 w 108"/>
                      <a:gd name="T7" fmla="*/ 82 h 366"/>
                      <a:gd name="T8" fmla="*/ 6 w 108"/>
                      <a:gd name="T9" fmla="*/ 80 h 366"/>
                      <a:gd name="T10" fmla="*/ 7 w 108"/>
                      <a:gd name="T11" fmla="*/ 79 h 366"/>
                      <a:gd name="T12" fmla="*/ 8 w 108"/>
                      <a:gd name="T13" fmla="*/ 78 h 366"/>
                      <a:gd name="T14" fmla="*/ 9 w 108"/>
                      <a:gd name="T15" fmla="*/ 76 h 366"/>
                      <a:gd name="T16" fmla="*/ 9 w 108"/>
                      <a:gd name="T17" fmla="*/ 74 h 366"/>
                      <a:gd name="T18" fmla="*/ 10 w 108"/>
                      <a:gd name="T19" fmla="*/ 72 h 366"/>
                      <a:gd name="T20" fmla="*/ 11 w 108"/>
                      <a:gd name="T21" fmla="*/ 71 h 366"/>
                      <a:gd name="T22" fmla="*/ 11 w 108"/>
                      <a:gd name="T23" fmla="*/ 70 h 366"/>
                      <a:gd name="T24" fmla="*/ 11 w 108"/>
                      <a:gd name="T25" fmla="*/ 68 h 366"/>
                      <a:gd name="T26" fmla="*/ 12 w 108"/>
                      <a:gd name="T27" fmla="*/ 67 h 366"/>
                      <a:gd name="T28" fmla="*/ 13 w 108"/>
                      <a:gd name="T29" fmla="*/ 66 h 366"/>
                      <a:gd name="T30" fmla="*/ 13 w 108"/>
                      <a:gd name="T31" fmla="*/ 63 h 366"/>
                      <a:gd name="T32" fmla="*/ 14 w 108"/>
                      <a:gd name="T33" fmla="*/ 61 h 366"/>
                      <a:gd name="T34" fmla="*/ 15 w 108"/>
                      <a:gd name="T35" fmla="*/ 59 h 366"/>
                      <a:gd name="T36" fmla="*/ 16 w 108"/>
                      <a:gd name="T37" fmla="*/ 57 h 366"/>
                      <a:gd name="T38" fmla="*/ 16 w 108"/>
                      <a:gd name="T39" fmla="*/ 56 h 366"/>
                      <a:gd name="T40" fmla="*/ 17 w 108"/>
                      <a:gd name="T41" fmla="*/ 54 h 366"/>
                      <a:gd name="T42" fmla="*/ 17 w 108"/>
                      <a:gd name="T43" fmla="*/ 53 h 366"/>
                      <a:gd name="T44" fmla="*/ 18 w 108"/>
                      <a:gd name="T45" fmla="*/ 52 h 366"/>
                      <a:gd name="T46" fmla="*/ 19 w 108"/>
                      <a:gd name="T47" fmla="*/ 50 h 366"/>
                      <a:gd name="T48" fmla="*/ 19 w 108"/>
                      <a:gd name="T49" fmla="*/ 48 h 366"/>
                      <a:gd name="T50" fmla="*/ 20 w 108"/>
                      <a:gd name="T51" fmla="*/ 46 h 366"/>
                      <a:gd name="T52" fmla="*/ 20 w 108"/>
                      <a:gd name="T53" fmla="*/ 44 h 366"/>
                      <a:gd name="T54" fmla="*/ 21 w 108"/>
                      <a:gd name="T55" fmla="*/ 43 h 366"/>
                      <a:gd name="T56" fmla="*/ 21 w 108"/>
                      <a:gd name="T57" fmla="*/ 42 h 366"/>
                      <a:gd name="T58" fmla="*/ 22 w 108"/>
                      <a:gd name="T59" fmla="*/ 40 h 366"/>
                      <a:gd name="T60" fmla="*/ 22 w 108"/>
                      <a:gd name="T61" fmla="*/ 39 h 366"/>
                      <a:gd name="T62" fmla="*/ 22 w 108"/>
                      <a:gd name="T63" fmla="*/ 37 h 366"/>
                      <a:gd name="T64" fmla="*/ 23 w 108"/>
                      <a:gd name="T65" fmla="*/ 35 h 366"/>
                      <a:gd name="T66" fmla="*/ 24 w 108"/>
                      <a:gd name="T67" fmla="*/ 33 h 366"/>
                      <a:gd name="T68" fmla="*/ 24 w 108"/>
                      <a:gd name="T69" fmla="*/ 30 h 366"/>
                      <a:gd name="T70" fmla="*/ 25 w 108"/>
                      <a:gd name="T71" fmla="*/ 29 h 366"/>
                      <a:gd name="T72" fmla="*/ 25 w 108"/>
                      <a:gd name="T73" fmla="*/ 28 h 366"/>
                      <a:gd name="T74" fmla="*/ 25 w 108"/>
                      <a:gd name="T75" fmla="*/ 26 h 366"/>
                      <a:gd name="T76" fmla="*/ 25 w 108"/>
                      <a:gd name="T77" fmla="*/ 25 h 366"/>
                      <a:gd name="T78" fmla="*/ 26 w 108"/>
                      <a:gd name="T79" fmla="*/ 23 h 366"/>
                      <a:gd name="T80" fmla="*/ 26 w 108"/>
                      <a:gd name="T81" fmla="*/ 22 h 366"/>
                      <a:gd name="T82" fmla="*/ 26 w 108"/>
                      <a:gd name="T83" fmla="*/ 21 h 366"/>
                      <a:gd name="T84" fmla="*/ 26 w 108"/>
                      <a:gd name="T85" fmla="*/ 19 h 366"/>
                      <a:gd name="T86" fmla="*/ 26 w 108"/>
                      <a:gd name="T87" fmla="*/ 18 h 366"/>
                      <a:gd name="T88" fmla="*/ 26 w 108"/>
                      <a:gd name="T89" fmla="*/ 16 h 366"/>
                      <a:gd name="T90" fmla="*/ 27 w 108"/>
                      <a:gd name="T91" fmla="*/ 15 h 366"/>
                      <a:gd name="T92" fmla="*/ 27 w 108"/>
                      <a:gd name="T93" fmla="*/ 14 h 366"/>
                      <a:gd name="T94" fmla="*/ 27 w 108"/>
                      <a:gd name="T95" fmla="*/ 13 h 366"/>
                      <a:gd name="T96" fmla="*/ 27 w 108"/>
                      <a:gd name="T97" fmla="*/ 12 h 366"/>
                      <a:gd name="T98" fmla="*/ 27 w 108"/>
                      <a:gd name="T99" fmla="*/ 11 h 366"/>
                      <a:gd name="T100" fmla="*/ 28 w 108"/>
                      <a:gd name="T101" fmla="*/ 11 h 366"/>
                      <a:gd name="T102" fmla="*/ 28 w 108"/>
                      <a:gd name="T103" fmla="*/ 10 h 366"/>
                      <a:gd name="T104" fmla="*/ 28 w 108"/>
                      <a:gd name="T105" fmla="*/ 9 h 366"/>
                      <a:gd name="T106" fmla="*/ 28 w 108"/>
                      <a:gd name="T107" fmla="*/ 7 h 366"/>
                      <a:gd name="T108" fmla="*/ 28 w 108"/>
                      <a:gd name="T109" fmla="*/ 6 h 366"/>
                      <a:gd name="T110" fmla="*/ 28 w 108"/>
                      <a:gd name="T111" fmla="*/ 5 h 366"/>
                      <a:gd name="T112" fmla="*/ 28 w 108"/>
                      <a:gd name="T113" fmla="*/ 3 h 366"/>
                      <a:gd name="T114" fmla="*/ 0 w 108"/>
                      <a:gd name="T115" fmla="*/ 92 h 36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08"/>
                      <a:gd name="T175" fmla="*/ 0 h 366"/>
                      <a:gd name="T176" fmla="*/ 108 w 108"/>
                      <a:gd name="T177" fmla="*/ 366 h 36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08" h="366">
                        <a:moveTo>
                          <a:pt x="0" y="366"/>
                        </a:moveTo>
                        <a:lnTo>
                          <a:pt x="1" y="361"/>
                        </a:lnTo>
                        <a:lnTo>
                          <a:pt x="4" y="358"/>
                        </a:lnTo>
                        <a:lnTo>
                          <a:pt x="6" y="355"/>
                        </a:lnTo>
                        <a:lnTo>
                          <a:pt x="7" y="352"/>
                        </a:lnTo>
                        <a:lnTo>
                          <a:pt x="9" y="349"/>
                        </a:lnTo>
                        <a:lnTo>
                          <a:pt x="10" y="346"/>
                        </a:lnTo>
                        <a:lnTo>
                          <a:pt x="12" y="343"/>
                        </a:lnTo>
                        <a:lnTo>
                          <a:pt x="13" y="340"/>
                        </a:lnTo>
                        <a:lnTo>
                          <a:pt x="15" y="338"/>
                        </a:lnTo>
                        <a:lnTo>
                          <a:pt x="17" y="335"/>
                        </a:lnTo>
                        <a:lnTo>
                          <a:pt x="18" y="334"/>
                        </a:lnTo>
                        <a:lnTo>
                          <a:pt x="18" y="332"/>
                        </a:lnTo>
                        <a:lnTo>
                          <a:pt x="20" y="329"/>
                        </a:lnTo>
                        <a:lnTo>
                          <a:pt x="21" y="327"/>
                        </a:lnTo>
                        <a:lnTo>
                          <a:pt x="21" y="326"/>
                        </a:lnTo>
                        <a:lnTo>
                          <a:pt x="23" y="324"/>
                        </a:lnTo>
                        <a:lnTo>
                          <a:pt x="23" y="323"/>
                        </a:lnTo>
                        <a:lnTo>
                          <a:pt x="24" y="321"/>
                        </a:lnTo>
                        <a:lnTo>
                          <a:pt x="24" y="320"/>
                        </a:lnTo>
                        <a:lnTo>
                          <a:pt x="26" y="318"/>
                        </a:lnTo>
                        <a:lnTo>
                          <a:pt x="26" y="317"/>
                        </a:lnTo>
                        <a:lnTo>
                          <a:pt x="27" y="315"/>
                        </a:lnTo>
                        <a:lnTo>
                          <a:pt x="29" y="314"/>
                        </a:lnTo>
                        <a:lnTo>
                          <a:pt x="29" y="312"/>
                        </a:lnTo>
                        <a:lnTo>
                          <a:pt x="29" y="311"/>
                        </a:lnTo>
                        <a:lnTo>
                          <a:pt x="30" y="309"/>
                        </a:lnTo>
                        <a:lnTo>
                          <a:pt x="30" y="306"/>
                        </a:lnTo>
                        <a:lnTo>
                          <a:pt x="32" y="305"/>
                        </a:lnTo>
                        <a:lnTo>
                          <a:pt x="32" y="303"/>
                        </a:lnTo>
                        <a:lnTo>
                          <a:pt x="33" y="301"/>
                        </a:lnTo>
                        <a:lnTo>
                          <a:pt x="33" y="298"/>
                        </a:lnTo>
                        <a:lnTo>
                          <a:pt x="35" y="297"/>
                        </a:lnTo>
                        <a:lnTo>
                          <a:pt x="36" y="295"/>
                        </a:lnTo>
                        <a:lnTo>
                          <a:pt x="36" y="294"/>
                        </a:lnTo>
                        <a:lnTo>
                          <a:pt x="38" y="291"/>
                        </a:lnTo>
                        <a:lnTo>
                          <a:pt x="38" y="289"/>
                        </a:lnTo>
                        <a:lnTo>
                          <a:pt x="38" y="288"/>
                        </a:lnTo>
                        <a:lnTo>
                          <a:pt x="39" y="286"/>
                        </a:lnTo>
                        <a:lnTo>
                          <a:pt x="39" y="285"/>
                        </a:lnTo>
                        <a:lnTo>
                          <a:pt x="41" y="285"/>
                        </a:lnTo>
                        <a:lnTo>
                          <a:pt x="41" y="283"/>
                        </a:lnTo>
                        <a:lnTo>
                          <a:pt x="41" y="282"/>
                        </a:lnTo>
                        <a:lnTo>
                          <a:pt x="43" y="280"/>
                        </a:lnTo>
                        <a:lnTo>
                          <a:pt x="43" y="279"/>
                        </a:lnTo>
                        <a:lnTo>
                          <a:pt x="43" y="277"/>
                        </a:lnTo>
                        <a:lnTo>
                          <a:pt x="44" y="275"/>
                        </a:lnTo>
                        <a:lnTo>
                          <a:pt x="44" y="274"/>
                        </a:lnTo>
                        <a:lnTo>
                          <a:pt x="44" y="272"/>
                        </a:lnTo>
                        <a:lnTo>
                          <a:pt x="46" y="272"/>
                        </a:lnTo>
                        <a:lnTo>
                          <a:pt x="46" y="271"/>
                        </a:lnTo>
                        <a:lnTo>
                          <a:pt x="46" y="269"/>
                        </a:lnTo>
                        <a:lnTo>
                          <a:pt x="47" y="268"/>
                        </a:lnTo>
                        <a:lnTo>
                          <a:pt x="47" y="266"/>
                        </a:lnTo>
                        <a:lnTo>
                          <a:pt x="47" y="265"/>
                        </a:lnTo>
                        <a:lnTo>
                          <a:pt x="49" y="263"/>
                        </a:lnTo>
                        <a:lnTo>
                          <a:pt x="49" y="262"/>
                        </a:lnTo>
                        <a:lnTo>
                          <a:pt x="50" y="260"/>
                        </a:lnTo>
                        <a:lnTo>
                          <a:pt x="50" y="257"/>
                        </a:lnTo>
                        <a:lnTo>
                          <a:pt x="52" y="256"/>
                        </a:lnTo>
                        <a:lnTo>
                          <a:pt x="52" y="253"/>
                        </a:lnTo>
                        <a:lnTo>
                          <a:pt x="53" y="251"/>
                        </a:lnTo>
                        <a:lnTo>
                          <a:pt x="53" y="248"/>
                        </a:lnTo>
                        <a:lnTo>
                          <a:pt x="55" y="246"/>
                        </a:lnTo>
                        <a:lnTo>
                          <a:pt x="56" y="243"/>
                        </a:lnTo>
                        <a:lnTo>
                          <a:pt x="56" y="242"/>
                        </a:lnTo>
                        <a:lnTo>
                          <a:pt x="58" y="239"/>
                        </a:lnTo>
                        <a:lnTo>
                          <a:pt x="58" y="237"/>
                        </a:lnTo>
                        <a:lnTo>
                          <a:pt x="59" y="236"/>
                        </a:lnTo>
                        <a:lnTo>
                          <a:pt x="59" y="234"/>
                        </a:lnTo>
                        <a:lnTo>
                          <a:pt x="61" y="231"/>
                        </a:lnTo>
                        <a:lnTo>
                          <a:pt x="61" y="230"/>
                        </a:lnTo>
                        <a:lnTo>
                          <a:pt x="61" y="228"/>
                        </a:lnTo>
                        <a:lnTo>
                          <a:pt x="62" y="227"/>
                        </a:lnTo>
                        <a:lnTo>
                          <a:pt x="62" y="225"/>
                        </a:lnTo>
                        <a:lnTo>
                          <a:pt x="64" y="223"/>
                        </a:lnTo>
                        <a:lnTo>
                          <a:pt x="64" y="222"/>
                        </a:lnTo>
                        <a:lnTo>
                          <a:pt x="64" y="220"/>
                        </a:lnTo>
                        <a:lnTo>
                          <a:pt x="65" y="219"/>
                        </a:lnTo>
                        <a:lnTo>
                          <a:pt x="65" y="217"/>
                        </a:lnTo>
                        <a:lnTo>
                          <a:pt x="65" y="216"/>
                        </a:lnTo>
                        <a:lnTo>
                          <a:pt x="67" y="214"/>
                        </a:lnTo>
                        <a:lnTo>
                          <a:pt x="67" y="213"/>
                        </a:lnTo>
                        <a:lnTo>
                          <a:pt x="67" y="211"/>
                        </a:lnTo>
                        <a:lnTo>
                          <a:pt x="69" y="210"/>
                        </a:lnTo>
                        <a:lnTo>
                          <a:pt x="69" y="208"/>
                        </a:lnTo>
                        <a:lnTo>
                          <a:pt x="69" y="207"/>
                        </a:lnTo>
                        <a:lnTo>
                          <a:pt x="70" y="204"/>
                        </a:lnTo>
                        <a:lnTo>
                          <a:pt x="70" y="202"/>
                        </a:lnTo>
                        <a:lnTo>
                          <a:pt x="72" y="201"/>
                        </a:lnTo>
                        <a:lnTo>
                          <a:pt x="72" y="197"/>
                        </a:lnTo>
                        <a:lnTo>
                          <a:pt x="73" y="196"/>
                        </a:lnTo>
                        <a:lnTo>
                          <a:pt x="73" y="193"/>
                        </a:lnTo>
                        <a:lnTo>
                          <a:pt x="75" y="190"/>
                        </a:lnTo>
                        <a:lnTo>
                          <a:pt x="75" y="188"/>
                        </a:lnTo>
                        <a:lnTo>
                          <a:pt x="76" y="185"/>
                        </a:lnTo>
                        <a:lnTo>
                          <a:pt x="76" y="184"/>
                        </a:lnTo>
                        <a:lnTo>
                          <a:pt x="76" y="182"/>
                        </a:lnTo>
                        <a:lnTo>
                          <a:pt x="78" y="179"/>
                        </a:lnTo>
                        <a:lnTo>
                          <a:pt x="78" y="178"/>
                        </a:lnTo>
                        <a:lnTo>
                          <a:pt x="78" y="176"/>
                        </a:lnTo>
                        <a:lnTo>
                          <a:pt x="79" y="175"/>
                        </a:lnTo>
                        <a:lnTo>
                          <a:pt x="79" y="173"/>
                        </a:lnTo>
                        <a:lnTo>
                          <a:pt x="79" y="171"/>
                        </a:lnTo>
                        <a:lnTo>
                          <a:pt x="81" y="170"/>
                        </a:lnTo>
                        <a:lnTo>
                          <a:pt x="81" y="168"/>
                        </a:lnTo>
                        <a:lnTo>
                          <a:pt x="81" y="167"/>
                        </a:lnTo>
                        <a:lnTo>
                          <a:pt x="82" y="165"/>
                        </a:lnTo>
                        <a:lnTo>
                          <a:pt x="82" y="164"/>
                        </a:lnTo>
                        <a:lnTo>
                          <a:pt x="82" y="162"/>
                        </a:lnTo>
                        <a:lnTo>
                          <a:pt x="82" y="161"/>
                        </a:lnTo>
                        <a:lnTo>
                          <a:pt x="84" y="159"/>
                        </a:lnTo>
                        <a:lnTo>
                          <a:pt x="84" y="158"/>
                        </a:lnTo>
                        <a:lnTo>
                          <a:pt x="85" y="156"/>
                        </a:lnTo>
                        <a:lnTo>
                          <a:pt x="85" y="155"/>
                        </a:lnTo>
                        <a:lnTo>
                          <a:pt x="85" y="152"/>
                        </a:lnTo>
                        <a:lnTo>
                          <a:pt x="87" y="150"/>
                        </a:lnTo>
                        <a:lnTo>
                          <a:pt x="87" y="149"/>
                        </a:lnTo>
                        <a:lnTo>
                          <a:pt x="87" y="147"/>
                        </a:lnTo>
                        <a:lnTo>
                          <a:pt x="88" y="144"/>
                        </a:lnTo>
                        <a:lnTo>
                          <a:pt x="88" y="142"/>
                        </a:lnTo>
                        <a:lnTo>
                          <a:pt x="90" y="139"/>
                        </a:lnTo>
                        <a:lnTo>
                          <a:pt x="90" y="138"/>
                        </a:lnTo>
                        <a:lnTo>
                          <a:pt x="91" y="135"/>
                        </a:lnTo>
                        <a:lnTo>
                          <a:pt x="91" y="133"/>
                        </a:lnTo>
                        <a:lnTo>
                          <a:pt x="93" y="130"/>
                        </a:lnTo>
                        <a:lnTo>
                          <a:pt x="93" y="129"/>
                        </a:lnTo>
                        <a:lnTo>
                          <a:pt x="94" y="127"/>
                        </a:lnTo>
                        <a:lnTo>
                          <a:pt x="94" y="124"/>
                        </a:lnTo>
                        <a:lnTo>
                          <a:pt x="94" y="123"/>
                        </a:lnTo>
                        <a:lnTo>
                          <a:pt x="96" y="121"/>
                        </a:lnTo>
                        <a:lnTo>
                          <a:pt x="96" y="120"/>
                        </a:lnTo>
                        <a:lnTo>
                          <a:pt x="96" y="118"/>
                        </a:lnTo>
                        <a:lnTo>
                          <a:pt x="96" y="116"/>
                        </a:lnTo>
                        <a:lnTo>
                          <a:pt x="98" y="115"/>
                        </a:lnTo>
                        <a:lnTo>
                          <a:pt x="98" y="113"/>
                        </a:lnTo>
                        <a:lnTo>
                          <a:pt x="98" y="112"/>
                        </a:lnTo>
                        <a:lnTo>
                          <a:pt x="98" y="110"/>
                        </a:lnTo>
                        <a:lnTo>
                          <a:pt x="98" y="109"/>
                        </a:lnTo>
                        <a:lnTo>
                          <a:pt x="99" y="107"/>
                        </a:lnTo>
                        <a:lnTo>
                          <a:pt x="99" y="106"/>
                        </a:lnTo>
                        <a:lnTo>
                          <a:pt x="99" y="104"/>
                        </a:lnTo>
                        <a:lnTo>
                          <a:pt x="99" y="103"/>
                        </a:lnTo>
                        <a:lnTo>
                          <a:pt x="99" y="101"/>
                        </a:lnTo>
                        <a:lnTo>
                          <a:pt x="99" y="100"/>
                        </a:lnTo>
                        <a:lnTo>
                          <a:pt x="99" y="98"/>
                        </a:lnTo>
                        <a:lnTo>
                          <a:pt x="99" y="97"/>
                        </a:lnTo>
                        <a:lnTo>
                          <a:pt x="101" y="95"/>
                        </a:lnTo>
                        <a:lnTo>
                          <a:pt x="101" y="94"/>
                        </a:lnTo>
                        <a:lnTo>
                          <a:pt x="101" y="92"/>
                        </a:lnTo>
                        <a:lnTo>
                          <a:pt x="101" y="90"/>
                        </a:lnTo>
                        <a:lnTo>
                          <a:pt x="101" y="87"/>
                        </a:lnTo>
                        <a:lnTo>
                          <a:pt x="101" y="86"/>
                        </a:lnTo>
                        <a:lnTo>
                          <a:pt x="101" y="84"/>
                        </a:lnTo>
                        <a:lnTo>
                          <a:pt x="101" y="81"/>
                        </a:lnTo>
                        <a:lnTo>
                          <a:pt x="101" y="80"/>
                        </a:lnTo>
                        <a:lnTo>
                          <a:pt x="102" y="78"/>
                        </a:lnTo>
                        <a:lnTo>
                          <a:pt x="102" y="77"/>
                        </a:lnTo>
                        <a:lnTo>
                          <a:pt x="102" y="75"/>
                        </a:lnTo>
                        <a:lnTo>
                          <a:pt x="102" y="74"/>
                        </a:lnTo>
                        <a:lnTo>
                          <a:pt x="102" y="72"/>
                        </a:lnTo>
                        <a:lnTo>
                          <a:pt x="102" y="71"/>
                        </a:lnTo>
                        <a:lnTo>
                          <a:pt x="102" y="69"/>
                        </a:lnTo>
                        <a:lnTo>
                          <a:pt x="102" y="68"/>
                        </a:lnTo>
                        <a:lnTo>
                          <a:pt x="102" y="66"/>
                        </a:lnTo>
                        <a:lnTo>
                          <a:pt x="102" y="64"/>
                        </a:lnTo>
                        <a:lnTo>
                          <a:pt x="104" y="63"/>
                        </a:lnTo>
                        <a:lnTo>
                          <a:pt x="104" y="61"/>
                        </a:lnTo>
                        <a:lnTo>
                          <a:pt x="104" y="60"/>
                        </a:lnTo>
                        <a:lnTo>
                          <a:pt x="104" y="58"/>
                        </a:lnTo>
                        <a:lnTo>
                          <a:pt x="104" y="57"/>
                        </a:lnTo>
                        <a:lnTo>
                          <a:pt x="104" y="55"/>
                        </a:lnTo>
                        <a:lnTo>
                          <a:pt x="104" y="54"/>
                        </a:lnTo>
                        <a:lnTo>
                          <a:pt x="105" y="54"/>
                        </a:lnTo>
                        <a:lnTo>
                          <a:pt x="105" y="52"/>
                        </a:lnTo>
                        <a:lnTo>
                          <a:pt x="105" y="51"/>
                        </a:lnTo>
                        <a:lnTo>
                          <a:pt x="105" y="49"/>
                        </a:lnTo>
                        <a:lnTo>
                          <a:pt x="105" y="48"/>
                        </a:lnTo>
                        <a:lnTo>
                          <a:pt x="105" y="46"/>
                        </a:lnTo>
                        <a:lnTo>
                          <a:pt x="107" y="45"/>
                        </a:lnTo>
                        <a:lnTo>
                          <a:pt x="107" y="43"/>
                        </a:lnTo>
                        <a:lnTo>
                          <a:pt x="107" y="42"/>
                        </a:lnTo>
                        <a:lnTo>
                          <a:pt x="107" y="40"/>
                        </a:lnTo>
                        <a:lnTo>
                          <a:pt x="107" y="38"/>
                        </a:lnTo>
                        <a:lnTo>
                          <a:pt x="107" y="37"/>
                        </a:lnTo>
                        <a:lnTo>
                          <a:pt x="108" y="35"/>
                        </a:lnTo>
                        <a:lnTo>
                          <a:pt x="108" y="34"/>
                        </a:lnTo>
                        <a:lnTo>
                          <a:pt x="108" y="32"/>
                        </a:lnTo>
                        <a:lnTo>
                          <a:pt x="108" y="31"/>
                        </a:lnTo>
                        <a:lnTo>
                          <a:pt x="108" y="29"/>
                        </a:lnTo>
                        <a:lnTo>
                          <a:pt x="108" y="28"/>
                        </a:lnTo>
                        <a:lnTo>
                          <a:pt x="108" y="26"/>
                        </a:lnTo>
                        <a:lnTo>
                          <a:pt x="108" y="25"/>
                        </a:lnTo>
                        <a:lnTo>
                          <a:pt x="108" y="23"/>
                        </a:lnTo>
                        <a:lnTo>
                          <a:pt x="108" y="22"/>
                        </a:lnTo>
                        <a:lnTo>
                          <a:pt x="108" y="20"/>
                        </a:lnTo>
                        <a:lnTo>
                          <a:pt x="107" y="19"/>
                        </a:lnTo>
                        <a:lnTo>
                          <a:pt x="107" y="16"/>
                        </a:lnTo>
                        <a:lnTo>
                          <a:pt x="107" y="14"/>
                        </a:lnTo>
                        <a:lnTo>
                          <a:pt x="107" y="11"/>
                        </a:lnTo>
                        <a:lnTo>
                          <a:pt x="107" y="9"/>
                        </a:lnTo>
                        <a:lnTo>
                          <a:pt x="107" y="6"/>
                        </a:lnTo>
                        <a:lnTo>
                          <a:pt x="107" y="3"/>
                        </a:lnTo>
                        <a:lnTo>
                          <a:pt x="107" y="0"/>
                        </a:lnTo>
                        <a:lnTo>
                          <a:pt x="0" y="3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41" name="Freeform 257"/>
                  <p:cNvSpPr>
                    <a:spLocks noChangeAspect="1"/>
                  </p:cNvSpPr>
                  <p:nvPr/>
                </p:nvSpPr>
                <p:spPr bwMode="auto">
                  <a:xfrm>
                    <a:off x="3403" y="2768"/>
                    <a:ext cx="55" cy="183"/>
                  </a:xfrm>
                  <a:custGeom>
                    <a:avLst/>
                    <a:gdLst>
                      <a:gd name="T0" fmla="*/ 2 w 108"/>
                      <a:gd name="T1" fmla="*/ 89 h 366"/>
                      <a:gd name="T2" fmla="*/ 3 w 108"/>
                      <a:gd name="T3" fmla="*/ 86 h 366"/>
                      <a:gd name="T4" fmla="*/ 5 w 108"/>
                      <a:gd name="T5" fmla="*/ 84 h 366"/>
                      <a:gd name="T6" fmla="*/ 6 w 108"/>
                      <a:gd name="T7" fmla="*/ 82 h 366"/>
                      <a:gd name="T8" fmla="*/ 6 w 108"/>
                      <a:gd name="T9" fmla="*/ 80 h 366"/>
                      <a:gd name="T10" fmla="*/ 7 w 108"/>
                      <a:gd name="T11" fmla="*/ 79 h 366"/>
                      <a:gd name="T12" fmla="*/ 8 w 108"/>
                      <a:gd name="T13" fmla="*/ 78 h 366"/>
                      <a:gd name="T14" fmla="*/ 9 w 108"/>
                      <a:gd name="T15" fmla="*/ 76 h 366"/>
                      <a:gd name="T16" fmla="*/ 9 w 108"/>
                      <a:gd name="T17" fmla="*/ 74 h 366"/>
                      <a:gd name="T18" fmla="*/ 10 w 108"/>
                      <a:gd name="T19" fmla="*/ 72 h 366"/>
                      <a:gd name="T20" fmla="*/ 11 w 108"/>
                      <a:gd name="T21" fmla="*/ 71 h 366"/>
                      <a:gd name="T22" fmla="*/ 11 w 108"/>
                      <a:gd name="T23" fmla="*/ 70 h 366"/>
                      <a:gd name="T24" fmla="*/ 11 w 108"/>
                      <a:gd name="T25" fmla="*/ 68 h 366"/>
                      <a:gd name="T26" fmla="*/ 12 w 108"/>
                      <a:gd name="T27" fmla="*/ 67 h 366"/>
                      <a:gd name="T28" fmla="*/ 13 w 108"/>
                      <a:gd name="T29" fmla="*/ 66 h 366"/>
                      <a:gd name="T30" fmla="*/ 13 w 108"/>
                      <a:gd name="T31" fmla="*/ 63 h 366"/>
                      <a:gd name="T32" fmla="*/ 14 w 108"/>
                      <a:gd name="T33" fmla="*/ 61 h 366"/>
                      <a:gd name="T34" fmla="*/ 15 w 108"/>
                      <a:gd name="T35" fmla="*/ 59 h 366"/>
                      <a:gd name="T36" fmla="*/ 16 w 108"/>
                      <a:gd name="T37" fmla="*/ 57 h 366"/>
                      <a:gd name="T38" fmla="*/ 16 w 108"/>
                      <a:gd name="T39" fmla="*/ 56 h 366"/>
                      <a:gd name="T40" fmla="*/ 17 w 108"/>
                      <a:gd name="T41" fmla="*/ 54 h 366"/>
                      <a:gd name="T42" fmla="*/ 17 w 108"/>
                      <a:gd name="T43" fmla="*/ 53 h 366"/>
                      <a:gd name="T44" fmla="*/ 18 w 108"/>
                      <a:gd name="T45" fmla="*/ 52 h 366"/>
                      <a:gd name="T46" fmla="*/ 19 w 108"/>
                      <a:gd name="T47" fmla="*/ 50 h 366"/>
                      <a:gd name="T48" fmla="*/ 19 w 108"/>
                      <a:gd name="T49" fmla="*/ 48 h 366"/>
                      <a:gd name="T50" fmla="*/ 20 w 108"/>
                      <a:gd name="T51" fmla="*/ 46 h 366"/>
                      <a:gd name="T52" fmla="*/ 20 w 108"/>
                      <a:gd name="T53" fmla="*/ 44 h 366"/>
                      <a:gd name="T54" fmla="*/ 21 w 108"/>
                      <a:gd name="T55" fmla="*/ 43 h 366"/>
                      <a:gd name="T56" fmla="*/ 21 w 108"/>
                      <a:gd name="T57" fmla="*/ 42 h 366"/>
                      <a:gd name="T58" fmla="*/ 22 w 108"/>
                      <a:gd name="T59" fmla="*/ 40 h 366"/>
                      <a:gd name="T60" fmla="*/ 22 w 108"/>
                      <a:gd name="T61" fmla="*/ 39 h 366"/>
                      <a:gd name="T62" fmla="*/ 22 w 108"/>
                      <a:gd name="T63" fmla="*/ 37 h 366"/>
                      <a:gd name="T64" fmla="*/ 23 w 108"/>
                      <a:gd name="T65" fmla="*/ 35 h 366"/>
                      <a:gd name="T66" fmla="*/ 24 w 108"/>
                      <a:gd name="T67" fmla="*/ 33 h 366"/>
                      <a:gd name="T68" fmla="*/ 24 w 108"/>
                      <a:gd name="T69" fmla="*/ 30 h 366"/>
                      <a:gd name="T70" fmla="*/ 25 w 108"/>
                      <a:gd name="T71" fmla="*/ 29 h 366"/>
                      <a:gd name="T72" fmla="*/ 25 w 108"/>
                      <a:gd name="T73" fmla="*/ 28 h 366"/>
                      <a:gd name="T74" fmla="*/ 25 w 108"/>
                      <a:gd name="T75" fmla="*/ 26 h 366"/>
                      <a:gd name="T76" fmla="*/ 25 w 108"/>
                      <a:gd name="T77" fmla="*/ 25 h 366"/>
                      <a:gd name="T78" fmla="*/ 26 w 108"/>
                      <a:gd name="T79" fmla="*/ 23 h 366"/>
                      <a:gd name="T80" fmla="*/ 26 w 108"/>
                      <a:gd name="T81" fmla="*/ 22 h 366"/>
                      <a:gd name="T82" fmla="*/ 26 w 108"/>
                      <a:gd name="T83" fmla="*/ 21 h 366"/>
                      <a:gd name="T84" fmla="*/ 26 w 108"/>
                      <a:gd name="T85" fmla="*/ 19 h 366"/>
                      <a:gd name="T86" fmla="*/ 26 w 108"/>
                      <a:gd name="T87" fmla="*/ 18 h 366"/>
                      <a:gd name="T88" fmla="*/ 26 w 108"/>
                      <a:gd name="T89" fmla="*/ 16 h 366"/>
                      <a:gd name="T90" fmla="*/ 27 w 108"/>
                      <a:gd name="T91" fmla="*/ 15 h 366"/>
                      <a:gd name="T92" fmla="*/ 27 w 108"/>
                      <a:gd name="T93" fmla="*/ 14 h 366"/>
                      <a:gd name="T94" fmla="*/ 27 w 108"/>
                      <a:gd name="T95" fmla="*/ 13 h 366"/>
                      <a:gd name="T96" fmla="*/ 27 w 108"/>
                      <a:gd name="T97" fmla="*/ 12 h 366"/>
                      <a:gd name="T98" fmla="*/ 27 w 108"/>
                      <a:gd name="T99" fmla="*/ 11 h 366"/>
                      <a:gd name="T100" fmla="*/ 28 w 108"/>
                      <a:gd name="T101" fmla="*/ 11 h 366"/>
                      <a:gd name="T102" fmla="*/ 28 w 108"/>
                      <a:gd name="T103" fmla="*/ 10 h 366"/>
                      <a:gd name="T104" fmla="*/ 28 w 108"/>
                      <a:gd name="T105" fmla="*/ 9 h 366"/>
                      <a:gd name="T106" fmla="*/ 28 w 108"/>
                      <a:gd name="T107" fmla="*/ 7 h 366"/>
                      <a:gd name="T108" fmla="*/ 28 w 108"/>
                      <a:gd name="T109" fmla="*/ 6 h 366"/>
                      <a:gd name="T110" fmla="*/ 28 w 108"/>
                      <a:gd name="T111" fmla="*/ 5 h 366"/>
                      <a:gd name="T112" fmla="*/ 28 w 108"/>
                      <a:gd name="T113" fmla="*/ 3 h 36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08"/>
                      <a:gd name="T172" fmla="*/ 0 h 366"/>
                      <a:gd name="T173" fmla="*/ 108 w 108"/>
                      <a:gd name="T174" fmla="*/ 366 h 36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08" h="366">
                        <a:moveTo>
                          <a:pt x="0" y="366"/>
                        </a:moveTo>
                        <a:lnTo>
                          <a:pt x="1" y="361"/>
                        </a:lnTo>
                        <a:lnTo>
                          <a:pt x="4" y="358"/>
                        </a:lnTo>
                        <a:lnTo>
                          <a:pt x="6" y="355"/>
                        </a:lnTo>
                        <a:lnTo>
                          <a:pt x="7" y="352"/>
                        </a:lnTo>
                        <a:lnTo>
                          <a:pt x="9" y="349"/>
                        </a:lnTo>
                        <a:lnTo>
                          <a:pt x="10" y="346"/>
                        </a:lnTo>
                        <a:lnTo>
                          <a:pt x="12" y="343"/>
                        </a:lnTo>
                        <a:lnTo>
                          <a:pt x="13" y="340"/>
                        </a:lnTo>
                        <a:lnTo>
                          <a:pt x="15" y="338"/>
                        </a:lnTo>
                        <a:lnTo>
                          <a:pt x="17" y="335"/>
                        </a:lnTo>
                        <a:lnTo>
                          <a:pt x="18" y="334"/>
                        </a:lnTo>
                        <a:lnTo>
                          <a:pt x="18" y="332"/>
                        </a:lnTo>
                        <a:lnTo>
                          <a:pt x="20" y="329"/>
                        </a:lnTo>
                        <a:lnTo>
                          <a:pt x="21" y="327"/>
                        </a:lnTo>
                        <a:lnTo>
                          <a:pt x="21" y="326"/>
                        </a:lnTo>
                        <a:lnTo>
                          <a:pt x="23" y="324"/>
                        </a:lnTo>
                        <a:lnTo>
                          <a:pt x="23" y="323"/>
                        </a:lnTo>
                        <a:lnTo>
                          <a:pt x="24" y="321"/>
                        </a:lnTo>
                        <a:lnTo>
                          <a:pt x="24" y="320"/>
                        </a:lnTo>
                        <a:lnTo>
                          <a:pt x="26" y="318"/>
                        </a:lnTo>
                        <a:lnTo>
                          <a:pt x="26" y="317"/>
                        </a:lnTo>
                        <a:lnTo>
                          <a:pt x="27" y="315"/>
                        </a:lnTo>
                        <a:lnTo>
                          <a:pt x="29" y="314"/>
                        </a:lnTo>
                        <a:lnTo>
                          <a:pt x="29" y="312"/>
                        </a:lnTo>
                        <a:lnTo>
                          <a:pt x="29" y="311"/>
                        </a:lnTo>
                        <a:lnTo>
                          <a:pt x="30" y="309"/>
                        </a:lnTo>
                        <a:lnTo>
                          <a:pt x="30" y="306"/>
                        </a:lnTo>
                        <a:lnTo>
                          <a:pt x="32" y="305"/>
                        </a:lnTo>
                        <a:lnTo>
                          <a:pt x="32" y="303"/>
                        </a:lnTo>
                        <a:lnTo>
                          <a:pt x="33" y="301"/>
                        </a:lnTo>
                        <a:lnTo>
                          <a:pt x="33" y="298"/>
                        </a:lnTo>
                        <a:lnTo>
                          <a:pt x="35" y="297"/>
                        </a:lnTo>
                        <a:lnTo>
                          <a:pt x="36" y="295"/>
                        </a:lnTo>
                        <a:lnTo>
                          <a:pt x="36" y="294"/>
                        </a:lnTo>
                        <a:lnTo>
                          <a:pt x="38" y="291"/>
                        </a:lnTo>
                        <a:lnTo>
                          <a:pt x="38" y="289"/>
                        </a:lnTo>
                        <a:lnTo>
                          <a:pt x="38" y="288"/>
                        </a:lnTo>
                        <a:lnTo>
                          <a:pt x="39" y="286"/>
                        </a:lnTo>
                        <a:lnTo>
                          <a:pt x="39" y="285"/>
                        </a:lnTo>
                        <a:lnTo>
                          <a:pt x="41" y="285"/>
                        </a:lnTo>
                        <a:lnTo>
                          <a:pt x="41" y="283"/>
                        </a:lnTo>
                        <a:lnTo>
                          <a:pt x="41" y="282"/>
                        </a:lnTo>
                        <a:lnTo>
                          <a:pt x="43" y="280"/>
                        </a:lnTo>
                        <a:lnTo>
                          <a:pt x="43" y="279"/>
                        </a:lnTo>
                        <a:lnTo>
                          <a:pt x="43" y="277"/>
                        </a:lnTo>
                        <a:lnTo>
                          <a:pt x="44" y="275"/>
                        </a:lnTo>
                        <a:lnTo>
                          <a:pt x="44" y="274"/>
                        </a:lnTo>
                        <a:lnTo>
                          <a:pt x="44" y="272"/>
                        </a:lnTo>
                        <a:lnTo>
                          <a:pt x="46" y="272"/>
                        </a:lnTo>
                        <a:lnTo>
                          <a:pt x="46" y="271"/>
                        </a:lnTo>
                        <a:lnTo>
                          <a:pt x="46" y="269"/>
                        </a:lnTo>
                        <a:lnTo>
                          <a:pt x="47" y="268"/>
                        </a:lnTo>
                        <a:lnTo>
                          <a:pt x="47" y="266"/>
                        </a:lnTo>
                        <a:lnTo>
                          <a:pt x="47" y="265"/>
                        </a:lnTo>
                        <a:lnTo>
                          <a:pt x="49" y="263"/>
                        </a:lnTo>
                        <a:lnTo>
                          <a:pt x="49" y="262"/>
                        </a:lnTo>
                        <a:lnTo>
                          <a:pt x="50" y="260"/>
                        </a:lnTo>
                        <a:lnTo>
                          <a:pt x="50" y="257"/>
                        </a:lnTo>
                        <a:lnTo>
                          <a:pt x="52" y="256"/>
                        </a:lnTo>
                        <a:lnTo>
                          <a:pt x="52" y="253"/>
                        </a:lnTo>
                        <a:lnTo>
                          <a:pt x="53" y="251"/>
                        </a:lnTo>
                        <a:lnTo>
                          <a:pt x="53" y="248"/>
                        </a:lnTo>
                        <a:lnTo>
                          <a:pt x="55" y="246"/>
                        </a:lnTo>
                        <a:lnTo>
                          <a:pt x="56" y="243"/>
                        </a:lnTo>
                        <a:lnTo>
                          <a:pt x="56" y="242"/>
                        </a:lnTo>
                        <a:lnTo>
                          <a:pt x="58" y="239"/>
                        </a:lnTo>
                        <a:lnTo>
                          <a:pt x="58" y="237"/>
                        </a:lnTo>
                        <a:lnTo>
                          <a:pt x="59" y="236"/>
                        </a:lnTo>
                        <a:lnTo>
                          <a:pt x="59" y="234"/>
                        </a:lnTo>
                        <a:lnTo>
                          <a:pt x="61" y="231"/>
                        </a:lnTo>
                        <a:lnTo>
                          <a:pt x="61" y="230"/>
                        </a:lnTo>
                        <a:lnTo>
                          <a:pt x="61" y="228"/>
                        </a:lnTo>
                        <a:lnTo>
                          <a:pt x="62" y="227"/>
                        </a:lnTo>
                        <a:lnTo>
                          <a:pt x="62" y="225"/>
                        </a:lnTo>
                        <a:lnTo>
                          <a:pt x="64" y="223"/>
                        </a:lnTo>
                        <a:lnTo>
                          <a:pt x="64" y="222"/>
                        </a:lnTo>
                        <a:lnTo>
                          <a:pt x="64" y="220"/>
                        </a:lnTo>
                        <a:lnTo>
                          <a:pt x="65" y="219"/>
                        </a:lnTo>
                        <a:lnTo>
                          <a:pt x="65" y="217"/>
                        </a:lnTo>
                        <a:lnTo>
                          <a:pt x="65" y="216"/>
                        </a:lnTo>
                        <a:lnTo>
                          <a:pt x="67" y="214"/>
                        </a:lnTo>
                        <a:lnTo>
                          <a:pt x="67" y="213"/>
                        </a:lnTo>
                        <a:lnTo>
                          <a:pt x="67" y="211"/>
                        </a:lnTo>
                        <a:lnTo>
                          <a:pt x="69" y="210"/>
                        </a:lnTo>
                        <a:lnTo>
                          <a:pt x="69" y="208"/>
                        </a:lnTo>
                        <a:lnTo>
                          <a:pt x="69" y="207"/>
                        </a:lnTo>
                        <a:lnTo>
                          <a:pt x="70" y="204"/>
                        </a:lnTo>
                        <a:lnTo>
                          <a:pt x="70" y="202"/>
                        </a:lnTo>
                        <a:lnTo>
                          <a:pt x="72" y="201"/>
                        </a:lnTo>
                        <a:lnTo>
                          <a:pt x="72" y="197"/>
                        </a:lnTo>
                        <a:lnTo>
                          <a:pt x="73" y="196"/>
                        </a:lnTo>
                        <a:lnTo>
                          <a:pt x="73" y="193"/>
                        </a:lnTo>
                        <a:lnTo>
                          <a:pt x="75" y="190"/>
                        </a:lnTo>
                        <a:lnTo>
                          <a:pt x="75" y="188"/>
                        </a:lnTo>
                        <a:lnTo>
                          <a:pt x="76" y="185"/>
                        </a:lnTo>
                        <a:lnTo>
                          <a:pt x="76" y="184"/>
                        </a:lnTo>
                        <a:lnTo>
                          <a:pt x="76" y="182"/>
                        </a:lnTo>
                        <a:lnTo>
                          <a:pt x="78" y="179"/>
                        </a:lnTo>
                        <a:lnTo>
                          <a:pt x="78" y="178"/>
                        </a:lnTo>
                        <a:lnTo>
                          <a:pt x="78" y="176"/>
                        </a:lnTo>
                        <a:lnTo>
                          <a:pt x="79" y="175"/>
                        </a:lnTo>
                        <a:lnTo>
                          <a:pt x="79" y="173"/>
                        </a:lnTo>
                        <a:lnTo>
                          <a:pt x="79" y="171"/>
                        </a:lnTo>
                        <a:lnTo>
                          <a:pt x="81" y="170"/>
                        </a:lnTo>
                        <a:lnTo>
                          <a:pt x="81" y="168"/>
                        </a:lnTo>
                        <a:lnTo>
                          <a:pt x="81" y="167"/>
                        </a:lnTo>
                        <a:lnTo>
                          <a:pt x="82" y="165"/>
                        </a:lnTo>
                        <a:lnTo>
                          <a:pt x="82" y="164"/>
                        </a:lnTo>
                        <a:lnTo>
                          <a:pt x="82" y="162"/>
                        </a:lnTo>
                        <a:lnTo>
                          <a:pt x="82" y="161"/>
                        </a:lnTo>
                        <a:lnTo>
                          <a:pt x="84" y="159"/>
                        </a:lnTo>
                        <a:lnTo>
                          <a:pt x="84" y="158"/>
                        </a:lnTo>
                        <a:lnTo>
                          <a:pt x="85" y="156"/>
                        </a:lnTo>
                        <a:lnTo>
                          <a:pt x="85" y="155"/>
                        </a:lnTo>
                        <a:lnTo>
                          <a:pt x="85" y="152"/>
                        </a:lnTo>
                        <a:lnTo>
                          <a:pt x="87" y="150"/>
                        </a:lnTo>
                        <a:lnTo>
                          <a:pt x="87" y="149"/>
                        </a:lnTo>
                        <a:lnTo>
                          <a:pt x="87" y="147"/>
                        </a:lnTo>
                        <a:lnTo>
                          <a:pt x="88" y="144"/>
                        </a:lnTo>
                        <a:lnTo>
                          <a:pt x="88" y="142"/>
                        </a:lnTo>
                        <a:lnTo>
                          <a:pt x="90" y="139"/>
                        </a:lnTo>
                        <a:lnTo>
                          <a:pt x="90" y="138"/>
                        </a:lnTo>
                        <a:lnTo>
                          <a:pt x="91" y="135"/>
                        </a:lnTo>
                        <a:lnTo>
                          <a:pt x="91" y="133"/>
                        </a:lnTo>
                        <a:lnTo>
                          <a:pt x="93" y="130"/>
                        </a:lnTo>
                        <a:lnTo>
                          <a:pt x="93" y="129"/>
                        </a:lnTo>
                        <a:lnTo>
                          <a:pt x="94" y="127"/>
                        </a:lnTo>
                        <a:lnTo>
                          <a:pt x="94" y="124"/>
                        </a:lnTo>
                        <a:lnTo>
                          <a:pt x="94" y="123"/>
                        </a:lnTo>
                        <a:lnTo>
                          <a:pt x="96" y="121"/>
                        </a:lnTo>
                        <a:lnTo>
                          <a:pt x="96" y="120"/>
                        </a:lnTo>
                        <a:lnTo>
                          <a:pt x="96" y="118"/>
                        </a:lnTo>
                        <a:lnTo>
                          <a:pt x="96" y="116"/>
                        </a:lnTo>
                        <a:lnTo>
                          <a:pt x="98" y="115"/>
                        </a:lnTo>
                        <a:lnTo>
                          <a:pt x="98" y="113"/>
                        </a:lnTo>
                        <a:lnTo>
                          <a:pt x="98" y="112"/>
                        </a:lnTo>
                        <a:lnTo>
                          <a:pt x="98" y="110"/>
                        </a:lnTo>
                        <a:lnTo>
                          <a:pt x="98" y="109"/>
                        </a:lnTo>
                        <a:lnTo>
                          <a:pt x="99" y="107"/>
                        </a:lnTo>
                        <a:lnTo>
                          <a:pt x="99" y="106"/>
                        </a:lnTo>
                        <a:lnTo>
                          <a:pt x="99" y="104"/>
                        </a:lnTo>
                        <a:lnTo>
                          <a:pt x="99" y="103"/>
                        </a:lnTo>
                        <a:lnTo>
                          <a:pt x="99" y="101"/>
                        </a:lnTo>
                        <a:lnTo>
                          <a:pt x="99" y="100"/>
                        </a:lnTo>
                        <a:lnTo>
                          <a:pt x="99" y="98"/>
                        </a:lnTo>
                        <a:lnTo>
                          <a:pt x="99" y="97"/>
                        </a:lnTo>
                        <a:lnTo>
                          <a:pt x="101" y="95"/>
                        </a:lnTo>
                        <a:lnTo>
                          <a:pt x="101" y="94"/>
                        </a:lnTo>
                        <a:lnTo>
                          <a:pt x="101" y="92"/>
                        </a:lnTo>
                        <a:lnTo>
                          <a:pt x="101" y="90"/>
                        </a:lnTo>
                        <a:lnTo>
                          <a:pt x="101" y="87"/>
                        </a:lnTo>
                        <a:lnTo>
                          <a:pt x="101" y="86"/>
                        </a:lnTo>
                        <a:lnTo>
                          <a:pt x="101" y="84"/>
                        </a:lnTo>
                        <a:lnTo>
                          <a:pt x="101" y="81"/>
                        </a:lnTo>
                        <a:lnTo>
                          <a:pt x="101" y="80"/>
                        </a:lnTo>
                        <a:lnTo>
                          <a:pt x="102" y="78"/>
                        </a:lnTo>
                        <a:lnTo>
                          <a:pt x="102" y="77"/>
                        </a:lnTo>
                        <a:lnTo>
                          <a:pt x="102" y="75"/>
                        </a:lnTo>
                        <a:lnTo>
                          <a:pt x="102" y="74"/>
                        </a:lnTo>
                        <a:lnTo>
                          <a:pt x="102" y="72"/>
                        </a:lnTo>
                        <a:lnTo>
                          <a:pt x="102" y="71"/>
                        </a:lnTo>
                        <a:lnTo>
                          <a:pt x="102" y="69"/>
                        </a:lnTo>
                        <a:lnTo>
                          <a:pt x="102" y="68"/>
                        </a:lnTo>
                        <a:lnTo>
                          <a:pt x="102" y="66"/>
                        </a:lnTo>
                        <a:lnTo>
                          <a:pt x="102" y="64"/>
                        </a:lnTo>
                        <a:lnTo>
                          <a:pt x="104" y="63"/>
                        </a:lnTo>
                        <a:lnTo>
                          <a:pt x="104" y="61"/>
                        </a:lnTo>
                        <a:lnTo>
                          <a:pt x="104" y="60"/>
                        </a:lnTo>
                        <a:lnTo>
                          <a:pt x="104" y="58"/>
                        </a:lnTo>
                        <a:lnTo>
                          <a:pt x="104" y="57"/>
                        </a:lnTo>
                        <a:lnTo>
                          <a:pt x="104" y="55"/>
                        </a:lnTo>
                        <a:lnTo>
                          <a:pt x="104" y="54"/>
                        </a:lnTo>
                        <a:lnTo>
                          <a:pt x="105" y="54"/>
                        </a:lnTo>
                        <a:lnTo>
                          <a:pt x="105" y="52"/>
                        </a:lnTo>
                        <a:lnTo>
                          <a:pt x="105" y="51"/>
                        </a:lnTo>
                        <a:lnTo>
                          <a:pt x="105" y="49"/>
                        </a:lnTo>
                        <a:lnTo>
                          <a:pt x="105" y="48"/>
                        </a:lnTo>
                        <a:lnTo>
                          <a:pt x="105" y="46"/>
                        </a:lnTo>
                        <a:lnTo>
                          <a:pt x="107" y="45"/>
                        </a:lnTo>
                        <a:lnTo>
                          <a:pt x="107" y="43"/>
                        </a:lnTo>
                        <a:lnTo>
                          <a:pt x="107" y="42"/>
                        </a:lnTo>
                        <a:lnTo>
                          <a:pt x="107" y="40"/>
                        </a:lnTo>
                        <a:lnTo>
                          <a:pt x="107" y="38"/>
                        </a:lnTo>
                        <a:lnTo>
                          <a:pt x="107" y="37"/>
                        </a:lnTo>
                        <a:lnTo>
                          <a:pt x="108" y="35"/>
                        </a:lnTo>
                        <a:lnTo>
                          <a:pt x="108" y="34"/>
                        </a:lnTo>
                        <a:lnTo>
                          <a:pt x="108" y="32"/>
                        </a:lnTo>
                        <a:lnTo>
                          <a:pt x="108" y="31"/>
                        </a:lnTo>
                        <a:lnTo>
                          <a:pt x="108" y="29"/>
                        </a:lnTo>
                        <a:lnTo>
                          <a:pt x="108" y="28"/>
                        </a:lnTo>
                        <a:lnTo>
                          <a:pt x="108" y="26"/>
                        </a:lnTo>
                        <a:lnTo>
                          <a:pt x="108" y="25"/>
                        </a:lnTo>
                        <a:lnTo>
                          <a:pt x="108" y="23"/>
                        </a:lnTo>
                        <a:lnTo>
                          <a:pt x="108" y="22"/>
                        </a:lnTo>
                        <a:lnTo>
                          <a:pt x="108" y="20"/>
                        </a:lnTo>
                        <a:lnTo>
                          <a:pt x="107" y="19"/>
                        </a:lnTo>
                        <a:lnTo>
                          <a:pt x="107" y="16"/>
                        </a:lnTo>
                        <a:lnTo>
                          <a:pt x="107" y="14"/>
                        </a:lnTo>
                        <a:lnTo>
                          <a:pt x="107" y="11"/>
                        </a:lnTo>
                        <a:lnTo>
                          <a:pt x="107" y="9"/>
                        </a:lnTo>
                        <a:lnTo>
                          <a:pt x="107" y="6"/>
                        </a:lnTo>
                        <a:lnTo>
                          <a:pt x="107" y="3"/>
                        </a:lnTo>
                        <a:lnTo>
                          <a:pt x="107" y="0"/>
                        </a:ln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535" name="Line 258"/>
                <p:cNvSpPr>
                  <a:spLocks noChangeShapeType="1"/>
                </p:cNvSpPr>
                <p:nvPr/>
              </p:nvSpPr>
              <p:spPr bwMode="auto">
                <a:xfrm>
                  <a:off x="7249" y="3464"/>
                  <a:ext cx="57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5432" name="Freeform 268"/>
              <p:cNvSpPr>
                <a:spLocks noChangeAspect="1"/>
              </p:cNvSpPr>
              <p:nvPr/>
            </p:nvSpPr>
            <p:spPr bwMode="auto">
              <a:xfrm>
                <a:off x="3621" y="3403"/>
                <a:ext cx="55" cy="55"/>
              </a:xfrm>
              <a:custGeom>
                <a:avLst/>
                <a:gdLst>
                  <a:gd name="T0" fmla="*/ 0 w 220"/>
                  <a:gd name="T1" fmla="*/ 14 h 220"/>
                  <a:gd name="T2" fmla="*/ 14 w 220"/>
                  <a:gd name="T3" fmla="*/ 8 h 220"/>
                  <a:gd name="T4" fmla="*/ 0 w 220"/>
                  <a:gd name="T5" fmla="*/ 0 h 220"/>
                  <a:gd name="T6" fmla="*/ 0 60000 65536"/>
                  <a:gd name="T7" fmla="*/ 0 60000 65536"/>
                  <a:gd name="T8" fmla="*/ 0 60000 65536"/>
                  <a:gd name="T9" fmla="*/ 0 w 220"/>
                  <a:gd name="T10" fmla="*/ 0 h 220"/>
                  <a:gd name="T11" fmla="*/ 220 w 220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" h="220">
                    <a:moveTo>
                      <a:pt x="0" y="220"/>
                    </a:moveTo>
                    <a:lnTo>
                      <a:pt x="220" y="126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Line 269"/>
              <p:cNvSpPr>
                <a:spLocks noChangeAspect="1" noChangeShapeType="1"/>
              </p:cNvSpPr>
              <p:nvPr/>
            </p:nvSpPr>
            <p:spPr bwMode="auto">
              <a:xfrm>
                <a:off x="4322" y="2931"/>
                <a:ext cx="252" cy="0"/>
              </a:xfrm>
              <a:prstGeom prst="line">
                <a:avLst/>
              </a:pr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34" name="Freeform 270"/>
              <p:cNvSpPr>
                <a:spLocks noChangeAspect="1"/>
              </p:cNvSpPr>
              <p:nvPr/>
            </p:nvSpPr>
            <p:spPr bwMode="auto">
              <a:xfrm>
                <a:off x="3897" y="2986"/>
                <a:ext cx="315" cy="220"/>
              </a:xfrm>
              <a:custGeom>
                <a:avLst/>
                <a:gdLst>
                  <a:gd name="T0" fmla="*/ 79 w 1256"/>
                  <a:gd name="T1" fmla="*/ 0 h 879"/>
                  <a:gd name="T2" fmla="*/ 30 w 1256"/>
                  <a:gd name="T3" fmla="*/ 0 h 879"/>
                  <a:gd name="T4" fmla="*/ 30 w 1256"/>
                  <a:gd name="T5" fmla="*/ 55 h 879"/>
                  <a:gd name="T6" fmla="*/ 0 w 1256"/>
                  <a:gd name="T7" fmla="*/ 55 h 8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56"/>
                  <a:gd name="T13" fmla="*/ 0 h 879"/>
                  <a:gd name="T14" fmla="*/ 1256 w 1256"/>
                  <a:gd name="T15" fmla="*/ 879 h 8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56" h="879">
                    <a:moveTo>
                      <a:pt x="1256" y="0"/>
                    </a:moveTo>
                    <a:lnTo>
                      <a:pt x="471" y="0"/>
                    </a:lnTo>
                    <a:lnTo>
                      <a:pt x="471" y="879"/>
                    </a:lnTo>
                    <a:lnTo>
                      <a:pt x="0" y="879"/>
                    </a:lnTo>
                  </a:path>
                </a:pathLst>
              </a:cu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271"/>
              <p:cNvSpPr>
                <a:spLocks noChangeAspect="1"/>
              </p:cNvSpPr>
              <p:nvPr/>
            </p:nvSpPr>
            <p:spPr bwMode="auto">
              <a:xfrm>
                <a:off x="3346" y="2868"/>
                <a:ext cx="866" cy="338"/>
              </a:xfrm>
              <a:custGeom>
                <a:avLst/>
                <a:gdLst>
                  <a:gd name="T0" fmla="*/ 0 w 3454"/>
                  <a:gd name="T1" fmla="*/ 85 h 1350"/>
                  <a:gd name="T2" fmla="*/ 0 w 3454"/>
                  <a:gd name="T3" fmla="*/ 0 h 1350"/>
                  <a:gd name="T4" fmla="*/ 217 w 3454"/>
                  <a:gd name="T5" fmla="*/ 0 h 1350"/>
                  <a:gd name="T6" fmla="*/ 0 60000 65536"/>
                  <a:gd name="T7" fmla="*/ 0 60000 65536"/>
                  <a:gd name="T8" fmla="*/ 0 60000 65536"/>
                  <a:gd name="T9" fmla="*/ 0 w 3454"/>
                  <a:gd name="T10" fmla="*/ 0 h 1350"/>
                  <a:gd name="T11" fmla="*/ 3454 w 3454"/>
                  <a:gd name="T12" fmla="*/ 1350 h 13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54" h="1350">
                    <a:moveTo>
                      <a:pt x="0" y="1350"/>
                    </a:moveTo>
                    <a:lnTo>
                      <a:pt x="0" y="0"/>
                    </a:lnTo>
                    <a:lnTo>
                      <a:pt x="3454" y="0"/>
                    </a:lnTo>
                  </a:path>
                </a:pathLst>
              </a:cu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Line 272"/>
              <p:cNvSpPr>
                <a:spLocks noChangeAspect="1" noChangeShapeType="1"/>
              </p:cNvSpPr>
              <p:nvPr/>
            </p:nvSpPr>
            <p:spPr bwMode="auto">
              <a:xfrm>
                <a:off x="3141" y="3206"/>
                <a:ext cx="480" cy="1"/>
              </a:xfrm>
              <a:prstGeom prst="line">
                <a:avLst/>
              </a:pr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37" name="Freeform 273"/>
              <p:cNvSpPr>
                <a:spLocks noChangeAspect="1"/>
              </p:cNvSpPr>
              <p:nvPr/>
            </p:nvSpPr>
            <p:spPr bwMode="auto">
              <a:xfrm>
                <a:off x="3338" y="3198"/>
                <a:ext cx="16" cy="16"/>
              </a:xfrm>
              <a:custGeom>
                <a:avLst/>
                <a:gdLst>
                  <a:gd name="T0" fmla="*/ 2 w 63"/>
                  <a:gd name="T1" fmla="*/ 0 h 63"/>
                  <a:gd name="T2" fmla="*/ 2 w 63"/>
                  <a:gd name="T3" fmla="*/ 0 h 63"/>
                  <a:gd name="T4" fmla="*/ 1 w 63"/>
                  <a:gd name="T5" fmla="*/ 0 h 63"/>
                  <a:gd name="T6" fmla="*/ 1 w 63"/>
                  <a:gd name="T7" fmla="*/ 0 h 63"/>
                  <a:gd name="T8" fmla="*/ 1 w 63"/>
                  <a:gd name="T9" fmla="*/ 1 h 63"/>
                  <a:gd name="T10" fmla="*/ 1 w 63"/>
                  <a:gd name="T11" fmla="*/ 1 h 63"/>
                  <a:gd name="T12" fmla="*/ 1 w 63"/>
                  <a:gd name="T13" fmla="*/ 1 h 63"/>
                  <a:gd name="T14" fmla="*/ 0 w 63"/>
                  <a:gd name="T15" fmla="*/ 1 h 63"/>
                  <a:gd name="T16" fmla="*/ 0 w 63"/>
                  <a:gd name="T17" fmla="*/ 1 h 63"/>
                  <a:gd name="T18" fmla="*/ 0 w 63"/>
                  <a:gd name="T19" fmla="*/ 2 h 63"/>
                  <a:gd name="T20" fmla="*/ 0 w 63"/>
                  <a:gd name="T21" fmla="*/ 2 h 63"/>
                  <a:gd name="T22" fmla="*/ 0 w 63"/>
                  <a:gd name="T23" fmla="*/ 2 h 63"/>
                  <a:gd name="T24" fmla="*/ 0 w 63"/>
                  <a:gd name="T25" fmla="*/ 3 h 63"/>
                  <a:gd name="T26" fmla="*/ 0 w 63"/>
                  <a:gd name="T27" fmla="*/ 3 h 63"/>
                  <a:gd name="T28" fmla="*/ 0 w 63"/>
                  <a:gd name="T29" fmla="*/ 3 h 63"/>
                  <a:gd name="T30" fmla="*/ 1 w 63"/>
                  <a:gd name="T31" fmla="*/ 3 h 63"/>
                  <a:gd name="T32" fmla="*/ 1 w 63"/>
                  <a:gd name="T33" fmla="*/ 4 h 63"/>
                  <a:gd name="T34" fmla="*/ 1 w 63"/>
                  <a:gd name="T35" fmla="*/ 4 h 63"/>
                  <a:gd name="T36" fmla="*/ 1 w 63"/>
                  <a:gd name="T37" fmla="*/ 4 h 63"/>
                  <a:gd name="T38" fmla="*/ 1 w 63"/>
                  <a:gd name="T39" fmla="*/ 4 h 63"/>
                  <a:gd name="T40" fmla="*/ 2 w 63"/>
                  <a:gd name="T41" fmla="*/ 4 h 63"/>
                  <a:gd name="T42" fmla="*/ 2 w 63"/>
                  <a:gd name="T43" fmla="*/ 4 h 63"/>
                  <a:gd name="T44" fmla="*/ 2 w 63"/>
                  <a:gd name="T45" fmla="*/ 4 h 63"/>
                  <a:gd name="T46" fmla="*/ 3 w 63"/>
                  <a:gd name="T47" fmla="*/ 4 h 63"/>
                  <a:gd name="T48" fmla="*/ 3 w 63"/>
                  <a:gd name="T49" fmla="*/ 4 h 63"/>
                  <a:gd name="T50" fmla="*/ 3 w 63"/>
                  <a:gd name="T51" fmla="*/ 4 h 63"/>
                  <a:gd name="T52" fmla="*/ 3 w 63"/>
                  <a:gd name="T53" fmla="*/ 4 h 63"/>
                  <a:gd name="T54" fmla="*/ 3 w 63"/>
                  <a:gd name="T55" fmla="*/ 4 h 63"/>
                  <a:gd name="T56" fmla="*/ 4 w 63"/>
                  <a:gd name="T57" fmla="*/ 3 h 63"/>
                  <a:gd name="T58" fmla="*/ 4 w 63"/>
                  <a:gd name="T59" fmla="*/ 3 h 63"/>
                  <a:gd name="T60" fmla="*/ 4 w 63"/>
                  <a:gd name="T61" fmla="*/ 3 h 63"/>
                  <a:gd name="T62" fmla="*/ 4 w 63"/>
                  <a:gd name="T63" fmla="*/ 3 h 63"/>
                  <a:gd name="T64" fmla="*/ 4 w 63"/>
                  <a:gd name="T65" fmla="*/ 2 h 63"/>
                  <a:gd name="T66" fmla="*/ 4 w 63"/>
                  <a:gd name="T67" fmla="*/ 2 h 63"/>
                  <a:gd name="T68" fmla="*/ 4 w 63"/>
                  <a:gd name="T69" fmla="*/ 2 h 63"/>
                  <a:gd name="T70" fmla="*/ 4 w 63"/>
                  <a:gd name="T71" fmla="*/ 1 h 63"/>
                  <a:gd name="T72" fmla="*/ 4 w 63"/>
                  <a:gd name="T73" fmla="*/ 1 h 63"/>
                  <a:gd name="T74" fmla="*/ 4 w 63"/>
                  <a:gd name="T75" fmla="*/ 1 h 63"/>
                  <a:gd name="T76" fmla="*/ 3 w 63"/>
                  <a:gd name="T77" fmla="*/ 1 h 63"/>
                  <a:gd name="T78" fmla="*/ 3 w 63"/>
                  <a:gd name="T79" fmla="*/ 1 h 63"/>
                  <a:gd name="T80" fmla="*/ 3 w 63"/>
                  <a:gd name="T81" fmla="*/ 0 h 63"/>
                  <a:gd name="T82" fmla="*/ 3 w 63"/>
                  <a:gd name="T83" fmla="*/ 0 h 63"/>
                  <a:gd name="T84" fmla="*/ 3 w 63"/>
                  <a:gd name="T85" fmla="*/ 0 h 63"/>
                  <a:gd name="T86" fmla="*/ 2 w 63"/>
                  <a:gd name="T87" fmla="*/ 0 h 63"/>
                  <a:gd name="T88" fmla="*/ 2 w 63"/>
                  <a:gd name="T89" fmla="*/ 2 h 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3"/>
                  <a:gd name="T136" fmla="*/ 0 h 63"/>
                  <a:gd name="T137" fmla="*/ 63 w 63"/>
                  <a:gd name="T138" fmla="*/ 63 h 6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3" h="63">
                    <a:moveTo>
                      <a:pt x="31" y="32"/>
                    </a:moveTo>
                    <a:lnTo>
                      <a:pt x="31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5" y="16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2" y="43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5" y="47"/>
                    </a:lnTo>
                    <a:lnTo>
                      <a:pt x="6" y="49"/>
                    </a:lnTo>
                    <a:lnTo>
                      <a:pt x="6" y="50"/>
                    </a:lnTo>
                    <a:lnTo>
                      <a:pt x="8" y="52"/>
                    </a:lnTo>
                    <a:lnTo>
                      <a:pt x="9" y="54"/>
                    </a:lnTo>
                    <a:lnTo>
                      <a:pt x="11" y="55"/>
                    </a:lnTo>
                    <a:lnTo>
                      <a:pt x="13" y="57"/>
                    </a:lnTo>
                    <a:lnTo>
                      <a:pt x="14" y="58"/>
                    </a:lnTo>
                    <a:lnTo>
                      <a:pt x="16" y="58"/>
                    </a:lnTo>
                    <a:lnTo>
                      <a:pt x="17" y="60"/>
                    </a:lnTo>
                    <a:lnTo>
                      <a:pt x="19" y="60"/>
                    </a:lnTo>
                    <a:lnTo>
                      <a:pt x="20" y="61"/>
                    </a:lnTo>
                    <a:lnTo>
                      <a:pt x="22" y="61"/>
                    </a:lnTo>
                    <a:lnTo>
                      <a:pt x="24" y="61"/>
                    </a:lnTo>
                    <a:lnTo>
                      <a:pt x="25" y="63"/>
                    </a:lnTo>
                    <a:lnTo>
                      <a:pt x="27" y="63"/>
                    </a:lnTo>
                    <a:lnTo>
                      <a:pt x="28" y="63"/>
                    </a:lnTo>
                    <a:lnTo>
                      <a:pt x="30" y="63"/>
                    </a:lnTo>
                    <a:lnTo>
                      <a:pt x="31" y="63"/>
                    </a:lnTo>
                    <a:lnTo>
                      <a:pt x="33" y="63"/>
                    </a:lnTo>
                    <a:lnTo>
                      <a:pt x="35" y="63"/>
                    </a:lnTo>
                    <a:lnTo>
                      <a:pt x="36" y="63"/>
                    </a:lnTo>
                    <a:lnTo>
                      <a:pt x="38" y="63"/>
                    </a:lnTo>
                    <a:lnTo>
                      <a:pt x="39" y="61"/>
                    </a:lnTo>
                    <a:lnTo>
                      <a:pt x="41" y="61"/>
                    </a:lnTo>
                    <a:lnTo>
                      <a:pt x="42" y="61"/>
                    </a:lnTo>
                    <a:lnTo>
                      <a:pt x="44" y="60"/>
                    </a:lnTo>
                    <a:lnTo>
                      <a:pt x="46" y="60"/>
                    </a:lnTo>
                    <a:lnTo>
                      <a:pt x="47" y="60"/>
                    </a:lnTo>
                    <a:lnTo>
                      <a:pt x="47" y="58"/>
                    </a:lnTo>
                    <a:lnTo>
                      <a:pt x="49" y="58"/>
                    </a:lnTo>
                    <a:lnTo>
                      <a:pt x="50" y="57"/>
                    </a:lnTo>
                    <a:lnTo>
                      <a:pt x="52" y="55"/>
                    </a:lnTo>
                    <a:lnTo>
                      <a:pt x="53" y="55"/>
                    </a:lnTo>
                    <a:lnTo>
                      <a:pt x="53" y="54"/>
                    </a:lnTo>
                    <a:lnTo>
                      <a:pt x="55" y="52"/>
                    </a:lnTo>
                    <a:lnTo>
                      <a:pt x="57" y="52"/>
                    </a:lnTo>
                    <a:lnTo>
                      <a:pt x="57" y="50"/>
                    </a:lnTo>
                    <a:lnTo>
                      <a:pt x="58" y="49"/>
                    </a:lnTo>
                    <a:lnTo>
                      <a:pt x="58" y="47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61" y="44"/>
                    </a:lnTo>
                    <a:lnTo>
                      <a:pt x="61" y="43"/>
                    </a:lnTo>
                    <a:lnTo>
                      <a:pt x="61" y="41"/>
                    </a:lnTo>
                    <a:lnTo>
                      <a:pt x="61" y="39"/>
                    </a:lnTo>
                    <a:lnTo>
                      <a:pt x="63" y="38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63" y="33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7"/>
                    </a:lnTo>
                    <a:lnTo>
                      <a:pt x="63" y="25"/>
                    </a:lnTo>
                    <a:lnTo>
                      <a:pt x="61" y="24"/>
                    </a:lnTo>
                    <a:lnTo>
                      <a:pt x="61" y="22"/>
                    </a:lnTo>
                    <a:lnTo>
                      <a:pt x="61" y="21"/>
                    </a:lnTo>
                    <a:lnTo>
                      <a:pt x="61" y="19"/>
                    </a:lnTo>
                    <a:lnTo>
                      <a:pt x="60" y="17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8" y="14"/>
                    </a:lnTo>
                    <a:lnTo>
                      <a:pt x="57" y="13"/>
                    </a:lnTo>
                    <a:lnTo>
                      <a:pt x="57" y="11"/>
                    </a:lnTo>
                    <a:lnTo>
                      <a:pt x="55" y="11"/>
                    </a:lnTo>
                    <a:lnTo>
                      <a:pt x="53" y="10"/>
                    </a:lnTo>
                    <a:lnTo>
                      <a:pt x="53" y="8"/>
                    </a:lnTo>
                    <a:lnTo>
                      <a:pt x="52" y="8"/>
                    </a:lnTo>
                    <a:lnTo>
                      <a:pt x="50" y="6"/>
                    </a:lnTo>
                    <a:lnTo>
                      <a:pt x="49" y="5"/>
                    </a:lnTo>
                    <a:lnTo>
                      <a:pt x="47" y="5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274"/>
              <p:cNvSpPr>
                <a:spLocks noChangeAspect="1"/>
              </p:cNvSpPr>
              <p:nvPr/>
            </p:nvSpPr>
            <p:spPr bwMode="auto">
              <a:xfrm>
                <a:off x="3333" y="3201"/>
                <a:ext cx="20" cy="20"/>
              </a:xfrm>
              <a:custGeom>
                <a:avLst/>
                <a:gdLst>
                  <a:gd name="T0" fmla="*/ 2 w 77"/>
                  <a:gd name="T1" fmla="*/ 0 h 77"/>
                  <a:gd name="T2" fmla="*/ 2 w 77"/>
                  <a:gd name="T3" fmla="*/ 0 h 77"/>
                  <a:gd name="T4" fmla="*/ 2 w 77"/>
                  <a:gd name="T5" fmla="*/ 0 h 77"/>
                  <a:gd name="T6" fmla="*/ 1 w 77"/>
                  <a:gd name="T7" fmla="*/ 0 h 77"/>
                  <a:gd name="T8" fmla="*/ 1 w 77"/>
                  <a:gd name="T9" fmla="*/ 1 h 77"/>
                  <a:gd name="T10" fmla="*/ 1 w 77"/>
                  <a:gd name="T11" fmla="*/ 1 h 77"/>
                  <a:gd name="T12" fmla="*/ 1 w 77"/>
                  <a:gd name="T13" fmla="*/ 1 h 77"/>
                  <a:gd name="T14" fmla="*/ 0 w 77"/>
                  <a:gd name="T15" fmla="*/ 2 h 77"/>
                  <a:gd name="T16" fmla="*/ 0 w 77"/>
                  <a:gd name="T17" fmla="*/ 2 h 77"/>
                  <a:gd name="T18" fmla="*/ 0 w 77"/>
                  <a:gd name="T19" fmla="*/ 2 h 77"/>
                  <a:gd name="T20" fmla="*/ 0 w 77"/>
                  <a:gd name="T21" fmla="*/ 3 h 77"/>
                  <a:gd name="T22" fmla="*/ 0 w 77"/>
                  <a:gd name="T23" fmla="*/ 3 h 77"/>
                  <a:gd name="T24" fmla="*/ 0 w 77"/>
                  <a:gd name="T25" fmla="*/ 3 h 77"/>
                  <a:gd name="T26" fmla="*/ 0 w 77"/>
                  <a:gd name="T27" fmla="*/ 4 h 77"/>
                  <a:gd name="T28" fmla="*/ 0 w 77"/>
                  <a:gd name="T29" fmla="*/ 4 h 77"/>
                  <a:gd name="T30" fmla="*/ 1 w 77"/>
                  <a:gd name="T31" fmla="*/ 4 h 77"/>
                  <a:gd name="T32" fmla="*/ 1 w 77"/>
                  <a:gd name="T33" fmla="*/ 4 h 77"/>
                  <a:gd name="T34" fmla="*/ 1 w 77"/>
                  <a:gd name="T35" fmla="*/ 5 h 77"/>
                  <a:gd name="T36" fmla="*/ 2 w 77"/>
                  <a:gd name="T37" fmla="*/ 5 h 77"/>
                  <a:gd name="T38" fmla="*/ 2 w 77"/>
                  <a:gd name="T39" fmla="*/ 5 h 77"/>
                  <a:gd name="T40" fmla="*/ 2 w 77"/>
                  <a:gd name="T41" fmla="*/ 5 h 77"/>
                  <a:gd name="T42" fmla="*/ 3 w 77"/>
                  <a:gd name="T43" fmla="*/ 5 h 77"/>
                  <a:gd name="T44" fmla="*/ 3 w 77"/>
                  <a:gd name="T45" fmla="*/ 5 h 77"/>
                  <a:gd name="T46" fmla="*/ 3 w 77"/>
                  <a:gd name="T47" fmla="*/ 5 h 77"/>
                  <a:gd name="T48" fmla="*/ 4 w 77"/>
                  <a:gd name="T49" fmla="*/ 5 h 77"/>
                  <a:gd name="T50" fmla="*/ 4 w 77"/>
                  <a:gd name="T51" fmla="*/ 5 h 77"/>
                  <a:gd name="T52" fmla="*/ 4 w 77"/>
                  <a:gd name="T53" fmla="*/ 4 h 77"/>
                  <a:gd name="T54" fmla="*/ 4 w 77"/>
                  <a:gd name="T55" fmla="*/ 4 h 77"/>
                  <a:gd name="T56" fmla="*/ 5 w 77"/>
                  <a:gd name="T57" fmla="*/ 4 h 77"/>
                  <a:gd name="T58" fmla="*/ 5 w 77"/>
                  <a:gd name="T59" fmla="*/ 4 h 77"/>
                  <a:gd name="T60" fmla="*/ 5 w 77"/>
                  <a:gd name="T61" fmla="*/ 3 h 77"/>
                  <a:gd name="T62" fmla="*/ 5 w 77"/>
                  <a:gd name="T63" fmla="*/ 3 h 77"/>
                  <a:gd name="T64" fmla="*/ 5 w 77"/>
                  <a:gd name="T65" fmla="*/ 3 h 77"/>
                  <a:gd name="T66" fmla="*/ 5 w 77"/>
                  <a:gd name="T67" fmla="*/ 2 h 77"/>
                  <a:gd name="T68" fmla="*/ 5 w 77"/>
                  <a:gd name="T69" fmla="*/ 2 h 77"/>
                  <a:gd name="T70" fmla="*/ 5 w 77"/>
                  <a:gd name="T71" fmla="*/ 2 h 77"/>
                  <a:gd name="T72" fmla="*/ 5 w 77"/>
                  <a:gd name="T73" fmla="*/ 1 h 77"/>
                  <a:gd name="T74" fmla="*/ 5 w 77"/>
                  <a:gd name="T75" fmla="*/ 1 h 77"/>
                  <a:gd name="T76" fmla="*/ 4 w 77"/>
                  <a:gd name="T77" fmla="*/ 1 h 77"/>
                  <a:gd name="T78" fmla="*/ 4 w 77"/>
                  <a:gd name="T79" fmla="*/ 1 h 77"/>
                  <a:gd name="T80" fmla="*/ 4 w 77"/>
                  <a:gd name="T81" fmla="*/ 0 h 77"/>
                  <a:gd name="T82" fmla="*/ 3 w 77"/>
                  <a:gd name="T83" fmla="*/ 0 h 77"/>
                  <a:gd name="T84" fmla="*/ 3 w 77"/>
                  <a:gd name="T85" fmla="*/ 0 h 77"/>
                  <a:gd name="T86" fmla="*/ 3 w 77"/>
                  <a:gd name="T87" fmla="*/ 0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77"/>
                  <a:gd name="T134" fmla="*/ 77 w 77"/>
                  <a:gd name="T135" fmla="*/ 77 h 7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77">
                    <a:moveTo>
                      <a:pt x="38" y="0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6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6" y="17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7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3" y="53"/>
                    </a:lnTo>
                    <a:lnTo>
                      <a:pt x="3" y="55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6" y="59"/>
                    </a:lnTo>
                    <a:lnTo>
                      <a:pt x="8" y="61"/>
                    </a:lnTo>
                    <a:lnTo>
                      <a:pt x="8" y="63"/>
                    </a:lnTo>
                    <a:lnTo>
                      <a:pt x="10" y="64"/>
                    </a:lnTo>
                    <a:lnTo>
                      <a:pt x="11" y="64"/>
                    </a:lnTo>
                    <a:lnTo>
                      <a:pt x="13" y="66"/>
                    </a:lnTo>
                    <a:lnTo>
                      <a:pt x="14" y="67"/>
                    </a:lnTo>
                    <a:lnTo>
                      <a:pt x="16" y="69"/>
                    </a:lnTo>
                    <a:lnTo>
                      <a:pt x="17" y="69"/>
                    </a:lnTo>
                    <a:lnTo>
                      <a:pt x="19" y="70"/>
                    </a:lnTo>
                    <a:lnTo>
                      <a:pt x="21" y="72"/>
                    </a:lnTo>
                    <a:lnTo>
                      <a:pt x="22" y="72"/>
                    </a:lnTo>
                    <a:lnTo>
                      <a:pt x="24" y="74"/>
                    </a:lnTo>
                    <a:lnTo>
                      <a:pt x="25" y="74"/>
                    </a:lnTo>
                    <a:lnTo>
                      <a:pt x="27" y="75"/>
                    </a:lnTo>
                    <a:lnTo>
                      <a:pt x="28" y="75"/>
                    </a:lnTo>
                    <a:lnTo>
                      <a:pt x="30" y="75"/>
                    </a:lnTo>
                    <a:lnTo>
                      <a:pt x="33" y="75"/>
                    </a:lnTo>
                    <a:lnTo>
                      <a:pt x="35" y="75"/>
                    </a:lnTo>
                    <a:lnTo>
                      <a:pt x="36" y="77"/>
                    </a:lnTo>
                    <a:lnTo>
                      <a:pt x="38" y="77"/>
                    </a:lnTo>
                    <a:lnTo>
                      <a:pt x="41" y="77"/>
                    </a:lnTo>
                    <a:lnTo>
                      <a:pt x="43" y="75"/>
                    </a:lnTo>
                    <a:lnTo>
                      <a:pt x="44" y="75"/>
                    </a:lnTo>
                    <a:lnTo>
                      <a:pt x="46" y="75"/>
                    </a:lnTo>
                    <a:lnTo>
                      <a:pt x="47" y="75"/>
                    </a:lnTo>
                    <a:lnTo>
                      <a:pt x="50" y="75"/>
                    </a:lnTo>
                    <a:lnTo>
                      <a:pt x="52" y="74"/>
                    </a:lnTo>
                    <a:lnTo>
                      <a:pt x="54" y="74"/>
                    </a:lnTo>
                    <a:lnTo>
                      <a:pt x="55" y="72"/>
                    </a:lnTo>
                    <a:lnTo>
                      <a:pt x="57" y="72"/>
                    </a:lnTo>
                    <a:lnTo>
                      <a:pt x="58" y="70"/>
                    </a:lnTo>
                    <a:lnTo>
                      <a:pt x="60" y="69"/>
                    </a:lnTo>
                    <a:lnTo>
                      <a:pt x="61" y="69"/>
                    </a:lnTo>
                    <a:lnTo>
                      <a:pt x="63" y="67"/>
                    </a:lnTo>
                    <a:lnTo>
                      <a:pt x="65" y="66"/>
                    </a:lnTo>
                    <a:lnTo>
                      <a:pt x="66" y="64"/>
                    </a:lnTo>
                    <a:lnTo>
                      <a:pt x="68" y="63"/>
                    </a:lnTo>
                    <a:lnTo>
                      <a:pt x="69" y="61"/>
                    </a:lnTo>
                    <a:lnTo>
                      <a:pt x="71" y="59"/>
                    </a:lnTo>
                    <a:lnTo>
                      <a:pt x="71" y="58"/>
                    </a:lnTo>
                    <a:lnTo>
                      <a:pt x="72" y="56"/>
                    </a:lnTo>
                    <a:lnTo>
                      <a:pt x="72" y="55"/>
                    </a:lnTo>
                    <a:lnTo>
                      <a:pt x="74" y="53"/>
                    </a:lnTo>
                    <a:lnTo>
                      <a:pt x="74" y="52"/>
                    </a:lnTo>
                    <a:lnTo>
                      <a:pt x="76" y="48"/>
                    </a:lnTo>
                    <a:lnTo>
                      <a:pt x="76" y="47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7" y="42"/>
                    </a:lnTo>
                    <a:lnTo>
                      <a:pt x="77" y="39"/>
                    </a:lnTo>
                    <a:lnTo>
                      <a:pt x="77" y="37"/>
                    </a:lnTo>
                    <a:lnTo>
                      <a:pt x="77" y="36"/>
                    </a:lnTo>
                    <a:lnTo>
                      <a:pt x="77" y="34"/>
                    </a:lnTo>
                    <a:lnTo>
                      <a:pt x="76" y="33"/>
                    </a:lnTo>
                    <a:lnTo>
                      <a:pt x="76" y="30"/>
                    </a:lnTo>
                    <a:lnTo>
                      <a:pt x="76" y="28"/>
                    </a:lnTo>
                    <a:lnTo>
                      <a:pt x="76" y="26"/>
                    </a:lnTo>
                    <a:lnTo>
                      <a:pt x="74" y="25"/>
                    </a:lnTo>
                    <a:lnTo>
                      <a:pt x="74" y="23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69" y="15"/>
                    </a:lnTo>
                    <a:lnTo>
                      <a:pt x="68" y="14"/>
                    </a:lnTo>
                    <a:lnTo>
                      <a:pt x="66" y="12"/>
                    </a:lnTo>
                    <a:lnTo>
                      <a:pt x="66" y="11"/>
                    </a:lnTo>
                    <a:lnTo>
                      <a:pt x="65" y="9"/>
                    </a:lnTo>
                    <a:lnTo>
                      <a:pt x="63" y="8"/>
                    </a:lnTo>
                    <a:lnTo>
                      <a:pt x="61" y="8"/>
                    </a:lnTo>
                    <a:lnTo>
                      <a:pt x="60" y="6"/>
                    </a:lnTo>
                    <a:lnTo>
                      <a:pt x="58" y="4"/>
                    </a:lnTo>
                    <a:lnTo>
                      <a:pt x="57" y="4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2" y="1"/>
                    </a:lnTo>
                    <a:lnTo>
                      <a:pt x="50" y="1"/>
                    </a:lnTo>
                    <a:lnTo>
                      <a:pt x="47" y="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tx2"/>
              </a:solidFill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275"/>
              <p:cNvSpPr>
                <a:spLocks noChangeAspect="1"/>
              </p:cNvSpPr>
              <p:nvPr/>
            </p:nvSpPr>
            <p:spPr bwMode="auto">
              <a:xfrm>
                <a:off x="4829" y="2927"/>
                <a:ext cx="16" cy="16"/>
              </a:xfrm>
              <a:custGeom>
                <a:avLst/>
                <a:gdLst>
                  <a:gd name="T0" fmla="*/ 2 w 63"/>
                  <a:gd name="T1" fmla="*/ 0 h 63"/>
                  <a:gd name="T2" fmla="*/ 2 w 63"/>
                  <a:gd name="T3" fmla="*/ 0 h 63"/>
                  <a:gd name="T4" fmla="*/ 1 w 63"/>
                  <a:gd name="T5" fmla="*/ 0 h 63"/>
                  <a:gd name="T6" fmla="*/ 1 w 63"/>
                  <a:gd name="T7" fmla="*/ 0 h 63"/>
                  <a:gd name="T8" fmla="*/ 1 w 63"/>
                  <a:gd name="T9" fmla="*/ 1 h 63"/>
                  <a:gd name="T10" fmla="*/ 1 w 63"/>
                  <a:gd name="T11" fmla="*/ 1 h 63"/>
                  <a:gd name="T12" fmla="*/ 1 w 63"/>
                  <a:gd name="T13" fmla="*/ 1 h 63"/>
                  <a:gd name="T14" fmla="*/ 0 w 63"/>
                  <a:gd name="T15" fmla="*/ 1 h 63"/>
                  <a:gd name="T16" fmla="*/ 0 w 63"/>
                  <a:gd name="T17" fmla="*/ 1 h 63"/>
                  <a:gd name="T18" fmla="*/ 0 w 63"/>
                  <a:gd name="T19" fmla="*/ 2 h 63"/>
                  <a:gd name="T20" fmla="*/ 0 w 63"/>
                  <a:gd name="T21" fmla="*/ 2 h 63"/>
                  <a:gd name="T22" fmla="*/ 0 w 63"/>
                  <a:gd name="T23" fmla="*/ 2 h 63"/>
                  <a:gd name="T24" fmla="*/ 0 w 63"/>
                  <a:gd name="T25" fmla="*/ 3 h 63"/>
                  <a:gd name="T26" fmla="*/ 0 w 63"/>
                  <a:gd name="T27" fmla="*/ 3 h 63"/>
                  <a:gd name="T28" fmla="*/ 0 w 63"/>
                  <a:gd name="T29" fmla="*/ 3 h 63"/>
                  <a:gd name="T30" fmla="*/ 1 w 63"/>
                  <a:gd name="T31" fmla="*/ 3 h 63"/>
                  <a:gd name="T32" fmla="*/ 1 w 63"/>
                  <a:gd name="T33" fmla="*/ 3 h 63"/>
                  <a:gd name="T34" fmla="*/ 1 w 63"/>
                  <a:gd name="T35" fmla="*/ 4 h 63"/>
                  <a:gd name="T36" fmla="*/ 1 w 63"/>
                  <a:gd name="T37" fmla="*/ 4 h 63"/>
                  <a:gd name="T38" fmla="*/ 1 w 63"/>
                  <a:gd name="T39" fmla="*/ 4 h 63"/>
                  <a:gd name="T40" fmla="*/ 2 w 63"/>
                  <a:gd name="T41" fmla="*/ 4 h 63"/>
                  <a:gd name="T42" fmla="*/ 2 w 63"/>
                  <a:gd name="T43" fmla="*/ 4 h 63"/>
                  <a:gd name="T44" fmla="*/ 2 w 63"/>
                  <a:gd name="T45" fmla="*/ 4 h 63"/>
                  <a:gd name="T46" fmla="*/ 3 w 63"/>
                  <a:gd name="T47" fmla="*/ 4 h 63"/>
                  <a:gd name="T48" fmla="*/ 3 w 63"/>
                  <a:gd name="T49" fmla="*/ 4 h 63"/>
                  <a:gd name="T50" fmla="*/ 3 w 63"/>
                  <a:gd name="T51" fmla="*/ 4 h 63"/>
                  <a:gd name="T52" fmla="*/ 3 w 63"/>
                  <a:gd name="T53" fmla="*/ 4 h 63"/>
                  <a:gd name="T54" fmla="*/ 3 w 63"/>
                  <a:gd name="T55" fmla="*/ 3 h 63"/>
                  <a:gd name="T56" fmla="*/ 4 w 63"/>
                  <a:gd name="T57" fmla="*/ 3 h 63"/>
                  <a:gd name="T58" fmla="*/ 4 w 63"/>
                  <a:gd name="T59" fmla="*/ 3 h 63"/>
                  <a:gd name="T60" fmla="*/ 4 w 63"/>
                  <a:gd name="T61" fmla="*/ 3 h 63"/>
                  <a:gd name="T62" fmla="*/ 4 w 63"/>
                  <a:gd name="T63" fmla="*/ 3 h 63"/>
                  <a:gd name="T64" fmla="*/ 4 w 63"/>
                  <a:gd name="T65" fmla="*/ 2 h 63"/>
                  <a:gd name="T66" fmla="*/ 4 w 63"/>
                  <a:gd name="T67" fmla="*/ 2 h 63"/>
                  <a:gd name="T68" fmla="*/ 4 w 63"/>
                  <a:gd name="T69" fmla="*/ 2 h 63"/>
                  <a:gd name="T70" fmla="*/ 4 w 63"/>
                  <a:gd name="T71" fmla="*/ 1 h 63"/>
                  <a:gd name="T72" fmla="*/ 4 w 63"/>
                  <a:gd name="T73" fmla="*/ 1 h 63"/>
                  <a:gd name="T74" fmla="*/ 4 w 63"/>
                  <a:gd name="T75" fmla="*/ 1 h 63"/>
                  <a:gd name="T76" fmla="*/ 3 w 63"/>
                  <a:gd name="T77" fmla="*/ 1 h 63"/>
                  <a:gd name="T78" fmla="*/ 3 w 63"/>
                  <a:gd name="T79" fmla="*/ 1 h 63"/>
                  <a:gd name="T80" fmla="*/ 3 w 63"/>
                  <a:gd name="T81" fmla="*/ 0 h 63"/>
                  <a:gd name="T82" fmla="*/ 3 w 63"/>
                  <a:gd name="T83" fmla="*/ 0 h 63"/>
                  <a:gd name="T84" fmla="*/ 3 w 63"/>
                  <a:gd name="T85" fmla="*/ 0 h 63"/>
                  <a:gd name="T86" fmla="*/ 2 w 63"/>
                  <a:gd name="T87" fmla="*/ 0 h 63"/>
                  <a:gd name="T88" fmla="*/ 2 w 63"/>
                  <a:gd name="T89" fmla="*/ 2 h 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3"/>
                  <a:gd name="T136" fmla="*/ 0 h 63"/>
                  <a:gd name="T137" fmla="*/ 63 w 63"/>
                  <a:gd name="T138" fmla="*/ 63 h 6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3" h="63">
                    <a:moveTo>
                      <a:pt x="31" y="31"/>
                    </a:moveTo>
                    <a:lnTo>
                      <a:pt x="31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6" y="49"/>
                    </a:lnTo>
                    <a:lnTo>
                      <a:pt x="6" y="50"/>
                    </a:lnTo>
                    <a:lnTo>
                      <a:pt x="8" y="52"/>
                    </a:lnTo>
                    <a:lnTo>
                      <a:pt x="9" y="53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4" y="58"/>
                    </a:lnTo>
                    <a:lnTo>
                      <a:pt x="16" y="58"/>
                    </a:lnTo>
                    <a:lnTo>
                      <a:pt x="17" y="60"/>
                    </a:lnTo>
                    <a:lnTo>
                      <a:pt x="19" y="60"/>
                    </a:lnTo>
                    <a:lnTo>
                      <a:pt x="20" y="61"/>
                    </a:lnTo>
                    <a:lnTo>
                      <a:pt x="22" y="61"/>
                    </a:lnTo>
                    <a:lnTo>
                      <a:pt x="24" y="61"/>
                    </a:lnTo>
                    <a:lnTo>
                      <a:pt x="25" y="63"/>
                    </a:lnTo>
                    <a:lnTo>
                      <a:pt x="27" y="63"/>
                    </a:lnTo>
                    <a:lnTo>
                      <a:pt x="28" y="63"/>
                    </a:lnTo>
                    <a:lnTo>
                      <a:pt x="30" y="63"/>
                    </a:lnTo>
                    <a:lnTo>
                      <a:pt x="31" y="63"/>
                    </a:lnTo>
                    <a:lnTo>
                      <a:pt x="33" y="63"/>
                    </a:lnTo>
                    <a:lnTo>
                      <a:pt x="35" y="63"/>
                    </a:lnTo>
                    <a:lnTo>
                      <a:pt x="36" y="63"/>
                    </a:lnTo>
                    <a:lnTo>
                      <a:pt x="38" y="63"/>
                    </a:lnTo>
                    <a:lnTo>
                      <a:pt x="39" y="61"/>
                    </a:lnTo>
                    <a:lnTo>
                      <a:pt x="41" y="61"/>
                    </a:lnTo>
                    <a:lnTo>
                      <a:pt x="42" y="61"/>
                    </a:lnTo>
                    <a:lnTo>
                      <a:pt x="44" y="60"/>
                    </a:lnTo>
                    <a:lnTo>
                      <a:pt x="46" y="60"/>
                    </a:lnTo>
                    <a:lnTo>
                      <a:pt x="47" y="60"/>
                    </a:lnTo>
                    <a:lnTo>
                      <a:pt x="47" y="58"/>
                    </a:lnTo>
                    <a:lnTo>
                      <a:pt x="49" y="58"/>
                    </a:lnTo>
                    <a:lnTo>
                      <a:pt x="50" y="56"/>
                    </a:lnTo>
                    <a:lnTo>
                      <a:pt x="52" y="55"/>
                    </a:lnTo>
                    <a:lnTo>
                      <a:pt x="53" y="55"/>
                    </a:lnTo>
                    <a:lnTo>
                      <a:pt x="53" y="53"/>
                    </a:lnTo>
                    <a:lnTo>
                      <a:pt x="55" y="52"/>
                    </a:lnTo>
                    <a:lnTo>
                      <a:pt x="57" y="52"/>
                    </a:lnTo>
                    <a:lnTo>
                      <a:pt x="57" y="50"/>
                    </a:lnTo>
                    <a:lnTo>
                      <a:pt x="58" y="49"/>
                    </a:lnTo>
                    <a:lnTo>
                      <a:pt x="58" y="47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61" y="44"/>
                    </a:lnTo>
                    <a:lnTo>
                      <a:pt x="61" y="42"/>
                    </a:lnTo>
                    <a:lnTo>
                      <a:pt x="61" y="41"/>
                    </a:lnTo>
                    <a:lnTo>
                      <a:pt x="61" y="39"/>
                    </a:lnTo>
                    <a:lnTo>
                      <a:pt x="63" y="38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63" y="33"/>
                    </a:lnTo>
                    <a:lnTo>
                      <a:pt x="63" y="31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7"/>
                    </a:lnTo>
                    <a:lnTo>
                      <a:pt x="63" y="25"/>
                    </a:lnTo>
                    <a:lnTo>
                      <a:pt x="61" y="24"/>
                    </a:lnTo>
                    <a:lnTo>
                      <a:pt x="61" y="22"/>
                    </a:lnTo>
                    <a:lnTo>
                      <a:pt x="61" y="20"/>
                    </a:lnTo>
                    <a:lnTo>
                      <a:pt x="61" y="19"/>
                    </a:lnTo>
                    <a:lnTo>
                      <a:pt x="60" y="17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8" y="14"/>
                    </a:lnTo>
                    <a:lnTo>
                      <a:pt x="57" y="13"/>
                    </a:lnTo>
                    <a:lnTo>
                      <a:pt x="57" y="11"/>
                    </a:lnTo>
                    <a:lnTo>
                      <a:pt x="55" y="11"/>
                    </a:lnTo>
                    <a:lnTo>
                      <a:pt x="53" y="9"/>
                    </a:lnTo>
                    <a:lnTo>
                      <a:pt x="53" y="8"/>
                    </a:lnTo>
                    <a:lnTo>
                      <a:pt x="52" y="8"/>
                    </a:lnTo>
                    <a:lnTo>
                      <a:pt x="50" y="6"/>
                    </a:lnTo>
                    <a:lnTo>
                      <a:pt x="49" y="5"/>
                    </a:lnTo>
                    <a:lnTo>
                      <a:pt x="47" y="5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3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276"/>
              <p:cNvSpPr>
                <a:spLocks noChangeAspect="1"/>
              </p:cNvSpPr>
              <p:nvPr/>
            </p:nvSpPr>
            <p:spPr bwMode="auto">
              <a:xfrm>
                <a:off x="4825" y="2922"/>
                <a:ext cx="19" cy="20"/>
              </a:xfrm>
              <a:custGeom>
                <a:avLst/>
                <a:gdLst>
                  <a:gd name="T0" fmla="*/ 2 w 77"/>
                  <a:gd name="T1" fmla="*/ 0 h 77"/>
                  <a:gd name="T2" fmla="*/ 2 w 77"/>
                  <a:gd name="T3" fmla="*/ 0 h 77"/>
                  <a:gd name="T4" fmla="*/ 1 w 77"/>
                  <a:gd name="T5" fmla="*/ 0 h 77"/>
                  <a:gd name="T6" fmla="*/ 1 w 77"/>
                  <a:gd name="T7" fmla="*/ 0 h 77"/>
                  <a:gd name="T8" fmla="*/ 1 w 77"/>
                  <a:gd name="T9" fmla="*/ 1 h 77"/>
                  <a:gd name="T10" fmla="*/ 0 w 77"/>
                  <a:gd name="T11" fmla="*/ 1 h 77"/>
                  <a:gd name="T12" fmla="*/ 0 w 77"/>
                  <a:gd name="T13" fmla="*/ 1 h 77"/>
                  <a:gd name="T14" fmla="*/ 0 w 77"/>
                  <a:gd name="T15" fmla="*/ 2 h 77"/>
                  <a:gd name="T16" fmla="*/ 0 w 77"/>
                  <a:gd name="T17" fmla="*/ 2 h 77"/>
                  <a:gd name="T18" fmla="*/ 0 w 77"/>
                  <a:gd name="T19" fmla="*/ 2 h 77"/>
                  <a:gd name="T20" fmla="*/ 0 w 77"/>
                  <a:gd name="T21" fmla="*/ 3 h 77"/>
                  <a:gd name="T22" fmla="*/ 0 w 77"/>
                  <a:gd name="T23" fmla="*/ 3 h 77"/>
                  <a:gd name="T24" fmla="*/ 0 w 77"/>
                  <a:gd name="T25" fmla="*/ 3 h 77"/>
                  <a:gd name="T26" fmla="*/ 0 w 77"/>
                  <a:gd name="T27" fmla="*/ 4 h 77"/>
                  <a:gd name="T28" fmla="*/ 0 w 77"/>
                  <a:gd name="T29" fmla="*/ 4 h 77"/>
                  <a:gd name="T30" fmla="*/ 0 w 77"/>
                  <a:gd name="T31" fmla="*/ 4 h 77"/>
                  <a:gd name="T32" fmla="*/ 1 w 77"/>
                  <a:gd name="T33" fmla="*/ 4 h 77"/>
                  <a:gd name="T34" fmla="*/ 1 w 77"/>
                  <a:gd name="T35" fmla="*/ 5 h 77"/>
                  <a:gd name="T36" fmla="*/ 1 w 77"/>
                  <a:gd name="T37" fmla="*/ 5 h 77"/>
                  <a:gd name="T38" fmla="*/ 2 w 77"/>
                  <a:gd name="T39" fmla="*/ 5 h 77"/>
                  <a:gd name="T40" fmla="*/ 2 w 77"/>
                  <a:gd name="T41" fmla="*/ 5 h 77"/>
                  <a:gd name="T42" fmla="*/ 2 w 77"/>
                  <a:gd name="T43" fmla="*/ 5 h 77"/>
                  <a:gd name="T44" fmla="*/ 3 w 77"/>
                  <a:gd name="T45" fmla="*/ 5 h 77"/>
                  <a:gd name="T46" fmla="*/ 3 w 77"/>
                  <a:gd name="T47" fmla="*/ 5 h 77"/>
                  <a:gd name="T48" fmla="*/ 3 w 77"/>
                  <a:gd name="T49" fmla="*/ 5 h 77"/>
                  <a:gd name="T50" fmla="*/ 3 w 77"/>
                  <a:gd name="T51" fmla="*/ 5 h 77"/>
                  <a:gd name="T52" fmla="*/ 4 w 77"/>
                  <a:gd name="T53" fmla="*/ 5 h 77"/>
                  <a:gd name="T54" fmla="*/ 4 w 77"/>
                  <a:gd name="T55" fmla="*/ 4 h 77"/>
                  <a:gd name="T56" fmla="*/ 4 w 77"/>
                  <a:gd name="T57" fmla="*/ 4 h 77"/>
                  <a:gd name="T58" fmla="*/ 4 w 77"/>
                  <a:gd name="T59" fmla="*/ 4 h 77"/>
                  <a:gd name="T60" fmla="*/ 5 w 77"/>
                  <a:gd name="T61" fmla="*/ 3 h 77"/>
                  <a:gd name="T62" fmla="*/ 5 w 77"/>
                  <a:gd name="T63" fmla="*/ 3 h 77"/>
                  <a:gd name="T64" fmla="*/ 5 w 77"/>
                  <a:gd name="T65" fmla="*/ 3 h 77"/>
                  <a:gd name="T66" fmla="*/ 5 w 77"/>
                  <a:gd name="T67" fmla="*/ 2 h 77"/>
                  <a:gd name="T68" fmla="*/ 5 w 77"/>
                  <a:gd name="T69" fmla="*/ 2 h 77"/>
                  <a:gd name="T70" fmla="*/ 4 w 77"/>
                  <a:gd name="T71" fmla="*/ 2 h 77"/>
                  <a:gd name="T72" fmla="*/ 4 w 77"/>
                  <a:gd name="T73" fmla="*/ 1 h 77"/>
                  <a:gd name="T74" fmla="*/ 4 w 77"/>
                  <a:gd name="T75" fmla="*/ 1 h 77"/>
                  <a:gd name="T76" fmla="*/ 4 w 77"/>
                  <a:gd name="T77" fmla="*/ 1 h 77"/>
                  <a:gd name="T78" fmla="*/ 4 w 77"/>
                  <a:gd name="T79" fmla="*/ 1 h 77"/>
                  <a:gd name="T80" fmla="*/ 3 w 77"/>
                  <a:gd name="T81" fmla="*/ 0 h 77"/>
                  <a:gd name="T82" fmla="*/ 3 w 77"/>
                  <a:gd name="T83" fmla="*/ 0 h 77"/>
                  <a:gd name="T84" fmla="*/ 3 w 77"/>
                  <a:gd name="T85" fmla="*/ 0 h 77"/>
                  <a:gd name="T86" fmla="*/ 2 w 77"/>
                  <a:gd name="T87" fmla="*/ 0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77"/>
                  <a:gd name="T134" fmla="*/ 77 w 77"/>
                  <a:gd name="T135" fmla="*/ 77 h 7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77">
                    <a:moveTo>
                      <a:pt x="38" y="0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7" y="6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6" y="17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3" y="22"/>
                    </a:lnTo>
                    <a:lnTo>
                      <a:pt x="3" y="24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2" y="47"/>
                    </a:lnTo>
                    <a:lnTo>
                      <a:pt x="2" y="49"/>
                    </a:lnTo>
                    <a:lnTo>
                      <a:pt x="2" y="52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5" y="57"/>
                    </a:lnTo>
                    <a:lnTo>
                      <a:pt x="5" y="58"/>
                    </a:lnTo>
                    <a:lnTo>
                      <a:pt x="6" y="60"/>
                    </a:lnTo>
                    <a:lnTo>
                      <a:pt x="8" y="61"/>
                    </a:lnTo>
                    <a:lnTo>
                      <a:pt x="8" y="63"/>
                    </a:lnTo>
                    <a:lnTo>
                      <a:pt x="10" y="65"/>
                    </a:lnTo>
                    <a:lnTo>
                      <a:pt x="11" y="65"/>
                    </a:lnTo>
                    <a:lnTo>
                      <a:pt x="13" y="66"/>
                    </a:lnTo>
                    <a:lnTo>
                      <a:pt x="14" y="68"/>
                    </a:lnTo>
                    <a:lnTo>
                      <a:pt x="16" y="69"/>
                    </a:lnTo>
                    <a:lnTo>
                      <a:pt x="17" y="69"/>
                    </a:lnTo>
                    <a:lnTo>
                      <a:pt x="19" y="71"/>
                    </a:lnTo>
                    <a:lnTo>
                      <a:pt x="21" y="72"/>
                    </a:lnTo>
                    <a:lnTo>
                      <a:pt x="22" y="72"/>
                    </a:lnTo>
                    <a:lnTo>
                      <a:pt x="24" y="74"/>
                    </a:lnTo>
                    <a:lnTo>
                      <a:pt x="25" y="74"/>
                    </a:lnTo>
                    <a:lnTo>
                      <a:pt x="27" y="75"/>
                    </a:lnTo>
                    <a:lnTo>
                      <a:pt x="28" y="75"/>
                    </a:lnTo>
                    <a:lnTo>
                      <a:pt x="30" y="75"/>
                    </a:lnTo>
                    <a:lnTo>
                      <a:pt x="33" y="75"/>
                    </a:lnTo>
                    <a:lnTo>
                      <a:pt x="35" y="75"/>
                    </a:lnTo>
                    <a:lnTo>
                      <a:pt x="36" y="77"/>
                    </a:lnTo>
                    <a:lnTo>
                      <a:pt x="38" y="77"/>
                    </a:lnTo>
                    <a:lnTo>
                      <a:pt x="41" y="77"/>
                    </a:lnTo>
                    <a:lnTo>
                      <a:pt x="43" y="75"/>
                    </a:lnTo>
                    <a:lnTo>
                      <a:pt x="44" y="75"/>
                    </a:lnTo>
                    <a:lnTo>
                      <a:pt x="46" y="75"/>
                    </a:lnTo>
                    <a:lnTo>
                      <a:pt x="47" y="75"/>
                    </a:lnTo>
                    <a:lnTo>
                      <a:pt x="50" y="75"/>
                    </a:lnTo>
                    <a:lnTo>
                      <a:pt x="52" y="74"/>
                    </a:lnTo>
                    <a:lnTo>
                      <a:pt x="54" y="74"/>
                    </a:lnTo>
                    <a:lnTo>
                      <a:pt x="55" y="72"/>
                    </a:lnTo>
                    <a:lnTo>
                      <a:pt x="57" y="72"/>
                    </a:lnTo>
                    <a:lnTo>
                      <a:pt x="58" y="71"/>
                    </a:lnTo>
                    <a:lnTo>
                      <a:pt x="60" y="69"/>
                    </a:lnTo>
                    <a:lnTo>
                      <a:pt x="61" y="69"/>
                    </a:lnTo>
                    <a:lnTo>
                      <a:pt x="63" y="68"/>
                    </a:lnTo>
                    <a:lnTo>
                      <a:pt x="65" y="66"/>
                    </a:lnTo>
                    <a:lnTo>
                      <a:pt x="66" y="65"/>
                    </a:lnTo>
                    <a:lnTo>
                      <a:pt x="68" y="63"/>
                    </a:lnTo>
                    <a:lnTo>
                      <a:pt x="69" y="61"/>
                    </a:lnTo>
                    <a:lnTo>
                      <a:pt x="71" y="60"/>
                    </a:lnTo>
                    <a:lnTo>
                      <a:pt x="71" y="58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4" y="54"/>
                    </a:lnTo>
                    <a:lnTo>
                      <a:pt x="74" y="52"/>
                    </a:lnTo>
                    <a:lnTo>
                      <a:pt x="76" y="49"/>
                    </a:lnTo>
                    <a:lnTo>
                      <a:pt x="76" y="47"/>
                    </a:lnTo>
                    <a:lnTo>
                      <a:pt x="76" y="46"/>
                    </a:lnTo>
                    <a:lnTo>
                      <a:pt x="76" y="44"/>
                    </a:lnTo>
                    <a:lnTo>
                      <a:pt x="77" y="43"/>
                    </a:lnTo>
                    <a:lnTo>
                      <a:pt x="77" y="39"/>
                    </a:lnTo>
                    <a:lnTo>
                      <a:pt x="77" y="38"/>
                    </a:lnTo>
                    <a:lnTo>
                      <a:pt x="77" y="36"/>
                    </a:lnTo>
                    <a:lnTo>
                      <a:pt x="77" y="35"/>
                    </a:lnTo>
                    <a:lnTo>
                      <a:pt x="76" y="33"/>
                    </a:lnTo>
                    <a:lnTo>
                      <a:pt x="76" y="30"/>
                    </a:lnTo>
                    <a:lnTo>
                      <a:pt x="76" y="28"/>
                    </a:lnTo>
                    <a:lnTo>
                      <a:pt x="76" y="27"/>
                    </a:lnTo>
                    <a:lnTo>
                      <a:pt x="74" y="25"/>
                    </a:lnTo>
                    <a:lnTo>
                      <a:pt x="74" y="24"/>
                    </a:lnTo>
                    <a:lnTo>
                      <a:pt x="72" y="22"/>
                    </a:lnTo>
                    <a:lnTo>
                      <a:pt x="72" y="21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69" y="16"/>
                    </a:lnTo>
                    <a:lnTo>
                      <a:pt x="68" y="14"/>
                    </a:lnTo>
                    <a:lnTo>
                      <a:pt x="66" y="13"/>
                    </a:lnTo>
                    <a:lnTo>
                      <a:pt x="66" y="11"/>
                    </a:lnTo>
                    <a:lnTo>
                      <a:pt x="65" y="10"/>
                    </a:lnTo>
                    <a:lnTo>
                      <a:pt x="63" y="8"/>
                    </a:lnTo>
                    <a:lnTo>
                      <a:pt x="61" y="8"/>
                    </a:lnTo>
                    <a:lnTo>
                      <a:pt x="60" y="6"/>
                    </a:lnTo>
                    <a:lnTo>
                      <a:pt x="58" y="5"/>
                    </a:lnTo>
                    <a:lnTo>
                      <a:pt x="57" y="5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7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tx2"/>
              </a:solidFill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Rectangle 277"/>
              <p:cNvSpPr>
                <a:spLocks noChangeAspect="1" noChangeArrowheads="1"/>
              </p:cNvSpPr>
              <p:nvPr/>
            </p:nvSpPr>
            <p:spPr bwMode="auto">
              <a:xfrm>
                <a:off x="3662" y="3175"/>
                <a:ext cx="9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-Roman"/>
                  </a:rPr>
                  <a:t>D 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15442" name="Line 278"/>
              <p:cNvSpPr>
                <a:spLocks noChangeAspect="1" noChangeShapeType="1"/>
              </p:cNvSpPr>
              <p:nvPr/>
            </p:nvSpPr>
            <p:spPr bwMode="auto">
              <a:xfrm>
                <a:off x="3456" y="3435"/>
                <a:ext cx="165" cy="0"/>
              </a:xfrm>
              <a:prstGeom prst="line">
                <a:avLst/>
              </a:pr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43" name="Rectangle 279"/>
              <p:cNvSpPr>
                <a:spLocks noChangeAspect="1" noChangeArrowheads="1"/>
              </p:cNvSpPr>
              <p:nvPr/>
            </p:nvSpPr>
            <p:spPr bwMode="auto">
              <a:xfrm>
                <a:off x="3818" y="3175"/>
                <a:ext cx="10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-Roman"/>
                  </a:rPr>
                  <a:t>Q 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15444" name="Rectangle 280"/>
              <p:cNvSpPr>
                <a:spLocks noChangeAspect="1" noChangeArrowheads="1"/>
              </p:cNvSpPr>
              <p:nvPr/>
            </p:nvSpPr>
            <p:spPr bwMode="auto">
              <a:xfrm>
                <a:off x="3203" y="3386"/>
                <a:ext cx="26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-Roman"/>
                  </a:rPr>
                  <a:t>Clock 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15445" name="Rectangle 281"/>
              <p:cNvSpPr>
                <a:spLocks noChangeAspect="1" noChangeArrowheads="1"/>
              </p:cNvSpPr>
              <p:nvPr/>
            </p:nvSpPr>
            <p:spPr bwMode="auto">
              <a:xfrm>
                <a:off x="4115" y="2592"/>
                <a:ext cx="301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-Roman"/>
                  </a:rPr>
                  <a:t>Sel = 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15446" name="Rectangle 282"/>
              <p:cNvSpPr>
                <a:spLocks noChangeAspect="1" noChangeArrowheads="1"/>
              </p:cNvSpPr>
              <p:nvPr/>
            </p:nvSpPr>
            <p:spPr bwMode="auto">
              <a:xfrm>
                <a:off x="4491" y="2655"/>
                <a:ext cx="280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-Roman"/>
                  </a:rPr>
                  <a:t>En = 1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15447" name="Line 283"/>
              <p:cNvSpPr>
                <a:spLocks noChangeAspect="1" noChangeShapeType="1"/>
              </p:cNvSpPr>
              <p:nvPr/>
            </p:nvSpPr>
            <p:spPr bwMode="auto">
              <a:xfrm>
                <a:off x="4267" y="2710"/>
                <a:ext cx="0" cy="111"/>
              </a:xfrm>
              <a:prstGeom prst="line">
                <a:avLst/>
              </a:pr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48" name="Line 285"/>
              <p:cNvSpPr>
                <a:spLocks noChangeAspect="1" noChangeShapeType="1"/>
              </p:cNvSpPr>
              <p:nvPr/>
            </p:nvSpPr>
            <p:spPr bwMode="auto">
              <a:xfrm>
                <a:off x="4644" y="2765"/>
                <a:ext cx="1" cy="119"/>
              </a:xfrm>
              <a:prstGeom prst="line">
                <a:avLst/>
              </a:pr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49" name="Rectangle 286"/>
              <p:cNvSpPr>
                <a:spLocks noChangeAspect="1" noChangeArrowheads="1"/>
              </p:cNvSpPr>
              <p:nvPr/>
            </p:nvSpPr>
            <p:spPr bwMode="auto">
              <a:xfrm>
                <a:off x="3621" y="3096"/>
                <a:ext cx="276" cy="448"/>
              </a:xfrm>
              <a:prstGeom prst="rect">
                <a:avLst/>
              </a:prstGeom>
              <a:noFill/>
              <a:ln w="23813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287"/>
              <p:cNvSpPr>
                <a:spLocks noChangeAspect="1"/>
              </p:cNvSpPr>
              <p:nvPr/>
            </p:nvSpPr>
            <p:spPr bwMode="auto">
              <a:xfrm>
                <a:off x="4212" y="2789"/>
                <a:ext cx="110" cy="283"/>
              </a:xfrm>
              <a:custGeom>
                <a:avLst/>
                <a:gdLst>
                  <a:gd name="T0" fmla="*/ 28 w 439"/>
                  <a:gd name="T1" fmla="*/ 57 h 1129"/>
                  <a:gd name="T2" fmla="*/ 28 w 439"/>
                  <a:gd name="T3" fmla="*/ 14 h 1129"/>
                  <a:gd name="T4" fmla="*/ 0 w 439"/>
                  <a:gd name="T5" fmla="*/ 0 h 1129"/>
                  <a:gd name="T6" fmla="*/ 0 w 439"/>
                  <a:gd name="T7" fmla="*/ 71 h 1129"/>
                  <a:gd name="T8" fmla="*/ 28 w 439"/>
                  <a:gd name="T9" fmla="*/ 57 h 1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9"/>
                  <a:gd name="T16" fmla="*/ 0 h 1129"/>
                  <a:gd name="T17" fmla="*/ 439 w 439"/>
                  <a:gd name="T18" fmla="*/ 1129 h 1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9" h="1129">
                    <a:moveTo>
                      <a:pt x="439" y="910"/>
                    </a:moveTo>
                    <a:lnTo>
                      <a:pt x="439" y="219"/>
                    </a:lnTo>
                    <a:lnTo>
                      <a:pt x="0" y="0"/>
                    </a:lnTo>
                    <a:lnTo>
                      <a:pt x="0" y="1129"/>
                    </a:lnTo>
                    <a:lnTo>
                      <a:pt x="439" y="910"/>
                    </a:lnTo>
                    <a:close/>
                  </a:path>
                </a:pathLst>
              </a:cu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288"/>
              <p:cNvSpPr>
                <a:spLocks noChangeAspect="1"/>
              </p:cNvSpPr>
              <p:nvPr/>
            </p:nvSpPr>
            <p:spPr bwMode="auto">
              <a:xfrm>
                <a:off x="4574" y="2844"/>
                <a:ext cx="165" cy="173"/>
              </a:xfrm>
              <a:custGeom>
                <a:avLst/>
                <a:gdLst>
                  <a:gd name="T0" fmla="*/ 41 w 659"/>
                  <a:gd name="T1" fmla="*/ 22 h 691"/>
                  <a:gd name="T2" fmla="*/ 0 w 659"/>
                  <a:gd name="T3" fmla="*/ 43 h 691"/>
                  <a:gd name="T4" fmla="*/ 0 w 659"/>
                  <a:gd name="T5" fmla="*/ 0 h 691"/>
                  <a:gd name="T6" fmla="*/ 41 w 659"/>
                  <a:gd name="T7" fmla="*/ 22 h 6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9"/>
                  <a:gd name="T13" fmla="*/ 0 h 691"/>
                  <a:gd name="T14" fmla="*/ 659 w 659"/>
                  <a:gd name="T15" fmla="*/ 691 h 6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9" h="691">
                    <a:moveTo>
                      <a:pt x="659" y="345"/>
                    </a:moveTo>
                    <a:lnTo>
                      <a:pt x="0" y="691"/>
                    </a:lnTo>
                    <a:lnTo>
                      <a:pt x="0" y="0"/>
                    </a:lnTo>
                    <a:lnTo>
                      <a:pt x="659" y="345"/>
                    </a:lnTo>
                    <a:close/>
                  </a:path>
                </a:pathLst>
              </a:custGeom>
              <a:noFill/>
              <a:ln w="23813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Text Box 289"/>
              <p:cNvSpPr txBox="1">
                <a:spLocks noChangeAspect="1" noChangeArrowheads="1"/>
              </p:cNvSpPr>
              <p:nvPr/>
            </p:nvSpPr>
            <p:spPr bwMode="auto">
              <a:xfrm>
                <a:off x="4223" y="2800"/>
                <a:ext cx="72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/>
                  <a:t>0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000"/>
                  <a:t>1</a:t>
                </a:r>
              </a:p>
            </p:txBody>
          </p:sp>
          <p:sp>
            <p:nvSpPr>
              <p:cNvPr id="15453" name="Freeform 290"/>
              <p:cNvSpPr>
                <a:spLocks noChangeAspect="1"/>
              </p:cNvSpPr>
              <p:nvPr/>
            </p:nvSpPr>
            <p:spPr bwMode="auto">
              <a:xfrm>
                <a:off x="2246" y="3261"/>
                <a:ext cx="192" cy="189"/>
              </a:xfrm>
              <a:custGeom>
                <a:avLst/>
                <a:gdLst>
                  <a:gd name="T0" fmla="*/ 27 w 658"/>
                  <a:gd name="T1" fmla="*/ 0 h 659"/>
                  <a:gd name="T2" fmla="*/ 22 w 658"/>
                  <a:gd name="T3" fmla="*/ 1 h 659"/>
                  <a:gd name="T4" fmla="*/ 18 w 658"/>
                  <a:gd name="T5" fmla="*/ 2 h 659"/>
                  <a:gd name="T6" fmla="*/ 15 w 658"/>
                  <a:gd name="T7" fmla="*/ 3 h 659"/>
                  <a:gd name="T8" fmla="*/ 11 w 658"/>
                  <a:gd name="T9" fmla="*/ 5 h 659"/>
                  <a:gd name="T10" fmla="*/ 8 w 658"/>
                  <a:gd name="T11" fmla="*/ 8 h 659"/>
                  <a:gd name="T12" fmla="*/ 6 w 658"/>
                  <a:gd name="T13" fmla="*/ 11 h 659"/>
                  <a:gd name="T14" fmla="*/ 3 w 658"/>
                  <a:gd name="T15" fmla="*/ 14 h 659"/>
                  <a:gd name="T16" fmla="*/ 2 w 658"/>
                  <a:gd name="T17" fmla="*/ 18 h 659"/>
                  <a:gd name="T18" fmla="*/ 1 w 658"/>
                  <a:gd name="T19" fmla="*/ 22 h 659"/>
                  <a:gd name="T20" fmla="*/ 0 w 658"/>
                  <a:gd name="T21" fmla="*/ 26 h 659"/>
                  <a:gd name="T22" fmla="*/ 0 w 658"/>
                  <a:gd name="T23" fmla="*/ 28 h 659"/>
                  <a:gd name="T24" fmla="*/ 1 w 658"/>
                  <a:gd name="T25" fmla="*/ 33 h 659"/>
                  <a:gd name="T26" fmla="*/ 2 w 658"/>
                  <a:gd name="T27" fmla="*/ 36 h 659"/>
                  <a:gd name="T28" fmla="*/ 3 w 658"/>
                  <a:gd name="T29" fmla="*/ 40 h 659"/>
                  <a:gd name="T30" fmla="*/ 6 w 658"/>
                  <a:gd name="T31" fmla="*/ 43 h 659"/>
                  <a:gd name="T32" fmla="*/ 8 w 658"/>
                  <a:gd name="T33" fmla="*/ 46 h 659"/>
                  <a:gd name="T34" fmla="*/ 11 w 658"/>
                  <a:gd name="T35" fmla="*/ 49 h 659"/>
                  <a:gd name="T36" fmla="*/ 15 w 658"/>
                  <a:gd name="T37" fmla="*/ 51 h 659"/>
                  <a:gd name="T38" fmla="*/ 18 w 658"/>
                  <a:gd name="T39" fmla="*/ 52 h 659"/>
                  <a:gd name="T40" fmla="*/ 22 w 658"/>
                  <a:gd name="T41" fmla="*/ 54 h 659"/>
                  <a:gd name="T42" fmla="*/ 27 w 658"/>
                  <a:gd name="T43" fmla="*/ 54 h 659"/>
                  <a:gd name="T44" fmla="*/ 29 w 658"/>
                  <a:gd name="T45" fmla="*/ 54 h 659"/>
                  <a:gd name="T46" fmla="*/ 34 w 658"/>
                  <a:gd name="T47" fmla="*/ 54 h 659"/>
                  <a:gd name="T48" fmla="*/ 38 w 658"/>
                  <a:gd name="T49" fmla="*/ 52 h 659"/>
                  <a:gd name="T50" fmla="*/ 41 w 658"/>
                  <a:gd name="T51" fmla="*/ 51 h 659"/>
                  <a:gd name="T52" fmla="*/ 45 w 658"/>
                  <a:gd name="T53" fmla="*/ 49 h 659"/>
                  <a:gd name="T54" fmla="*/ 48 w 658"/>
                  <a:gd name="T55" fmla="*/ 46 h 659"/>
                  <a:gd name="T56" fmla="*/ 50 w 658"/>
                  <a:gd name="T57" fmla="*/ 43 h 659"/>
                  <a:gd name="T58" fmla="*/ 53 w 658"/>
                  <a:gd name="T59" fmla="*/ 40 h 659"/>
                  <a:gd name="T60" fmla="*/ 54 w 658"/>
                  <a:gd name="T61" fmla="*/ 36 h 659"/>
                  <a:gd name="T62" fmla="*/ 56 w 658"/>
                  <a:gd name="T63" fmla="*/ 33 h 659"/>
                  <a:gd name="T64" fmla="*/ 56 w 658"/>
                  <a:gd name="T65" fmla="*/ 28 h 659"/>
                  <a:gd name="T66" fmla="*/ 56 w 658"/>
                  <a:gd name="T67" fmla="*/ 26 h 659"/>
                  <a:gd name="T68" fmla="*/ 56 w 658"/>
                  <a:gd name="T69" fmla="*/ 22 h 659"/>
                  <a:gd name="T70" fmla="*/ 54 w 658"/>
                  <a:gd name="T71" fmla="*/ 18 h 659"/>
                  <a:gd name="T72" fmla="*/ 53 w 658"/>
                  <a:gd name="T73" fmla="*/ 14 h 659"/>
                  <a:gd name="T74" fmla="*/ 50 w 658"/>
                  <a:gd name="T75" fmla="*/ 11 h 659"/>
                  <a:gd name="T76" fmla="*/ 48 w 658"/>
                  <a:gd name="T77" fmla="*/ 8 h 659"/>
                  <a:gd name="T78" fmla="*/ 45 w 658"/>
                  <a:gd name="T79" fmla="*/ 5 h 659"/>
                  <a:gd name="T80" fmla="*/ 41 w 658"/>
                  <a:gd name="T81" fmla="*/ 3 h 659"/>
                  <a:gd name="T82" fmla="*/ 38 w 658"/>
                  <a:gd name="T83" fmla="*/ 2 h 659"/>
                  <a:gd name="T84" fmla="*/ 34 w 658"/>
                  <a:gd name="T85" fmla="*/ 1 h 659"/>
                  <a:gd name="T86" fmla="*/ 29 w 658"/>
                  <a:gd name="T87" fmla="*/ 0 h 659"/>
                  <a:gd name="T88" fmla="*/ 28 w 658"/>
                  <a:gd name="T89" fmla="*/ 27 h 6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58"/>
                  <a:gd name="T136" fmla="*/ 0 h 659"/>
                  <a:gd name="T137" fmla="*/ 658 w 658"/>
                  <a:gd name="T138" fmla="*/ 659 h 6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58" h="659">
                    <a:moveTo>
                      <a:pt x="329" y="330"/>
                    </a:moveTo>
                    <a:lnTo>
                      <a:pt x="329" y="0"/>
                    </a:lnTo>
                    <a:lnTo>
                      <a:pt x="312" y="0"/>
                    </a:lnTo>
                    <a:lnTo>
                      <a:pt x="296" y="2"/>
                    </a:lnTo>
                    <a:lnTo>
                      <a:pt x="279" y="4"/>
                    </a:lnTo>
                    <a:lnTo>
                      <a:pt x="263" y="7"/>
                    </a:lnTo>
                    <a:lnTo>
                      <a:pt x="248" y="10"/>
                    </a:lnTo>
                    <a:lnTo>
                      <a:pt x="231" y="15"/>
                    </a:lnTo>
                    <a:lnTo>
                      <a:pt x="216" y="20"/>
                    </a:lnTo>
                    <a:lnTo>
                      <a:pt x="201" y="26"/>
                    </a:lnTo>
                    <a:lnTo>
                      <a:pt x="186" y="33"/>
                    </a:lnTo>
                    <a:lnTo>
                      <a:pt x="172" y="40"/>
                    </a:lnTo>
                    <a:lnTo>
                      <a:pt x="159" y="48"/>
                    </a:lnTo>
                    <a:lnTo>
                      <a:pt x="145" y="57"/>
                    </a:lnTo>
                    <a:lnTo>
                      <a:pt x="133" y="66"/>
                    </a:lnTo>
                    <a:lnTo>
                      <a:pt x="120" y="76"/>
                    </a:lnTo>
                    <a:lnTo>
                      <a:pt x="108" y="85"/>
                    </a:lnTo>
                    <a:lnTo>
                      <a:pt x="97" y="96"/>
                    </a:lnTo>
                    <a:lnTo>
                      <a:pt x="86" y="107"/>
                    </a:lnTo>
                    <a:lnTo>
                      <a:pt x="75" y="120"/>
                    </a:lnTo>
                    <a:lnTo>
                      <a:pt x="65" y="132"/>
                    </a:lnTo>
                    <a:lnTo>
                      <a:pt x="56" y="146"/>
                    </a:lnTo>
                    <a:lnTo>
                      <a:pt x="48" y="158"/>
                    </a:lnTo>
                    <a:lnTo>
                      <a:pt x="39" y="172"/>
                    </a:lnTo>
                    <a:lnTo>
                      <a:pt x="33" y="187"/>
                    </a:lnTo>
                    <a:lnTo>
                      <a:pt x="26" y="201"/>
                    </a:lnTo>
                    <a:lnTo>
                      <a:pt x="20" y="216"/>
                    </a:lnTo>
                    <a:lnTo>
                      <a:pt x="15" y="231"/>
                    </a:lnTo>
                    <a:lnTo>
                      <a:pt x="11" y="247"/>
                    </a:lnTo>
                    <a:lnTo>
                      <a:pt x="6" y="263"/>
                    </a:lnTo>
                    <a:lnTo>
                      <a:pt x="4" y="279"/>
                    </a:lnTo>
                    <a:lnTo>
                      <a:pt x="2" y="295"/>
                    </a:lnTo>
                    <a:lnTo>
                      <a:pt x="1" y="312"/>
                    </a:lnTo>
                    <a:lnTo>
                      <a:pt x="0" y="330"/>
                    </a:lnTo>
                    <a:lnTo>
                      <a:pt x="1" y="346"/>
                    </a:lnTo>
                    <a:lnTo>
                      <a:pt x="2" y="363"/>
                    </a:lnTo>
                    <a:lnTo>
                      <a:pt x="4" y="379"/>
                    </a:lnTo>
                    <a:lnTo>
                      <a:pt x="6" y="396"/>
                    </a:lnTo>
                    <a:lnTo>
                      <a:pt x="11" y="412"/>
                    </a:lnTo>
                    <a:lnTo>
                      <a:pt x="15" y="427"/>
                    </a:lnTo>
                    <a:lnTo>
                      <a:pt x="20" y="442"/>
                    </a:lnTo>
                    <a:lnTo>
                      <a:pt x="26" y="457"/>
                    </a:lnTo>
                    <a:lnTo>
                      <a:pt x="33" y="473"/>
                    </a:lnTo>
                    <a:lnTo>
                      <a:pt x="39" y="486"/>
                    </a:lnTo>
                    <a:lnTo>
                      <a:pt x="48" y="500"/>
                    </a:lnTo>
                    <a:lnTo>
                      <a:pt x="56" y="514"/>
                    </a:lnTo>
                    <a:lnTo>
                      <a:pt x="65" y="526"/>
                    </a:lnTo>
                    <a:lnTo>
                      <a:pt x="75" y="538"/>
                    </a:lnTo>
                    <a:lnTo>
                      <a:pt x="86" y="551"/>
                    </a:lnTo>
                    <a:lnTo>
                      <a:pt x="97" y="563"/>
                    </a:lnTo>
                    <a:lnTo>
                      <a:pt x="108" y="573"/>
                    </a:lnTo>
                    <a:lnTo>
                      <a:pt x="120" y="584"/>
                    </a:lnTo>
                    <a:lnTo>
                      <a:pt x="133" y="593"/>
                    </a:lnTo>
                    <a:lnTo>
                      <a:pt x="145" y="603"/>
                    </a:lnTo>
                    <a:lnTo>
                      <a:pt x="159" y="611"/>
                    </a:lnTo>
                    <a:lnTo>
                      <a:pt x="172" y="619"/>
                    </a:lnTo>
                    <a:lnTo>
                      <a:pt x="186" y="626"/>
                    </a:lnTo>
                    <a:lnTo>
                      <a:pt x="201" y="633"/>
                    </a:lnTo>
                    <a:lnTo>
                      <a:pt x="216" y="639"/>
                    </a:lnTo>
                    <a:lnTo>
                      <a:pt x="231" y="644"/>
                    </a:lnTo>
                    <a:lnTo>
                      <a:pt x="248" y="648"/>
                    </a:lnTo>
                    <a:lnTo>
                      <a:pt x="263" y="652"/>
                    </a:lnTo>
                    <a:lnTo>
                      <a:pt x="279" y="655"/>
                    </a:lnTo>
                    <a:lnTo>
                      <a:pt x="296" y="658"/>
                    </a:lnTo>
                    <a:lnTo>
                      <a:pt x="312" y="659"/>
                    </a:lnTo>
                    <a:lnTo>
                      <a:pt x="329" y="659"/>
                    </a:lnTo>
                    <a:lnTo>
                      <a:pt x="347" y="659"/>
                    </a:lnTo>
                    <a:lnTo>
                      <a:pt x="363" y="658"/>
                    </a:lnTo>
                    <a:lnTo>
                      <a:pt x="380" y="655"/>
                    </a:lnTo>
                    <a:lnTo>
                      <a:pt x="396" y="652"/>
                    </a:lnTo>
                    <a:lnTo>
                      <a:pt x="411" y="648"/>
                    </a:lnTo>
                    <a:lnTo>
                      <a:pt x="428" y="644"/>
                    </a:lnTo>
                    <a:lnTo>
                      <a:pt x="443" y="639"/>
                    </a:lnTo>
                    <a:lnTo>
                      <a:pt x="458" y="633"/>
                    </a:lnTo>
                    <a:lnTo>
                      <a:pt x="473" y="626"/>
                    </a:lnTo>
                    <a:lnTo>
                      <a:pt x="487" y="619"/>
                    </a:lnTo>
                    <a:lnTo>
                      <a:pt x="500" y="611"/>
                    </a:lnTo>
                    <a:lnTo>
                      <a:pt x="514" y="603"/>
                    </a:lnTo>
                    <a:lnTo>
                      <a:pt x="526" y="593"/>
                    </a:lnTo>
                    <a:lnTo>
                      <a:pt x="539" y="584"/>
                    </a:lnTo>
                    <a:lnTo>
                      <a:pt x="551" y="573"/>
                    </a:lnTo>
                    <a:lnTo>
                      <a:pt x="562" y="563"/>
                    </a:lnTo>
                    <a:lnTo>
                      <a:pt x="573" y="551"/>
                    </a:lnTo>
                    <a:lnTo>
                      <a:pt x="584" y="538"/>
                    </a:lnTo>
                    <a:lnTo>
                      <a:pt x="594" y="526"/>
                    </a:lnTo>
                    <a:lnTo>
                      <a:pt x="603" y="514"/>
                    </a:lnTo>
                    <a:lnTo>
                      <a:pt x="611" y="500"/>
                    </a:lnTo>
                    <a:lnTo>
                      <a:pt x="620" y="486"/>
                    </a:lnTo>
                    <a:lnTo>
                      <a:pt x="627" y="473"/>
                    </a:lnTo>
                    <a:lnTo>
                      <a:pt x="633" y="457"/>
                    </a:lnTo>
                    <a:lnTo>
                      <a:pt x="639" y="442"/>
                    </a:lnTo>
                    <a:lnTo>
                      <a:pt x="644" y="427"/>
                    </a:lnTo>
                    <a:lnTo>
                      <a:pt x="649" y="412"/>
                    </a:lnTo>
                    <a:lnTo>
                      <a:pt x="653" y="396"/>
                    </a:lnTo>
                    <a:lnTo>
                      <a:pt x="655" y="379"/>
                    </a:lnTo>
                    <a:lnTo>
                      <a:pt x="657" y="363"/>
                    </a:lnTo>
                    <a:lnTo>
                      <a:pt x="658" y="346"/>
                    </a:lnTo>
                    <a:lnTo>
                      <a:pt x="658" y="330"/>
                    </a:lnTo>
                    <a:lnTo>
                      <a:pt x="658" y="312"/>
                    </a:lnTo>
                    <a:lnTo>
                      <a:pt x="657" y="295"/>
                    </a:lnTo>
                    <a:lnTo>
                      <a:pt x="655" y="279"/>
                    </a:lnTo>
                    <a:lnTo>
                      <a:pt x="653" y="263"/>
                    </a:lnTo>
                    <a:lnTo>
                      <a:pt x="649" y="247"/>
                    </a:lnTo>
                    <a:lnTo>
                      <a:pt x="644" y="231"/>
                    </a:lnTo>
                    <a:lnTo>
                      <a:pt x="639" y="216"/>
                    </a:lnTo>
                    <a:lnTo>
                      <a:pt x="633" y="201"/>
                    </a:lnTo>
                    <a:lnTo>
                      <a:pt x="627" y="187"/>
                    </a:lnTo>
                    <a:lnTo>
                      <a:pt x="620" y="172"/>
                    </a:lnTo>
                    <a:lnTo>
                      <a:pt x="611" y="158"/>
                    </a:lnTo>
                    <a:lnTo>
                      <a:pt x="603" y="146"/>
                    </a:lnTo>
                    <a:lnTo>
                      <a:pt x="594" y="132"/>
                    </a:lnTo>
                    <a:lnTo>
                      <a:pt x="584" y="120"/>
                    </a:lnTo>
                    <a:lnTo>
                      <a:pt x="573" y="107"/>
                    </a:lnTo>
                    <a:lnTo>
                      <a:pt x="562" y="96"/>
                    </a:lnTo>
                    <a:lnTo>
                      <a:pt x="551" y="85"/>
                    </a:lnTo>
                    <a:lnTo>
                      <a:pt x="539" y="76"/>
                    </a:lnTo>
                    <a:lnTo>
                      <a:pt x="526" y="66"/>
                    </a:lnTo>
                    <a:lnTo>
                      <a:pt x="514" y="57"/>
                    </a:lnTo>
                    <a:lnTo>
                      <a:pt x="500" y="48"/>
                    </a:lnTo>
                    <a:lnTo>
                      <a:pt x="487" y="40"/>
                    </a:lnTo>
                    <a:lnTo>
                      <a:pt x="473" y="33"/>
                    </a:lnTo>
                    <a:lnTo>
                      <a:pt x="458" y="26"/>
                    </a:lnTo>
                    <a:lnTo>
                      <a:pt x="443" y="20"/>
                    </a:lnTo>
                    <a:lnTo>
                      <a:pt x="428" y="15"/>
                    </a:lnTo>
                    <a:lnTo>
                      <a:pt x="411" y="10"/>
                    </a:lnTo>
                    <a:lnTo>
                      <a:pt x="396" y="7"/>
                    </a:lnTo>
                    <a:lnTo>
                      <a:pt x="380" y="4"/>
                    </a:lnTo>
                    <a:lnTo>
                      <a:pt x="363" y="2"/>
                    </a:lnTo>
                    <a:lnTo>
                      <a:pt x="347" y="0"/>
                    </a:lnTo>
                    <a:lnTo>
                      <a:pt x="329" y="0"/>
                    </a:lnTo>
                    <a:lnTo>
                      <a:pt x="329" y="3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Line 291"/>
              <p:cNvSpPr>
                <a:spLocks noChangeAspect="1" noChangeShapeType="1"/>
              </p:cNvSpPr>
              <p:nvPr/>
            </p:nvSpPr>
            <p:spPr bwMode="auto">
              <a:xfrm flipH="1">
                <a:off x="2430" y="3063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55" name="Line 292"/>
              <p:cNvSpPr>
                <a:spLocks noChangeAspect="1" noChangeShapeType="1"/>
              </p:cNvSpPr>
              <p:nvPr/>
            </p:nvSpPr>
            <p:spPr bwMode="auto">
              <a:xfrm flipH="1">
                <a:off x="2430" y="3355"/>
                <a:ext cx="28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56" name="Freeform 293"/>
              <p:cNvSpPr>
                <a:spLocks noChangeAspect="1"/>
              </p:cNvSpPr>
              <p:nvPr/>
            </p:nvSpPr>
            <p:spPr bwMode="auto">
              <a:xfrm>
                <a:off x="2718" y="3063"/>
                <a:ext cx="160" cy="103"/>
              </a:xfrm>
              <a:custGeom>
                <a:avLst/>
                <a:gdLst>
                  <a:gd name="T0" fmla="*/ 0 w 549"/>
                  <a:gd name="T1" fmla="*/ 0 h 357"/>
                  <a:gd name="T2" fmla="*/ 0 w 549"/>
                  <a:gd name="T3" fmla="*/ 30 h 357"/>
                  <a:gd name="T4" fmla="*/ 47 w 549"/>
                  <a:gd name="T5" fmla="*/ 30 h 357"/>
                  <a:gd name="T6" fmla="*/ 0 60000 65536"/>
                  <a:gd name="T7" fmla="*/ 0 60000 65536"/>
                  <a:gd name="T8" fmla="*/ 0 60000 65536"/>
                  <a:gd name="T9" fmla="*/ 0 w 549"/>
                  <a:gd name="T10" fmla="*/ 0 h 357"/>
                  <a:gd name="T11" fmla="*/ 549 w 549"/>
                  <a:gd name="T12" fmla="*/ 357 h 3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9" h="357">
                    <a:moveTo>
                      <a:pt x="0" y="0"/>
                    </a:moveTo>
                    <a:lnTo>
                      <a:pt x="0" y="357"/>
                    </a:lnTo>
                    <a:lnTo>
                      <a:pt x="549" y="35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294"/>
              <p:cNvSpPr>
                <a:spLocks noChangeAspect="1"/>
              </p:cNvSpPr>
              <p:nvPr/>
            </p:nvSpPr>
            <p:spPr bwMode="auto">
              <a:xfrm>
                <a:off x="2718" y="3253"/>
                <a:ext cx="160" cy="102"/>
              </a:xfrm>
              <a:custGeom>
                <a:avLst/>
                <a:gdLst>
                  <a:gd name="T0" fmla="*/ 0 w 549"/>
                  <a:gd name="T1" fmla="*/ 29 h 357"/>
                  <a:gd name="T2" fmla="*/ 0 w 549"/>
                  <a:gd name="T3" fmla="*/ 0 h 357"/>
                  <a:gd name="T4" fmla="*/ 47 w 549"/>
                  <a:gd name="T5" fmla="*/ 0 h 357"/>
                  <a:gd name="T6" fmla="*/ 0 60000 65536"/>
                  <a:gd name="T7" fmla="*/ 0 60000 65536"/>
                  <a:gd name="T8" fmla="*/ 0 60000 65536"/>
                  <a:gd name="T9" fmla="*/ 0 w 549"/>
                  <a:gd name="T10" fmla="*/ 0 h 357"/>
                  <a:gd name="T11" fmla="*/ 549 w 549"/>
                  <a:gd name="T12" fmla="*/ 357 h 3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9" h="357">
                    <a:moveTo>
                      <a:pt x="0" y="357"/>
                    </a:moveTo>
                    <a:lnTo>
                      <a:pt x="0" y="0"/>
                    </a:lnTo>
                    <a:lnTo>
                      <a:pt x="549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Line 295"/>
              <p:cNvSpPr>
                <a:spLocks noChangeAspect="1" noChangeShapeType="1"/>
              </p:cNvSpPr>
              <p:nvPr/>
            </p:nvSpPr>
            <p:spPr bwMode="auto">
              <a:xfrm flipH="1">
                <a:off x="3094" y="3206"/>
                <a:ext cx="16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59" name="AutoShape 296"/>
              <p:cNvSpPr>
                <a:spLocks noChangeAspect="1" noChangeArrowheads="1"/>
              </p:cNvSpPr>
              <p:nvPr/>
            </p:nvSpPr>
            <p:spPr bwMode="auto">
              <a:xfrm>
                <a:off x="2213" y="3263"/>
                <a:ext cx="221" cy="182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0" name="AutoShape 297"/>
              <p:cNvSpPr>
                <a:spLocks noChangeAspect="1" noChangeArrowheads="1"/>
              </p:cNvSpPr>
              <p:nvPr/>
            </p:nvSpPr>
            <p:spPr bwMode="auto">
              <a:xfrm>
                <a:off x="2213" y="2971"/>
                <a:ext cx="221" cy="182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298"/>
              <p:cNvGrpSpPr>
                <a:grpSpLocks noChangeAspect="1"/>
              </p:cNvGrpSpPr>
              <p:nvPr/>
            </p:nvGrpSpPr>
            <p:grpSpPr bwMode="auto">
              <a:xfrm>
                <a:off x="2858" y="3115"/>
                <a:ext cx="236" cy="182"/>
                <a:chOff x="3403" y="2587"/>
                <a:chExt cx="462" cy="364"/>
              </a:xfrm>
            </p:grpSpPr>
            <p:sp>
              <p:nvSpPr>
                <p:cNvPr id="15505" name="Freeform 299"/>
                <p:cNvSpPr>
                  <a:spLocks noChangeAspect="1"/>
                </p:cNvSpPr>
                <p:nvPr/>
              </p:nvSpPr>
              <p:spPr bwMode="auto">
                <a:xfrm>
                  <a:off x="3408" y="2587"/>
                  <a:ext cx="457" cy="181"/>
                </a:xfrm>
                <a:custGeom>
                  <a:avLst/>
                  <a:gdLst>
                    <a:gd name="T0" fmla="*/ 45 w 914"/>
                    <a:gd name="T1" fmla="*/ 0 h 362"/>
                    <a:gd name="T2" fmla="*/ 77 w 914"/>
                    <a:gd name="T3" fmla="*/ 0 h 362"/>
                    <a:gd name="T4" fmla="*/ 93 w 914"/>
                    <a:gd name="T5" fmla="*/ 0 h 362"/>
                    <a:gd name="T6" fmla="*/ 100 w 914"/>
                    <a:gd name="T7" fmla="*/ 1 h 362"/>
                    <a:gd name="T8" fmla="*/ 104 w 914"/>
                    <a:gd name="T9" fmla="*/ 1 h 362"/>
                    <a:gd name="T10" fmla="*/ 107 w 914"/>
                    <a:gd name="T11" fmla="*/ 1 h 362"/>
                    <a:gd name="T12" fmla="*/ 110 w 914"/>
                    <a:gd name="T13" fmla="*/ 1 h 362"/>
                    <a:gd name="T14" fmla="*/ 112 w 914"/>
                    <a:gd name="T15" fmla="*/ 1 h 362"/>
                    <a:gd name="T16" fmla="*/ 115 w 914"/>
                    <a:gd name="T17" fmla="*/ 1 h 362"/>
                    <a:gd name="T18" fmla="*/ 118 w 914"/>
                    <a:gd name="T19" fmla="*/ 3 h 362"/>
                    <a:gd name="T20" fmla="*/ 121 w 914"/>
                    <a:gd name="T21" fmla="*/ 3 h 362"/>
                    <a:gd name="T22" fmla="*/ 123 w 914"/>
                    <a:gd name="T23" fmla="*/ 3 h 362"/>
                    <a:gd name="T24" fmla="*/ 126 w 914"/>
                    <a:gd name="T25" fmla="*/ 3 h 362"/>
                    <a:gd name="T26" fmla="*/ 131 w 914"/>
                    <a:gd name="T27" fmla="*/ 5 h 362"/>
                    <a:gd name="T28" fmla="*/ 134 w 914"/>
                    <a:gd name="T29" fmla="*/ 6 h 362"/>
                    <a:gd name="T30" fmla="*/ 138 w 914"/>
                    <a:gd name="T31" fmla="*/ 7 h 362"/>
                    <a:gd name="T32" fmla="*/ 140 w 914"/>
                    <a:gd name="T33" fmla="*/ 8 h 362"/>
                    <a:gd name="T34" fmla="*/ 143 w 914"/>
                    <a:gd name="T35" fmla="*/ 10 h 362"/>
                    <a:gd name="T36" fmla="*/ 146 w 914"/>
                    <a:gd name="T37" fmla="*/ 11 h 362"/>
                    <a:gd name="T38" fmla="*/ 149 w 914"/>
                    <a:gd name="T39" fmla="*/ 12 h 362"/>
                    <a:gd name="T40" fmla="*/ 152 w 914"/>
                    <a:gd name="T41" fmla="*/ 14 h 362"/>
                    <a:gd name="T42" fmla="*/ 154 w 914"/>
                    <a:gd name="T43" fmla="*/ 15 h 362"/>
                    <a:gd name="T44" fmla="*/ 156 w 914"/>
                    <a:gd name="T45" fmla="*/ 17 h 362"/>
                    <a:gd name="T46" fmla="*/ 159 w 914"/>
                    <a:gd name="T47" fmla="*/ 19 h 362"/>
                    <a:gd name="T48" fmla="*/ 162 w 914"/>
                    <a:gd name="T49" fmla="*/ 20 h 362"/>
                    <a:gd name="T50" fmla="*/ 164 w 914"/>
                    <a:gd name="T51" fmla="*/ 21 h 362"/>
                    <a:gd name="T52" fmla="*/ 166 w 914"/>
                    <a:gd name="T53" fmla="*/ 23 h 362"/>
                    <a:gd name="T54" fmla="*/ 168 w 914"/>
                    <a:gd name="T55" fmla="*/ 23 h 362"/>
                    <a:gd name="T56" fmla="*/ 171 w 914"/>
                    <a:gd name="T57" fmla="*/ 25 h 362"/>
                    <a:gd name="T58" fmla="*/ 173 w 914"/>
                    <a:gd name="T59" fmla="*/ 26 h 362"/>
                    <a:gd name="T60" fmla="*/ 174 w 914"/>
                    <a:gd name="T61" fmla="*/ 27 h 362"/>
                    <a:gd name="T62" fmla="*/ 175 w 914"/>
                    <a:gd name="T63" fmla="*/ 28 h 362"/>
                    <a:gd name="T64" fmla="*/ 177 w 914"/>
                    <a:gd name="T65" fmla="*/ 29 h 362"/>
                    <a:gd name="T66" fmla="*/ 179 w 914"/>
                    <a:gd name="T67" fmla="*/ 31 h 362"/>
                    <a:gd name="T68" fmla="*/ 180 w 914"/>
                    <a:gd name="T69" fmla="*/ 32 h 362"/>
                    <a:gd name="T70" fmla="*/ 181 w 914"/>
                    <a:gd name="T71" fmla="*/ 33 h 362"/>
                    <a:gd name="T72" fmla="*/ 183 w 914"/>
                    <a:gd name="T73" fmla="*/ 34 h 362"/>
                    <a:gd name="T74" fmla="*/ 185 w 914"/>
                    <a:gd name="T75" fmla="*/ 36 h 362"/>
                    <a:gd name="T76" fmla="*/ 186 w 914"/>
                    <a:gd name="T77" fmla="*/ 37 h 362"/>
                    <a:gd name="T78" fmla="*/ 188 w 914"/>
                    <a:gd name="T79" fmla="*/ 38 h 362"/>
                    <a:gd name="T80" fmla="*/ 190 w 914"/>
                    <a:gd name="T81" fmla="*/ 39 h 362"/>
                    <a:gd name="T82" fmla="*/ 191 w 914"/>
                    <a:gd name="T83" fmla="*/ 41 h 362"/>
                    <a:gd name="T84" fmla="*/ 193 w 914"/>
                    <a:gd name="T85" fmla="*/ 44 h 362"/>
                    <a:gd name="T86" fmla="*/ 195 w 914"/>
                    <a:gd name="T87" fmla="*/ 45 h 362"/>
                    <a:gd name="T88" fmla="*/ 196 w 914"/>
                    <a:gd name="T89" fmla="*/ 46 h 362"/>
                    <a:gd name="T90" fmla="*/ 198 w 914"/>
                    <a:gd name="T91" fmla="*/ 48 h 362"/>
                    <a:gd name="T92" fmla="*/ 201 w 914"/>
                    <a:gd name="T93" fmla="*/ 51 h 362"/>
                    <a:gd name="T94" fmla="*/ 203 w 914"/>
                    <a:gd name="T95" fmla="*/ 54 h 362"/>
                    <a:gd name="T96" fmla="*/ 205 w 914"/>
                    <a:gd name="T97" fmla="*/ 56 h 362"/>
                    <a:gd name="T98" fmla="*/ 206 w 914"/>
                    <a:gd name="T99" fmla="*/ 58 h 362"/>
                    <a:gd name="T100" fmla="*/ 208 w 914"/>
                    <a:gd name="T101" fmla="*/ 61 h 362"/>
                    <a:gd name="T102" fmla="*/ 211 w 914"/>
                    <a:gd name="T103" fmla="*/ 65 h 362"/>
                    <a:gd name="T104" fmla="*/ 213 w 914"/>
                    <a:gd name="T105" fmla="*/ 68 h 362"/>
                    <a:gd name="T106" fmla="*/ 215 w 914"/>
                    <a:gd name="T107" fmla="*/ 71 h 362"/>
                    <a:gd name="T108" fmla="*/ 217 w 914"/>
                    <a:gd name="T109" fmla="*/ 73 h 362"/>
                    <a:gd name="T110" fmla="*/ 219 w 914"/>
                    <a:gd name="T111" fmla="*/ 76 h 362"/>
                    <a:gd name="T112" fmla="*/ 221 w 914"/>
                    <a:gd name="T113" fmla="*/ 79 h 362"/>
                    <a:gd name="T114" fmla="*/ 224 w 914"/>
                    <a:gd name="T115" fmla="*/ 83 h 362"/>
                    <a:gd name="T116" fmla="*/ 225 w 914"/>
                    <a:gd name="T117" fmla="*/ 85 h 362"/>
                    <a:gd name="T118" fmla="*/ 227 w 914"/>
                    <a:gd name="T119" fmla="*/ 87 h 362"/>
                    <a:gd name="T120" fmla="*/ 228 w 914"/>
                    <a:gd name="T121" fmla="*/ 90 h 36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14"/>
                    <a:gd name="T184" fmla="*/ 0 h 362"/>
                    <a:gd name="T185" fmla="*/ 914 w 914"/>
                    <a:gd name="T186" fmla="*/ 362 h 36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14" h="362">
                      <a:moveTo>
                        <a:pt x="0" y="0"/>
                      </a:moveTo>
                      <a:lnTo>
                        <a:pt x="35" y="0"/>
                      </a:lnTo>
                      <a:lnTo>
                        <a:pt x="67" y="0"/>
                      </a:lnTo>
                      <a:lnTo>
                        <a:pt x="98" y="0"/>
                      </a:lnTo>
                      <a:lnTo>
                        <a:pt x="127" y="0"/>
                      </a:lnTo>
                      <a:lnTo>
                        <a:pt x="154" y="0"/>
                      </a:lnTo>
                      <a:lnTo>
                        <a:pt x="179" y="0"/>
                      </a:lnTo>
                      <a:lnTo>
                        <a:pt x="202" y="0"/>
                      </a:lnTo>
                      <a:lnTo>
                        <a:pt x="223" y="0"/>
                      </a:lnTo>
                      <a:lnTo>
                        <a:pt x="243" y="0"/>
                      </a:lnTo>
                      <a:lnTo>
                        <a:pt x="260" y="0"/>
                      </a:lnTo>
                      <a:lnTo>
                        <a:pt x="277" y="0"/>
                      </a:lnTo>
                      <a:lnTo>
                        <a:pt x="292" y="0"/>
                      </a:lnTo>
                      <a:lnTo>
                        <a:pt x="306" y="0"/>
                      </a:lnTo>
                      <a:lnTo>
                        <a:pt x="318" y="0"/>
                      </a:lnTo>
                      <a:lnTo>
                        <a:pt x="330" y="0"/>
                      </a:lnTo>
                      <a:lnTo>
                        <a:pt x="339" y="0"/>
                      </a:lnTo>
                      <a:lnTo>
                        <a:pt x="348" y="0"/>
                      </a:lnTo>
                      <a:lnTo>
                        <a:pt x="358" y="0"/>
                      </a:lnTo>
                      <a:lnTo>
                        <a:pt x="364" y="0"/>
                      </a:lnTo>
                      <a:lnTo>
                        <a:pt x="371" y="0"/>
                      </a:lnTo>
                      <a:lnTo>
                        <a:pt x="376" y="0"/>
                      </a:lnTo>
                      <a:lnTo>
                        <a:pt x="382" y="0"/>
                      </a:lnTo>
                      <a:lnTo>
                        <a:pt x="387" y="0"/>
                      </a:lnTo>
                      <a:lnTo>
                        <a:pt x="390" y="0"/>
                      </a:lnTo>
                      <a:lnTo>
                        <a:pt x="393" y="0"/>
                      </a:lnTo>
                      <a:lnTo>
                        <a:pt x="396" y="0"/>
                      </a:lnTo>
                      <a:lnTo>
                        <a:pt x="399" y="1"/>
                      </a:lnTo>
                      <a:lnTo>
                        <a:pt x="402" y="1"/>
                      </a:lnTo>
                      <a:lnTo>
                        <a:pt x="405" y="1"/>
                      </a:lnTo>
                      <a:lnTo>
                        <a:pt x="407" y="1"/>
                      </a:lnTo>
                      <a:lnTo>
                        <a:pt x="410" y="1"/>
                      </a:lnTo>
                      <a:lnTo>
                        <a:pt x="411" y="1"/>
                      </a:lnTo>
                      <a:lnTo>
                        <a:pt x="414" y="1"/>
                      </a:lnTo>
                      <a:lnTo>
                        <a:pt x="417" y="1"/>
                      </a:lnTo>
                      <a:lnTo>
                        <a:pt x="419" y="1"/>
                      </a:lnTo>
                      <a:lnTo>
                        <a:pt x="422" y="3"/>
                      </a:lnTo>
                      <a:lnTo>
                        <a:pt x="423" y="3"/>
                      </a:lnTo>
                      <a:lnTo>
                        <a:pt x="425" y="3"/>
                      </a:lnTo>
                      <a:lnTo>
                        <a:pt x="426" y="3"/>
                      </a:lnTo>
                      <a:lnTo>
                        <a:pt x="428" y="3"/>
                      </a:lnTo>
                      <a:lnTo>
                        <a:pt x="429" y="3"/>
                      </a:lnTo>
                      <a:lnTo>
                        <a:pt x="431" y="3"/>
                      </a:lnTo>
                      <a:lnTo>
                        <a:pt x="433" y="3"/>
                      </a:lnTo>
                      <a:lnTo>
                        <a:pt x="434" y="3"/>
                      </a:lnTo>
                      <a:lnTo>
                        <a:pt x="436" y="3"/>
                      </a:lnTo>
                      <a:lnTo>
                        <a:pt x="437" y="3"/>
                      </a:lnTo>
                      <a:lnTo>
                        <a:pt x="439" y="3"/>
                      </a:lnTo>
                      <a:lnTo>
                        <a:pt x="440" y="5"/>
                      </a:lnTo>
                      <a:lnTo>
                        <a:pt x="442" y="5"/>
                      </a:lnTo>
                      <a:lnTo>
                        <a:pt x="443" y="5"/>
                      </a:lnTo>
                      <a:lnTo>
                        <a:pt x="445" y="5"/>
                      </a:lnTo>
                      <a:lnTo>
                        <a:pt x="446" y="5"/>
                      </a:lnTo>
                      <a:lnTo>
                        <a:pt x="448" y="5"/>
                      </a:lnTo>
                      <a:lnTo>
                        <a:pt x="449" y="5"/>
                      </a:lnTo>
                      <a:lnTo>
                        <a:pt x="451" y="5"/>
                      </a:lnTo>
                      <a:lnTo>
                        <a:pt x="452" y="6"/>
                      </a:lnTo>
                      <a:lnTo>
                        <a:pt x="454" y="6"/>
                      </a:lnTo>
                      <a:lnTo>
                        <a:pt x="455" y="6"/>
                      </a:lnTo>
                      <a:lnTo>
                        <a:pt x="457" y="6"/>
                      </a:lnTo>
                      <a:lnTo>
                        <a:pt x="460" y="6"/>
                      </a:lnTo>
                      <a:lnTo>
                        <a:pt x="462" y="6"/>
                      </a:lnTo>
                      <a:lnTo>
                        <a:pt x="465" y="8"/>
                      </a:lnTo>
                      <a:lnTo>
                        <a:pt x="466" y="8"/>
                      </a:lnTo>
                      <a:lnTo>
                        <a:pt x="469" y="8"/>
                      </a:lnTo>
                      <a:lnTo>
                        <a:pt x="471" y="8"/>
                      </a:lnTo>
                      <a:lnTo>
                        <a:pt x="474" y="9"/>
                      </a:lnTo>
                      <a:lnTo>
                        <a:pt x="475" y="9"/>
                      </a:lnTo>
                      <a:lnTo>
                        <a:pt x="477" y="9"/>
                      </a:lnTo>
                      <a:lnTo>
                        <a:pt x="478" y="9"/>
                      </a:lnTo>
                      <a:lnTo>
                        <a:pt x="481" y="9"/>
                      </a:lnTo>
                      <a:lnTo>
                        <a:pt x="483" y="9"/>
                      </a:lnTo>
                      <a:lnTo>
                        <a:pt x="485" y="11"/>
                      </a:lnTo>
                      <a:lnTo>
                        <a:pt x="486" y="11"/>
                      </a:lnTo>
                      <a:lnTo>
                        <a:pt x="488" y="11"/>
                      </a:lnTo>
                      <a:lnTo>
                        <a:pt x="489" y="11"/>
                      </a:lnTo>
                      <a:lnTo>
                        <a:pt x="491" y="11"/>
                      </a:lnTo>
                      <a:lnTo>
                        <a:pt x="492" y="12"/>
                      </a:lnTo>
                      <a:lnTo>
                        <a:pt x="494" y="12"/>
                      </a:lnTo>
                      <a:lnTo>
                        <a:pt x="495" y="12"/>
                      </a:lnTo>
                      <a:lnTo>
                        <a:pt x="497" y="12"/>
                      </a:lnTo>
                      <a:lnTo>
                        <a:pt x="498" y="14"/>
                      </a:lnTo>
                      <a:lnTo>
                        <a:pt x="500" y="14"/>
                      </a:lnTo>
                      <a:lnTo>
                        <a:pt x="501" y="14"/>
                      </a:lnTo>
                      <a:lnTo>
                        <a:pt x="503" y="14"/>
                      </a:lnTo>
                      <a:lnTo>
                        <a:pt x="504" y="15"/>
                      </a:lnTo>
                      <a:lnTo>
                        <a:pt x="506" y="15"/>
                      </a:lnTo>
                      <a:lnTo>
                        <a:pt x="507" y="15"/>
                      </a:lnTo>
                      <a:lnTo>
                        <a:pt x="509" y="17"/>
                      </a:lnTo>
                      <a:lnTo>
                        <a:pt x="512" y="17"/>
                      </a:lnTo>
                      <a:lnTo>
                        <a:pt x="514" y="18"/>
                      </a:lnTo>
                      <a:lnTo>
                        <a:pt x="517" y="18"/>
                      </a:lnTo>
                      <a:lnTo>
                        <a:pt x="518" y="20"/>
                      </a:lnTo>
                      <a:lnTo>
                        <a:pt x="521" y="20"/>
                      </a:lnTo>
                      <a:lnTo>
                        <a:pt x="524" y="21"/>
                      </a:lnTo>
                      <a:lnTo>
                        <a:pt x="527" y="21"/>
                      </a:lnTo>
                      <a:lnTo>
                        <a:pt x="529" y="23"/>
                      </a:lnTo>
                      <a:lnTo>
                        <a:pt x="532" y="23"/>
                      </a:lnTo>
                      <a:lnTo>
                        <a:pt x="533" y="24"/>
                      </a:lnTo>
                      <a:lnTo>
                        <a:pt x="536" y="24"/>
                      </a:lnTo>
                      <a:lnTo>
                        <a:pt x="538" y="26"/>
                      </a:lnTo>
                      <a:lnTo>
                        <a:pt x="540" y="26"/>
                      </a:lnTo>
                      <a:lnTo>
                        <a:pt x="543" y="26"/>
                      </a:lnTo>
                      <a:lnTo>
                        <a:pt x="544" y="27"/>
                      </a:lnTo>
                      <a:lnTo>
                        <a:pt x="546" y="27"/>
                      </a:lnTo>
                      <a:lnTo>
                        <a:pt x="547" y="27"/>
                      </a:lnTo>
                      <a:lnTo>
                        <a:pt x="549" y="29"/>
                      </a:lnTo>
                      <a:lnTo>
                        <a:pt x="550" y="29"/>
                      </a:lnTo>
                      <a:lnTo>
                        <a:pt x="552" y="29"/>
                      </a:lnTo>
                      <a:lnTo>
                        <a:pt x="552" y="30"/>
                      </a:lnTo>
                      <a:lnTo>
                        <a:pt x="553" y="30"/>
                      </a:lnTo>
                      <a:lnTo>
                        <a:pt x="555" y="32"/>
                      </a:lnTo>
                      <a:lnTo>
                        <a:pt x="556" y="32"/>
                      </a:lnTo>
                      <a:lnTo>
                        <a:pt x="558" y="32"/>
                      </a:lnTo>
                      <a:lnTo>
                        <a:pt x="559" y="34"/>
                      </a:lnTo>
                      <a:lnTo>
                        <a:pt x="561" y="34"/>
                      </a:lnTo>
                      <a:lnTo>
                        <a:pt x="562" y="35"/>
                      </a:lnTo>
                      <a:lnTo>
                        <a:pt x="564" y="35"/>
                      </a:lnTo>
                      <a:lnTo>
                        <a:pt x="566" y="35"/>
                      </a:lnTo>
                      <a:lnTo>
                        <a:pt x="567" y="37"/>
                      </a:lnTo>
                      <a:lnTo>
                        <a:pt x="569" y="38"/>
                      </a:lnTo>
                      <a:lnTo>
                        <a:pt x="570" y="38"/>
                      </a:lnTo>
                      <a:lnTo>
                        <a:pt x="572" y="40"/>
                      </a:lnTo>
                      <a:lnTo>
                        <a:pt x="575" y="40"/>
                      </a:lnTo>
                      <a:lnTo>
                        <a:pt x="576" y="41"/>
                      </a:lnTo>
                      <a:lnTo>
                        <a:pt x="579" y="43"/>
                      </a:lnTo>
                      <a:lnTo>
                        <a:pt x="581" y="44"/>
                      </a:lnTo>
                      <a:lnTo>
                        <a:pt x="584" y="44"/>
                      </a:lnTo>
                      <a:lnTo>
                        <a:pt x="585" y="46"/>
                      </a:lnTo>
                      <a:lnTo>
                        <a:pt x="588" y="47"/>
                      </a:lnTo>
                      <a:lnTo>
                        <a:pt x="590" y="49"/>
                      </a:lnTo>
                      <a:lnTo>
                        <a:pt x="592" y="49"/>
                      </a:lnTo>
                      <a:lnTo>
                        <a:pt x="593" y="50"/>
                      </a:lnTo>
                      <a:lnTo>
                        <a:pt x="595" y="50"/>
                      </a:lnTo>
                      <a:lnTo>
                        <a:pt x="598" y="52"/>
                      </a:lnTo>
                      <a:lnTo>
                        <a:pt x="599" y="53"/>
                      </a:lnTo>
                      <a:lnTo>
                        <a:pt x="601" y="53"/>
                      </a:lnTo>
                      <a:lnTo>
                        <a:pt x="602" y="55"/>
                      </a:lnTo>
                      <a:lnTo>
                        <a:pt x="604" y="55"/>
                      </a:lnTo>
                      <a:lnTo>
                        <a:pt x="605" y="56"/>
                      </a:lnTo>
                      <a:lnTo>
                        <a:pt x="607" y="56"/>
                      </a:lnTo>
                      <a:lnTo>
                        <a:pt x="608" y="58"/>
                      </a:lnTo>
                      <a:lnTo>
                        <a:pt x="610" y="58"/>
                      </a:lnTo>
                      <a:lnTo>
                        <a:pt x="611" y="60"/>
                      </a:lnTo>
                      <a:lnTo>
                        <a:pt x="613" y="60"/>
                      </a:lnTo>
                      <a:lnTo>
                        <a:pt x="613" y="61"/>
                      </a:lnTo>
                      <a:lnTo>
                        <a:pt x="614" y="61"/>
                      </a:lnTo>
                      <a:lnTo>
                        <a:pt x="616" y="61"/>
                      </a:lnTo>
                      <a:lnTo>
                        <a:pt x="618" y="63"/>
                      </a:lnTo>
                      <a:lnTo>
                        <a:pt x="619" y="63"/>
                      </a:lnTo>
                      <a:lnTo>
                        <a:pt x="621" y="64"/>
                      </a:lnTo>
                      <a:lnTo>
                        <a:pt x="622" y="66"/>
                      </a:lnTo>
                      <a:lnTo>
                        <a:pt x="624" y="66"/>
                      </a:lnTo>
                      <a:lnTo>
                        <a:pt x="625" y="67"/>
                      </a:lnTo>
                      <a:lnTo>
                        <a:pt x="628" y="69"/>
                      </a:lnTo>
                      <a:lnTo>
                        <a:pt x="630" y="69"/>
                      </a:lnTo>
                      <a:lnTo>
                        <a:pt x="631" y="70"/>
                      </a:lnTo>
                      <a:lnTo>
                        <a:pt x="634" y="72"/>
                      </a:lnTo>
                      <a:lnTo>
                        <a:pt x="636" y="73"/>
                      </a:lnTo>
                      <a:lnTo>
                        <a:pt x="637" y="73"/>
                      </a:lnTo>
                      <a:lnTo>
                        <a:pt x="639" y="75"/>
                      </a:lnTo>
                      <a:lnTo>
                        <a:pt x="642" y="76"/>
                      </a:lnTo>
                      <a:lnTo>
                        <a:pt x="643" y="76"/>
                      </a:lnTo>
                      <a:lnTo>
                        <a:pt x="645" y="78"/>
                      </a:lnTo>
                      <a:lnTo>
                        <a:pt x="647" y="78"/>
                      </a:lnTo>
                      <a:lnTo>
                        <a:pt x="647" y="79"/>
                      </a:lnTo>
                      <a:lnTo>
                        <a:pt x="648" y="79"/>
                      </a:lnTo>
                      <a:lnTo>
                        <a:pt x="650" y="81"/>
                      </a:lnTo>
                      <a:lnTo>
                        <a:pt x="651" y="81"/>
                      </a:lnTo>
                      <a:lnTo>
                        <a:pt x="651" y="82"/>
                      </a:lnTo>
                      <a:lnTo>
                        <a:pt x="653" y="82"/>
                      </a:lnTo>
                      <a:lnTo>
                        <a:pt x="654" y="82"/>
                      </a:lnTo>
                      <a:lnTo>
                        <a:pt x="656" y="84"/>
                      </a:lnTo>
                      <a:lnTo>
                        <a:pt x="657" y="86"/>
                      </a:lnTo>
                      <a:lnTo>
                        <a:pt x="659" y="86"/>
                      </a:lnTo>
                      <a:lnTo>
                        <a:pt x="660" y="87"/>
                      </a:lnTo>
                      <a:lnTo>
                        <a:pt x="662" y="87"/>
                      </a:lnTo>
                      <a:lnTo>
                        <a:pt x="662" y="89"/>
                      </a:lnTo>
                      <a:lnTo>
                        <a:pt x="663" y="89"/>
                      </a:lnTo>
                      <a:lnTo>
                        <a:pt x="665" y="90"/>
                      </a:lnTo>
                      <a:lnTo>
                        <a:pt x="666" y="90"/>
                      </a:lnTo>
                      <a:lnTo>
                        <a:pt x="666" y="92"/>
                      </a:lnTo>
                      <a:lnTo>
                        <a:pt x="668" y="92"/>
                      </a:lnTo>
                      <a:lnTo>
                        <a:pt x="669" y="93"/>
                      </a:lnTo>
                      <a:lnTo>
                        <a:pt x="671" y="95"/>
                      </a:lnTo>
                      <a:lnTo>
                        <a:pt x="673" y="95"/>
                      </a:lnTo>
                      <a:lnTo>
                        <a:pt x="674" y="96"/>
                      </a:lnTo>
                      <a:lnTo>
                        <a:pt x="677" y="98"/>
                      </a:lnTo>
                      <a:lnTo>
                        <a:pt x="679" y="98"/>
                      </a:lnTo>
                      <a:lnTo>
                        <a:pt x="680" y="99"/>
                      </a:lnTo>
                      <a:lnTo>
                        <a:pt x="682" y="101"/>
                      </a:lnTo>
                      <a:lnTo>
                        <a:pt x="683" y="102"/>
                      </a:lnTo>
                      <a:lnTo>
                        <a:pt x="685" y="102"/>
                      </a:lnTo>
                      <a:lnTo>
                        <a:pt x="686" y="104"/>
                      </a:lnTo>
                      <a:lnTo>
                        <a:pt x="688" y="105"/>
                      </a:lnTo>
                      <a:lnTo>
                        <a:pt x="689" y="105"/>
                      </a:lnTo>
                      <a:lnTo>
                        <a:pt x="691" y="107"/>
                      </a:lnTo>
                      <a:lnTo>
                        <a:pt x="692" y="108"/>
                      </a:lnTo>
                      <a:lnTo>
                        <a:pt x="694" y="108"/>
                      </a:lnTo>
                      <a:lnTo>
                        <a:pt x="694" y="110"/>
                      </a:lnTo>
                      <a:lnTo>
                        <a:pt x="695" y="110"/>
                      </a:lnTo>
                      <a:lnTo>
                        <a:pt x="697" y="112"/>
                      </a:lnTo>
                      <a:lnTo>
                        <a:pt x="699" y="112"/>
                      </a:lnTo>
                      <a:lnTo>
                        <a:pt x="699" y="113"/>
                      </a:lnTo>
                      <a:lnTo>
                        <a:pt x="700" y="113"/>
                      </a:lnTo>
                      <a:lnTo>
                        <a:pt x="702" y="115"/>
                      </a:lnTo>
                      <a:lnTo>
                        <a:pt x="703" y="116"/>
                      </a:lnTo>
                      <a:lnTo>
                        <a:pt x="705" y="118"/>
                      </a:lnTo>
                      <a:lnTo>
                        <a:pt x="706" y="118"/>
                      </a:lnTo>
                      <a:lnTo>
                        <a:pt x="708" y="119"/>
                      </a:lnTo>
                      <a:lnTo>
                        <a:pt x="708" y="121"/>
                      </a:lnTo>
                      <a:lnTo>
                        <a:pt x="709" y="121"/>
                      </a:lnTo>
                      <a:lnTo>
                        <a:pt x="711" y="122"/>
                      </a:lnTo>
                      <a:lnTo>
                        <a:pt x="712" y="122"/>
                      </a:lnTo>
                      <a:lnTo>
                        <a:pt x="712" y="124"/>
                      </a:lnTo>
                      <a:lnTo>
                        <a:pt x="714" y="124"/>
                      </a:lnTo>
                      <a:lnTo>
                        <a:pt x="714" y="125"/>
                      </a:lnTo>
                      <a:lnTo>
                        <a:pt x="715" y="125"/>
                      </a:lnTo>
                      <a:lnTo>
                        <a:pt x="717" y="127"/>
                      </a:lnTo>
                      <a:lnTo>
                        <a:pt x="718" y="128"/>
                      </a:lnTo>
                      <a:lnTo>
                        <a:pt x="720" y="128"/>
                      </a:lnTo>
                      <a:lnTo>
                        <a:pt x="720" y="130"/>
                      </a:lnTo>
                      <a:lnTo>
                        <a:pt x="721" y="130"/>
                      </a:lnTo>
                      <a:lnTo>
                        <a:pt x="723" y="131"/>
                      </a:lnTo>
                      <a:lnTo>
                        <a:pt x="725" y="133"/>
                      </a:lnTo>
                      <a:lnTo>
                        <a:pt x="726" y="133"/>
                      </a:lnTo>
                      <a:lnTo>
                        <a:pt x="728" y="134"/>
                      </a:lnTo>
                      <a:lnTo>
                        <a:pt x="729" y="136"/>
                      </a:lnTo>
                      <a:lnTo>
                        <a:pt x="731" y="138"/>
                      </a:lnTo>
                      <a:lnTo>
                        <a:pt x="732" y="138"/>
                      </a:lnTo>
                      <a:lnTo>
                        <a:pt x="734" y="139"/>
                      </a:lnTo>
                      <a:lnTo>
                        <a:pt x="735" y="139"/>
                      </a:lnTo>
                      <a:lnTo>
                        <a:pt x="735" y="141"/>
                      </a:lnTo>
                      <a:lnTo>
                        <a:pt x="737" y="141"/>
                      </a:lnTo>
                      <a:lnTo>
                        <a:pt x="738" y="142"/>
                      </a:lnTo>
                      <a:lnTo>
                        <a:pt x="740" y="144"/>
                      </a:lnTo>
                      <a:lnTo>
                        <a:pt x="741" y="144"/>
                      </a:lnTo>
                      <a:lnTo>
                        <a:pt x="743" y="145"/>
                      </a:lnTo>
                      <a:lnTo>
                        <a:pt x="744" y="147"/>
                      </a:lnTo>
                      <a:lnTo>
                        <a:pt x="746" y="147"/>
                      </a:lnTo>
                      <a:lnTo>
                        <a:pt x="747" y="148"/>
                      </a:lnTo>
                      <a:lnTo>
                        <a:pt x="749" y="150"/>
                      </a:lnTo>
                      <a:lnTo>
                        <a:pt x="751" y="150"/>
                      </a:lnTo>
                      <a:lnTo>
                        <a:pt x="751" y="151"/>
                      </a:lnTo>
                      <a:lnTo>
                        <a:pt x="752" y="151"/>
                      </a:lnTo>
                      <a:lnTo>
                        <a:pt x="752" y="153"/>
                      </a:lnTo>
                      <a:lnTo>
                        <a:pt x="754" y="153"/>
                      </a:lnTo>
                      <a:lnTo>
                        <a:pt x="754" y="154"/>
                      </a:lnTo>
                      <a:lnTo>
                        <a:pt x="755" y="154"/>
                      </a:lnTo>
                      <a:lnTo>
                        <a:pt x="755" y="156"/>
                      </a:lnTo>
                      <a:lnTo>
                        <a:pt x="757" y="156"/>
                      </a:lnTo>
                      <a:lnTo>
                        <a:pt x="757" y="157"/>
                      </a:lnTo>
                      <a:lnTo>
                        <a:pt x="758" y="157"/>
                      </a:lnTo>
                      <a:lnTo>
                        <a:pt x="758" y="159"/>
                      </a:lnTo>
                      <a:lnTo>
                        <a:pt x="760" y="160"/>
                      </a:lnTo>
                      <a:lnTo>
                        <a:pt x="761" y="160"/>
                      </a:lnTo>
                      <a:lnTo>
                        <a:pt x="763" y="162"/>
                      </a:lnTo>
                      <a:lnTo>
                        <a:pt x="763" y="164"/>
                      </a:lnTo>
                      <a:lnTo>
                        <a:pt x="764" y="165"/>
                      </a:lnTo>
                      <a:lnTo>
                        <a:pt x="766" y="167"/>
                      </a:lnTo>
                      <a:lnTo>
                        <a:pt x="767" y="168"/>
                      </a:lnTo>
                      <a:lnTo>
                        <a:pt x="769" y="170"/>
                      </a:lnTo>
                      <a:lnTo>
                        <a:pt x="770" y="171"/>
                      </a:lnTo>
                      <a:lnTo>
                        <a:pt x="772" y="173"/>
                      </a:lnTo>
                      <a:lnTo>
                        <a:pt x="773" y="174"/>
                      </a:lnTo>
                      <a:lnTo>
                        <a:pt x="775" y="176"/>
                      </a:lnTo>
                      <a:lnTo>
                        <a:pt x="776" y="177"/>
                      </a:lnTo>
                      <a:lnTo>
                        <a:pt x="776" y="179"/>
                      </a:lnTo>
                      <a:lnTo>
                        <a:pt x="778" y="179"/>
                      </a:lnTo>
                      <a:lnTo>
                        <a:pt x="780" y="180"/>
                      </a:lnTo>
                      <a:lnTo>
                        <a:pt x="781" y="182"/>
                      </a:lnTo>
                      <a:lnTo>
                        <a:pt x="781" y="183"/>
                      </a:lnTo>
                      <a:lnTo>
                        <a:pt x="783" y="183"/>
                      </a:lnTo>
                      <a:lnTo>
                        <a:pt x="783" y="185"/>
                      </a:lnTo>
                      <a:lnTo>
                        <a:pt x="784" y="186"/>
                      </a:lnTo>
                      <a:lnTo>
                        <a:pt x="786" y="188"/>
                      </a:lnTo>
                      <a:lnTo>
                        <a:pt x="787" y="188"/>
                      </a:lnTo>
                      <a:lnTo>
                        <a:pt x="787" y="189"/>
                      </a:lnTo>
                      <a:lnTo>
                        <a:pt x="789" y="191"/>
                      </a:lnTo>
                      <a:lnTo>
                        <a:pt x="789" y="193"/>
                      </a:lnTo>
                      <a:lnTo>
                        <a:pt x="790" y="193"/>
                      </a:lnTo>
                      <a:lnTo>
                        <a:pt x="792" y="194"/>
                      </a:lnTo>
                      <a:lnTo>
                        <a:pt x="792" y="196"/>
                      </a:lnTo>
                      <a:lnTo>
                        <a:pt x="793" y="197"/>
                      </a:lnTo>
                      <a:lnTo>
                        <a:pt x="795" y="199"/>
                      </a:lnTo>
                      <a:lnTo>
                        <a:pt x="796" y="200"/>
                      </a:lnTo>
                      <a:lnTo>
                        <a:pt x="798" y="202"/>
                      </a:lnTo>
                      <a:lnTo>
                        <a:pt x="799" y="203"/>
                      </a:lnTo>
                      <a:lnTo>
                        <a:pt x="801" y="206"/>
                      </a:lnTo>
                      <a:lnTo>
                        <a:pt x="802" y="208"/>
                      </a:lnTo>
                      <a:lnTo>
                        <a:pt x="804" y="209"/>
                      </a:lnTo>
                      <a:lnTo>
                        <a:pt x="806" y="212"/>
                      </a:lnTo>
                      <a:lnTo>
                        <a:pt x="807" y="214"/>
                      </a:lnTo>
                      <a:lnTo>
                        <a:pt x="809" y="215"/>
                      </a:lnTo>
                      <a:lnTo>
                        <a:pt x="810" y="217"/>
                      </a:lnTo>
                      <a:lnTo>
                        <a:pt x="812" y="219"/>
                      </a:lnTo>
                      <a:lnTo>
                        <a:pt x="813" y="220"/>
                      </a:lnTo>
                      <a:lnTo>
                        <a:pt x="815" y="222"/>
                      </a:lnTo>
                      <a:lnTo>
                        <a:pt x="815" y="223"/>
                      </a:lnTo>
                      <a:lnTo>
                        <a:pt x="816" y="225"/>
                      </a:lnTo>
                      <a:lnTo>
                        <a:pt x="818" y="226"/>
                      </a:lnTo>
                      <a:lnTo>
                        <a:pt x="819" y="228"/>
                      </a:lnTo>
                      <a:lnTo>
                        <a:pt x="819" y="229"/>
                      </a:lnTo>
                      <a:lnTo>
                        <a:pt x="821" y="231"/>
                      </a:lnTo>
                      <a:lnTo>
                        <a:pt x="822" y="231"/>
                      </a:lnTo>
                      <a:lnTo>
                        <a:pt x="822" y="232"/>
                      </a:lnTo>
                      <a:lnTo>
                        <a:pt x="824" y="234"/>
                      </a:lnTo>
                      <a:lnTo>
                        <a:pt x="824" y="235"/>
                      </a:lnTo>
                      <a:lnTo>
                        <a:pt x="825" y="237"/>
                      </a:lnTo>
                      <a:lnTo>
                        <a:pt x="827" y="237"/>
                      </a:lnTo>
                      <a:lnTo>
                        <a:pt x="827" y="238"/>
                      </a:lnTo>
                      <a:lnTo>
                        <a:pt x="828" y="240"/>
                      </a:lnTo>
                      <a:lnTo>
                        <a:pt x="830" y="241"/>
                      </a:lnTo>
                      <a:lnTo>
                        <a:pt x="830" y="243"/>
                      </a:lnTo>
                      <a:lnTo>
                        <a:pt x="832" y="245"/>
                      </a:lnTo>
                      <a:lnTo>
                        <a:pt x="833" y="248"/>
                      </a:lnTo>
                      <a:lnTo>
                        <a:pt x="835" y="249"/>
                      </a:lnTo>
                      <a:lnTo>
                        <a:pt x="836" y="251"/>
                      </a:lnTo>
                      <a:lnTo>
                        <a:pt x="838" y="254"/>
                      </a:lnTo>
                      <a:lnTo>
                        <a:pt x="839" y="255"/>
                      </a:lnTo>
                      <a:lnTo>
                        <a:pt x="841" y="258"/>
                      </a:lnTo>
                      <a:lnTo>
                        <a:pt x="842" y="260"/>
                      </a:lnTo>
                      <a:lnTo>
                        <a:pt x="844" y="263"/>
                      </a:lnTo>
                      <a:lnTo>
                        <a:pt x="845" y="264"/>
                      </a:lnTo>
                      <a:lnTo>
                        <a:pt x="847" y="266"/>
                      </a:lnTo>
                      <a:lnTo>
                        <a:pt x="848" y="269"/>
                      </a:lnTo>
                      <a:lnTo>
                        <a:pt x="850" y="271"/>
                      </a:lnTo>
                      <a:lnTo>
                        <a:pt x="851" y="272"/>
                      </a:lnTo>
                      <a:lnTo>
                        <a:pt x="853" y="274"/>
                      </a:lnTo>
                      <a:lnTo>
                        <a:pt x="853" y="275"/>
                      </a:lnTo>
                      <a:lnTo>
                        <a:pt x="854" y="277"/>
                      </a:lnTo>
                      <a:lnTo>
                        <a:pt x="856" y="278"/>
                      </a:lnTo>
                      <a:lnTo>
                        <a:pt x="856" y="280"/>
                      </a:lnTo>
                      <a:lnTo>
                        <a:pt x="858" y="281"/>
                      </a:lnTo>
                      <a:lnTo>
                        <a:pt x="859" y="281"/>
                      </a:lnTo>
                      <a:lnTo>
                        <a:pt x="859" y="283"/>
                      </a:lnTo>
                      <a:lnTo>
                        <a:pt x="861" y="284"/>
                      </a:lnTo>
                      <a:lnTo>
                        <a:pt x="861" y="286"/>
                      </a:lnTo>
                      <a:lnTo>
                        <a:pt x="862" y="287"/>
                      </a:lnTo>
                      <a:lnTo>
                        <a:pt x="864" y="289"/>
                      </a:lnTo>
                      <a:lnTo>
                        <a:pt x="864" y="290"/>
                      </a:lnTo>
                      <a:lnTo>
                        <a:pt x="865" y="290"/>
                      </a:lnTo>
                      <a:lnTo>
                        <a:pt x="867" y="292"/>
                      </a:lnTo>
                      <a:lnTo>
                        <a:pt x="867" y="293"/>
                      </a:lnTo>
                      <a:lnTo>
                        <a:pt x="868" y="295"/>
                      </a:lnTo>
                      <a:lnTo>
                        <a:pt x="870" y="298"/>
                      </a:lnTo>
                      <a:lnTo>
                        <a:pt x="871" y="300"/>
                      </a:lnTo>
                      <a:lnTo>
                        <a:pt x="873" y="301"/>
                      </a:lnTo>
                      <a:lnTo>
                        <a:pt x="874" y="303"/>
                      </a:lnTo>
                      <a:lnTo>
                        <a:pt x="876" y="306"/>
                      </a:lnTo>
                      <a:lnTo>
                        <a:pt x="877" y="307"/>
                      </a:lnTo>
                      <a:lnTo>
                        <a:pt x="879" y="310"/>
                      </a:lnTo>
                      <a:lnTo>
                        <a:pt x="880" y="312"/>
                      </a:lnTo>
                      <a:lnTo>
                        <a:pt x="882" y="315"/>
                      </a:lnTo>
                      <a:lnTo>
                        <a:pt x="884" y="316"/>
                      </a:lnTo>
                      <a:lnTo>
                        <a:pt x="885" y="319"/>
                      </a:lnTo>
                      <a:lnTo>
                        <a:pt x="887" y="321"/>
                      </a:lnTo>
                      <a:lnTo>
                        <a:pt x="888" y="324"/>
                      </a:lnTo>
                      <a:lnTo>
                        <a:pt x="890" y="326"/>
                      </a:lnTo>
                      <a:lnTo>
                        <a:pt x="891" y="327"/>
                      </a:lnTo>
                      <a:lnTo>
                        <a:pt x="893" y="329"/>
                      </a:lnTo>
                      <a:lnTo>
                        <a:pt x="893" y="330"/>
                      </a:lnTo>
                      <a:lnTo>
                        <a:pt x="894" y="332"/>
                      </a:lnTo>
                      <a:lnTo>
                        <a:pt x="896" y="333"/>
                      </a:lnTo>
                      <a:lnTo>
                        <a:pt x="896" y="335"/>
                      </a:lnTo>
                      <a:lnTo>
                        <a:pt x="897" y="336"/>
                      </a:lnTo>
                      <a:lnTo>
                        <a:pt x="899" y="338"/>
                      </a:lnTo>
                      <a:lnTo>
                        <a:pt x="899" y="339"/>
                      </a:lnTo>
                      <a:lnTo>
                        <a:pt x="900" y="341"/>
                      </a:lnTo>
                      <a:lnTo>
                        <a:pt x="900" y="342"/>
                      </a:lnTo>
                      <a:lnTo>
                        <a:pt x="902" y="342"/>
                      </a:lnTo>
                      <a:lnTo>
                        <a:pt x="902" y="344"/>
                      </a:lnTo>
                      <a:lnTo>
                        <a:pt x="903" y="345"/>
                      </a:lnTo>
                      <a:lnTo>
                        <a:pt x="903" y="347"/>
                      </a:lnTo>
                      <a:lnTo>
                        <a:pt x="905" y="348"/>
                      </a:lnTo>
                      <a:lnTo>
                        <a:pt x="906" y="350"/>
                      </a:lnTo>
                      <a:lnTo>
                        <a:pt x="908" y="352"/>
                      </a:lnTo>
                      <a:lnTo>
                        <a:pt x="908" y="353"/>
                      </a:lnTo>
                      <a:lnTo>
                        <a:pt x="909" y="355"/>
                      </a:lnTo>
                      <a:lnTo>
                        <a:pt x="909" y="358"/>
                      </a:lnTo>
                      <a:lnTo>
                        <a:pt x="911" y="359"/>
                      </a:lnTo>
                      <a:lnTo>
                        <a:pt x="913" y="361"/>
                      </a:lnTo>
                      <a:lnTo>
                        <a:pt x="914" y="362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6" name="Freeform 300"/>
                <p:cNvSpPr>
                  <a:spLocks noChangeAspect="1"/>
                </p:cNvSpPr>
                <p:nvPr/>
              </p:nvSpPr>
              <p:spPr bwMode="auto">
                <a:xfrm>
                  <a:off x="3408" y="2770"/>
                  <a:ext cx="457" cy="181"/>
                </a:xfrm>
                <a:custGeom>
                  <a:avLst/>
                  <a:gdLst>
                    <a:gd name="T0" fmla="*/ 45 w 914"/>
                    <a:gd name="T1" fmla="*/ 90 h 363"/>
                    <a:gd name="T2" fmla="*/ 77 w 914"/>
                    <a:gd name="T3" fmla="*/ 90 h 363"/>
                    <a:gd name="T4" fmla="*/ 93 w 914"/>
                    <a:gd name="T5" fmla="*/ 90 h 363"/>
                    <a:gd name="T6" fmla="*/ 100 w 914"/>
                    <a:gd name="T7" fmla="*/ 90 h 363"/>
                    <a:gd name="T8" fmla="*/ 104 w 914"/>
                    <a:gd name="T9" fmla="*/ 90 h 363"/>
                    <a:gd name="T10" fmla="*/ 107 w 914"/>
                    <a:gd name="T11" fmla="*/ 90 h 363"/>
                    <a:gd name="T12" fmla="*/ 110 w 914"/>
                    <a:gd name="T13" fmla="*/ 90 h 363"/>
                    <a:gd name="T14" fmla="*/ 112 w 914"/>
                    <a:gd name="T15" fmla="*/ 89 h 363"/>
                    <a:gd name="T16" fmla="*/ 115 w 914"/>
                    <a:gd name="T17" fmla="*/ 89 h 363"/>
                    <a:gd name="T18" fmla="*/ 118 w 914"/>
                    <a:gd name="T19" fmla="*/ 88 h 363"/>
                    <a:gd name="T20" fmla="*/ 121 w 914"/>
                    <a:gd name="T21" fmla="*/ 88 h 363"/>
                    <a:gd name="T22" fmla="*/ 123 w 914"/>
                    <a:gd name="T23" fmla="*/ 87 h 363"/>
                    <a:gd name="T24" fmla="*/ 126 w 914"/>
                    <a:gd name="T25" fmla="*/ 86 h 363"/>
                    <a:gd name="T26" fmla="*/ 131 w 914"/>
                    <a:gd name="T27" fmla="*/ 85 h 363"/>
                    <a:gd name="T28" fmla="*/ 134 w 914"/>
                    <a:gd name="T29" fmla="*/ 84 h 363"/>
                    <a:gd name="T30" fmla="*/ 138 w 914"/>
                    <a:gd name="T31" fmla="*/ 83 h 363"/>
                    <a:gd name="T32" fmla="*/ 140 w 914"/>
                    <a:gd name="T33" fmla="*/ 82 h 363"/>
                    <a:gd name="T34" fmla="*/ 143 w 914"/>
                    <a:gd name="T35" fmla="*/ 81 h 363"/>
                    <a:gd name="T36" fmla="*/ 146 w 914"/>
                    <a:gd name="T37" fmla="*/ 79 h 363"/>
                    <a:gd name="T38" fmla="*/ 149 w 914"/>
                    <a:gd name="T39" fmla="*/ 78 h 363"/>
                    <a:gd name="T40" fmla="*/ 152 w 914"/>
                    <a:gd name="T41" fmla="*/ 76 h 363"/>
                    <a:gd name="T42" fmla="*/ 154 w 914"/>
                    <a:gd name="T43" fmla="*/ 75 h 363"/>
                    <a:gd name="T44" fmla="*/ 156 w 914"/>
                    <a:gd name="T45" fmla="*/ 74 h 363"/>
                    <a:gd name="T46" fmla="*/ 159 w 914"/>
                    <a:gd name="T47" fmla="*/ 72 h 363"/>
                    <a:gd name="T48" fmla="*/ 162 w 914"/>
                    <a:gd name="T49" fmla="*/ 70 h 363"/>
                    <a:gd name="T50" fmla="*/ 164 w 914"/>
                    <a:gd name="T51" fmla="*/ 69 h 363"/>
                    <a:gd name="T52" fmla="*/ 166 w 914"/>
                    <a:gd name="T53" fmla="*/ 68 h 363"/>
                    <a:gd name="T54" fmla="*/ 168 w 914"/>
                    <a:gd name="T55" fmla="*/ 67 h 363"/>
                    <a:gd name="T56" fmla="*/ 171 w 914"/>
                    <a:gd name="T57" fmla="*/ 65 h 363"/>
                    <a:gd name="T58" fmla="*/ 173 w 914"/>
                    <a:gd name="T59" fmla="*/ 64 h 363"/>
                    <a:gd name="T60" fmla="*/ 174 w 914"/>
                    <a:gd name="T61" fmla="*/ 63 h 363"/>
                    <a:gd name="T62" fmla="*/ 175 w 914"/>
                    <a:gd name="T63" fmla="*/ 62 h 363"/>
                    <a:gd name="T64" fmla="*/ 177 w 914"/>
                    <a:gd name="T65" fmla="*/ 60 h 363"/>
                    <a:gd name="T66" fmla="*/ 179 w 914"/>
                    <a:gd name="T67" fmla="*/ 59 h 363"/>
                    <a:gd name="T68" fmla="*/ 180 w 914"/>
                    <a:gd name="T69" fmla="*/ 58 h 363"/>
                    <a:gd name="T70" fmla="*/ 181 w 914"/>
                    <a:gd name="T71" fmla="*/ 57 h 363"/>
                    <a:gd name="T72" fmla="*/ 183 w 914"/>
                    <a:gd name="T73" fmla="*/ 56 h 363"/>
                    <a:gd name="T74" fmla="*/ 185 w 914"/>
                    <a:gd name="T75" fmla="*/ 55 h 363"/>
                    <a:gd name="T76" fmla="*/ 186 w 914"/>
                    <a:gd name="T77" fmla="*/ 54 h 363"/>
                    <a:gd name="T78" fmla="*/ 188 w 914"/>
                    <a:gd name="T79" fmla="*/ 52 h 363"/>
                    <a:gd name="T80" fmla="*/ 190 w 914"/>
                    <a:gd name="T81" fmla="*/ 51 h 363"/>
                    <a:gd name="T82" fmla="*/ 191 w 914"/>
                    <a:gd name="T83" fmla="*/ 49 h 363"/>
                    <a:gd name="T84" fmla="*/ 193 w 914"/>
                    <a:gd name="T85" fmla="*/ 47 h 363"/>
                    <a:gd name="T86" fmla="*/ 195 w 914"/>
                    <a:gd name="T87" fmla="*/ 45 h 363"/>
                    <a:gd name="T88" fmla="*/ 196 w 914"/>
                    <a:gd name="T89" fmla="*/ 44 h 363"/>
                    <a:gd name="T90" fmla="*/ 198 w 914"/>
                    <a:gd name="T91" fmla="*/ 42 h 363"/>
                    <a:gd name="T92" fmla="*/ 201 w 914"/>
                    <a:gd name="T93" fmla="*/ 39 h 363"/>
                    <a:gd name="T94" fmla="*/ 203 w 914"/>
                    <a:gd name="T95" fmla="*/ 36 h 363"/>
                    <a:gd name="T96" fmla="*/ 205 w 914"/>
                    <a:gd name="T97" fmla="*/ 34 h 363"/>
                    <a:gd name="T98" fmla="*/ 206 w 914"/>
                    <a:gd name="T99" fmla="*/ 31 h 363"/>
                    <a:gd name="T100" fmla="*/ 208 w 914"/>
                    <a:gd name="T101" fmla="*/ 29 h 363"/>
                    <a:gd name="T102" fmla="*/ 211 w 914"/>
                    <a:gd name="T103" fmla="*/ 26 h 363"/>
                    <a:gd name="T104" fmla="*/ 213 w 914"/>
                    <a:gd name="T105" fmla="*/ 22 h 363"/>
                    <a:gd name="T106" fmla="*/ 215 w 914"/>
                    <a:gd name="T107" fmla="*/ 20 h 363"/>
                    <a:gd name="T108" fmla="*/ 217 w 914"/>
                    <a:gd name="T109" fmla="*/ 17 h 363"/>
                    <a:gd name="T110" fmla="*/ 219 w 914"/>
                    <a:gd name="T111" fmla="*/ 15 h 363"/>
                    <a:gd name="T112" fmla="*/ 221 w 914"/>
                    <a:gd name="T113" fmla="*/ 11 h 363"/>
                    <a:gd name="T114" fmla="*/ 224 w 914"/>
                    <a:gd name="T115" fmla="*/ 8 h 363"/>
                    <a:gd name="T116" fmla="*/ 225 w 914"/>
                    <a:gd name="T117" fmla="*/ 5 h 363"/>
                    <a:gd name="T118" fmla="*/ 227 w 914"/>
                    <a:gd name="T119" fmla="*/ 3 h 363"/>
                    <a:gd name="T120" fmla="*/ 228 w 914"/>
                    <a:gd name="T121" fmla="*/ 0 h 36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14"/>
                    <a:gd name="T184" fmla="*/ 0 h 363"/>
                    <a:gd name="T185" fmla="*/ 914 w 914"/>
                    <a:gd name="T186" fmla="*/ 363 h 36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14" h="363">
                      <a:moveTo>
                        <a:pt x="0" y="363"/>
                      </a:moveTo>
                      <a:lnTo>
                        <a:pt x="35" y="363"/>
                      </a:lnTo>
                      <a:lnTo>
                        <a:pt x="67" y="363"/>
                      </a:lnTo>
                      <a:lnTo>
                        <a:pt x="98" y="363"/>
                      </a:lnTo>
                      <a:lnTo>
                        <a:pt x="127" y="363"/>
                      </a:lnTo>
                      <a:lnTo>
                        <a:pt x="154" y="363"/>
                      </a:lnTo>
                      <a:lnTo>
                        <a:pt x="179" y="363"/>
                      </a:lnTo>
                      <a:lnTo>
                        <a:pt x="202" y="363"/>
                      </a:lnTo>
                      <a:lnTo>
                        <a:pt x="223" y="363"/>
                      </a:lnTo>
                      <a:lnTo>
                        <a:pt x="243" y="363"/>
                      </a:lnTo>
                      <a:lnTo>
                        <a:pt x="260" y="363"/>
                      </a:lnTo>
                      <a:lnTo>
                        <a:pt x="277" y="363"/>
                      </a:lnTo>
                      <a:lnTo>
                        <a:pt x="292" y="363"/>
                      </a:lnTo>
                      <a:lnTo>
                        <a:pt x="306" y="363"/>
                      </a:lnTo>
                      <a:lnTo>
                        <a:pt x="318" y="363"/>
                      </a:lnTo>
                      <a:lnTo>
                        <a:pt x="330" y="363"/>
                      </a:lnTo>
                      <a:lnTo>
                        <a:pt x="339" y="363"/>
                      </a:lnTo>
                      <a:lnTo>
                        <a:pt x="348" y="363"/>
                      </a:lnTo>
                      <a:lnTo>
                        <a:pt x="358" y="363"/>
                      </a:lnTo>
                      <a:lnTo>
                        <a:pt x="364" y="363"/>
                      </a:lnTo>
                      <a:lnTo>
                        <a:pt x="371" y="363"/>
                      </a:lnTo>
                      <a:lnTo>
                        <a:pt x="376" y="363"/>
                      </a:lnTo>
                      <a:lnTo>
                        <a:pt x="382" y="363"/>
                      </a:lnTo>
                      <a:lnTo>
                        <a:pt x="387" y="363"/>
                      </a:lnTo>
                      <a:lnTo>
                        <a:pt x="390" y="363"/>
                      </a:lnTo>
                      <a:lnTo>
                        <a:pt x="393" y="361"/>
                      </a:lnTo>
                      <a:lnTo>
                        <a:pt x="396" y="361"/>
                      </a:lnTo>
                      <a:lnTo>
                        <a:pt x="399" y="361"/>
                      </a:lnTo>
                      <a:lnTo>
                        <a:pt x="402" y="361"/>
                      </a:lnTo>
                      <a:lnTo>
                        <a:pt x="405" y="361"/>
                      </a:lnTo>
                      <a:lnTo>
                        <a:pt x="407" y="361"/>
                      </a:lnTo>
                      <a:lnTo>
                        <a:pt x="410" y="361"/>
                      </a:lnTo>
                      <a:lnTo>
                        <a:pt x="411" y="361"/>
                      </a:lnTo>
                      <a:lnTo>
                        <a:pt x="414" y="361"/>
                      </a:lnTo>
                      <a:lnTo>
                        <a:pt x="417" y="361"/>
                      </a:lnTo>
                      <a:lnTo>
                        <a:pt x="419" y="361"/>
                      </a:lnTo>
                      <a:lnTo>
                        <a:pt x="422" y="360"/>
                      </a:lnTo>
                      <a:lnTo>
                        <a:pt x="423" y="360"/>
                      </a:lnTo>
                      <a:lnTo>
                        <a:pt x="425" y="360"/>
                      </a:lnTo>
                      <a:lnTo>
                        <a:pt x="426" y="360"/>
                      </a:lnTo>
                      <a:lnTo>
                        <a:pt x="428" y="360"/>
                      </a:lnTo>
                      <a:lnTo>
                        <a:pt x="429" y="360"/>
                      </a:lnTo>
                      <a:lnTo>
                        <a:pt x="431" y="360"/>
                      </a:lnTo>
                      <a:lnTo>
                        <a:pt x="433" y="360"/>
                      </a:lnTo>
                      <a:lnTo>
                        <a:pt x="434" y="360"/>
                      </a:lnTo>
                      <a:lnTo>
                        <a:pt x="436" y="360"/>
                      </a:lnTo>
                      <a:lnTo>
                        <a:pt x="437" y="360"/>
                      </a:lnTo>
                      <a:lnTo>
                        <a:pt x="439" y="360"/>
                      </a:lnTo>
                      <a:lnTo>
                        <a:pt x="440" y="358"/>
                      </a:lnTo>
                      <a:lnTo>
                        <a:pt x="442" y="358"/>
                      </a:lnTo>
                      <a:lnTo>
                        <a:pt x="443" y="358"/>
                      </a:lnTo>
                      <a:lnTo>
                        <a:pt x="445" y="358"/>
                      </a:lnTo>
                      <a:lnTo>
                        <a:pt x="446" y="358"/>
                      </a:lnTo>
                      <a:lnTo>
                        <a:pt x="448" y="358"/>
                      </a:lnTo>
                      <a:lnTo>
                        <a:pt x="449" y="358"/>
                      </a:lnTo>
                      <a:lnTo>
                        <a:pt x="451" y="358"/>
                      </a:lnTo>
                      <a:lnTo>
                        <a:pt x="452" y="357"/>
                      </a:lnTo>
                      <a:lnTo>
                        <a:pt x="454" y="357"/>
                      </a:lnTo>
                      <a:lnTo>
                        <a:pt x="455" y="357"/>
                      </a:lnTo>
                      <a:lnTo>
                        <a:pt x="457" y="357"/>
                      </a:lnTo>
                      <a:lnTo>
                        <a:pt x="460" y="357"/>
                      </a:lnTo>
                      <a:lnTo>
                        <a:pt x="462" y="355"/>
                      </a:lnTo>
                      <a:lnTo>
                        <a:pt x="465" y="355"/>
                      </a:lnTo>
                      <a:lnTo>
                        <a:pt x="466" y="355"/>
                      </a:lnTo>
                      <a:lnTo>
                        <a:pt x="469" y="355"/>
                      </a:lnTo>
                      <a:lnTo>
                        <a:pt x="471" y="355"/>
                      </a:lnTo>
                      <a:lnTo>
                        <a:pt x="474" y="353"/>
                      </a:lnTo>
                      <a:lnTo>
                        <a:pt x="475" y="353"/>
                      </a:lnTo>
                      <a:lnTo>
                        <a:pt x="477" y="353"/>
                      </a:lnTo>
                      <a:lnTo>
                        <a:pt x="478" y="353"/>
                      </a:lnTo>
                      <a:lnTo>
                        <a:pt x="481" y="353"/>
                      </a:lnTo>
                      <a:lnTo>
                        <a:pt x="483" y="353"/>
                      </a:lnTo>
                      <a:lnTo>
                        <a:pt x="485" y="352"/>
                      </a:lnTo>
                      <a:lnTo>
                        <a:pt x="486" y="352"/>
                      </a:lnTo>
                      <a:lnTo>
                        <a:pt x="488" y="352"/>
                      </a:lnTo>
                      <a:lnTo>
                        <a:pt x="489" y="352"/>
                      </a:lnTo>
                      <a:lnTo>
                        <a:pt x="491" y="352"/>
                      </a:lnTo>
                      <a:lnTo>
                        <a:pt x="492" y="350"/>
                      </a:lnTo>
                      <a:lnTo>
                        <a:pt x="494" y="350"/>
                      </a:lnTo>
                      <a:lnTo>
                        <a:pt x="495" y="350"/>
                      </a:lnTo>
                      <a:lnTo>
                        <a:pt x="497" y="350"/>
                      </a:lnTo>
                      <a:lnTo>
                        <a:pt x="498" y="349"/>
                      </a:lnTo>
                      <a:lnTo>
                        <a:pt x="500" y="349"/>
                      </a:lnTo>
                      <a:lnTo>
                        <a:pt x="501" y="349"/>
                      </a:lnTo>
                      <a:lnTo>
                        <a:pt x="503" y="349"/>
                      </a:lnTo>
                      <a:lnTo>
                        <a:pt x="504" y="347"/>
                      </a:lnTo>
                      <a:lnTo>
                        <a:pt x="506" y="347"/>
                      </a:lnTo>
                      <a:lnTo>
                        <a:pt x="507" y="347"/>
                      </a:lnTo>
                      <a:lnTo>
                        <a:pt x="509" y="346"/>
                      </a:lnTo>
                      <a:lnTo>
                        <a:pt x="512" y="346"/>
                      </a:lnTo>
                      <a:lnTo>
                        <a:pt x="514" y="344"/>
                      </a:lnTo>
                      <a:lnTo>
                        <a:pt x="517" y="344"/>
                      </a:lnTo>
                      <a:lnTo>
                        <a:pt x="518" y="344"/>
                      </a:lnTo>
                      <a:lnTo>
                        <a:pt x="521" y="343"/>
                      </a:lnTo>
                      <a:lnTo>
                        <a:pt x="524" y="341"/>
                      </a:lnTo>
                      <a:lnTo>
                        <a:pt x="527" y="341"/>
                      </a:lnTo>
                      <a:lnTo>
                        <a:pt x="529" y="340"/>
                      </a:lnTo>
                      <a:lnTo>
                        <a:pt x="532" y="340"/>
                      </a:lnTo>
                      <a:lnTo>
                        <a:pt x="533" y="338"/>
                      </a:lnTo>
                      <a:lnTo>
                        <a:pt x="536" y="338"/>
                      </a:lnTo>
                      <a:lnTo>
                        <a:pt x="538" y="337"/>
                      </a:lnTo>
                      <a:lnTo>
                        <a:pt x="540" y="337"/>
                      </a:lnTo>
                      <a:lnTo>
                        <a:pt x="543" y="337"/>
                      </a:lnTo>
                      <a:lnTo>
                        <a:pt x="544" y="335"/>
                      </a:lnTo>
                      <a:lnTo>
                        <a:pt x="546" y="335"/>
                      </a:lnTo>
                      <a:lnTo>
                        <a:pt x="547" y="334"/>
                      </a:lnTo>
                      <a:lnTo>
                        <a:pt x="549" y="334"/>
                      </a:lnTo>
                      <a:lnTo>
                        <a:pt x="550" y="334"/>
                      </a:lnTo>
                      <a:lnTo>
                        <a:pt x="552" y="332"/>
                      </a:lnTo>
                      <a:lnTo>
                        <a:pt x="553" y="332"/>
                      </a:lnTo>
                      <a:lnTo>
                        <a:pt x="555" y="331"/>
                      </a:lnTo>
                      <a:lnTo>
                        <a:pt x="556" y="331"/>
                      </a:lnTo>
                      <a:lnTo>
                        <a:pt x="558" y="331"/>
                      </a:lnTo>
                      <a:lnTo>
                        <a:pt x="559" y="329"/>
                      </a:lnTo>
                      <a:lnTo>
                        <a:pt x="561" y="329"/>
                      </a:lnTo>
                      <a:lnTo>
                        <a:pt x="562" y="327"/>
                      </a:lnTo>
                      <a:lnTo>
                        <a:pt x="564" y="327"/>
                      </a:lnTo>
                      <a:lnTo>
                        <a:pt x="566" y="327"/>
                      </a:lnTo>
                      <a:lnTo>
                        <a:pt x="567" y="326"/>
                      </a:lnTo>
                      <a:lnTo>
                        <a:pt x="569" y="324"/>
                      </a:lnTo>
                      <a:lnTo>
                        <a:pt x="570" y="324"/>
                      </a:lnTo>
                      <a:lnTo>
                        <a:pt x="572" y="323"/>
                      </a:lnTo>
                      <a:lnTo>
                        <a:pt x="575" y="323"/>
                      </a:lnTo>
                      <a:lnTo>
                        <a:pt x="576" y="321"/>
                      </a:lnTo>
                      <a:lnTo>
                        <a:pt x="579" y="320"/>
                      </a:lnTo>
                      <a:lnTo>
                        <a:pt x="581" y="318"/>
                      </a:lnTo>
                      <a:lnTo>
                        <a:pt x="584" y="318"/>
                      </a:lnTo>
                      <a:lnTo>
                        <a:pt x="585" y="317"/>
                      </a:lnTo>
                      <a:lnTo>
                        <a:pt x="588" y="315"/>
                      </a:lnTo>
                      <a:lnTo>
                        <a:pt x="590" y="315"/>
                      </a:lnTo>
                      <a:lnTo>
                        <a:pt x="592" y="314"/>
                      </a:lnTo>
                      <a:lnTo>
                        <a:pt x="593" y="312"/>
                      </a:lnTo>
                      <a:lnTo>
                        <a:pt x="595" y="312"/>
                      </a:lnTo>
                      <a:lnTo>
                        <a:pt x="598" y="311"/>
                      </a:lnTo>
                      <a:lnTo>
                        <a:pt x="599" y="309"/>
                      </a:lnTo>
                      <a:lnTo>
                        <a:pt x="601" y="309"/>
                      </a:lnTo>
                      <a:lnTo>
                        <a:pt x="602" y="308"/>
                      </a:lnTo>
                      <a:lnTo>
                        <a:pt x="604" y="308"/>
                      </a:lnTo>
                      <a:lnTo>
                        <a:pt x="605" y="306"/>
                      </a:lnTo>
                      <a:lnTo>
                        <a:pt x="607" y="306"/>
                      </a:lnTo>
                      <a:lnTo>
                        <a:pt x="608" y="305"/>
                      </a:lnTo>
                      <a:lnTo>
                        <a:pt x="610" y="305"/>
                      </a:lnTo>
                      <a:lnTo>
                        <a:pt x="611" y="303"/>
                      </a:lnTo>
                      <a:lnTo>
                        <a:pt x="613" y="303"/>
                      </a:lnTo>
                      <a:lnTo>
                        <a:pt x="614" y="302"/>
                      </a:lnTo>
                      <a:lnTo>
                        <a:pt x="616" y="302"/>
                      </a:lnTo>
                      <a:lnTo>
                        <a:pt x="618" y="300"/>
                      </a:lnTo>
                      <a:lnTo>
                        <a:pt x="619" y="300"/>
                      </a:lnTo>
                      <a:lnTo>
                        <a:pt x="621" y="298"/>
                      </a:lnTo>
                      <a:lnTo>
                        <a:pt x="622" y="297"/>
                      </a:lnTo>
                      <a:lnTo>
                        <a:pt x="624" y="297"/>
                      </a:lnTo>
                      <a:lnTo>
                        <a:pt x="625" y="295"/>
                      </a:lnTo>
                      <a:lnTo>
                        <a:pt x="628" y="294"/>
                      </a:lnTo>
                      <a:lnTo>
                        <a:pt x="630" y="294"/>
                      </a:lnTo>
                      <a:lnTo>
                        <a:pt x="631" y="292"/>
                      </a:lnTo>
                      <a:lnTo>
                        <a:pt x="634" y="291"/>
                      </a:lnTo>
                      <a:lnTo>
                        <a:pt x="636" y="289"/>
                      </a:lnTo>
                      <a:lnTo>
                        <a:pt x="637" y="289"/>
                      </a:lnTo>
                      <a:lnTo>
                        <a:pt x="639" y="288"/>
                      </a:lnTo>
                      <a:lnTo>
                        <a:pt x="642" y="286"/>
                      </a:lnTo>
                      <a:lnTo>
                        <a:pt x="643" y="286"/>
                      </a:lnTo>
                      <a:lnTo>
                        <a:pt x="645" y="285"/>
                      </a:lnTo>
                      <a:lnTo>
                        <a:pt x="647" y="285"/>
                      </a:lnTo>
                      <a:lnTo>
                        <a:pt x="647" y="283"/>
                      </a:lnTo>
                      <a:lnTo>
                        <a:pt x="648" y="283"/>
                      </a:lnTo>
                      <a:lnTo>
                        <a:pt x="650" y="282"/>
                      </a:lnTo>
                      <a:lnTo>
                        <a:pt x="651" y="282"/>
                      </a:lnTo>
                      <a:lnTo>
                        <a:pt x="651" y="280"/>
                      </a:lnTo>
                      <a:lnTo>
                        <a:pt x="653" y="280"/>
                      </a:lnTo>
                      <a:lnTo>
                        <a:pt x="654" y="280"/>
                      </a:lnTo>
                      <a:lnTo>
                        <a:pt x="656" y="279"/>
                      </a:lnTo>
                      <a:lnTo>
                        <a:pt x="657" y="277"/>
                      </a:lnTo>
                      <a:lnTo>
                        <a:pt x="659" y="277"/>
                      </a:lnTo>
                      <a:lnTo>
                        <a:pt x="660" y="276"/>
                      </a:lnTo>
                      <a:lnTo>
                        <a:pt x="662" y="276"/>
                      </a:lnTo>
                      <a:lnTo>
                        <a:pt x="662" y="274"/>
                      </a:lnTo>
                      <a:lnTo>
                        <a:pt x="663" y="274"/>
                      </a:lnTo>
                      <a:lnTo>
                        <a:pt x="665" y="272"/>
                      </a:lnTo>
                      <a:lnTo>
                        <a:pt x="666" y="272"/>
                      </a:lnTo>
                      <a:lnTo>
                        <a:pt x="666" y="271"/>
                      </a:lnTo>
                      <a:lnTo>
                        <a:pt x="668" y="271"/>
                      </a:lnTo>
                      <a:lnTo>
                        <a:pt x="669" y="269"/>
                      </a:lnTo>
                      <a:lnTo>
                        <a:pt x="671" y="268"/>
                      </a:lnTo>
                      <a:lnTo>
                        <a:pt x="673" y="268"/>
                      </a:lnTo>
                      <a:lnTo>
                        <a:pt x="674" y="266"/>
                      </a:lnTo>
                      <a:lnTo>
                        <a:pt x="677" y="265"/>
                      </a:lnTo>
                      <a:lnTo>
                        <a:pt x="679" y="265"/>
                      </a:lnTo>
                      <a:lnTo>
                        <a:pt x="680" y="263"/>
                      </a:lnTo>
                      <a:lnTo>
                        <a:pt x="682" y="262"/>
                      </a:lnTo>
                      <a:lnTo>
                        <a:pt x="683" y="260"/>
                      </a:lnTo>
                      <a:lnTo>
                        <a:pt x="685" y="260"/>
                      </a:lnTo>
                      <a:lnTo>
                        <a:pt x="686" y="259"/>
                      </a:lnTo>
                      <a:lnTo>
                        <a:pt x="688" y="257"/>
                      </a:lnTo>
                      <a:lnTo>
                        <a:pt x="689" y="257"/>
                      </a:lnTo>
                      <a:lnTo>
                        <a:pt x="689" y="256"/>
                      </a:lnTo>
                      <a:lnTo>
                        <a:pt x="691" y="256"/>
                      </a:lnTo>
                      <a:lnTo>
                        <a:pt x="692" y="254"/>
                      </a:lnTo>
                      <a:lnTo>
                        <a:pt x="694" y="254"/>
                      </a:lnTo>
                      <a:lnTo>
                        <a:pt x="694" y="253"/>
                      </a:lnTo>
                      <a:lnTo>
                        <a:pt x="695" y="253"/>
                      </a:lnTo>
                      <a:lnTo>
                        <a:pt x="697" y="251"/>
                      </a:lnTo>
                      <a:lnTo>
                        <a:pt x="699" y="250"/>
                      </a:lnTo>
                      <a:lnTo>
                        <a:pt x="700" y="250"/>
                      </a:lnTo>
                      <a:lnTo>
                        <a:pt x="702" y="248"/>
                      </a:lnTo>
                      <a:lnTo>
                        <a:pt x="703" y="246"/>
                      </a:lnTo>
                      <a:lnTo>
                        <a:pt x="705" y="245"/>
                      </a:lnTo>
                      <a:lnTo>
                        <a:pt x="706" y="245"/>
                      </a:lnTo>
                      <a:lnTo>
                        <a:pt x="708" y="243"/>
                      </a:lnTo>
                      <a:lnTo>
                        <a:pt x="708" y="242"/>
                      </a:lnTo>
                      <a:lnTo>
                        <a:pt x="709" y="242"/>
                      </a:lnTo>
                      <a:lnTo>
                        <a:pt x="711" y="240"/>
                      </a:lnTo>
                      <a:lnTo>
                        <a:pt x="712" y="240"/>
                      </a:lnTo>
                      <a:lnTo>
                        <a:pt x="712" y="239"/>
                      </a:lnTo>
                      <a:lnTo>
                        <a:pt x="714" y="239"/>
                      </a:lnTo>
                      <a:lnTo>
                        <a:pt x="714" y="237"/>
                      </a:lnTo>
                      <a:lnTo>
                        <a:pt x="715" y="237"/>
                      </a:lnTo>
                      <a:lnTo>
                        <a:pt x="715" y="236"/>
                      </a:lnTo>
                      <a:lnTo>
                        <a:pt x="717" y="236"/>
                      </a:lnTo>
                      <a:lnTo>
                        <a:pt x="718" y="234"/>
                      </a:lnTo>
                      <a:lnTo>
                        <a:pt x="720" y="234"/>
                      </a:lnTo>
                      <a:lnTo>
                        <a:pt x="720" y="233"/>
                      </a:lnTo>
                      <a:lnTo>
                        <a:pt x="721" y="233"/>
                      </a:lnTo>
                      <a:lnTo>
                        <a:pt x="723" y="231"/>
                      </a:lnTo>
                      <a:lnTo>
                        <a:pt x="725" y="230"/>
                      </a:lnTo>
                      <a:lnTo>
                        <a:pt x="726" y="230"/>
                      </a:lnTo>
                      <a:lnTo>
                        <a:pt x="728" y="228"/>
                      </a:lnTo>
                      <a:lnTo>
                        <a:pt x="729" y="227"/>
                      </a:lnTo>
                      <a:lnTo>
                        <a:pt x="731" y="225"/>
                      </a:lnTo>
                      <a:lnTo>
                        <a:pt x="732" y="225"/>
                      </a:lnTo>
                      <a:lnTo>
                        <a:pt x="734" y="224"/>
                      </a:lnTo>
                      <a:lnTo>
                        <a:pt x="735" y="224"/>
                      </a:lnTo>
                      <a:lnTo>
                        <a:pt x="735" y="222"/>
                      </a:lnTo>
                      <a:lnTo>
                        <a:pt x="737" y="222"/>
                      </a:lnTo>
                      <a:lnTo>
                        <a:pt x="738" y="220"/>
                      </a:lnTo>
                      <a:lnTo>
                        <a:pt x="740" y="219"/>
                      </a:lnTo>
                      <a:lnTo>
                        <a:pt x="741" y="219"/>
                      </a:lnTo>
                      <a:lnTo>
                        <a:pt x="743" y="217"/>
                      </a:lnTo>
                      <a:lnTo>
                        <a:pt x="744" y="217"/>
                      </a:lnTo>
                      <a:lnTo>
                        <a:pt x="744" y="216"/>
                      </a:lnTo>
                      <a:lnTo>
                        <a:pt x="746" y="216"/>
                      </a:lnTo>
                      <a:lnTo>
                        <a:pt x="747" y="214"/>
                      </a:lnTo>
                      <a:lnTo>
                        <a:pt x="749" y="213"/>
                      </a:lnTo>
                      <a:lnTo>
                        <a:pt x="751" y="213"/>
                      </a:lnTo>
                      <a:lnTo>
                        <a:pt x="751" y="211"/>
                      </a:lnTo>
                      <a:lnTo>
                        <a:pt x="752" y="211"/>
                      </a:lnTo>
                      <a:lnTo>
                        <a:pt x="752" y="210"/>
                      </a:lnTo>
                      <a:lnTo>
                        <a:pt x="754" y="210"/>
                      </a:lnTo>
                      <a:lnTo>
                        <a:pt x="755" y="208"/>
                      </a:lnTo>
                      <a:lnTo>
                        <a:pt x="755" y="207"/>
                      </a:lnTo>
                      <a:lnTo>
                        <a:pt x="757" y="207"/>
                      </a:lnTo>
                      <a:lnTo>
                        <a:pt x="757" y="205"/>
                      </a:lnTo>
                      <a:lnTo>
                        <a:pt x="758" y="205"/>
                      </a:lnTo>
                      <a:lnTo>
                        <a:pt x="758" y="204"/>
                      </a:lnTo>
                      <a:lnTo>
                        <a:pt x="760" y="202"/>
                      </a:lnTo>
                      <a:lnTo>
                        <a:pt x="761" y="202"/>
                      </a:lnTo>
                      <a:lnTo>
                        <a:pt x="763" y="201"/>
                      </a:lnTo>
                      <a:lnTo>
                        <a:pt x="763" y="199"/>
                      </a:lnTo>
                      <a:lnTo>
                        <a:pt x="764" y="198"/>
                      </a:lnTo>
                      <a:lnTo>
                        <a:pt x="766" y="196"/>
                      </a:lnTo>
                      <a:lnTo>
                        <a:pt x="767" y="194"/>
                      </a:lnTo>
                      <a:lnTo>
                        <a:pt x="769" y="193"/>
                      </a:lnTo>
                      <a:lnTo>
                        <a:pt x="770" y="191"/>
                      </a:lnTo>
                      <a:lnTo>
                        <a:pt x="772" y="190"/>
                      </a:lnTo>
                      <a:lnTo>
                        <a:pt x="773" y="188"/>
                      </a:lnTo>
                      <a:lnTo>
                        <a:pt x="775" y="187"/>
                      </a:lnTo>
                      <a:lnTo>
                        <a:pt x="776" y="185"/>
                      </a:lnTo>
                      <a:lnTo>
                        <a:pt x="776" y="184"/>
                      </a:lnTo>
                      <a:lnTo>
                        <a:pt x="778" y="184"/>
                      </a:lnTo>
                      <a:lnTo>
                        <a:pt x="780" y="182"/>
                      </a:lnTo>
                      <a:lnTo>
                        <a:pt x="780" y="181"/>
                      </a:lnTo>
                      <a:lnTo>
                        <a:pt x="781" y="181"/>
                      </a:lnTo>
                      <a:lnTo>
                        <a:pt x="781" y="179"/>
                      </a:lnTo>
                      <a:lnTo>
                        <a:pt x="783" y="179"/>
                      </a:lnTo>
                      <a:lnTo>
                        <a:pt x="783" y="178"/>
                      </a:lnTo>
                      <a:lnTo>
                        <a:pt x="784" y="176"/>
                      </a:lnTo>
                      <a:lnTo>
                        <a:pt x="786" y="175"/>
                      </a:lnTo>
                      <a:lnTo>
                        <a:pt x="787" y="173"/>
                      </a:lnTo>
                      <a:lnTo>
                        <a:pt x="789" y="172"/>
                      </a:lnTo>
                      <a:lnTo>
                        <a:pt x="789" y="170"/>
                      </a:lnTo>
                      <a:lnTo>
                        <a:pt x="790" y="170"/>
                      </a:lnTo>
                      <a:lnTo>
                        <a:pt x="792" y="168"/>
                      </a:lnTo>
                      <a:lnTo>
                        <a:pt x="792" y="167"/>
                      </a:lnTo>
                      <a:lnTo>
                        <a:pt x="793" y="165"/>
                      </a:lnTo>
                      <a:lnTo>
                        <a:pt x="795" y="164"/>
                      </a:lnTo>
                      <a:lnTo>
                        <a:pt x="796" y="162"/>
                      </a:lnTo>
                      <a:lnTo>
                        <a:pt x="798" y="161"/>
                      </a:lnTo>
                      <a:lnTo>
                        <a:pt x="799" y="158"/>
                      </a:lnTo>
                      <a:lnTo>
                        <a:pt x="801" y="156"/>
                      </a:lnTo>
                      <a:lnTo>
                        <a:pt x="802" y="155"/>
                      </a:lnTo>
                      <a:lnTo>
                        <a:pt x="804" y="152"/>
                      </a:lnTo>
                      <a:lnTo>
                        <a:pt x="806" y="150"/>
                      </a:lnTo>
                      <a:lnTo>
                        <a:pt x="807" y="149"/>
                      </a:lnTo>
                      <a:lnTo>
                        <a:pt x="809" y="147"/>
                      </a:lnTo>
                      <a:lnTo>
                        <a:pt x="810" y="146"/>
                      </a:lnTo>
                      <a:lnTo>
                        <a:pt x="812" y="144"/>
                      </a:lnTo>
                      <a:lnTo>
                        <a:pt x="813" y="143"/>
                      </a:lnTo>
                      <a:lnTo>
                        <a:pt x="815" y="141"/>
                      </a:lnTo>
                      <a:lnTo>
                        <a:pt x="815" y="139"/>
                      </a:lnTo>
                      <a:lnTo>
                        <a:pt x="816" y="138"/>
                      </a:lnTo>
                      <a:lnTo>
                        <a:pt x="818" y="136"/>
                      </a:lnTo>
                      <a:lnTo>
                        <a:pt x="819" y="135"/>
                      </a:lnTo>
                      <a:lnTo>
                        <a:pt x="819" y="133"/>
                      </a:lnTo>
                      <a:lnTo>
                        <a:pt x="821" y="132"/>
                      </a:lnTo>
                      <a:lnTo>
                        <a:pt x="822" y="132"/>
                      </a:lnTo>
                      <a:lnTo>
                        <a:pt x="822" y="130"/>
                      </a:lnTo>
                      <a:lnTo>
                        <a:pt x="824" y="129"/>
                      </a:lnTo>
                      <a:lnTo>
                        <a:pt x="824" y="127"/>
                      </a:lnTo>
                      <a:lnTo>
                        <a:pt x="825" y="126"/>
                      </a:lnTo>
                      <a:lnTo>
                        <a:pt x="827" y="126"/>
                      </a:lnTo>
                      <a:lnTo>
                        <a:pt x="827" y="124"/>
                      </a:lnTo>
                      <a:lnTo>
                        <a:pt x="828" y="123"/>
                      </a:lnTo>
                      <a:lnTo>
                        <a:pt x="830" y="121"/>
                      </a:lnTo>
                      <a:lnTo>
                        <a:pt x="830" y="120"/>
                      </a:lnTo>
                      <a:lnTo>
                        <a:pt x="832" y="118"/>
                      </a:lnTo>
                      <a:lnTo>
                        <a:pt x="833" y="115"/>
                      </a:lnTo>
                      <a:lnTo>
                        <a:pt x="835" y="113"/>
                      </a:lnTo>
                      <a:lnTo>
                        <a:pt x="836" y="112"/>
                      </a:lnTo>
                      <a:lnTo>
                        <a:pt x="838" y="110"/>
                      </a:lnTo>
                      <a:lnTo>
                        <a:pt x="839" y="107"/>
                      </a:lnTo>
                      <a:lnTo>
                        <a:pt x="841" y="104"/>
                      </a:lnTo>
                      <a:lnTo>
                        <a:pt x="842" y="103"/>
                      </a:lnTo>
                      <a:lnTo>
                        <a:pt x="844" y="100"/>
                      </a:lnTo>
                      <a:lnTo>
                        <a:pt x="845" y="98"/>
                      </a:lnTo>
                      <a:lnTo>
                        <a:pt x="847" y="97"/>
                      </a:lnTo>
                      <a:lnTo>
                        <a:pt x="848" y="94"/>
                      </a:lnTo>
                      <a:lnTo>
                        <a:pt x="850" y="92"/>
                      </a:lnTo>
                      <a:lnTo>
                        <a:pt x="851" y="91"/>
                      </a:lnTo>
                      <a:lnTo>
                        <a:pt x="853" y="89"/>
                      </a:lnTo>
                      <a:lnTo>
                        <a:pt x="853" y="87"/>
                      </a:lnTo>
                      <a:lnTo>
                        <a:pt x="854" y="86"/>
                      </a:lnTo>
                      <a:lnTo>
                        <a:pt x="856" y="84"/>
                      </a:lnTo>
                      <a:lnTo>
                        <a:pt x="856" y="83"/>
                      </a:lnTo>
                      <a:lnTo>
                        <a:pt x="858" y="81"/>
                      </a:lnTo>
                      <a:lnTo>
                        <a:pt x="859" y="80"/>
                      </a:lnTo>
                      <a:lnTo>
                        <a:pt x="861" y="78"/>
                      </a:lnTo>
                      <a:lnTo>
                        <a:pt x="861" y="77"/>
                      </a:lnTo>
                      <a:lnTo>
                        <a:pt x="862" y="75"/>
                      </a:lnTo>
                      <a:lnTo>
                        <a:pt x="864" y="74"/>
                      </a:lnTo>
                      <a:lnTo>
                        <a:pt x="864" y="72"/>
                      </a:lnTo>
                      <a:lnTo>
                        <a:pt x="865" y="71"/>
                      </a:lnTo>
                      <a:lnTo>
                        <a:pt x="867" y="71"/>
                      </a:lnTo>
                      <a:lnTo>
                        <a:pt x="867" y="69"/>
                      </a:lnTo>
                      <a:lnTo>
                        <a:pt x="868" y="68"/>
                      </a:lnTo>
                      <a:lnTo>
                        <a:pt x="870" y="65"/>
                      </a:lnTo>
                      <a:lnTo>
                        <a:pt x="871" y="63"/>
                      </a:lnTo>
                      <a:lnTo>
                        <a:pt x="873" y="61"/>
                      </a:lnTo>
                      <a:lnTo>
                        <a:pt x="874" y="60"/>
                      </a:lnTo>
                      <a:lnTo>
                        <a:pt x="876" y="57"/>
                      </a:lnTo>
                      <a:lnTo>
                        <a:pt x="877" y="55"/>
                      </a:lnTo>
                      <a:lnTo>
                        <a:pt x="879" y="52"/>
                      </a:lnTo>
                      <a:lnTo>
                        <a:pt x="880" y="51"/>
                      </a:lnTo>
                      <a:lnTo>
                        <a:pt x="882" y="48"/>
                      </a:lnTo>
                      <a:lnTo>
                        <a:pt x="884" y="46"/>
                      </a:lnTo>
                      <a:lnTo>
                        <a:pt x="885" y="43"/>
                      </a:lnTo>
                      <a:lnTo>
                        <a:pt x="887" y="42"/>
                      </a:lnTo>
                      <a:lnTo>
                        <a:pt x="888" y="40"/>
                      </a:lnTo>
                      <a:lnTo>
                        <a:pt x="890" y="37"/>
                      </a:lnTo>
                      <a:lnTo>
                        <a:pt x="891" y="35"/>
                      </a:lnTo>
                      <a:lnTo>
                        <a:pt x="893" y="34"/>
                      </a:lnTo>
                      <a:lnTo>
                        <a:pt x="893" y="32"/>
                      </a:lnTo>
                      <a:lnTo>
                        <a:pt x="894" y="31"/>
                      </a:lnTo>
                      <a:lnTo>
                        <a:pt x="896" y="29"/>
                      </a:lnTo>
                      <a:lnTo>
                        <a:pt x="896" y="28"/>
                      </a:lnTo>
                      <a:lnTo>
                        <a:pt x="897" y="26"/>
                      </a:lnTo>
                      <a:lnTo>
                        <a:pt x="899" y="25"/>
                      </a:lnTo>
                      <a:lnTo>
                        <a:pt x="899" y="23"/>
                      </a:lnTo>
                      <a:lnTo>
                        <a:pt x="900" y="22"/>
                      </a:lnTo>
                      <a:lnTo>
                        <a:pt x="900" y="20"/>
                      </a:lnTo>
                      <a:lnTo>
                        <a:pt x="902" y="20"/>
                      </a:lnTo>
                      <a:lnTo>
                        <a:pt x="902" y="19"/>
                      </a:lnTo>
                      <a:lnTo>
                        <a:pt x="903" y="17"/>
                      </a:lnTo>
                      <a:lnTo>
                        <a:pt x="903" y="16"/>
                      </a:lnTo>
                      <a:lnTo>
                        <a:pt x="905" y="14"/>
                      </a:lnTo>
                      <a:lnTo>
                        <a:pt x="906" y="13"/>
                      </a:lnTo>
                      <a:lnTo>
                        <a:pt x="908" y="11"/>
                      </a:lnTo>
                      <a:lnTo>
                        <a:pt x="908" y="9"/>
                      </a:lnTo>
                      <a:lnTo>
                        <a:pt x="909" y="8"/>
                      </a:lnTo>
                      <a:lnTo>
                        <a:pt x="909" y="5"/>
                      </a:lnTo>
                      <a:lnTo>
                        <a:pt x="911" y="3"/>
                      </a:lnTo>
                      <a:lnTo>
                        <a:pt x="913" y="2"/>
                      </a:lnTo>
                      <a:lnTo>
                        <a:pt x="914" y="0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7" name="Freeform 301"/>
                <p:cNvSpPr>
                  <a:spLocks noChangeAspect="1"/>
                </p:cNvSpPr>
                <p:nvPr/>
              </p:nvSpPr>
              <p:spPr bwMode="auto">
                <a:xfrm>
                  <a:off x="3403" y="2587"/>
                  <a:ext cx="55" cy="183"/>
                </a:xfrm>
                <a:custGeom>
                  <a:avLst/>
                  <a:gdLst>
                    <a:gd name="T0" fmla="*/ 2 w 108"/>
                    <a:gd name="T1" fmla="*/ 3 h 365"/>
                    <a:gd name="T2" fmla="*/ 3 w 108"/>
                    <a:gd name="T3" fmla="*/ 6 h 365"/>
                    <a:gd name="T4" fmla="*/ 5 w 108"/>
                    <a:gd name="T5" fmla="*/ 8 h 365"/>
                    <a:gd name="T6" fmla="*/ 6 w 108"/>
                    <a:gd name="T7" fmla="*/ 10 h 365"/>
                    <a:gd name="T8" fmla="*/ 6 w 108"/>
                    <a:gd name="T9" fmla="*/ 12 h 365"/>
                    <a:gd name="T10" fmla="*/ 7 w 108"/>
                    <a:gd name="T11" fmla="*/ 13 h 365"/>
                    <a:gd name="T12" fmla="*/ 8 w 108"/>
                    <a:gd name="T13" fmla="*/ 15 h 365"/>
                    <a:gd name="T14" fmla="*/ 9 w 108"/>
                    <a:gd name="T15" fmla="*/ 16 h 365"/>
                    <a:gd name="T16" fmla="*/ 9 w 108"/>
                    <a:gd name="T17" fmla="*/ 18 h 365"/>
                    <a:gd name="T18" fmla="*/ 10 w 108"/>
                    <a:gd name="T19" fmla="*/ 20 h 365"/>
                    <a:gd name="T20" fmla="*/ 11 w 108"/>
                    <a:gd name="T21" fmla="*/ 21 h 365"/>
                    <a:gd name="T22" fmla="*/ 11 w 108"/>
                    <a:gd name="T23" fmla="*/ 22 h 365"/>
                    <a:gd name="T24" fmla="*/ 11 w 108"/>
                    <a:gd name="T25" fmla="*/ 24 h 365"/>
                    <a:gd name="T26" fmla="*/ 12 w 108"/>
                    <a:gd name="T27" fmla="*/ 25 h 365"/>
                    <a:gd name="T28" fmla="*/ 13 w 108"/>
                    <a:gd name="T29" fmla="*/ 26 h 365"/>
                    <a:gd name="T30" fmla="*/ 13 w 108"/>
                    <a:gd name="T31" fmla="*/ 29 h 365"/>
                    <a:gd name="T32" fmla="*/ 14 w 108"/>
                    <a:gd name="T33" fmla="*/ 30 h 365"/>
                    <a:gd name="T34" fmla="*/ 15 w 108"/>
                    <a:gd name="T35" fmla="*/ 32 h 365"/>
                    <a:gd name="T36" fmla="*/ 16 w 108"/>
                    <a:gd name="T37" fmla="*/ 34 h 365"/>
                    <a:gd name="T38" fmla="*/ 16 w 108"/>
                    <a:gd name="T39" fmla="*/ 36 h 365"/>
                    <a:gd name="T40" fmla="*/ 17 w 108"/>
                    <a:gd name="T41" fmla="*/ 37 h 365"/>
                    <a:gd name="T42" fmla="*/ 17 w 108"/>
                    <a:gd name="T43" fmla="*/ 38 h 365"/>
                    <a:gd name="T44" fmla="*/ 18 w 108"/>
                    <a:gd name="T45" fmla="*/ 40 h 365"/>
                    <a:gd name="T46" fmla="*/ 19 w 108"/>
                    <a:gd name="T47" fmla="*/ 42 h 365"/>
                    <a:gd name="T48" fmla="*/ 19 w 108"/>
                    <a:gd name="T49" fmla="*/ 44 h 365"/>
                    <a:gd name="T50" fmla="*/ 20 w 108"/>
                    <a:gd name="T51" fmla="*/ 46 h 365"/>
                    <a:gd name="T52" fmla="*/ 20 w 108"/>
                    <a:gd name="T53" fmla="*/ 48 h 365"/>
                    <a:gd name="T54" fmla="*/ 21 w 108"/>
                    <a:gd name="T55" fmla="*/ 49 h 365"/>
                    <a:gd name="T56" fmla="*/ 21 w 108"/>
                    <a:gd name="T57" fmla="*/ 50 h 365"/>
                    <a:gd name="T58" fmla="*/ 22 w 108"/>
                    <a:gd name="T59" fmla="*/ 52 h 365"/>
                    <a:gd name="T60" fmla="*/ 22 w 108"/>
                    <a:gd name="T61" fmla="*/ 53 h 365"/>
                    <a:gd name="T62" fmla="*/ 22 w 108"/>
                    <a:gd name="T63" fmla="*/ 55 h 365"/>
                    <a:gd name="T64" fmla="*/ 23 w 108"/>
                    <a:gd name="T65" fmla="*/ 57 h 365"/>
                    <a:gd name="T66" fmla="*/ 24 w 108"/>
                    <a:gd name="T67" fmla="*/ 59 h 365"/>
                    <a:gd name="T68" fmla="*/ 24 w 108"/>
                    <a:gd name="T69" fmla="*/ 61 h 365"/>
                    <a:gd name="T70" fmla="*/ 25 w 108"/>
                    <a:gd name="T71" fmla="*/ 63 h 365"/>
                    <a:gd name="T72" fmla="*/ 25 w 108"/>
                    <a:gd name="T73" fmla="*/ 64 h 365"/>
                    <a:gd name="T74" fmla="*/ 25 w 108"/>
                    <a:gd name="T75" fmla="*/ 65 h 365"/>
                    <a:gd name="T76" fmla="*/ 25 w 108"/>
                    <a:gd name="T77" fmla="*/ 66 h 365"/>
                    <a:gd name="T78" fmla="*/ 26 w 108"/>
                    <a:gd name="T79" fmla="*/ 68 h 365"/>
                    <a:gd name="T80" fmla="*/ 26 w 108"/>
                    <a:gd name="T81" fmla="*/ 70 h 365"/>
                    <a:gd name="T82" fmla="*/ 26 w 108"/>
                    <a:gd name="T83" fmla="*/ 71 h 365"/>
                    <a:gd name="T84" fmla="*/ 26 w 108"/>
                    <a:gd name="T85" fmla="*/ 73 h 365"/>
                    <a:gd name="T86" fmla="*/ 26 w 108"/>
                    <a:gd name="T87" fmla="*/ 75 h 365"/>
                    <a:gd name="T88" fmla="*/ 26 w 108"/>
                    <a:gd name="T89" fmla="*/ 76 h 365"/>
                    <a:gd name="T90" fmla="*/ 27 w 108"/>
                    <a:gd name="T91" fmla="*/ 76 h 365"/>
                    <a:gd name="T92" fmla="*/ 27 w 108"/>
                    <a:gd name="T93" fmla="*/ 77 h 365"/>
                    <a:gd name="T94" fmla="*/ 27 w 108"/>
                    <a:gd name="T95" fmla="*/ 78 h 365"/>
                    <a:gd name="T96" fmla="*/ 27 w 108"/>
                    <a:gd name="T97" fmla="*/ 79 h 365"/>
                    <a:gd name="T98" fmla="*/ 27 w 108"/>
                    <a:gd name="T99" fmla="*/ 80 h 365"/>
                    <a:gd name="T100" fmla="*/ 28 w 108"/>
                    <a:gd name="T101" fmla="*/ 81 h 365"/>
                    <a:gd name="T102" fmla="*/ 28 w 108"/>
                    <a:gd name="T103" fmla="*/ 82 h 365"/>
                    <a:gd name="T104" fmla="*/ 28 w 108"/>
                    <a:gd name="T105" fmla="*/ 83 h 365"/>
                    <a:gd name="T106" fmla="*/ 28 w 108"/>
                    <a:gd name="T107" fmla="*/ 84 h 365"/>
                    <a:gd name="T108" fmla="*/ 28 w 108"/>
                    <a:gd name="T109" fmla="*/ 86 h 365"/>
                    <a:gd name="T110" fmla="*/ 28 w 108"/>
                    <a:gd name="T111" fmla="*/ 87 h 365"/>
                    <a:gd name="T112" fmla="*/ 28 w 108"/>
                    <a:gd name="T113" fmla="*/ 89 h 365"/>
                    <a:gd name="T114" fmla="*/ 0 w 108"/>
                    <a:gd name="T115" fmla="*/ 0 h 36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08"/>
                    <a:gd name="T175" fmla="*/ 0 h 365"/>
                    <a:gd name="T176" fmla="*/ 108 w 108"/>
                    <a:gd name="T177" fmla="*/ 365 h 36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08" h="36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4" y="8"/>
                      </a:lnTo>
                      <a:lnTo>
                        <a:pt x="6" y="11"/>
                      </a:lnTo>
                      <a:lnTo>
                        <a:pt x="7" y="14"/>
                      </a:lnTo>
                      <a:lnTo>
                        <a:pt x="9" y="17"/>
                      </a:lnTo>
                      <a:lnTo>
                        <a:pt x="10" y="20"/>
                      </a:lnTo>
                      <a:lnTo>
                        <a:pt x="12" y="23"/>
                      </a:lnTo>
                      <a:lnTo>
                        <a:pt x="13" y="26"/>
                      </a:lnTo>
                      <a:lnTo>
                        <a:pt x="15" y="27"/>
                      </a:lnTo>
                      <a:lnTo>
                        <a:pt x="17" y="30"/>
                      </a:lnTo>
                      <a:lnTo>
                        <a:pt x="18" y="32"/>
                      </a:lnTo>
                      <a:lnTo>
                        <a:pt x="18" y="34"/>
                      </a:lnTo>
                      <a:lnTo>
                        <a:pt x="20" y="37"/>
                      </a:lnTo>
                      <a:lnTo>
                        <a:pt x="21" y="38"/>
                      </a:lnTo>
                      <a:lnTo>
                        <a:pt x="21" y="40"/>
                      </a:lnTo>
                      <a:lnTo>
                        <a:pt x="23" y="41"/>
                      </a:lnTo>
                      <a:lnTo>
                        <a:pt x="23" y="43"/>
                      </a:lnTo>
                      <a:lnTo>
                        <a:pt x="24" y="44"/>
                      </a:lnTo>
                      <a:lnTo>
                        <a:pt x="24" y="46"/>
                      </a:lnTo>
                      <a:lnTo>
                        <a:pt x="26" y="47"/>
                      </a:lnTo>
                      <a:lnTo>
                        <a:pt x="26" y="49"/>
                      </a:lnTo>
                      <a:lnTo>
                        <a:pt x="27" y="50"/>
                      </a:lnTo>
                      <a:lnTo>
                        <a:pt x="27" y="52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30" y="58"/>
                      </a:lnTo>
                      <a:lnTo>
                        <a:pt x="30" y="60"/>
                      </a:lnTo>
                      <a:lnTo>
                        <a:pt x="32" y="61"/>
                      </a:lnTo>
                      <a:lnTo>
                        <a:pt x="32" y="63"/>
                      </a:lnTo>
                      <a:lnTo>
                        <a:pt x="33" y="64"/>
                      </a:lnTo>
                      <a:lnTo>
                        <a:pt x="33" y="67"/>
                      </a:lnTo>
                      <a:lnTo>
                        <a:pt x="35" y="69"/>
                      </a:lnTo>
                      <a:lnTo>
                        <a:pt x="36" y="70"/>
                      </a:lnTo>
                      <a:lnTo>
                        <a:pt x="36" y="72"/>
                      </a:lnTo>
                      <a:lnTo>
                        <a:pt x="38" y="75"/>
                      </a:lnTo>
                      <a:lnTo>
                        <a:pt x="38" y="76"/>
                      </a:lnTo>
                      <a:lnTo>
                        <a:pt x="38" y="78"/>
                      </a:lnTo>
                      <a:lnTo>
                        <a:pt x="39" y="79"/>
                      </a:lnTo>
                      <a:lnTo>
                        <a:pt x="39" y="81"/>
                      </a:lnTo>
                      <a:lnTo>
                        <a:pt x="41" y="81"/>
                      </a:lnTo>
                      <a:lnTo>
                        <a:pt x="41" y="82"/>
                      </a:lnTo>
                      <a:lnTo>
                        <a:pt x="41" y="84"/>
                      </a:lnTo>
                      <a:lnTo>
                        <a:pt x="43" y="86"/>
                      </a:lnTo>
                      <a:lnTo>
                        <a:pt x="43" y="87"/>
                      </a:lnTo>
                      <a:lnTo>
                        <a:pt x="43" y="89"/>
                      </a:lnTo>
                      <a:lnTo>
                        <a:pt x="44" y="90"/>
                      </a:lnTo>
                      <a:lnTo>
                        <a:pt x="44" y="92"/>
                      </a:lnTo>
                      <a:lnTo>
                        <a:pt x="44" y="93"/>
                      </a:lnTo>
                      <a:lnTo>
                        <a:pt x="46" y="93"/>
                      </a:lnTo>
                      <a:lnTo>
                        <a:pt x="46" y="95"/>
                      </a:lnTo>
                      <a:lnTo>
                        <a:pt x="46" y="96"/>
                      </a:lnTo>
                      <a:lnTo>
                        <a:pt x="47" y="98"/>
                      </a:lnTo>
                      <a:lnTo>
                        <a:pt x="47" y="99"/>
                      </a:lnTo>
                      <a:lnTo>
                        <a:pt x="47" y="101"/>
                      </a:lnTo>
                      <a:lnTo>
                        <a:pt x="49" y="102"/>
                      </a:lnTo>
                      <a:lnTo>
                        <a:pt x="49" y="104"/>
                      </a:lnTo>
                      <a:lnTo>
                        <a:pt x="50" y="107"/>
                      </a:lnTo>
                      <a:lnTo>
                        <a:pt x="50" y="108"/>
                      </a:lnTo>
                      <a:lnTo>
                        <a:pt x="52" y="110"/>
                      </a:lnTo>
                      <a:lnTo>
                        <a:pt x="52" y="113"/>
                      </a:lnTo>
                      <a:lnTo>
                        <a:pt x="53" y="115"/>
                      </a:lnTo>
                      <a:lnTo>
                        <a:pt x="53" y="118"/>
                      </a:lnTo>
                      <a:lnTo>
                        <a:pt x="55" y="119"/>
                      </a:lnTo>
                      <a:lnTo>
                        <a:pt x="56" y="122"/>
                      </a:lnTo>
                      <a:lnTo>
                        <a:pt x="56" y="124"/>
                      </a:lnTo>
                      <a:lnTo>
                        <a:pt x="58" y="127"/>
                      </a:lnTo>
                      <a:lnTo>
                        <a:pt x="58" y="128"/>
                      </a:lnTo>
                      <a:lnTo>
                        <a:pt x="59" y="130"/>
                      </a:lnTo>
                      <a:lnTo>
                        <a:pt x="59" y="131"/>
                      </a:lnTo>
                      <a:lnTo>
                        <a:pt x="61" y="134"/>
                      </a:lnTo>
                      <a:lnTo>
                        <a:pt x="61" y="136"/>
                      </a:lnTo>
                      <a:lnTo>
                        <a:pt x="61" y="138"/>
                      </a:lnTo>
                      <a:lnTo>
                        <a:pt x="62" y="138"/>
                      </a:lnTo>
                      <a:lnTo>
                        <a:pt x="62" y="139"/>
                      </a:lnTo>
                      <a:lnTo>
                        <a:pt x="62" y="141"/>
                      </a:lnTo>
                      <a:lnTo>
                        <a:pt x="64" y="142"/>
                      </a:lnTo>
                      <a:lnTo>
                        <a:pt x="64" y="144"/>
                      </a:lnTo>
                      <a:lnTo>
                        <a:pt x="64" y="145"/>
                      </a:lnTo>
                      <a:lnTo>
                        <a:pt x="65" y="147"/>
                      </a:lnTo>
                      <a:lnTo>
                        <a:pt x="65" y="148"/>
                      </a:lnTo>
                      <a:lnTo>
                        <a:pt x="65" y="150"/>
                      </a:lnTo>
                      <a:lnTo>
                        <a:pt x="67" y="151"/>
                      </a:lnTo>
                      <a:lnTo>
                        <a:pt x="67" y="153"/>
                      </a:lnTo>
                      <a:lnTo>
                        <a:pt x="67" y="154"/>
                      </a:lnTo>
                      <a:lnTo>
                        <a:pt x="69" y="156"/>
                      </a:lnTo>
                      <a:lnTo>
                        <a:pt x="69" y="157"/>
                      </a:lnTo>
                      <a:lnTo>
                        <a:pt x="69" y="159"/>
                      </a:lnTo>
                      <a:lnTo>
                        <a:pt x="70" y="162"/>
                      </a:lnTo>
                      <a:lnTo>
                        <a:pt x="70" y="164"/>
                      </a:lnTo>
                      <a:lnTo>
                        <a:pt x="72" y="165"/>
                      </a:lnTo>
                      <a:lnTo>
                        <a:pt x="72" y="168"/>
                      </a:lnTo>
                      <a:lnTo>
                        <a:pt x="73" y="170"/>
                      </a:lnTo>
                      <a:lnTo>
                        <a:pt x="73" y="173"/>
                      </a:lnTo>
                      <a:lnTo>
                        <a:pt x="75" y="176"/>
                      </a:lnTo>
                      <a:lnTo>
                        <a:pt x="75" y="177"/>
                      </a:lnTo>
                      <a:lnTo>
                        <a:pt x="76" y="180"/>
                      </a:lnTo>
                      <a:lnTo>
                        <a:pt x="76" y="182"/>
                      </a:lnTo>
                      <a:lnTo>
                        <a:pt x="76" y="183"/>
                      </a:lnTo>
                      <a:lnTo>
                        <a:pt x="78" y="186"/>
                      </a:lnTo>
                      <a:lnTo>
                        <a:pt x="78" y="188"/>
                      </a:lnTo>
                      <a:lnTo>
                        <a:pt x="78" y="189"/>
                      </a:lnTo>
                      <a:lnTo>
                        <a:pt x="79" y="191"/>
                      </a:lnTo>
                      <a:lnTo>
                        <a:pt x="79" y="193"/>
                      </a:lnTo>
                      <a:lnTo>
                        <a:pt x="79" y="194"/>
                      </a:lnTo>
                      <a:lnTo>
                        <a:pt x="81" y="196"/>
                      </a:lnTo>
                      <a:lnTo>
                        <a:pt x="81" y="197"/>
                      </a:lnTo>
                      <a:lnTo>
                        <a:pt x="81" y="199"/>
                      </a:lnTo>
                      <a:lnTo>
                        <a:pt x="82" y="200"/>
                      </a:lnTo>
                      <a:lnTo>
                        <a:pt x="82" y="202"/>
                      </a:lnTo>
                      <a:lnTo>
                        <a:pt x="82" y="203"/>
                      </a:lnTo>
                      <a:lnTo>
                        <a:pt x="82" y="205"/>
                      </a:lnTo>
                      <a:lnTo>
                        <a:pt x="84" y="206"/>
                      </a:lnTo>
                      <a:lnTo>
                        <a:pt x="84" y="208"/>
                      </a:lnTo>
                      <a:lnTo>
                        <a:pt x="85" y="209"/>
                      </a:lnTo>
                      <a:lnTo>
                        <a:pt x="85" y="211"/>
                      </a:lnTo>
                      <a:lnTo>
                        <a:pt x="85" y="214"/>
                      </a:lnTo>
                      <a:lnTo>
                        <a:pt x="87" y="215"/>
                      </a:lnTo>
                      <a:lnTo>
                        <a:pt x="87" y="217"/>
                      </a:lnTo>
                      <a:lnTo>
                        <a:pt x="87" y="219"/>
                      </a:lnTo>
                      <a:lnTo>
                        <a:pt x="88" y="222"/>
                      </a:lnTo>
                      <a:lnTo>
                        <a:pt x="88" y="223"/>
                      </a:lnTo>
                      <a:lnTo>
                        <a:pt x="90" y="226"/>
                      </a:lnTo>
                      <a:lnTo>
                        <a:pt x="90" y="228"/>
                      </a:lnTo>
                      <a:lnTo>
                        <a:pt x="91" y="231"/>
                      </a:lnTo>
                      <a:lnTo>
                        <a:pt x="91" y="232"/>
                      </a:lnTo>
                      <a:lnTo>
                        <a:pt x="93" y="235"/>
                      </a:lnTo>
                      <a:lnTo>
                        <a:pt x="93" y="237"/>
                      </a:lnTo>
                      <a:lnTo>
                        <a:pt x="94" y="240"/>
                      </a:lnTo>
                      <a:lnTo>
                        <a:pt x="94" y="241"/>
                      </a:lnTo>
                      <a:lnTo>
                        <a:pt x="94" y="243"/>
                      </a:lnTo>
                      <a:lnTo>
                        <a:pt x="96" y="245"/>
                      </a:lnTo>
                      <a:lnTo>
                        <a:pt x="96" y="246"/>
                      </a:lnTo>
                      <a:lnTo>
                        <a:pt x="96" y="248"/>
                      </a:lnTo>
                      <a:lnTo>
                        <a:pt x="96" y="249"/>
                      </a:lnTo>
                      <a:lnTo>
                        <a:pt x="98" y="251"/>
                      </a:lnTo>
                      <a:lnTo>
                        <a:pt x="98" y="252"/>
                      </a:lnTo>
                      <a:lnTo>
                        <a:pt x="98" y="254"/>
                      </a:lnTo>
                      <a:lnTo>
                        <a:pt x="98" y="255"/>
                      </a:lnTo>
                      <a:lnTo>
                        <a:pt x="98" y="257"/>
                      </a:lnTo>
                      <a:lnTo>
                        <a:pt x="99" y="258"/>
                      </a:lnTo>
                      <a:lnTo>
                        <a:pt x="99" y="260"/>
                      </a:lnTo>
                      <a:lnTo>
                        <a:pt x="99" y="261"/>
                      </a:lnTo>
                      <a:lnTo>
                        <a:pt x="99" y="263"/>
                      </a:lnTo>
                      <a:lnTo>
                        <a:pt x="99" y="264"/>
                      </a:lnTo>
                      <a:lnTo>
                        <a:pt x="99" y="266"/>
                      </a:lnTo>
                      <a:lnTo>
                        <a:pt x="99" y="267"/>
                      </a:lnTo>
                      <a:lnTo>
                        <a:pt x="99" y="269"/>
                      </a:lnTo>
                      <a:lnTo>
                        <a:pt x="101" y="271"/>
                      </a:lnTo>
                      <a:lnTo>
                        <a:pt x="101" y="272"/>
                      </a:lnTo>
                      <a:lnTo>
                        <a:pt x="101" y="274"/>
                      </a:lnTo>
                      <a:lnTo>
                        <a:pt x="101" y="275"/>
                      </a:lnTo>
                      <a:lnTo>
                        <a:pt x="101" y="278"/>
                      </a:lnTo>
                      <a:lnTo>
                        <a:pt x="101" y="280"/>
                      </a:lnTo>
                      <a:lnTo>
                        <a:pt x="101" y="281"/>
                      </a:lnTo>
                      <a:lnTo>
                        <a:pt x="101" y="284"/>
                      </a:lnTo>
                      <a:lnTo>
                        <a:pt x="101" y="286"/>
                      </a:lnTo>
                      <a:lnTo>
                        <a:pt x="102" y="287"/>
                      </a:lnTo>
                      <a:lnTo>
                        <a:pt x="102" y="289"/>
                      </a:lnTo>
                      <a:lnTo>
                        <a:pt x="102" y="290"/>
                      </a:lnTo>
                      <a:lnTo>
                        <a:pt x="102" y="292"/>
                      </a:lnTo>
                      <a:lnTo>
                        <a:pt x="102" y="293"/>
                      </a:lnTo>
                      <a:lnTo>
                        <a:pt x="102" y="295"/>
                      </a:lnTo>
                      <a:lnTo>
                        <a:pt x="102" y="297"/>
                      </a:lnTo>
                      <a:lnTo>
                        <a:pt x="102" y="298"/>
                      </a:lnTo>
                      <a:lnTo>
                        <a:pt x="102" y="300"/>
                      </a:lnTo>
                      <a:lnTo>
                        <a:pt x="102" y="301"/>
                      </a:lnTo>
                      <a:lnTo>
                        <a:pt x="104" y="303"/>
                      </a:lnTo>
                      <a:lnTo>
                        <a:pt x="104" y="304"/>
                      </a:lnTo>
                      <a:lnTo>
                        <a:pt x="104" y="306"/>
                      </a:lnTo>
                      <a:lnTo>
                        <a:pt x="104" y="307"/>
                      </a:lnTo>
                      <a:lnTo>
                        <a:pt x="104" y="309"/>
                      </a:lnTo>
                      <a:lnTo>
                        <a:pt x="104" y="310"/>
                      </a:lnTo>
                      <a:lnTo>
                        <a:pt x="104" y="312"/>
                      </a:lnTo>
                      <a:lnTo>
                        <a:pt x="105" y="312"/>
                      </a:lnTo>
                      <a:lnTo>
                        <a:pt x="105" y="313"/>
                      </a:lnTo>
                      <a:lnTo>
                        <a:pt x="105" y="315"/>
                      </a:lnTo>
                      <a:lnTo>
                        <a:pt x="105" y="316"/>
                      </a:lnTo>
                      <a:lnTo>
                        <a:pt x="105" y="318"/>
                      </a:lnTo>
                      <a:lnTo>
                        <a:pt x="105" y="319"/>
                      </a:lnTo>
                      <a:lnTo>
                        <a:pt x="107" y="321"/>
                      </a:lnTo>
                      <a:lnTo>
                        <a:pt x="107" y="323"/>
                      </a:lnTo>
                      <a:lnTo>
                        <a:pt x="107" y="324"/>
                      </a:lnTo>
                      <a:lnTo>
                        <a:pt x="107" y="326"/>
                      </a:lnTo>
                      <a:lnTo>
                        <a:pt x="107" y="327"/>
                      </a:lnTo>
                      <a:lnTo>
                        <a:pt x="107" y="329"/>
                      </a:lnTo>
                      <a:lnTo>
                        <a:pt x="108" y="330"/>
                      </a:lnTo>
                      <a:lnTo>
                        <a:pt x="108" y="332"/>
                      </a:lnTo>
                      <a:lnTo>
                        <a:pt x="108" y="333"/>
                      </a:lnTo>
                      <a:lnTo>
                        <a:pt x="108" y="335"/>
                      </a:lnTo>
                      <a:lnTo>
                        <a:pt x="108" y="336"/>
                      </a:lnTo>
                      <a:lnTo>
                        <a:pt x="108" y="338"/>
                      </a:lnTo>
                      <a:lnTo>
                        <a:pt x="108" y="339"/>
                      </a:lnTo>
                      <a:lnTo>
                        <a:pt x="108" y="341"/>
                      </a:lnTo>
                      <a:lnTo>
                        <a:pt x="108" y="342"/>
                      </a:lnTo>
                      <a:lnTo>
                        <a:pt x="108" y="344"/>
                      </a:lnTo>
                      <a:lnTo>
                        <a:pt x="108" y="345"/>
                      </a:lnTo>
                      <a:lnTo>
                        <a:pt x="107" y="347"/>
                      </a:lnTo>
                      <a:lnTo>
                        <a:pt x="107" y="350"/>
                      </a:lnTo>
                      <a:lnTo>
                        <a:pt x="107" y="352"/>
                      </a:lnTo>
                      <a:lnTo>
                        <a:pt x="107" y="355"/>
                      </a:lnTo>
                      <a:lnTo>
                        <a:pt x="107" y="356"/>
                      </a:lnTo>
                      <a:lnTo>
                        <a:pt x="107" y="359"/>
                      </a:lnTo>
                      <a:lnTo>
                        <a:pt x="107" y="362"/>
                      </a:lnTo>
                      <a:lnTo>
                        <a:pt x="107" y="3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8" name="Freeform 302"/>
                <p:cNvSpPr>
                  <a:spLocks noChangeAspect="1"/>
                </p:cNvSpPr>
                <p:nvPr/>
              </p:nvSpPr>
              <p:spPr bwMode="auto">
                <a:xfrm>
                  <a:off x="3403" y="2587"/>
                  <a:ext cx="55" cy="183"/>
                </a:xfrm>
                <a:custGeom>
                  <a:avLst/>
                  <a:gdLst>
                    <a:gd name="T0" fmla="*/ 2 w 108"/>
                    <a:gd name="T1" fmla="*/ 3 h 365"/>
                    <a:gd name="T2" fmla="*/ 3 w 108"/>
                    <a:gd name="T3" fmla="*/ 6 h 365"/>
                    <a:gd name="T4" fmla="*/ 5 w 108"/>
                    <a:gd name="T5" fmla="*/ 8 h 365"/>
                    <a:gd name="T6" fmla="*/ 6 w 108"/>
                    <a:gd name="T7" fmla="*/ 10 h 365"/>
                    <a:gd name="T8" fmla="*/ 6 w 108"/>
                    <a:gd name="T9" fmla="*/ 12 h 365"/>
                    <a:gd name="T10" fmla="*/ 7 w 108"/>
                    <a:gd name="T11" fmla="*/ 13 h 365"/>
                    <a:gd name="T12" fmla="*/ 8 w 108"/>
                    <a:gd name="T13" fmla="*/ 15 h 365"/>
                    <a:gd name="T14" fmla="*/ 9 w 108"/>
                    <a:gd name="T15" fmla="*/ 16 h 365"/>
                    <a:gd name="T16" fmla="*/ 9 w 108"/>
                    <a:gd name="T17" fmla="*/ 18 h 365"/>
                    <a:gd name="T18" fmla="*/ 10 w 108"/>
                    <a:gd name="T19" fmla="*/ 20 h 365"/>
                    <a:gd name="T20" fmla="*/ 11 w 108"/>
                    <a:gd name="T21" fmla="*/ 21 h 365"/>
                    <a:gd name="T22" fmla="*/ 11 w 108"/>
                    <a:gd name="T23" fmla="*/ 22 h 365"/>
                    <a:gd name="T24" fmla="*/ 11 w 108"/>
                    <a:gd name="T25" fmla="*/ 24 h 365"/>
                    <a:gd name="T26" fmla="*/ 12 w 108"/>
                    <a:gd name="T27" fmla="*/ 25 h 365"/>
                    <a:gd name="T28" fmla="*/ 13 w 108"/>
                    <a:gd name="T29" fmla="*/ 26 h 365"/>
                    <a:gd name="T30" fmla="*/ 13 w 108"/>
                    <a:gd name="T31" fmla="*/ 29 h 365"/>
                    <a:gd name="T32" fmla="*/ 14 w 108"/>
                    <a:gd name="T33" fmla="*/ 30 h 365"/>
                    <a:gd name="T34" fmla="*/ 15 w 108"/>
                    <a:gd name="T35" fmla="*/ 32 h 365"/>
                    <a:gd name="T36" fmla="*/ 16 w 108"/>
                    <a:gd name="T37" fmla="*/ 34 h 365"/>
                    <a:gd name="T38" fmla="*/ 16 w 108"/>
                    <a:gd name="T39" fmla="*/ 36 h 365"/>
                    <a:gd name="T40" fmla="*/ 17 w 108"/>
                    <a:gd name="T41" fmla="*/ 37 h 365"/>
                    <a:gd name="T42" fmla="*/ 17 w 108"/>
                    <a:gd name="T43" fmla="*/ 38 h 365"/>
                    <a:gd name="T44" fmla="*/ 18 w 108"/>
                    <a:gd name="T45" fmla="*/ 40 h 365"/>
                    <a:gd name="T46" fmla="*/ 19 w 108"/>
                    <a:gd name="T47" fmla="*/ 42 h 365"/>
                    <a:gd name="T48" fmla="*/ 19 w 108"/>
                    <a:gd name="T49" fmla="*/ 44 h 365"/>
                    <a:gd name="T50" fmla="*/ 20 w 108"/>
                    <a:gd name="T51" fmla="*/ 46 h 365"/>
                    <a:gd name="T52" fmla="*/ 20 w 108"/>
                    <a:gd name="T53" fmla="*/ 48 h 365"/>
                    <a:gd name="T54" fmla="*/ 21 w 108"/>
                    <a:gd name="T55" fmla="*/ 49 h 365"/>
                    <a:gd name="T56" fmla="*/ 21 w 108"/>
                    <a:gd name="T57" fmla="*/ 50 h 365"/>
                    <a:gd name="T58" fmla="*/ 22 w 108"/>
                    <a:gd name="T59" fmla="*/ 52 h 365"/>
                    <a:gd name="T60" fmla="*/ 22 w 108"/>
                    <a:gd name="T61" fmla="*/ 53 h 365"/>
                    <a:gd name="T62" fmla="*/ 22 w 108"/>
                    <a:gd name="T63" fmla="*/ 55 h 365"/>
                    <a:gd name="T64" fmla="*/ 23 w 108"/>
                    <a:gd name="T65" fmla="*/ 57 h 365"/>
                    <a:gd name="T66" fmla="*/ 24 w 108"/>
                    <a:gd name="T67" fmla="*/ 59 h 365"/>
                    <a:gd name="T68" fmla="*/ 24 w 108"/>
                    <a:gd name="T69" fmla="*/ 61 h 365"/>
                    <a:gd name="T70" fmla="*/ 25 w 108"/>
                    <a:gd name="T71" fmla="*/ 63 h 365"/>
                    <a:gd name="T72" fmla="*/ 25 w 108"/>
                    <a:gd name="T73" fmla="*/ 64 h 365"/>
                    <a:gd name="T74" fmla="*/ 25 w 108"/>
                    <a:gd name="T75" fmla="*/ 65 h 365"/>
                    <a:gd name="T76" fmla="*/ 25 w 108"/>
                    <a:gd name="T77" fmla="*/ 66 h 365"/>
                    <a:gd name="T78" fmla="*/ 26 w 108"/>
                    <a:gd name="T79" fmla="*/ 68 h 365"/>
                    <a:gd name="T80" fmla="*/ 26 w 108"/>
                    <a:gd name="T81" fmla="*/ 70 h 365"/>
                    <a:gd name="T82" fmla="*/ 26 w 108"/>
                    <a:gd name="T83" fmla="*/ 71 h 365"/>
                    <a:gd name="T84" fmla="*/ 26 w 108"/>
                    <a:gd name="T85" fmla="*/ 73 h 365"/>
                    <a:gd name="T86" fmla="*/ 26 w 108"/>
                    <a:gd name="T87" fmla="*/ 75 h 365"/>
                    <a:gd name="T88" fmla="*/ 26 w 108"/>
                    <a:gd name="T89" fmla="*/ 76 h 365"/>
                    <a:gd name="T90" fmla="*/ 27 w 108"/>
                    <a:gd name="T91" fmla="*/ 76 h 365"/>
                    <a:gd name="T92" fmla="*/ 27 w 108"/>
                    <a:gd name="T93" fmla="*/ 77 h 365"/>
                    <a:gd name="T94" fmla="*/ 27 w 108"/>
                    <a:gd name="T95" fmla="*/ 78 h 365"/>
                    <a:gd name="T96" fmla="*/ 27 w 108"/>
                    <a:gd name="T97" fmla="*/ 79 h 365"/>
                    <a:gd name="T98" fmla="*/ 27 w 108"/>
                    <a:gd name="T99" fmla="*/ 80 h 365"/>
                    <a:gd name="T100" fmla="*/ 28 w 108"/>
                    <a:gd name="T101" fmla="*/ 81 h 365"/>
                    <a:gd name="T102" fmla="*/ 28 w 108"/>
                    <a:gd name="T103" fmla="*/ 82 h 365"/>
                    <a:gd name="T104" fmla="*/ 28 w 108"/>
                    <a:gd name="T105" fmla="*/ 83 h 365"/>
                    <a:gd name="T106" fmla="*/ 28 w 108"/>
                    <a:gd name="T107" fmla="*/ 84 h 365"/>
                    <a:gd name="T108" fmla="*/ 28 w 108"/>
                    <a:gd name="T109" fmla="*/ 86 h 365"/>
                    <a:gd name="T110" fmla="*/ 28 w 108"/>
                    <a:gd name="T111" fmla="*/ 87 h 365"/>
                    <a:gd name="T112" fmla="*/ 28 w 108"/>
                    <a:gd name="T113" fmla="*/ 89 h 36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8"/>
                    <a:gd name="T172" fmla="*/ 0 h 365"/>
                    <a:gd name="T173" fmla="*/ 108 w 108"/>
                    <a:gd name="T174" fmla="*/ 365 h 36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8" h="36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4" y="8"/>
                      </a:lnTo>
                      <a:lnTo>
                        <a:pt x="6" y="11"/>
                      </a:lnTo>
                      <a:lnTo>
                        <a:pt x="7" y="14"/>
                      </a:lnTo>
                      <a:lnTo>
                        <a:pt x="9" y="17"/>
                      </a:lnTo>
                      <a:lnTo>
                        <a:pt x="10" y="20"/>
                      </a:lnTo>
                      <a:lnTo>
                        <a:pt x="12" y="23"/>
                      </a:lnTo>
                      <a:lnTo>
                        <a:pt x="13" y="26"/>
                      </a:lnTo>
                      <a:lnTo>
                        <a:pt x="15" y="27"/>
                      </a:lnTo>
                      <a:lnTo>
                        <a:pt x="17" y="30"/>
                      </a:lnTo>
                      <a:lnTo>
                        <a:pt x="18" y="32"/>
                      </a:lnTo>
                      <a:lnTo>
                        <a:pt x="18" y="34"/>
                      </a:lnTo>
                      <a:lnTo>
                        <a:pt x="20" y="37"/>
                      </a:lnTo>
                      <a:lnTo>
                        <a:pt x="21" y="38"/>
                      </a:lnTo>
                      <a:lnTo>
                        <a:pt x="21" y="40"/>
                      </a:lnTo>
                      <a:lnTo>
                        <a:pt x="23" y="41"/>
                      </a:lnTo>
                      <a:lnTo>
                        <a:pt x="23" y="43"/>
                      </a:lnTo>
                      <a:lnTo>
                        <a:pt x="24" y="44"/>
                      </a:lnTo>
                      <a:lnTo>
                        <a:pt x="24" y="46"/>
                      </a:lnTo>
                      <a:lnTo>
                        <a:pt x="26" y="47"/>
                      </a:lnTo>
                      <a:lnTo>
                        <a:pt x="26" y="49"/>
                      </a:lnTo>
                      <a:lnTo>
                        <a:pt x="27" y="50"/>
                      </a:lnTo>
                      <a:lnTo>
                        <a:pt x="27" y="52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30" y="58"/>
                      </a:lnTo>
                      <a:lnTo>
                        <a:pt x="30" y="60"/>
                      </a:lnTo>
                      <a:lnTo>
                        <a:pt x="32" y="61"/>
                      </a:lnTo>
                      <a:lnTo>
                        <a:pt x="32" y="63"/>
                      </a:lnTo>
                      <a:lnTo>
                        <a:pt x="33" y="64"/>
                      </a:lnTo>
                      <a:lnTo>
                        <a:pt x="33" y="67"/>
                      </a:lnTo>
                      <a:lnTo>
                        <a:pt x="35" y="69"/>
                      </a:lnTo>
                      <a:lnTo>
                        <a:pt x="36" y="70"/>
                      </a:lnTo>
                      <a:lnTo>
                        <a:pt x="36" y="72"/>
                      </a:lnTo>
                      <a:lnTo>
                        <a:pt x="38" y="75"/>
                      </a:lnTo>
                      <a:lnTo>
                        <a:pt x="38" y="76"/>
                      </a:lnTo>
                      <a:lnTo>
                        <a:pt x="38" y="78"/>
                      </a:lnTo>
                      <a:lnTo>
                        <a:pt x="39" y="79"/>
                      </a:lnTo>
                      <a:lnTo>
                        <a:pt x="39" y="81"/>
                      </a:lnTo>
                      <a:lnTo>
                        <a:pt x="41" y="81"/>
                      </a:lnTo>
                      <a:lnTo>
                        <a:pt x="41" y="82"/>
                      </a:lnTo>
                      <a:lnTo>
                        <a:pt x="41" y="84"/>
                      </a:lnTo>
                      <a:lnTo>
                        <a:pt x="43" y="86"/>
                      </a:lnTo>
                      <a:lnTo>
                        <a:pt x="43" y="87"/>
                      </a:lnTo>
                      <a:lnTo>
                        <a:pt x="43" y="89"/>
                      </a:lnTo>
                      <a:lnTo>
                        <a:pt x="44" y="90"/>
                      </a:lnTo>
                      <a:lnTo>
                        <a:pt x="44" y="92"/>
                      </a:lnTo>
                      <a:lnTo>
                        <a:pt x="44" y="93"/>
                      </a:lnTo>
                      <a:lnTo>
                        <a:pt x="46" y="93"/>
                      </a:lnTo>
                      <a:lnTo>
                        <a:pt x="46" y="95"/>
                      </a:lnTo>
                      <a:lnTo>
                        <a:pt x="46" y="96"/>
                      </a:lnTo>
                      <a:lnTo>
                        <a:pt x="47" y="98"/>
                      </a:lnTo>
                      <a:lnTo>
                        <a:pt x="47" y="99"/>
                      </a:lnTo>
                      <a:lnTo>
                        <a:pt x="47" y="101"/>
                      </a:lnTo>
                      <a:lnTo>
                        <a:pt x="49" y="102"/>
                      </a:lnTo>
                      <a:lnTo>
                        <a:pt x="49" y="104"/>
                      </a:lnTo>
                      <a:lnTo>
                        <a:pt x="50" y="107"/>
                      </a:lnTo>
                      <a:lnTo>
                        <a:pt x="50" y="108"/>
                      </a:lnTo>
                      <a:lnTo>
                        <a:pt x="52" y="110"/>
                      </a:lnTo>
                      <a:lnTo>
                        <a:pt x="52" y="113"/>
                      </a:lnTo>
                      <a:lnTo>
                        <a:pt x="53" y="115"/>
                      </a:lnTo>
                      <a:lnTo>
                        <a:pt x="53" y="118"/>
                      </a:lnTo>
                      <a:lnTo>
                        <a:pt x="55" y="119"/>
                      </a:lnTo>
                      <a:lnTo>
                        <a:pt x="56" y="122"/>
                      </a:lnTo>
                      <a:lnTo>
                        <a:pt x="56" y="124"/>
                      </a:lnTo>
                      <a:lnTo>
                        <a:pt x="58" y="127"/>
                      </a:lnTo>
                      <a:lnTo>
                        <a:pt x="58" y="128"/>
                      </a:lnTo>
                      <a:lnTo>
                        <a:pt x="59" y="130"/>
                      </a:lnTo>
                      <a:lnTo>
                        <a:pt x="59" y="131"/>
                      </a:lnTo>
                      <a:lnTo>
                        <a:pt x="61" y="134"/>
                      </a:lnTo>
                      <a:lnTo>
                        <a:pt x="61" y="136"/>
                      </a:lnTo>
                      <a:lnTo>
                        <a:pt x="61" y="138"/>
                      </a:lnTo>
                      <a:lnTo>
                        <a:pt x="62" y="138"/>
                      </a:lnTo>
                      <a:lnTo>
                        <a:pt x="62" y="139"/>
                      </a:lnTo>
                      <a:lnTo>
                        <a:pt x="62" y="141"/>
                      </a:lnTo>
                      <a:lnTo>
                        <a:pt x="64" y="142"/>
                      </a:lnTo>
                      <a:lnTo>
                        <a:pt x="64" y="144"/>
                      </a:lnTo>
                      <a:lnTo>
                        <a:pt x="64" y="145"/>
                      </a:lnTo>
                      <a:lnTo>
                        <a:pt x="65" y="147"/>
                      </a:lnTo>
                      <a:lnTo>
                        <a:pt x="65" y="148"/>
                      </a:lnTo>
                      <a:lnTo>
                        <a:pt x="65" y="150"/>
                      </a:lnTo>
                      <a:lnTo>
                        <a:pt x="67" y="151"/>
                      </a:lnTo>
                      <a:lnTo>
                        <a:pt x="67" y="153"/>
                      </a:lnTo>
                      <a:lnTo>
                        <a:pt x="67" y="154"/>
                      </a:lnTo>
                      <a:lnTo>
                        <a:pt x="69" y="156"/>
                      </a:lnTo>
                      <a:lnTo>
                        <a:pt x="69" y="157"/>
                      </a:lnTo>
                      <a:lnTo>
                        <a:pt x="69" y="159"/>
                      </a:lnTo>
                      <a:lnTo>
                        <a:pt x="70" y="162"/>
                      </a:lnTo>
                      <a:lnTo>
                        <a:pt x="70" y="164"/>
                      </a:lnTo>
                      <a:lnTo>
                        <a:pt x="72" y="165"/>
                      </a:lnTo>
                      <a:lnTo>
                        <a:pt x="72" y="168"/>
                      </a:lnTo>
                      <a:lnTo>
                        <a:pt x="73" y="170"/>
                      </a:lnTo>
                      <a:lnTo>
                        <a:pt x="73" y="173"/>
                      </a:lnTo>
                      <a:lnTo>
                        <a:pt x="75" y="176"/>
                      </a:lnTo>
                      <a:lnTo>
                        <a:pt x="75" y="177"/>
                      </a:lnTo>
                      <a:lnTo>
                        <a:pt x="76" y="180"/>
                      </a:lnTo>
                      <a:lnTo>
                        <a:pt x="76" y="182"/>
                      </a:lnTo>
                      <a:lnTo>
                        <a:pt x="76" y="183"/>
                      </a:lnTo>
                      <a:lnTo>
                        <a:pt x="78" y="186"/>
                      </a:lnTo>
                      <a:lnTo>
                        <a:pt x="78" y="188"/>
                      </a:lnTo>
                      <a:lnTo>
                        <a:pt x="78" y="189"/>
                      </a:lnTo>
                      <a:lnTo>
                        <a:pt x="79" y="191"/>
                      </a:lnTo>
                      <a:lnTo>
                        <a:pt x="79" y="193"/>
                      </a:lnTo>
                      <a:lnTo>
                        <a:pt x="79" y="194"/>
                      </a:lnTo>
                      <a:lnTo>
                        <a:pt x="81" y="196"/>
                      </a:lnTo>
                      <a:lnTo>
                        <a:pt x="81" y="197"/>
                      </a:lnTo>
                      <a:lnTo>
                        <a:pt x="81" y="199"/>
                      </a:lnTo>
                      <a:lnTo>
                        <a:pt x="82" y="200"/>
                      </a:lnTo>
                      <a:lnTo>
                        <a:pt x="82" y="202"/>
                      </a:lnTo>
                      <a:lnTo>
                        <a:pt x="82" y="203"/>
                      </a:lnTo>
                      <a:lnTo>
                        <a:pt x="82" y="205"/>
                      </a:lnTo>
                      <a:lnTo>
                        <a:pt x="84" y="206"/>
                      </a:lnTo>
                      <a:lnTo>
                        <a:pt x="84" y="208"/>
                      </a:lnTo>
                      <a:lnTo>
                        <a:pt x="85" y="209"/>
                      </a:lnTo>
                      <a:lnTo>
                        <a:pt x="85" y="211"/>
                      </a:lnTo>
                      <a:lnTo>
                        <a:pt x="85" y="214"/>
                      </a:lnTo>
                      <a:lnTo>
                        <a:pt x="87" y="215"/>
                      </a:lnTo>
                      <a:lnTo>
                        <a:pt x="87" y="217"/>
                      </a:lnTo>
                      <a:lnTo>
                        <a:pt x="87" y="219"/>
                      </a:lnTo>
                      <a:lnTo>
                        <a:pt x="88" y="222"/>
                      </a:lnTo>
                      <a:lnTo>
                        <a:pt x="88" y="223"/>
                      </a:lnTo>
                      <a:lnTo>
                        <a:pt x="90" y="226"/>
                      </a:lnTo>
                      <a:lnTo>
                        <a:pt x="90" y="228"/>
                      </a:lnTo>
                      <a:lnTo>
                        <a:pt x="91" y="231"/>
                      </a:lnTo>
                      <a:lnTo>
                        <a:pt x="91" y="232"/>
                      </a:lnTo>
                      <a:lnTo>
                        <a:pt x="93" y="235"/>
                      </a:lnTo>
                      <a:lnTo>
                        <a:pt x="93" y="237"/>
                      </a:lnTo>
                      <a:lnTo>
                        <a:pt x="94" y="240"/>
                      </a:lnTo>
                      <a:lnTo>
                        <a:pt x="94" y="241"/>
                      </a:lnTo>
                      <a:lnTo>
                        <a:pt x="94" y="243"/>
                      </a:lnTo>
                      <a:lnTo>
                        <a:pt x="96" y="245"/>
                      </a:lnTo>
                      <a:lnTo>
                        <a:pt x="96" y="246"/>
                      </a:lnTo>
                      <a:lnTo>
                        <a:pt x="96" y="248"/>
                      </a:lnTo>
                      <a:lnTo>
                        <a:pt x="96" y="249"/>
                      </a:lnTo>
                      <a:lnTo>
                        <a:pt x="98" y="251"/>
                      </a:lnTo>
                      <a:lnTo>
                        <a:pt x="98" y="252"/>
                      </a:lnTo>
                      <a:lnTo>
                        <a:pt x="98" y="254"/>
                      </a:lnTo>
                      <a:lnTo>
                        <a:pt x="98" y="255"/>
                      </a:lnTo>
                      <a:lnTo>
                        <a:pt x="98" y="257"/>
                      </a:lnTo>
                      <a:lnTo>
                        <a:pt x="99" y="258"/>
                      </a:lnTo>
                      <a:lnTo>
                        <a:pt x="99" y="260"/>
                      </a:lnTo>
                      <a:lnTo>
                        <a:pt x="99" y="261"/>
                      </a:lnTo>
                      <a:lnTo>
                        <a:pt x="99" y="263"/>
                      </a:lnTo>
                      <a:lnTo>
                        <a:pt x="99" y="264"/>
                      </a:lnTo>
                      <a:lnTo>
                        <a:pt x="99" y="266"/>
                      </a:lnTo>
                      <a:lnTo>
                        <a:pt x="99" y="267"/>
                      </a:lnTo>
                      <a:lnTo>
                        <a:pt x="99" y="269"/>
                      </a:lnTo>
                      <a:lnTo>
                        <a:pt x="101" y="271"/>
                      </a:lnTo>
                      <a:lnTo>
                        <a:pt x="101" y="272"/>
                      </a:lnTo>
                      <a:lnTo>
                        <a:pt x="101" y="274"/>
                      </a:lnTo>
                      <a:lnTo>
                        <a:pt x="101" y="275"/>
                      </a:lnTo>
                      <a:lnTo>
                        <a:pt x="101" y="278"/>
                      </a:lnTo>
                      <a:lnTo>
                        <a:pt x="101" y="280"/>
                      </a:lnTo>
                      <a:lnTo>
                        <a:pt x="101" y="281"/>
                      </a:lnTo>
                      <a:lnTo>
                        <a:pt x="101" y="284"/>
                      </a:lnTo>
                      <a:lnTo>
                        <a:pt x="101" y="286"/>
                      </a:lnTo>
                      <a:lnTo>
                        <a:pt x="102" y="287"/>
                      </a:lnTo>
                      <a:lnTo>
                        <a:pt x="102" y="289"/>
                      </a:lnTo>
                      <a:lnTo>
                        <a:pt x="102" y="290"/>
                      </a:lnTo>
                      <a:lnTo>
                        <a:pt x="102" y="292"/>
                      </a:lnTo>
                      <a:lnTo>
                        <a:pt x="102" y="293"/>
                      </a:lnTo>
                      <a:lnTo>
                        <a:pt x="102" y="295"/>
                      </a:lnTo>
                      <a:lnTo>
                        <a:pt x="102" y="297"/>
                      </a:lnTo>
                      <a:lnTo>
                        <a:pt x="102" y="298"/>
                      </a:lnTo>
                      <a:lnTo>
                        <a:pt x="102" y="300"/>
                      </a:lnTo>
                      <a:lnTo>
                        <a:pt x="102" y="301"/>
                      </a:lnTo>
                      <a:lnTo>
                        <a:pt x="104" y="303"/>
                      </a:lnTo>
                      <a:lnTo>
                        <a:pt x="104" y="304"/>
                      </a:lnTo>
                      <a:lnTo>
                        <a:pt x="104" y="306"/>
                      </a:lnTo>
                      <a:lnTo>
                        <a:pt x="104" y="307"/>
                      </a:lnTo>
                      <a:lnTo>
                        <a:pt x="104" y="309"/>
                      </a:lnTo>
                      <a:lnTo>
                        <a:pt x="104" y="310"/>
                      </a:lnTo>
                      <a:lnTo>
                        <a:pt x="104" y="312"/>
                      </a:lnTo>
                      <a:lnTo>
                        <a:pt x="105" y="312"/>
                      </a:lnTo>
                      <a:lnTo>
                        <a:pt x="105" y="313"/>
                      </a:lnTo>
                      <a:lnTo>
                        <a:pt x="105" y="315"/>
                      </a:lnTo>
                      <a:lnTo>
                        <a:pt x="105" y="316"/>
                      </a:lnTo>
                      <a:lnTo>
                        <a:pt x="105" y="318"/>
                      </a:lnTo>
                      <a:lnTo>
                        <a:pt x="105" y="319"/>
                      </a:lnTo>
                      <a:lnTo>
                        <a:pt x="107" y="321"/>
                      </a:lnTo>
                      <a:lnTo>
                        <a:pt x="107" y="323"/>
                      </a:lnTo>
                      <a:lnTo>
                        <a:pt x="107" y="324"/>
                      </a:lnTo>
                      <a:lnTo>
                        <a:pt x="107" y="326"/>
                      </a:lnTo>
                      <a:lnTo>
                        <a:pt x="107" y="327"/>
                      </a:lnTo>
                      <a:lnTo>
                        <a:pt x="107" y="329"/>
                      </a:lnTo>
                      <a:lnTo>
                        <a:pt x="108" y="330"/>
                      </a:lnTo>
                      <a:lnTo>
                        <a:pt x="108" y="332"/>
                      </a:lnTo>
                      <a:lnTo>
                        <a:pt x="108" y="333"/>
                      </a:lnTo>
                      <a:lnTo>
                        <a:pt x="108" y="335"/>
                      </a:lnTo>
                      <a:lnTo>
                        <a:pt x="108" y="336"/>
                      </a:lnTo>
                      <a:lnTo>
                        <a:pt x="108" y="338"/>
                      </a:lnTo>
                      <a:lnTo>
                        <a:pt x="108" y="339"/>
                      </a:lnTo>
                      <a:lnTo>
                        <a:pt x="108" y="341"/>
                      </a:lnTo>
                      <a:lnTo>
                        <a:pt x="108" y="342"/>
                      </a:lnTo>
                      <a:lnTo>
                        <a:pt x="108" y="344"/>
                      </a:lnTo>
                      <a:lnTo>
                        <a:pt x="108" y="345"/>
                      </a:lnTo>
                      <a:lnTo>
                        <a:pt x="107" y="347"/>
                      </a:lnTo>
                      <a:lnTo>
                        <a:pt x="107" y="350"/>
                      </a:lnTo>
                      <a:lnTo>
                        <a:pt x="107" y="352"/>
                      </a:lnTo>
                      <a:lnTo>
                        <a:pt x="107" y="355"/>
                      </a:lnTo>
                      <a:lnTo>
                        <a:pt x="107" y="356"/>
                      </a:lnTo>
                      <a:lnTo>
                        <a:pt x="107" y="359"/>
                      </a:lnTo>
                      <a:lnTo>
                        <a:pt x="107" y="362"/>
                      </a:lnTo>
                      <a:lnTo>
                        <a:pt x="107" y="365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9" name="Freeform 303"/>
                <p:cNvSpPr>
                  <a:spLocks noChangeAspect="1"/>
                </p:cNvSpPr>
                <p:nvPr/>
              </p:nvSpPr>
              <p:spPr bwMode="auto">
                <a:xfrm>
                  <a:off x="3403" y="2768"/>
                  <a:ext cx="55" cy="183"/>
                </a:xfrm>
                <a:custGeom>
                  <a:avLst/>
                  <a:gdLst>
                    <a:gd name="T0" fmla="*/ 2 w 108"/>
                    <a:gd name="T1" fmla="*/ 89 h 366"/>
                    <a:gd name="T2" fmla="*/ 3 w 108"/>
                    <a:gd name="T3" fmla="*/ 86 h 366"/>
                    <a:gd name="T4" fmla="*/ 5 w 108"/>
                    <a:gd name="T5" fmla="*/ 84 h 366"/>
                    <a:gd name="T6" fmla="*/ 6 w 108"/>
                    <a:gd name="T7" fmla="*/ 82 h 366"/>
                    <a:gd name="T8" fmla="*/ 6 w 108"/>
                    <a:gd name="T9" fmla="*/ 80 h 366"/>
                    <a:gd name="T10" fmla="*/ 7 w 108"/>
                    <a:gd name="T11" fmla="*/ 79 h 366"/>
                    <a:gd name="T12" fmla="*/ 8 w 108"/>
                    <a:gd name="T13" fmla="*/ 78 h 366"/>
                    <a:gd name="T14" fmla="*/ 9 w 108"/>
                    <a:gd name="T15" fmla="*/ 76 h 366"/>
                    <a:gd name="T16" fmla="*/ 9 w 108"/>
                    <a:gd name="T17" fmla="*/ 74 h 366"/>
                    <a:gd name="T18" fmla="*/ 10 w 108"/>
                    <a:gd name="T19" fmla="*/ 72 h 366"/>
                    <a:gd name="T20" fmla="*/ 11 w 108"/>
                    <a:gd name="T21" fmla="*/ 71 h 366"/>
                    <a:gd name="T22" fmla="*/ 11 w 108"/>
                    <a:gd name="T23" fmla="*/ 70 h 366"/>
                    <a:gd name="T24" fmla="*/ 11 w 108"/>
                    <a:gd name="T25" fmla="*/ 68 h 366"/>
                    <a:gd name="T26" fmla="*/ 12 w 108"/>
                    <a:gd name="T27" fmla="*/ 67 h 366"/>
                    <a:gd name="T28" fmla="*/ 13 w 108"/>
                    <a:gd name="T29" fmla="*/ 66 h 366"/>
                    <a:gd name="T30" fmla="*/ 13 w 108"/>
                    <a:gd name="T31" fmla="*/ 63 h 366"/>
                    <a:gd name="T32" fmla="*/ 14 w 108"/>
                    <a:gd name="T33" fmla="*/ 61 h 366"/>
                    <a:gd name="T34" fmla="*/ 15 w 108"/>
                    <a:gd name="T35" fmla="*/ 59 h 366"/>
                    <a:gd name="T36" fmla="*/ 16 w 108"/>
                    <a:gd name="T37" fmla="*/ 57 h 366"/>
                    <a:gd name="T38" fmla="*/ 16 w 108"/>
                    <a:gd name="T39" fmla="*/ 56 h 366"/>
                    <a:gd name="T40" fmla="*/ 17 w 108"/>
                    <a:gd name="T41" fmla="*/ 54 h 366"/>
                    <a:gd name="T42" fmla="*/ 17 w 108"/>
                    <a:gd name="T43" fmla="*/ 53 h 366"/>
                    <a:gd name="T44" fmla="*/ 18 w 108"/>
                    <a:gd name="T45" fmla="*/ 52 h 366"/>
                    <a:gd name="T46" fmla="*/ 19 w 108"/>
                    <a:gd name="T47" fmla="*/ 50 h 366"/>
                    <a:gd name="T48" fmla="*/ 19 w 108"/>
                    <a:gd name="T49" fmla="*/ 48 h 366"/>
                    <a:gd name="T50" fmla="*/ 20 w 108"/>
                    <a:gd name="T51" fmla="*/ 46 h 366"/>
                    <a:gd name="T52" fmla="*/ 20 w 108"/>
                    <a:gd name="T53" fmla="*/ 44 h 366"/>
                    <a:gd name="T54" fmla="*/ 21 w 108"/>
                    <a:gd name="T55" fmla="*/ 43 h 366"/>
                    <a:gd name="T56" fmla="*/ 21 w 108"/>
                    <a:gd name="T57" fmla="*/ 42 h 366"/>
                    <a:gd name="T58" fmla="*/ 22 w 108"/>
                    <a:gd name="T59" fmla="*/ 40 h 366"/>
                    <a:gd name="T60" fmla="*/ 22 w 108"/>
                    <a:gd name="T61" fmla="*/ 39 h 366"/>
                    <a:gd name="T62" fmla="*/ 22 w 108"/>
                    <a:gd name="T63" fmla="*/ 37 h 366"/>
                    <a:gd name="T64" fmla="*/ 23 w 108"/>
                    <a:gd name="T65" fmla="*/ 35 h 366"/>
                    <a:gd name="T66" fmla="*/ 24 w 108"/>
                    <a:gd name="T67" fmla="*/ 33 h 366"/>
                    <a:gd name="T68" fmla="*/ 24 w 108"/>
                    <a:gd name="T69" fmla="*/ 30 h 366"/>
                    <a:gd name="T70" fmla="*/ 25 w 108"/>
                    <a:gd name="T71" fmla="*/ 29 h 366"/>
                    <a:gd name="T72" fmla="*/ 25 w 108"/>
                    <a:gd name="T73" fmla="*/ 28 h 366"/>
                    <a:gd name="T74" fmla="*/ 25 w 108"/>
                    <a:gd name="T75" fmla="*/ 26 h 366"/>
                    <a:gd name="T76" fmla="*/ 25 w 108"/>
                    <a:gd name="T77" fmla="*/ 25 h 366"/>
                    <a:gd name="T78" fmla="*/ 26 w 108"/>
                    <a:gd name="T79" fmla="*/ 23 h 366"/>
                    <a:gd name="T80" fmla="*/ 26 w 108"/>
                    <a:gd name="T81" fmla="*/ 22 h 366"/>
                    <a:gd name="T82" fmla="*/ 26 w 108"/>
                    <a:gd name="T83" fmla="*/ 21 h 366"/>
                    <a:gd name="T84" fmla="*/ 26 w 108"/>
                    <a:gd name="T85" fmla="*/ 19 h 366"/>
                    <a:gd name="T86" fmla="*/ 26 w 108"/>
                    <a:gd name="T87" fmla="*/ 18 h 366"/>
                    <a:gd name="T88" fmla="*/ 26 w 108"/>
                    <a:gd name="T89" fmla="*/ 16 h 366"/>
                    <a:gd name="T90" fmla="*/ 27 w 108"/>
                    <a:gd name="T91" fmla="*/ 15 h 366"/>
                    <a:gd name="T92" fmla="*/ 27 w 108"/>
                    <a:gd name="T93" fmla="*/ 14 h 366"/>
                    <a:gd name="T94" fmla="*/ 27 w 108"/>
                    <a:gd name="T95" fmla="*/ 13 h 366"/>
                    <a:gd name="T96" fmla="*/ 27 w 108"/>
                    <a:gd name="T97" fmla="*/ 12 h 366"/>
                    <a:gd name="T98" fmla="*/ 27 w 108"/>
                    <a:gd name="T99" fmla="*/ 11 h 366"/>
                    <a:gd name="T100" fmla="*/ 28 w 108"/>
                    <a:gd name="T101" fmla="*/ 11 h 366"/>
                    <a:gd name="T102" fmla="*/ 28 w 108"/>
                    <a:gd name="T103" fmla="*/ 10 h 366"/>
                    <a:gd name="T104" fmla="*/ 28 w 108"/>
                    <a:gd name="T105" fmla="*/ 9 h 366"/>
                    <a:gd name="T106" fmla="*/ 28 w 108"/>
                    <a:gd name="T107" fmla="*/ 7 h 366"/>
                    <a:gd name="T108" fmla="*/ 28 w 108"/>
                    <a:gd name="T109" fmla="*/ 6 h 366"/>
                    <a:gd name="T110" fmla="*/ 28 w 108"/>
                    <a:gd name="T111" fmla="*/ 5 h 366"/>
                    <a:gd name="T112" fmla="*/ 28 w 108"/>
                    <a:gd name="T113" fmla="*/ 3 h 366"/>
                    <a:gd name="T114" fmla="*/ 0 w 108"/>
                    <a:gd name="T115" fmla="*/ 92 h 36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08"/>
                    <a:gd name="T175" fmla="*/ 0 h 366"/>
                    <a:gd name="T176" fmla="*/ 108 w 108"/>
                    <a:gd name="T177" fmla="*/ 366 h 36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08" h="366">
                      <a:moveTo>
                        <a:pt x="0" y="366"/>
                      </a:moveTo>
                      <a:lnTo>
                        <a:pt x="1" y="361"/>
                      </a:lnTo>
                      <a:lnTo>
                        <a:pt x="4" y="358"/>
                      </a:lnTo>
                      <a:lnTo>
                        <a:pt x="6" y="355"/>
                      </a:lnTo>
                      <a:lnTo>
                        <a:pt x="7" y="352"/>
                      </a:lnTo>
                      <a:lnTo>
                        <a:pt x="9" y="349"/>
                      </a:lnTo>
                      <a:lnTo>
                        <a:pt x="10" y="346"/>
                      </a:lnTo>
                      <a:lnTo>
                        <a:pt x="12" y="343"/>
                      </a:lnTo>
                      <a:lnTo>
                        <a:pt x="13" y="340"/>
                      </a:lnTo>
                      <a:lnTo>
                        <a:pt x="15" y="338"/>
                      </a:lnTo>
                      <a:lnTo>
                        <a:pt x="17" y="335"/>
                      </a:lnTo>
                      <a:lnTo>
                        <a:pt x="18" y="334"/>
                      </a:lnTo>
                      <a:lnTo>
                        <a:pt x="18" y="332"/>
                      </a:lnTo>
                      <a:lnTo>
                        <a:pt x="20" y="329"/>
                      </a:lnTo>
                      <a:lnTo>
                        <a:pt x="21" y="327"/>
                      </a:lnTo>
                      <a:lnTo>
                        <a:pt x="21" y="326"/>
                      </a:lnTo>
                      <a:lnTo>
                        <a:pt x="23" y="324"/>
                      </a:lnTo>
                      <a:lnTo>
                        <a:pt x="23" y="323"/>
                      </a:lnTo>
                      <a:lnTo>
                        <a:pt x="24" y="321"/>
                      </a:lnTo>
                      <a:lnTo>
                        <a:pt x="24" y="320"/>
                      </a:lnTo>
                      <a:lnTo>
                        <a:pt x="26" y="318"/>
                      </a:lnTo>
                      <a:lnTo>
                        <a:pt x="26" y="317"/>
                      </a:lnTo>
                      <a:lnTo>
                        <a:pt x="27" y="315"/>
                      </a:lnTo>
                      <a:lnTo>
                        <a:pt x="29" y="314"/>
                      </a:lnTo>
                      <a:lnTo>
                        <a:pt x="29" y="312"/>
                      </a:lnTo>
                      <a:lnTo>
                        <a:pt x="29" y="311"/>
                      </a:lnTo>
                      <a:lnTo>
                        <a:pt x="30" y="309"/>
                      </a:lnTo>
                      <a:lnTo>
                        <a:pt x="30" y="306"/>
                      </a:lnTo>
                      <a:lnTo>
                        <a:pt x="32" y="305"/>
                      </a:lnTo>
                      <a:lnTo>
                        <a:pt x="32" y="303"/>
                      </a:lnTo>
                      <a:lnTo>
                        <a:pt x="33" y="301"/>
                      </a:lnTo>
                      <a:lnTo>
                        <a:pt x="33" y="298"/>
                      </a:lnTo>
                      <a:lnTo>
                        <a:pt x="35" y="297"/>
                      </a:lnTo>
                      <a:lnTo>
                        <a:pt x="36" y="295"/>
                      </a:lnTo>
                      <a:lnTo>
                        <a:pt x="36" y="294"/>
                      </a:lnTo>
                      <a:lnTo>
                        <a:pt x="38" y="291"/>
                      </a:lnTo>
                      <a:lnTo>
                        <a:pt x="38" y="289"/>
                      </a:lnTo>
                      <a:lnTo>
                        <a:pt x="38" y="288"/>
                      </a:lnTo>
                      <a:lnTo>
                        <a:pt x="39" y="286"/>
                      </a:lnTo>
                      <a:lnTo>
                        <a:pt x="39" y="285"/>
                      </a:lnTo>
                      <a:lnTo>
                        <a:pt x="41" y="285"/>
                      </a:lnTo>
                      <a:lnTo>
                        <a:pt x="41" y="283"/>
                      </a:lnTo>
                      <a:lnTo>
                        <a:pt x="41" y="282"/>
                      </a:lnTo>
                      <a:lnTo>
                        <a:pt x="43" y="280"/>
                      </a:lnTo>
                      <a:lnTo>
                        <a:pt x="43" y="279"/>
                      </a:lnTo>
                      <a:lnTo>
                        <a:pt x="43" y="277"/>
                      </a:lnTo>
                      <a:lnTo>
                        <a:pt x="44" y="275"/>
                      </a:lnTo>
                      <a:lnTo>
                        <a:pt x="44" y="274"/>
                      </a:lnTo>
                      <a:lnTo>
                        <a:pt x="44" y="272"/>
                      </a:lnTo>
                      <a:lnTo>
                        <a:pt x="46" y="272"/>
                      </a:lnTo>
                      <a:lnTo>
                        <a:pt x="46" y="271"/>
                      </a:lnTo>
                      <a:lnTo>
                        <a:pt x="46" y="269"/>
                      </a:lnTo>
                      <a:lnTo>
                        <a:pt x="47" y="268"/>
                      </a:lnTo>
                      <a:lnTo>
                        <a:pt x="47" y="266"/>
                      </a:lnTo>
                      <a:lnTo>
                        <a:pt x="47" y="265"/>
                      </a:lnTo>
                      <a:lnTo>
                        <a:pt x="49" y="263"/>
                      </a:lnTo>
                      <a:lnTo>
                        <a:pt x="49" y="262"/>
                      </a:lnTo>
                      <a:lnTo>
                        <a:pt x="50" y="260"/>
                      </a:lnTo>
                      <a:lnTo>
                        <a:pt x="50" y="257"/>
                      </a:lnTo>
                      <a:lnTo>
                        <a:pt x="52" y="256"/>
                      </a:lnTo>
                      <a:lnTo>
                        <a:pt x="52" y="253"/>
                      </a:lnTo>
                      <a:lnTo>
                        <a:pt x="53" y="251"/>
                      </a:lnTo>
                      <a:lnTo>
                        <a:pt x="53" y="248"/>
                      </a:lnTo>
                      <a:lnTo>
                        <a:pt x="55" y="246"/>
                      </a:lnTo>
                      <a:lnTo>
                        <a:pt x="56" y="243"/>
                      </a:lnTo>
                      <a:lnTo>
                        <a:pt x="56" y="242"/>
                      </a:lnTo>
                      <a:lnTo>
                        <a:pt x="58" y="239"/>
                      </a:lnTo>
                      <a:lnTo>
                        <a:pt x="58" y="237"/>
                      </a:lnTo>
                      <a:lnTo>
                        <a:pt x="59" y="236"/>
                      </a:lnTo>
                      <a:lnTo>
                        <a:pt x="59" y="234"/>
                      </a:lnTo>
                      <a:lnTo>
                        <a:pt x="61" y="231"/>
                      </a:lnTo>
                      <a:lnTo>
                        <a:pt x="61" y="230"/>
                      </a:lnTo>
                      <a:lnTo>
                        <a:pt x="61" y="228"/>
                      </a:lnTo>
                      <a:lnTo>
                        <a:pt x="62" y="227"/>
                      </a:lnTo>
                      <a:lnTo>
                        <a:pt x="62" y="225"/>
                      </a:lnTo>
                      <a:lnTo>
                        <a:pt x="64" y="223"/>
                      </a:lnTo>
                      <a:lnTo>
                        <a:pt x="64" y="222"/>
                      </a:lnTo>
                      <a:lnTo>
                        <a:pt x="64" y="220"/>
                      </a:lnTo>
                      <a:lnTo>
                        <a:pt x="65" y="219"/>
                      </a:lnTo>
                      <a:lnTo>
                        <a:pt x="65" y="217"/>
                      </a:lnTo>
                      <a:lnTo>
                        <a:pt x="65" y="216"/>
                      </a:lnTo>
                      <a:lnTo>
                        <a:pt x="67" y="214"/>
                      </a:lnTo>
                      <a:lnTo>
                        <a:pt x="67" y="213"/>
                      </a:lnTo>
                      <a:lnTo>
                        <a:pt x="67" y="211"/>
                      </a:lnTo>
                      <a:lnTo>
                        <a:pt x="69" y="210"/>
                      </a:lnTo>
                      <a:lnTo>
                        <a:pt x="69" y="208"/>
                      </a:lnTo>
                      <a:lnTo>
                        <a:pt x="69" y="207"/>
                      </a:lnTo>
                      <a:lnTo>
                        <a:pt x="70" y="204"/>
                      </a:lnTo>
                      <a:lnTo>
                        <a:pt x="70" y="202"/>
                      </a:lnTo>
                      <a:lnTo>
                        <a:pt x="72" y="201"/>
                      </a:lnTo>
                      <a:lnTo>
                        <a:pt x="72" y="197"/>
                      </a:lnTo>
                      <a:lnTo>
                        <a:pt x="73" y="196"/>
                      </a:lnTo>
                      <a:lnTo>
                        <a:pt x="73" y="193"/>
                      </a:lnTo>
                      <a:lnTo>
                        <a:pt x="75" y="190"/>
                      </a:lnTo>
                      <a:lnTo>
                        <a:pt x="75" y="188"/>
                      </a:lnTo>
                      <a:lnTo>
                        <a:pt x="76" y="185"/>
                      </a:lnTo>
                      <a:lnTo>
                        <a:pt x="76" y="184"/>
                      </a:lnTo>
                      <a:lnTo>
                        <a:pt x="76" y="182"/>
                      </a:lnTo>
                      <a:lnTo>
                        <a:pt x="78" y="179"/>
                      </a:lnTo>
                      <a:lnTo>
                        <a:pt x="78" y="178"/>
                      </a:lnTo>
                      <a:lnTo>
                        <a:pt x="78" y="176"/>
                      </a:lnTo>
                      <a:lnTo>
                        <a:pt x="79" y="175"/>
                      </a:lnTo>
                      <a:lnTo>
                        <a:pt x="79" y="173"/>
                      </a:lnTo>
                      <a:lnTo>
                        <a:pt x="79" y="171"/>
                      </a:lnTo>
                      <a:lnTo>
                        <a:pt x="81" y="170"/>
                      </a:lnTo>
                      <a:lnTo>
                        <a:pt x="81" y="168"/>
                      </a:lnTo>
                      <a:lnTo>
                        <a:pt x="81" y="167"/>
                      </a:lnTo>
                      <a:lnTo>
                        <a:pt x="82" y="165"/>
                      </a:lnTo>
                      <a:lnTo>
                        <a:pt x="82" y="164"/>
                      </a:lnTo>
                      <a:lnTo>
                        <a:pt x="82" y="162"/>
                      </a:lnTo>
                      <a:lnTo>
                        <a:pt x="82" y="161"/>
                      </a:lnTo>
                      <a:lnTo>
                        <a:pt x="84" y="159"/>
                      </a:lnTo>
                      <a:lnTo>
                        <a:pt x="84" y="158"/>
                      </a:lnTo>
                      <a:lnTo>
                        <a:pt x="85" y="156"/>
                      </a:lnTo>
                      <a:lnTo>
                        <a:pt x="85" y="155"/>
                      </a:lnTo>
                      <a:lnTo>
                        <a:pt x="85" y="152"/>
                      </a:lnTo>
                      <a:lnTo>
                        <a:pt x="87" y="150"/>
                      </a:lnTo>
                      <a:lnTo>
                        <a:pt x="87" y="149"/>
                      </a:lnTo>
                      <a:lnTo>
                        <a:pt x="87" y="147"/>
                      </a:lnTo>
                      <a:lnTo>
                        <a:pt x="88" y="144"/>
                      </a:lnTo>
                      <a:lnTo>
                        <a:pt x="88" y="142"/>
                      </a:lnTo>
                      <a:lnTo>
                        <a:pt x="90" y="139"/>
                      </a:lnTo>
                      <a:lnTo>
                        <a:pt x="90" y="138"/>
                      </a:lnTo>
                      <a:lnTo>
                        <a:pt x="91" y="135"/>
                      </a:lnTo>
                      <a:lnTo>
                        <a:pt x="91" y="133"/>
                      </a:lnTo>
                      <a:lnTo>
                        <a:pt x="93" y="130"/>
                      </a:lnTo>
                      <a:lnTo>
                        <a:pt x="93" y="129"/>
                      </a:lnTo>
                      <a:lnTo>
                        <a:pt x="94" y="127"/>
                      </a:lnTo>
                      <a:lnTo>
                        <a:pt x="94" y="124"/>
                      </a:lnTo>
                      <a:lnTo>
                        <a:pt x="94" y="123"/>
                      </a:lnTo>
                      <a:lnTo>
                        <a:pt x="96" y="121"/>
                      </a:lnTo>
                      <a:lnTo>
                        <a:pt x="96" y="120"/>
                      </a:lnTo>
                      <a:lnTo>
                        <a:pt x="96" y="118"/>
                      </a:lnTo>
                      <a:lnTo>
                        <a:pt x="96" y="116"/>
                      </a:lnTo>
                      <a:lnTo>
                        <a:pt x="98" y="115"/>
                      </a:lnTo>
                      <a:lnTo>
                        <a:pt x="98" y="113"/>
                      </a:lnTo>
                      <a:lnTo>
                        <a:pt x="98" y="112"/>
                      </a:lnTo>
                      <a:lnTo>
                        <a:pt x="98" y="110"/>
                      </a:lnTo>
                      <a:lnTo>
                        <a:pt x="98" y="109"/>
                      </a:lnTo>
                      <a:lnTo>
                        <a:pt x="99" y="107"/>
                      </a:lnTo>
                      <a:lnTo>
                        <a:pt x="99" y="106"/>
                      </a:lnTo>
                      <a:lnTo>
                        <a:pt x="99" y="104"/>
                      </a:lnTo>
                      <a:lnTo>
                        <a:pt x="99" y="103"/>
                      </a:lnTo>
                      <a:lnTo>
                        <a:pt x="99" y="101"/>
                      </a:lnTo>
                      <a:lnTo>
                        <a:pt x="99" y="100"/>
                      </a:lnTo>
                      <a:lnTo>
                        <a:pt x="99" y="98"/>
                      </a:lnTo>
                      <a:lnTo>
                        <a:pt x="99" y="97"/>
                      </a:lnTo>
                      <a:lnTo>
                        <a:pt x="101" y="95"/>
                      </a:lnTo>
                      <a:lnTo>
                        <a:pt x="101" y="94"/>
                      </a:lnTo>
                      <a:lnTo>
                        <a:pt x="101" y="92"/>
                      </a:lnTo>
                      <a:lnTo>
                        <a:pt x="101" y="90"/>
                      </a:lnTo>
                      <a:lnTo>
                        <a:pt x="101" y="87"/>
                      </a:lnTo>
                      <a:lnTo>
                        <a:pt x="101" y="86"/>
                      </a:lnTo>
                      <a:lnTo>
                        <a:pt x="101" y="84"/>
                      </a:lnTo>
                      <a:lnTo>
                        <a:pt x="101" y="81"/>
                      </a:lnTo>
                      <a:lnTo>
                        <a:pt x="101" y="80"/>
                      </a:lnTo>
                      <a:lnTo>
                        <a:pt x="102" y="78"/>
                      </a:lnTo>
                      <a:lnTo>
                        <a:pt x="102" y="77"/>
                      </a:lnTo>
                      <a:lnTo>
                        <a:pt x="102" y="75"/>
                      </a:lnTo>
                      <a:lnTo>
                        <a:pt x="102" y="74"/>
                      </a:lnTo>
                      <a:lnTo>
                        <a:pt x="102" y="72"/>
                      </a:lnTo>
                      <a:lnTo>
                        <a:pt x="102" y="71"/>
                      </a:lnTo>
                      <a:lnTo>
                        <a:pt x="102" y="69"/>
                      </a:lnTo>
                      <a:lnTo>
                        <a:pt x="102" y="68"/>
                      </a:lnTo>
                      <a:lnTo>
                        <a:pt x="102" y="66"/>
                      </a:lnTo>
                      <a:lnTo>
                        <a:pt x="102" y="64"/>
                      </a:lnTo>
                      <a:lnTo>
                        <a:pt x="104" y="63"/>
                      </a:lnTo>
                      <a:lnTo>
                        <a:pt x="104" y="61"/>
                      </a:lnTo>
                      <a:lnTo>
                        <a:pt x="104" y="60"/>
                      </a:lnTo>
                      <a:lnTo>
                        <a:pt x="104" y="58"/>
                      </a:lnTo>
                      <a:lnTo>
                        <a:pt x="104" y="57"/>
                      </a:lnTo>
                      <a:lnTo>
                        <a:pt x="104" y="55"/>
                      </a:lnTo>
                      <a:lnTo>
                        <a:pt x="104" y="54"/>
                      </a:lnTo>
                      <a:lnTo>
                        <a:pt x="105" y="54"/>
                      </a:lnTo>
                      <a:lnTo>
                        <a:pt x="105" y="52"/>
                      </a:lnTo>
                      <a:lnTo>
                        <a:pt x="105" y="51"/>
                      </a:lnTo>
                      <a:lnTo>
                        <a:pt x="105" y="49"/>
                      </a:lnTo>
                      <a:lnTo>
                        <a:pt x="105" y="48"/>
                      </a:lnTo>
                      <a:lnTo>
                        <a:pt x="105" y="46"/>
                      </a:lnTo>
                      <a:lnTo>
                        <a:pt x="107" y="45"/>
                      </a:lnTo>
                      <a:lnTo>
                        <a:pt x="107" y="43"/>
                      </a:lnTo>
                      <a:lnTo>
                        <a:pt x="107" y="42"/>
                      </a:lnTo>
                      <a:lnTo>
                        <a:pt x="107" y="40"/>
                      </a:lnTo>
                      <a:lnTo>
                        <a:pt x="107" y="38"/>
                      </a:lnTo>
                      <a:lnTo>
                        <a:pt x="107" y="37"/>
                      </a:lnTo>
                      <a:lnTo>
                        <a:pt x="108" y="35"/>
                      </a:lnTo>
                      <a:lnTo>
                        <a:pt x="108" y="34"/>
                      </a:lnTo>
                      <a:lnTo>
                        <a:pt x="108" y="32"/>
                      </a:lnTo>
                      <a:lnTo>
                        <a:pt x="108" y="31"/>
                      </a:lnTo>
                      <a:lnTo>
                        <a:pt x="108" y="29"/>
                      </a:lnTo>
                      <a:lnTo>
                        <a:pt x="108" y="28"/>
                      </a:lnTo>
                      <a:lnTo>
                        <a:pt x="108" y="26"/>
                      </a:lnTo>
                      <a:lnTo>
                        <a:pt x="108" y="25"/>
                      </a:lnTo>
                      <a:lnTo>
                        <a:pt x="108" y="23"/>
                      </a:lnTo>
                      <a:lnTo>
                        <a:pt x="108" y="22"/>
                      </a:lnTo>
                      <a:lnTo>
                        <a:pt x="108" y="20"/>
                      </a:lnTo>
                      <a:lnTo>
                        <a:pt x="107" y="19"/>
                      </a:lnTo>
                      <a:lnTo>
                        <a:pt x="107" y="16"/>
                      </a:lnTo>
                      <a:lnTo>
                        <a:pt x="107" y="14"/>
                      </a:lnTo>
                      <a:lnTo>
                        <a:pt x="107" y="11"/>
                      </a:lnTo>
                      <a:lnTo>
                        <a:pt x="107" y="9"/>
                      </a:lnTo>
                      <a:lnTo>
                        <a:pt x="107" y="6"/>
                      </a:lnTo>
                      <a:lnTo>
                        <a:pt x="107" y="3"/>
                      </a:lnTo>
                      <a:lnTo>
                        <a:pt x="107" y="0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0" name="Freeform 304"/>
                <p:cNvSpPr>
                  <a:spLocks noChangeAspect="1"/>
                </p:cNvSpPr>
                <p:nvPr/>
              </p:nvSpPr>
              <p:spPr bwMode="auto">
                <a:xfrm>
                  <a:off x="3403" y="2768"/>
                  <a:ext cx="55" cy="183"/>
                </a:xfrm>
                <a:custGeom>
                  <a:avLst/>
                  <a:gdLst>
                    <a:gd name="T0" fmla="*/ 2 w 108"/>
                    <a:gd name="T1" fmla="*/ 89 h 366"/>
                    <a:gd name="T2" fmla="*/ 3 w 108"/>
                    <a:gd name="T3" fmla="*/ 86 h 366"/>
                    <a:gd name="T4" fmla="*/ 5 w 108"/>
                    <a:gd name="T5" fmla="*/ 84 h 366"/>
                    <a:gd name="T6" fmla="*/ 6 w 108"/>
                    <a:gd name="T7" fmla="*/ 82 h 366"/>
                    <a:gd name="T8" fmla="*/ 6 w 108"/>
                    <a:gd name="T9" fmla="*/ 80 h 366"/>
                    <a:gd name="T10" fmla="*/ 7 w 108"/>
                    <a:gd name="T11" fmla="*/ 79 h 366"/>
                    <a:gd name="T12" fmla="*/ 8 w 108"/>
                    <a:gd name="T13" fmla="*/ 78 h 366"/>
                    <a:gd name="T14" fmla="*/ 9 w 108"/>
                    <a:gd name="T15" fmla="*/ 76 h 366"/>
                    <a:gd name="T16" fmla="*/ 9 w 108"/>
                    <a:gd name="T17" fmla="*/ 74 h 366"/>
                    <a:gd name="T18" fmla="*/ 10 w 108"/>
                    <a:gd name="T19" fmla="*/ 72 h 366"/>
                    <a:gd name="T20" fmla="*/ 11 w 108"/>
                    <a:gd name="T21" fmla="*/ 71 h 366"/>
                    <a:gd name="T22" fmla="*/ 11 w 108"/>
                    <a:gd name="T23" fmla="*/ 70 h 366"/>
                    <a:gd name="T24" fmla="*/ 11 w 108"/>
                    <a:gd name="T25" fmla="*/ 68 h 366"/>
                    <a:gd name="T26" fmla="*/ 12 w 108"/>
                    <a:gd name="T27" fmla="*/ 67 h 366"/>
                    <a:gd name="T28" fmla="*/ 13 w 108"/>
                    <a:gd name="T29" fmla="*/ 66 h 366"/>
                    <a:gd name="T30" fmla="*/ 13 w 108"/>
                    <a:gd name="T31" fmla="*/ 63 h 366"/>
                    <a:gd name="T32" fmla="*/ 14 w 108"/>
                    <a:gd name="T33" fmla="*/ 61 h 366"/>
                    <a:gd name="T34" fmla="*/ 15 w 108"/>
                    <a:gd name="T35" fmla="*/ 59 h 366"/>
                    <a:gd name="T36" fmla="*/ 16 w 108"/>
                    <a:gd name="T37" fmla="*/ 57 h 366"/>
                    <a:gd name="T38" fmla="*/ 16 w 108"/>
                    <a:gd name="T39" fmla="*/ 56 h 366"/>
                    <a:gd name="T40" fmla="*/ 17 w 108"/>
                    <a:gd name="T41" fmla="*/ 54 h 366"/>
                    <a:gd name="T42" fmla="*/ 17 w 108"/>
                    <a:gd name="T43" fmla="*/ 53 h 366"/>
                    <a:gd name="T44" fmla="*/ 18 w 108"/>
                    <a:gd name="T45" fmla="*/ 52 h 366"/>
                    <a:gd name="T46" fmla="*/ 19 w 108"/>
                    <a:gd name="T47" fmla="*/ 50 h 366"/>
                    <a:gd name="T48" fmla="*/ 19 w 108"/>
                    <a:gd name="T49" fmla="*/ 48 h 366"/>
                    <a:gd name="T50" fmla="*/ 20 w 108"/>
                    <a:gd name="T51" fmla="*/ 46 h 366"/>
                    <a:gd name="T52" fmla="*/ 20 w 108"/>
                    <a:gd name="T53" fmla="*/ 44 h 366"/>
                    <a:gd name="T54" fmla="*/ 21 w 108"/>
                    <a:gd name="T55" fmla="*/ 43 h 366"/>
                    <a:gd name="T56" fmla="*/ 21 w 108"/>
                    <a:gd name="T57" fmla="*/ 42 h 366"/>
                    <a:gd name="T58" fmla="*/ 22 w 108"/>
                    <a:gd name="T59" fmla="*/ 40 h 366"/>
                    <a:gd name="T60" fmla="*/ 22 w 108"/>
                    <a:gd name="T61" fmla="*/ 39 h 366"/>
                    <a:gd name="T62" fmla="*/ 22 w 108"/>
                    <a:gd name="T63" fmla="*/ 37 h 366"/>
                    <a:gd name="T64" fmla="*/ 23 w 108"/>
                    <a:gd name="T65" fmla="*/ 35 h 366"/>
                    <a:gd name="T66" fmla="*/ 24 w 108"/>
                    <a:gd name="T67" fmla="*/ 33 h 366"/>
                    <a:gd name="T68" fmla="*/ 24 w 108"/>
                    <a:gd name="T69" fmla="*/ 30 h 366"/>
                    <a:gd name="T70" fmla="*/ 25 w 108"/>
                    <a:gd name="T71" fmla="*/ 29 h 366"/>
                    <a:gd name="T72" fmla="*/ 25 w 108"/>
                    <a:gd name="T73" fmla="*/ 28 h 366"/>
                    <a:gd name="T74" fmla="*/ 25 w 108"/>
                    <a:gd name="T75" fmla="*/ 26 h 366"/>
                    <a:gd name="T76" fmla="*/ 25 w 108"/>
                    <a:gd name="T77" fmla="*/ 25 h 366"/>
                    <a:gd name="T78" fmla="*/ 26 w 108"/>
                    <a:gd name="T79" fmla="*/ 23 h 366"/>
                    <a:gd name="T80" fmla="*/ 26 w 108"/>
                    <a:gd name="T81" fmla="*/ 22 h 366"/>
                    <a:gd name="T82" fmla="*/ 26 w 108"/>
                    <a:gd name="T83" fmla="*/ 21 h 366"/>
                    <a:gd name="T84" fmla="*/ 26 w 108"/>
                    <a:gd name="T85" fmla="*/ 19 h 366"/>
                    <a:gd name="T86" fmla="*/ 26 w 108"/>
                    <a:gd name="T87" fmla="*/ 18 h 366"/>
                    <a:gd name="T88" fmla="*/ 26 w 108"/>
                    <a:gd name="T89" fmla="*/ 16 h 366"/>
                    <a:gd name="T90" fmla="*/ 27 w 108"/>
                    <a:gd name="T91" fmla="*/ 15 h 366"/>
                    <a:gd name="T92" fmla="*/ 27 w 108"/>
                    <a:gd name="T93" fmla="*/ 14 h 366"/>
                    <a:gd name="T94" fmla="*/ 27 w 108"/>
                    <a:gd name="T95" fmla="*/ 13 h 366"/>
                    <a:gd name="T96" fmla="*/ 27 w 108"/>
                    <a:gd name="T97" fmla="*/ 12 h 366"/>
                    <a:gd name="T98" fmla="*/ 27 w 108"/>
                    <a:gd name="T99" fmla="*/ 11 h 366"/>
                    <a:gd name="T100" fmla="*/ 28 w 108"/>
                    <a:gd name="T101" fmla="*/ 11 h 366"/>
                    <a:gd name="T102" fmla="*/ 28 w 108"/>
                    <a:gd name="T103" fmla="*/ 10 h 366"/>
                    <a:gd name="T104" fmla="*/ 28 w 108"/>
                    <a:gd name="T105" fmla="*/ 9 h 366"/>
                    <a:gd name="T106" fmla="*/ 28 w 108"/>
                    <a:gd name="T107" fmla="*/ 7 h 366"/>
                    <a:gd name="T108" fmla="*/ 28 w 108"/>
                    <a:gd name="T109" fmla="*/ 6 h 366"/>
                    <a:gd name="T110" fmla="*/ 28 w 108"/>
                    <a:gd name="T111" fmla="*/ 5 h 366"/>
                    <a:gd name="T112" fmla="*/ 28 w 108"/>
                    <a:gd name="T113" fmla="*/ 3 h 36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8"/>
                    <a:gd name="T172" fmla="*/ 0 h 366"/>
                    <a:gd name="T173" fmla="*/ 108 w 108"/>
                    <a:gd name="T174" fmla="*/ 366 h 36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8" h="366">
                      <a:moveTo>
                        <a:pt x="0" y="366"/>
                      </a:moveTo>
                      <a:lnTo>
                        <a:pt x="1" y="361"/>
                      </a:lnTo>
                      <a:lnTo>
                        <a:pt x="4" y="358"/>
                      </a:lnTo>
                      <a:lnTo>
                        <a:pt x="6" y="355"/>
                      </a:lnTo>
                      <a:lnTo>
                        <a:pt x="7" y="352"/>
                      </a:lnTo>
                      <a:lnTo>
                        <a:pt x="9" y="349"/>
                      </a:lnTo>
                      <a:lnTo>
                        <a:pt x="10" y="346"/>
                      </a:lnTo>
                      <a:lnTo>
                        <a:pt x="12" y="343"/>
                      </a:lnTo>
                      <a:lnTo>
                        <a:pt x="13" y="340"/>
                      </a:lnTo>
                      <a:lnTo>
                        <a:pt x="15" y="338"/>
                      </a:lnTo>
                      <a:lnTo>
                        <a:pt x="17" y="335"/>
                      </a:lnTo>
                      <a:lnTo>
                        <a:pt x="18" y="334"/>
                      </a:lnTo>
                      <a:lnTo>
                        <a:pt x="18" y="332"/>
                      </a:lnTo>
                      <a:lnTo>
                        <a:pt x="20" y="329"/>
                      </a:lnTo>
                      <a:lnTo>
                        <a:pt x="21" y="327"/>
                      </a:lnTo>
                      <a:lnTo>
                        <a:pt x="21" y="326"/>
                      </a:lnTo>
                      <a:lnTo>
                        <a:pt x="23" y="324"/>
                      </a:lnTo>
                      <a:lnTo>
                        <a:pt x="23" y="323"/>
                      </a:lnTo>
                      <a:lnTo>
                        <a:pt x="24" y="321"/>
                      </a:lnTo>
                      <a:lnTo>
                        <a:pt x="24" y="320"/>
                      </a:lnTo>
                      <a:lnTo>
                        <a:pt x="26" y="318"/>
                      </a:lnTo>
                      <a:lnTo>
                        <a:pt x="26" y="317"/>
                      </a:lnTo>
                      <a:lnTo>
                        <a:pt x="27" y="315"/>
                      </a:lnTo>
                      <a:lnTo>
                        <a:pt x="29" y="314"/>
                      </a:lnTo>
                      <a:lnTo>
                        <a:pt x="29" y="312"/>
                      </a:lnTo>
                      <a:lnTo>
                        <a:pt x="29" y="311"/>
                      </a:lnTo>
                      <a:lnTo>
                        <a:pt x="30" y="309"/>
                      </a:lnTo>
                      <a:lnTo>
                        <a:pt x="30" y="306"/>
                      </a:lnTo>
                      <a:lnTo>
                        <a:pt x="32" y="305"/>
                      </a:lnTo>
                      <a:lnTo>
                        <a:pt x="32" y="303"/>
                      </a:lnTo>
                      <a:lnTo>
                        <a:pt x="33" y="301"/>
                      </a:lnTo>
                      <a:lnTo>
                        <a:pt x="33" y="298"/>
                      </a:lnTo>
                      <a:lnTo>
                        <a:pt x="35" y="297"/>
                      </a:lnTo>
                      <a:lnTo>
                        <a:pt x="36" y="295"/>
                      </a:lnTo>
                      <a:lnTo>
                        <a:pt x="36" y="294"/>
                      </a:lnTo>
                      <a:lnTo>
                        <a:pt x="38" y="291"/>
                      </a:lnTo>
                      <a:lnTo>
                        <a:pt x="38" y="289"/>
                      </a:lnTo>
                      <a:lnTo>
                        <a:pt x="38" y="288"/>
                      </a:lnTo>
                      <a:lnTo>
                        <a:pt x="39" y="286"/>
                      </a:lnTo>
                      <a:lnTo>
                        <a:pt x="39" y="285"/>
                      </a:lnTo>
                      <a:lnTo>
                        <a:pt x="41" y="285"/>
                      </a:lnTo>
                      <a:lnTo>
                        <a:pt x="41" y="283"/>
                      </a:lnTo>
                      <a:lnTo>
                        <a:pt x="41" y="282"/>
                      </a:lnTo>
                      <a:lnTo>
                        <a:pt x="43" y="280"/>
                      </a:lnTo>
                      <a:lnTo>
                        <a:pt x="43" y="279"/>
                      </a:lnTo>
                      <a:lnTo>
                        <a:pt x="43" y="277"/>
                      </a:lnTo>
                      <a:lnTo>
                        <a:pt x="44" y="275"/>
                      </a:lnTo>
                      <a:lnTo>
                        <a:pt x="44" y="274"/>
                      </a:lnTo>
                      <a:lnTo>
                        <a:pt x="44" y="272"/>
                      </a:lnTo>
                      <a:lnTo>
                        <a:pt x="46" y="272"/>
                      </a:lnTo>
                      <a:lnTo>
                        <a:pt x="46" y="271"/>
                      </a:lnTo>
                      <a:lnTo>
                        <a:pt x="46" y="269"/>
                      </a:lnTo>
                      <a:lnTo>
                        <a:pt x="47" y="268"/>
                      </a:lnTo>
                      <a:lnTo>
                        <a:pt x="47" y="266"/>
                      </a:lnTo>
                      <a:lnTo>
                        <a:pt x="47" y="265"/>
                      </a:lnTo>
                      <a:lnTo>
                        <a:pt x="49" y="263"/>
                      </a:lnTo>
                      <a:lnTo>
                        <a:pt x="49" y="262"/>
                      </a:lnTo>
                      <a:lnTo>
                        <a:pt x="50" y="260"/>
                      </a:lnTo>
                      <a:lnTo>
                        <a:pt x="50" y="257"/>
                      </a:lnTo>
                      <a:lnTo>
                        <a:pt x="52" y="256"/>
                      </a:lnTo>
                      <a:lnTo>
                        <a:pt x="52" y="253"/>
                      </a:lnTo>
                      <a:lnTo>
                        <a:pt x="53" y="251"/>
                      </a:lnTo>
                      <a:lnTo>
                        <a:pt x="53" y="248"/>
                      </a:lnTo>
                      <a:lnTo>
                        <a:pt x="55" y="246"/>
                      </a:lnTo>
                      <a:lnTo>
                        <a:pt x="56" y="243"/>
                      </a:lnTo>
                      <a:lnTo>
                        <a:pt x="56" y="242"/>
                      </a:lnTo>
                      <a:lnTo>
                        <a:pt x="58" y="239"/>
                      </a:lnTo>
                      <a:lnTo>
                        <a:pt x="58" y="237"/>
                      </a:lnTo>
                      <a:lnTo>
                        <a:pt x="59" y="236"/>
                      </a:lnTo>
                      <a:lnTo>
                        <a:pt x="59" y="234"/>
                      </a:lnTo>
                      <a:lnTo>
                        <a:pt x="61" y="231"/>
                      </a:lnTo>
                      <a:lnTo>
                        <a:pt x="61" y="230"/>
                      </a:lnTo>
                      <a:lnTo>
                        <a:pt x="61" y="228"/>
                      </a:lnTo>
                      <a:lnTo>
                        <a:pt x="62" y="227"/>
                      </a:lnTo>
                      <a:lnTo>
                        <a:pt x="62" y="225"/>
                      </a:lnTo>
                      <a:lnTo>
                        <a:pt x="64" y="223"/>
                      </a:lnTo>
                      <a:lnTo>
                        <a:pt x="64" y="222"/>
                      </a:lnTo>
                      <a:lnTo>
                        <a:pt x="64" y="220"/>
                      </a:lnTo>
                      <a:lnTo>
                        <a:pt x="65" y="219"/>
                      </a:lnTo>
                      <a:lnTo>
                        <a:pt x="65" y="217"/>
                      </a:lnTo>
                      <a:lnTo>
                        <a:pt x="65" y="216"/>
                      </a:lnTo>
                      <a:lnTo>
                        <a:pt x="67" y="214"/>
                      </a:lnTo>
                      <a:lnTo>
                        <a:pt x="67" y="213"/>
                      </a:lnTo>
                      <a:lnTo>
                        <a:pt x="67" y="211"/>
                      </a:lnTo>
                      <a:lnTo>
                        <a:pt x="69" y="210"/>
                      </a:lnTo>
                      <a:lnTo>
                        <a:pt x="69" y="208"/>
                      </a:lnTo>
                      <a:lnTo>
                        <a:pt x="69" y="207"/>
                      </a:lnTo>
                      <a:lnTo>
                        <a:pt x="70" y="204"/>
                      </a:lnTo>
                      <a:lnTo>
                        <a:pt x="70" y="202"/>
                      </a:lnTo>
                      <a:lnTo>
                        <a:pt x="72" y="201"/>
                      </a:lnTo>
                      <a:lnTo>
                        <a:pt x="72" y="197"/>
                      </a:lnTo>
                      <a:lnTo>
                        <a:pt x="73" y="196"/>
                      </a:lnTo>
                      <a:lnTo>
                        <a:pt x="73" y="193"/>
                      </a:lnTo>
                      <a:lnTo>
                        <a:pt x="75" y="190"/>
                      </a:lnTo>
                      <a:lnTo>
                        <a:pt x="75" y="188"/>
                      </a:lnTo>
                      <a:lnTo>
                        <a:pt x="76" y="185"/>
                      </a:lnTo>
                      <a:lnTo>
                        <a:pt x="76" y="184"/>
                      </a:lnTo>
                      <a:lnTo>
                        <a:pt x="76" y="182"/>
                      </a:lnTo>
                      <a:lnTo>
                        <a:pt x="78" y="179"/>
                      </a:lnTo>
                      <a:lnTo>
                        <a:pt x="78" y="178"/>
                      </a:lnTo>
                      <a:lnTo>
                        <a:pt x="78" y="176"/>
                      </a:lnTo>
                      <a:lnTo>
                        <a:pt x="79" y="175"/>
                      </a:lnTo>
                      <a:lnTo>
                        <a:pt x="79" y="173"/>
                      </a:lnTo>
                      <a:lnTo>
                        <a:pt x="79" y="171"/>
                      </a:lnTo>
                      <a:lnTo>
                        <a:pt x="81" y="170"/>
                      </a:lnTo>
                      <a:lnTo>
                        <a:pt x="81" y="168"/>
                      </a:lnTo>
                      <a:lnTo>
                        <a:pt x="81" y="167"/>
                      </a:lnTo>
                      <a:lnTo>
                        <a:pt x="82" y="165"/>
                      </a:lnTo>
                      <a:lnTo>
                        <a:pt x="82" y="164"/>
                      </a:lnTo>
                      <a:lnTo>
                        <a:pt x="82" y="162"/>
                      </a:lnTo>
                      <a:lnTo>
                        <a:pt x="82" y="161"/>
                      </a:lnTo>
                      <a:lnTo>
                        <a:pt x="84" y="159"/>
                      </a:lnTo>
                      <a:lnTo>
                        <a:pt x="84" y="158"/>
                      </a:lnTo>
                      <a:lnTo>
                        <a:pt x="85" y="156"/>
                      </a:lnTo>
                      <a:lnTo>
                        <a:pt x="85" y="155"/>
                      </a:lnTo>
                      <a:lnTo>
                        <a:pt x="85" y="152"/>
                      </a:lnTo>
                      <a:lnTo>
                        <a:pt x="87" y="150"/>
                      </a:lnTo>
                      <a:lnTo>
                        <a:pt x="87" y="149"/>
                      </a:lnTo>
                      <a:lnTo>
                        <a:pt x="87" y="147"/>
                      </a:lnTo>
                      <a:lnTo>
                        <a:pt x="88" y="144"/>
                      </a:lnTo>
                      <a:lnTo>
                        <a:pt x="88" y="142"/>
                      </a:lnTo>
                      <a:lnTo>
                        <a:pt x="90" y="139"/>
                      </a:lnTo>
                      <a:lnTo>
                        <a:pt x="90" y="138"/>
                      </a:lnTo>
                      <a:lnTo>
                        <a:pt x="91" y="135"/>
                      </a:lnTo>
                      <a:lnTo>
                        <a:pt x="91" y="133"/>
                      </a:lnTo>
                      <a:lnTo>
                        <a:pt x="93" y="130"/>
                      </a:lnTo>
                      <a:lnTo>
                        <a:pt x="93" y="129"/>
                      </a:lnTo>
                      <a:lnTo>
                        <a:pt x="94" y="127"/>
                      </a:lnTo>
                      <a:lnTo>
                        <a:pt x="94" y="124"/>
                      </a:lnTo>
                      <a:lnTo>
                        <a:pt x="94" y="123"/>
                      </a:lnTo>
                      <a:lnTo>
                        <a:pt x="96" y="121"/>
                      </a:lnTo>
                      <a:lnTo>
                        <a:pt x="96" y="120"/>
                      </a:lnTo>
                      <a:lnTo>
                        <a:pt x="96" y="118"/>
                      </a:lnTo>
                      <a:lnTo>
                        <a:pt x="96" y="116"/>
                      </a:lnTo>
                      <a:lnTo>
                        <a:pt x="98" y="115"/>
                      </a:lnTo>
                      <a:lnTo>
                        <a:pt x="98" y="113"/>
                      </a:lnTo>
                      <a:lnTo>
                        <a:pt x="98" y="112"/>
                      </a:lnTo>
                      <a:lnTo>
                        <a:pt x="98" y="110"/>
                      </a:lnTo>
                      <a:lnTo>
                        <a:pt x="98" y="109"/>
                      </a:lnTo>
                      <a:lnTo>
                        <a:pt x="99" y="107"/>
                      </a:lnTo>
                      <a:lnTo>
                        <a:pt x="99" y="106"/>
                      </a:lnTo>
                      <a:lnTo>
                        <a:pt x="99" y="104"/>
                      </a:lnTo>
                      <a:lnTo>
                        <a:pt x="99" y="103"/>
                      </a:lnTo>
                      <a:lnTo>
                        <a:pt x="99" y="101"/>
                      </a:lnTo>
                      <a:lnTo>
                        <a:pt x="99" y="100"/>
                      </a:lnTo>
                      <a:lnTo>
                        <a:pt x="99" y="98"/>
                      </a:lnTo>
                      <a:lnTo>
                        <a:pt x="99" y="97"/>
                      </a:lnTo>
                      <a:lnTo>
                        <a:pt x="101" y="95"/>
                      </a:lnTo>
                      <a:lnTo>
                        <a:pt x="101" y="94"/>
                      </a:lnTo>
                      <a:lnTo>
                        <a:pt x="101" y="92"/>
                      </a:lnTo>
                      <a:lnTo>
                        <a:pt x="101" y="90"/>
                      </a:lnTo>
                      <a:lnTo>
                        <a:pt x="101" y="87"/>
                      </a:lnTo>
                      <a:lnTo>
                        <a:pt x="101" y="86"/>
                      </a:lnTo>
                      <a:lnTo>
                        <a:pt x="101" y="84"/>
                      </a:lnTo>
                      <a:lnTo>
                        <a:pt x="101" y="81"/>
                      </a:lnTo>
                      <a:lnTo>
                        <a:pt x="101" y="80"/>
                      </a:lnTo>
                      <a:lnTo>
                        <a:pt x="102" y="78"/>
                      </a:lnTo>
                      <a:lnTo>
                        <a:pt x="102" y="77"/>
                      </a:lnTo>
                      <a:lnTo>
                        <a:pt x="102" y="75"/>
                      </a:lnTo>
                      <a:lnTo>
                        <a:pt x="102" y="74"/>
                      </a:lnTo>
                      <a:lnTo>
                        <a:pt x="102" y="72"/>
                      </a:lnTo>
                      <a:lnTo>
                        <a:pt x="102" y="71"/>
                      </a:lnTo>
                      <a:lnTo>
                        <a:pt x="102" y="69"/>
                      </a:lnTo>
                      <a:lnTo>
                        <a:pt x="102" y="68"/>
                      </a:lnTo>
                      <a:lnTo>
                        <a:pt x="102" y="66"/>
                      </a:lnTo>
                      <a:lnTo>
                        <a:pt x="102" y="64"/>
                      </a:lnTo>
                      <a:lnTo>
                        <a:pt x="104" y="63"/>
                      </a:lnTo>
                      <a:lnTo>
                        <a:pt x="104" y="61"/>
                      </a:lnTo>
                      <a:lnTo>
                        <a:pt x="104" y="60"/>
                      </a:lnTo>
                      <a:lnTo>
                        <a:pt x="104" y="58"/>
                      </a:lnTo>
                      <a:lnTo>
                        <a:pt x="104" y="57"/>
                      </a:lnTo>
                      <a:lnTo>
                        <a:pt x="104" y="55"/>
                      </a:lnTo>
                      <a:lnTo>
                        <a:pt x="104" y="54"/>
                      </a:lnTo>
                      <a:lnTo>
                        <a:pt x="105" y="54"/>
                      </a:lnTo>
                      <a:lnTo>
                        <a:pt x="105" y="52"/>
                      </a:lnTo>
                      <a:lnTo>
                        <a:pt x="105" y="51"/>
                      </a:lnTo>
                      <a:lnTo>
                        <a:pt x="105" y="49"/>
                      </a:lnTo>
                      <a:lnTo>
                        <a:pt x="105" y="48"/>
                      </a:lnTo>
                      <a:lnTo>
                        <a:pt x="105" y="46"/>
                      </a:lnTo>
                      <a:lnTo>
                        <a:pt x="107" y="45"/>
                      </a:lnTo>
                      <a:lnTo>
                        <a:pt x="107" y="43"/>
                      </a:lnTo>
                      <a:lnTo>
                        <a:pt x="107" y="42"/>
                      </a:lnTo>
                      <a:lnTo>
                        <a:pt x="107" y="40"/>
                      </a:lnTo>
                      <a:lnTo>
                        <a:pt x="107" y="38"/>
                      </a:lnTo>
                      <a:lnTo>
                        <a:pt x="107" y="37"/>
                      </a:lnTo>
                      <a:lnTo>
                        <a:pt x="108" y="35"/>
                      </a:lnTo>
                      <a:lnTo>
                        <a:pt x="108" y="34"/>
                      </a:lnTo>
                      <a:lnTo>
                        <a:pt x="108" y="32"/>
                      </a:lnTo>
                      <a:lnTo>
                        <a:pt x="108" y="31"/>
                      </a:lnTo>
                      <a:lnTo>
                        <a:pt x="108" y="29"/>
                      </a:lnTo>
                      <a:lnTo>
                        <a:pt x="108" y="28"/>
                      </a:lnTo>
                      <a:lnTo>
                        <a:pt x="108" y="26"/>
                      </a:lnTo>
                      <a:lnTo>
                        <a:pt x="108" y="25"/>
                      </a:lnTo>
                      <a:lnTo>
                        <a:pt x="108" y="23"/>
                      </a:lnTo>
                      <a:lnTo>
                        <a:pt x="108" y="22"/>
                      </a:lnTo>
                      <a:lnTo>
                        <a:pt x="108" y="20"/>
                      </a:lnTo>
                      <a:lnTo>
                        <a:pt x="107" y="19"/>
                      </a:lnTo>
                      <a:lnTo>
                        <a:pt x="107" y="16"/>
                      </a:lnTo>
                      <a:lnTo>
                        <a:pt x="107" y="14"/>
                      </a:lnTo>
                      <a:lnTo>
                        <a:pt x="107" y="11"/>
                      </a:lnTo>
                      <a:lnTo>
                        <a:pt x="107" y="9"/>
                      </a:lnTo>
                      <a:lnTo>
                        <a:pt x="107" y="6"/>
                      </a:lnTo>
                      <a:lnTo>
                        <a:pt x="107" y="3"/>
                      </a:lnTo>
                      <a:lnTo>
                        <a:pt x="107" y="0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62" name="Line 309"/>
              <p:cNvSpPr>
                <a:spLocks noChangeShapeType="1"/>
              </p:cNvSpPr>
              <p:nvPr/>
            </p:nvSpPr>
            <p:spPr bwMode="auto">
              <a:xfrm>
                <a:off x="832" y="1776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63" name="Line 310"/>
              <p:cNvSpPr>
                <a:spLocks noChangeShapeType="1"/>
              </p:cNvSpPr>
              <p:nvPr/>
            </p:nvSpPr>
            <p:spPr bwMode="auto">
              <a:xfrm>
                <a:off x="1176" y="1776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64" name="Line 311"/>
              <p:cNvSpPr>
                <a:spLocks noChangeShapeType="1"/>
              </p:cNvSpPr>
              <p:nvPr/>
            </p:nvSpPr>
            <p:spPr bwMode="auto">
              <a:xfrm>
                <a:off x="1512" y="1776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65" name="Line 312"/>
              <p:cNvSpPr>
                <a:spLocks noChangeShapeType="1"/>
              </p:cNvSpPr>
              <p:nvPr/>
            </p:nvSpPr>
            <p:spPr bwMode="auto">
              <a:xfrm>
                <a:off x="1856" y="1776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66" name="Line 313"/>
              <p:cNvSpPr>
                <a:spLocks noChangeShapeType="1"/>
              </p:cNvSpPr>
              <p:nvPr/>
            </p:nvSpPr>
            <p:spPr bwMode="auto">
              <a:xfrm>
                <a:off x="1000" y="216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67" name="Line 314"/>
              <p:cNvSpPr>
                <a:spLocks noChangeShapeType="1"/>
              </p:cNvSpPr>
              <p:nvPr/>
            </p:nvSpPr>
            <p:spPr bwMode="auto">
              <a:xfrm>
                <a:off x="1344" y="216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68" name="Line 315"/>
              <p:cNvSpPr>
                <a:spLocks noChangeShapeType="1"/>
              </p:cNvSpPr>
              <p:nvPr/>
            </p:nvSpPr>
            <p:spPr bwMode="auto">
              <a:xfrm>
                <a:off x="1688" y="216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69" name="Line 316"/>
              <p:cNvSpPr>
                <a:spLocks noChangeShapeType="1"/>
              </p:cNvSpPr>
              <p:nvPr/>
            </p:nvSpPr>
            <p:spPr bwMode="auto">
              <a:xfrm>
                <a:off x="2024" y="216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70" name="Line 317"/>
              <p:cNvSpPr>
                <a:spLocks noChangeShapeType="1"/>
              </p:cNvSpPr>
              <p:nvPr/>
            </p:nvSpPr>
            <p:spPr bwMode="auto">
              <a:xfrm flipH="1">
                <a:off x="720" y="2352"/>
                <a:ext cx="14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71" name="Line 318"/>
              <p:cNvSpPr>
                <a:spLocks noChangeShapeType="1"/>
              </p:cNvSpPr>
              <p:nvPr/>
            </p:nvSpPr>
            <p:spPr bwMode="auto">
              <a:xfrm flipH="1">
                <a:off x="720" y="2640"/>
                <a:ext cx="14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72" name="Line 319"/>
              <p:cNvSpPr>
                <a:spLocks noChangeShapeType="1"/>
              </p:cNvSpPr>
              <p:nvPr/>
            </p:nvSpPr>
            <p:spPr bwMode="auto">
              <a:xfrm flipH="1">
                <a:off x="720" y="3056"/>
                <a:ext cx="14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73" name="Line 320"/>
              <p:cNvSpPr>
                <a:spLocks noChangeShapeType="1"/>
              </p:cNvSpPr>
              <p:nvPr/>
            </p:nvSpPr>
            <p:spPr bwMode="auto">
              <a:xfrm flipH="1">
                <a:off x="720" y="3344"/>
                <a:ext cx="14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74" name="Line 321"/>
              <p:cNvSpPr>
                <a:spLocks noChangeShapeType="1"/>
              </p:cNvSpPr>
              <p:nvPr/>
            </p:nvSpPr>
            <p:spPr bwMode="auto">
              <a:xfrm flipH="1">
                <a:off x="720" y="3776"/>
                <a:ext cx="14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75" name="Line 322"/>
              <p:cNvSpPr>
                <a:spLocks noChangeShapeType="1"/>
              </p:cNvSpPr>
              <p:nvPr/>
            </p:nvSpPr>
            <p:spPr bwMode="auto">
              <a:xfrm flipH="1">
                <a:off x="720" y="4080"/>
                <a:ext cx="14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76" name="Line 323"/>
              <p:cNvSpPr>
                <a:spLocks noChangeAspect="1" noChangeShapeType="1"/>
              </p:cNvSpPr>
              <p:nvPr/>
            </p:nvSpPr>
            <p:spPr bwMode="auto">
              <a:xfrm flipH="1">
                <a:off x="800" y="4049"/>
                <a:ext cx="56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7" name="Line 3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00" y="4049"/>
                <a:ext cx="56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8" name="Line 325"/>
              <p:cNvSpPr>
                <a:spLocks noChangeAspect="1" noChangeShapeType="1"/>
              </p:cNvSpPr>
              <p:nvPr/>
            </p:nvSpPr>
            <p:spPr bwMode="auto">
              <a:xfrm flipH="1">
                <a:off x="968" y="3752"/>
                <a:ext cx="56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9" name="Line 3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68" y="3752"/>
                <a:ext cx="56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0" name="Line 327"/>
              <p:cNvSpPr>
                <a:spLocks noChangeAspect="1" noChangeShapeType="1"/>
              </p:cNvSpPr>
              <p:nvPr/>
            </p:nvSpPr>
            <p:spPr bwMode="auto">
              <a:xfrm flipH="1">
                <a:off x="1144" y="3033"/>
                <a:ext cx="56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1" name="Line 3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44" y="3033"/>
                <a:ext cx="56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2" name="Line 329"/>
              <p:cNvSpPr>
                <a:spLocks noChangeAspect="1" noChangeShapeType="1"/>
              </p:cNvSpPr>
              <p:nvPr/>
            </p:nvSpPr>
            <p:spPr bwMode="auto">
              <a:xfrm flipH="1">
                <a:off x="1320" y="3313"/>
                <a:ext cx="56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3" name="Line 3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320" y="3313"/>
                <a:ext cx="56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4" name="Line 331"/>
              <p:cNvSpPr>
                <a:spLocks noChangeAspect="1" noChangeShapeType="1"/>
              </p:cNvSpPr>
              <p:nvPr/>
            </p:nvSpPr>
            <p:spPr bwMode="auto">
              <a:xfrm flipH="1">
                <a:off x="1488" y="3033"/>
                <a:ext cx="56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5" name="Line 3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488" y="3033"/>
                <a:ext cx="56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6" name="Line 333"/>
              <p:cNvSpPr>
                <a:spLocks noChangeAspect="1" noChangeShapeType="1"/>
              </p:cNvSpPr>
              <p:nvPr/>
            </p:nvSpPr>
            <p:spPr bwMode="auto">
              <a:xfrm flipH="1">
                <a:off x="1664" y="3320"/>
                <a:ext cx="56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7" name="Line 3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664" y="3320"/>
                <a:ext cx="56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8" name="Line 335"/>
              <p:cNvSpPr>
                <a:spLocks noChangeAspect="1" noChangeShapeType="1"/>
              </p:cNvSpPr>
              <p:nvPr/>
            </p:nvSpPr>
            <p:spPr bwMode="auto">
              <a:xfrm flipH="1">
                <a:off x="1824" y="3745"/>
                <a:ext cx="56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9" name="Line 3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24" y="3745"/>
                <a:ext cx="56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0" name="Line 337"/>
              <p:cNvSpPr>
                <a:spLocks noChangeAspect="1" noChangeShapeType="1"/>
              </p:cNvSpPr>
              <p:nvPr/>
            </p:nvSpPr>
            <p:spPr bwMode="auto">
              <a:xfrm flipH="1">
                <a:off x="2000" y="4049"/>
                <a:ext cx="56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1" name="Line 3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00" y="4049"/>
                <a:ext cx="56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2" name="Line 339"/>
              <p:cNvSpPr>
                <a:spLocks noChangeShapeType="1"/>
              </p:cNvSpPr>
              <p:nvPr/>
            </p:nvSpPr>
            <p:spPr bwMode="auto">
              <a:xfrm>
                <a:off x="1512" y="1680"/>
                <a:ext cx="34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93" name="Line 340"/>
              <p:cNvSpPr>
                <a:spLocks noChangeShapeType="1"/>
              </p:cNvSpPr>
              <p:nvPr/>
            </p:nvSpPr>
            <p:spPr bwMode="auto">
              <a:xfrm flipV="1">
                <a:off x="1512" y="16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94" name="Line 341"/>
              <p:cNvSpPr>
                <a:spLocks noChangeShapeType="1"/>
              </p:cNvSpPr>
              <p:nvPr/>
            </p:nvSpPr>
            <p:spPr bwMode="auto">
              <a:xfrm>
                <a:off x="4968" y="168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95" name="Line 342"/>
              <p:cNvSpPr>
                <a:spLocks noChangeShapeType="1"/>
              </p:cNvSpPr>
              <p:nvPr/>
            </p:nvSpPr>
            <p:spPr bwMode="auto">
              <a:xfrm>
                <a:off x="4736" y="221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96" name="Line 343"/>
              <p:cNvSpPr>
                <a:spLocks noChangeShapeType="1"/>
              </p:cNvSpPr>
              <p:nvPr/>
            </p:nvSpPr>
            <p:spPr bwMode="auto">
              <a:xfrm>
                <a:off x="4736" y="364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97" name="Line 344"/>
              <p:cNvSpPr>
                <a:spLocks noChangeShapeType="1"/>
              </p:cNvSpPr>
              <p:nvPr/>
            </p:nvSpPr>
            <p:spPr bwMode="auto">
              <a:xfrm>
                <a:off x="4744" y="292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98" name="Line 345"/>
              <p:cNvSpPr>
                <a:spLocks noChangeShapeType="1"/>
              </p:cNvSpPr>
              <p:nvPr/>
            </p:nvSpPr>
            <p:spPr bwMode="auto">
              <a:xfrm>
                <a:off x="1856" y="1776"/>
                <a:ext cx="29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99" name="Line 346"/>
              <p:cNvSpPr>
                <a:spLocks noChangeShapeType="1"/>
              </p:cNvSpPr>
              <p:nvPr/>
            </p:nvSpPr>
            <p:spPr bwMode="auto">
              <a:xfrm>
                <a:off x="4840" y="177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500" name="Text Box 347"/>
              <p:cNvSpPr txBox="1">
                <a:spLocks noChangeArrowheads="1"/>
              </p:cNvSpPr>
              <p:nvPr/>
            </p:nvSpPr>
            <p:spPr bwMode="auto">
              <a:xfrm>
                <a:off x="789" y="1640"/>
                <a:ext cx="75" cy="1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A</a:t>
                </a:r>
              </a:p>
            </p:txBody>
          </p:sp>
          <p:sp>
            <p:nvSpPr>
              <p:cNvPr id="15501" name="Text Box 348"/>
              <p:cNvSpPr txBox="1">
                <a:spLocks noChangeArrowheads="1"/>
              </p:cNvSpPr>
              <p:nvPr/>
            </p:nvSpPr>
            <p:spPr bwMode="auto">
              <a:xfrm>
                <a:off x="1125" y="1632"/>
                <a:ext cx="75" cy="1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B</a:t>
                </a:r>
              </a:p>
            </p:txBody>
          </p:sp>
          <p:sp>
            <p:nvSpPr>
              <p:cNvPr id="15502" name="Text Box 349"/>
              <p:cNvSpPr txBox="1">
                <a:spLocks noChangeArrowheads="1"/>
              </p:cNvSpPr>
              <p:nvPr/>
            </p:nvSpPr>
            <p:spPr bwMode="auto">
              <a:xfrm>
                <a:off x="5157" y="2152"/>
                <a:ext cx="62" cy="1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h</a:t>
                </a:r>
              </a:p>
            </p:txBody>
          </p:sp>
          <p:sp>
            <p:nvSpPr>
              <p:cNvPr id="15503" name="Text Box 350"/>
              <p:cNvSpPr txBox="1">
                <a:spLocks noChangeArrowheads="1"/>
              </p:cNvSpPr>
              <p:nvPr/>
            </p:nvSpPr>
            <p:spPr bwMode="auto">
              <a:xfrm>
                <a:off x="5157" y="2842"/>
                <a:ext cx="62" cy="1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g</a:t>
                </a:r>
              </a:p>
            </p:txBody>
          </p:sp>
          <p:sp>
            <p:nvSpPr>
              <p:cNvPr id="15504" name="Text Box 351"/>
              <p:cNvSpPr txBox="1">
                <a:spLocks noChangeArrowheads="1"/>
              </p:cNvSpPr>
              <p:nvPr/>
            </p:nvSpPr>
            <p:spPr bwMode="auto">
              <a:xfrm>
                <a:off x="5157" y="3562"/>
                <a:ext cx="31" cy="1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f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dirty="0" smtClean="0"/>
              <a:t>ROM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 ROM (Read Only Memory) has a fixed AND plane and a programmable OR plane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Size of AND plane is </a:t>
            </a:r>
            <a:r>
              <a:rPr lang="en-US" sz="2400" dirty="0" err="1" smtClean="0"/>
              <a:t>2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where n = number of input pins</a:t>
            </a:r>
          </a:p>
          <a:p>
            <a:pPr lvl="2"/>
            <a:r>
              <a:rPr lang="en-US" sz="2000" dirty="0" smtClean="0"/>
              <a:t>Has an AND gate for every possible </a:t>
            </a:r>
            <a:r>
              <a:rPr lang="en-US" sz="2000" dirty="0" err="1" smtClean="0"/>
              <a:t>minterm</a:t>
            </a:r>
            <a:r>
              <a:rPr lang="en-US" sz="2000" dirty="0" smtClean="0"/>
              <a:t> so that all input combinations access a different AND gate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OR plane dictates function mapped by the ROM</a:t>
            </a:r>
          </a:p>
        </p:txBody>
      </p:sp>
      <p:sp>
        <p:nvSpPr>
          <p:cNvPr id="16387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9F9BA9-C6C7-448A-AD61-24094D6150B8}" type="slidenum">
              <a:rPr lang="en-US"/>
              <a:pPr/>
              <a:t>32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Programmable ROM (PROM)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276600" y="2209800"/>
            <a:ext cx="1981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1"/>
                </a:solidFill>
              </a:rPr>
              <a:t>2 </a:t>
            </a:r>
            <a:r>
              <a:rPr lang="en-US" baseline="60000">
                <a:solidFill>
                  <a:schemeClr val="tx1"/>
                </a:solidFill>
              </a:rPr>
              <a:t>N</a:t>
            </a:r>
            <a:r>
              <a:rPr lang="en-US">
                <a:solidFill>
                  <a:schemeClr val="tx1"/>
                </a:solidFill>
              </a:rPr>
              <a:t> x M </a:t>
            </a:r>
          </a:p>
          <a:p>
            <a:r>
              <a:rPr lang="en-US">
                <a:solidFill>
                  <a:schemeClr val="tx1"/>
                </a:solidFill>
              </a:rPr>
              <a:t>ROM</a:t>
            </a:r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2133600" y="2971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5257800" y="2971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1965325" y="2546350"/>
            <a:ext cx="91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N input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5394325" y="2546350"/>
            <a:ext cx="1089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 output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1279525" y="3892550"/>
            <a:ext cx="77247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Blip>
                <a:blip r:embed="rId2"/>
              </a:buBlip>
            </a:pPr>
            <a:r>
              <a:rPr lang="en-US" sz="2000">
                <a:solidFill>
                  <a:schemeClr val="tx1"/>
                </a:solidFill>
              </a:rPr>
              <a:t> Address: N bits; Output word: M bits</a:t>
            </a:r>
          </a:p>
          <a:p>
            <a:pPr algn="l">
              <a:buFontTx/>
              <a:buBlip>
                <a:blip r:embed="rId2"/>
              </a:buBlip>
            </a:pPr>
            <a:endParaRPr lang="en-US" sz="2000">
              <a:solidFill>
                <a:schemeClr val="tx1"/>
              </a:solidFill>
            </a:endParaRPr>
          </a:p>
          <a:p>
            <a:pPr algn="l">
              <a:buFontTx/>
              <a:buBlip>
                <a:blip r:embed="rId2"/>
              </a:buBlip>
            </a:pPr>
            <a:r>
              <a:rPr lang="en-US" sz="2000">
                <a:solidFill>
                  <a:schemeClr val="tx1"/>
                </a:solidFill>
              </a:rPr>
              <a:t> ROM contains 2 </a:t>
            </a:r>
            <a:r>
              <a:rPr lang="en-US" sz="2000" baseline="60000">
                <a:solidFill>
                  <a:schemeClr val="tx1"/>
                </a:solidFill>
              </a:rPr>
              <a:t>N</a:t>
            </a:r>
            <a:r>
              <a:rPr lang="en-US" sz="2000">
                <a:solidFill>
                  <a:schemeClr val="tx1"/>
                </a:solidFill>
              </a:rPr>
              <a:t> words of M bits each</a:t>
            </a:r>
          </a:p>
          <a:p>
            <a:pPr algn="l">
              <a:buFontTx/>
              <a:buBlip>
                <a:blip r:embed="rId2"/>
              </a:buBlip>
            </a:pPr>
            <a:endParaRPr lang="en-US" sz="2000">
              <a:solidFill>
                <a:schemeClr val="tx1"/>
              </a:solidFill>
            </a:endParaRPr>
          </a:p>
          <a:p>
            <a:pPr algn="l">
              <a:buFontTx/>
              <a:buBlip>
                <a:blip r:embed="rId2"/>
              </a:buBlip>
            </a:pPr>
            <a:r>
              <a:rPr lang="en-US" sz="2000">
                <a:solidFill>
                  <a:schemeClr val="tx1"/>
                </a:solidFill>
              </a:rPr>
              <a:t> The input bits decide the particular word that becomes available </a:t>
            </a:r>
          </a:p>
          <a:p>
            <a:pPr algn="l"/>
            <a:r>
              <a:rPr lang="en-US" sz="2000">
                <a:solidFill>
                  <a:schemeClr val="tx1"/>
                </a:solidFill>
              </a:rPr>
              <a:t>    on output lines</a:t>
            </a:r>
          </a:p>
          <a:p>
            <a:pPr algn="l">
              <a:buFontTx/>
              <a:buBlip>
                <a:blip r:embed="rId2"/>
              </a:buBlip>
            </a:pPr>
            <a:endParaRPr lang="en-US">
              <a:solidFill>
                <a:schemeClr val="tx1"/>
              </a:solidFill>
            </a:endParaRPr>
          </a:p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err="1" smtClean="0"/>
              <a:t>4x4</a:t>
            </a:r>
            <a:r>
              <a:rPr lang="en-US" dirty="0" smtClean="0"/>
              <a:t> ROM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2</a:t>
            </a:r>
            <a:r>
              <a:rPr lang="en-US" sz="2400" baseline="30000" dirty="0" err="1" smtClean="0"/>
              <a:t>2</a:t>
            </a:r>
            <a:r>
              <a:rPr lang="en-US" sz="2400" dirty="0" err="1" smtClean="0"/>
              <a:t>x4</a:t>
            </a:r>
            <a:r>
              <a:rPr lang="en-US" sz="2400" dirty="0" smtClean="0"/>
              <a:t> bit ROM has 4 addresses that are decoded</a:t>
            </a:r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1600200" y="2667000"/>
            <a:ext cx="5345113" cy="3581400"/>
            <a:chOff x="1008" y="1824"/>
            <a:chExt cx="3367" cy="2256"/>
          </a:xfrm>
        </p:grpSpPr>
        <p:sp>
          <p:nvSpPr>
            <p:cNvPr id="17415" name="Rectangle 6"/>
            <p:cNvSpPr>
              <a:spLocks noChangeArrowheads="1"/>
            </p:cNvSpPr>
            <p:nvPr/>
          </p:nvSpPr>
          <p:spPr bwMode="auto">
            <a:xfrm>
              <a:off x="2496" y="1824"/>
              <a:ext cx="1879" cy="1790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Line 7"/>
            <p:cNvSpPr>
              <a:spLocks noChangeShapeType="1"/>
            </p:cNvSpPr>
            <p:nvPr/>
          </p:nvSpPr>
          <p:spPr bwMode="auto">
            <a:xfrm>
              <a:off x="2229" y="2980"/>
              <a:ext cx="201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17" name="Line 8"/>
            <p:cNvSpPr>
              <a:spLocks noChangeShapeType="1"/>
            </p:cNvSpPr>
            <p:nvPr/>
          </p:nvSpPr>
          <p:spPr bwMode="auto">
            <a:xfrm>
              <a:off x="2229" y="2606"/>
              <a:ext cx="201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18" name="Line 9"/>
            <p:cNvSpPr>
              <a:spLocks noChangeShapeType="1"/>
            </p:cNvSpPr>
            <p:nvPr/>
          </p:nvSpPr>
          <p:spPr bwMode="auto">
            <a:xfrm>
              <a:off x="2229" y="2203"/>
              <a:ext cx="201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19" name="Line 10"/>
            <p:cNvSpPr>
              <a:spLocks noChangeShapeType="1"/>
            </p:cNvSpPr>
            <p:nvPr/>
          </p:nvSpPr>
          <p:spPr bwMode="auto">
            <a:xfrm flipH="1">
              <a:off x="3108" y="2159"/>
              <a:ext cx="86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0" name="Line 11"/>
            <p:cNvSpPr>
              <a:spLocks noChangeShapeType="1"/>
            </p:cNvSpPr>
            <p:nvPr/>
          </p:nvSpPr>
          <p:spPr bwMode="auto">
            <a:xfrm flipH="1" flipV="1">
              <a:off x="3108" y="2159"/>
              <a:ext cx="86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1" name="Line 12"/>
            <p:cNvSpPr>
              <a:spLocks noChangeShapeType="1"/>
            </p:cNvSpPr>
            <p:nvPr/>
          </p:nvSpPr>
          <p:spPr bwMode="auto">
            <a:xfrm flipH="1">
              <a:off x="2661" y="2548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2" name="Line 13"/>
            <p:cNvSpPr>
              <a:spLocks noChangeShapeType="1"/>
            </p:cNvSpPr>
            <p:nvPr/>
          </p:nvSpPr>
          <p:spPr bwMode="auto">
            <a:xfrm flipH="1" flipV="1">
              <a:off x="2661" y="2548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3" name="Line 14"/>
            <p:cNvSpPr>
              <a:spLocks noChangeShapeType="1"/>
            </p:cNvSpPr>
            <p:nvPr/>
          </p:nvSpPr>
          <p:spPr bwMode="auto">
            <a:xfrm flipH="1">
              <a:off x="2661" y="2159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4" name="Line 15"/>
            <p:cNvSpPr>
              <a:spLocks noChangeShapeType="1"/>
            </p:cNvSpPr>
            <p:nvPr/>
          </p:nvSpPr>
          <p:spPr bwMode="auto">
            <a:xfrm flipH="1" flipV="1">
              <a:off x="2661" y="2159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5" name="Line 16"/>
            <p:cNvSpPr>
              <a:spLocks noChangeShapeType="1"/>
            </p:cNvSpPr>
            <p:nvPr/>
          </p:nvSpPr>
          <p:spPr bwMode="auto">
            <a:xfrm flipH="1">
              <a:off x="3540" y="2923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6" name="Line 17"/>
            <p:cNvSpPr>
              <a:spLocks noChangeShapeType="1"/>
            </p:cNvSpPr>
            <p:nvPr/>
          </p:nvSpPr>
          <p:spPr bwMode="auto">
            <a:xfrm flipH="1" flipV="1">
              <a:off x="3540" y="2923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7" name="Rectangle 18"/>
            <p:cNvSpPr>
              <a:spLocks noChangeArrowheads="1"/>
            </p:cNvSpPr>
            <p:nvPr/>
          </p:nvSpPr>
          <p:spPr bwMode="auto">
            <a:xfrm>
              <a:off x="2718" y="3955"/>
              <a:ext cx="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Times-Roman"/>
                </a:rPr>
                <a:t>3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428" name="Rectangle 19"/>
            <p:cNvSpPr>
              <a:spLocks noChangeArrowheads="1"/>
            </p:cNvSpPr>
            <p:nvPr/>
          </p:nvSpPr>
          <p:spPr bwMode="auto">
            <a:xfrm>
              <a:off x="3082" y="3889"/>
              <a:ext cx="1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-Roman"/>
                </a:rPr>
                <a:t>d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429" name="Rectangle 20"/>
            <p:cNvSpPr>
              <a:spLocks noChangeArrowheads="1"/>
            </p:cNvSpPr>
            <p:nvPr/>
          </p:nvSpPr>
          <p:spPr bwMode="auto">
            <a:xfrm>
              <a:off x="3155" y="3955"/>
              <a:ext cx="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Times-Roman"/>
                </a:rPr>
                <a:t>2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430" name="Rectangle 21"/>
            <p:cNvSpPr>
              <a:spLocks noChangeArrowheads="1"/>
            </p:cNvSpPr>
            <p:nvPr/>
          </p:nvSpPr>
          <p:spPr bwMode="auto">
            <a:xfrm>
              <a:off x="3523" y="3889"/>
              <a:ext cx="1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-Roman"/>
                </a:rPr>
                <a:t>d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431" name="Line 22"/>
            <p:cNvSpPr>
              <a:spLocks noChangeShapeType="1"/>
            </p:cNvSpPr>
            <p:nvPr/>
          </p:nvSpPr>
          <p:spPr bwMode="auto">
            <a:xfrm flipV="1">
              <a:off x="2705" y="1886"/>
              <a:ext cx="1" cy="18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2" name="Line 23"/>
            <p:cNvSpPr>
              <a:spLocks noChangeShapeType="1"/>
            </p:cNvSpPr>
            <p:nvPr/>
          </p:nvSpPr>
          <p:spPr bwMode="auto">
            <a:xfrm flipV="1">
              <a:off x="3151" y="1886"/>
              <a:ext cx="1" cy="18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3" name="Line 24"/>
            <p:cNvSpPr>
              <a:spLocks noChangeShapeType="1"/>
            </p:cNvSpPr>
            <p:nvPr/>
          </p:nvSpPr>
          <p:spPr bwMode="auto">
            <a:xfrm flipV="1">
              <a:off x="3597" y="1886"/>
              <a:ext cx="1" cy="18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4" name="Line 25"/>
            <p:cNvSpPr>
              <a:spLocks noChangeShapeType="1"/>
            </p:cNvSpPr>
            <p:nvPr/>
          </p:nvSpPr>
          <p:spPr bwMode="auto">
            <a:xfrm flipH="1">
              <a:off x="3972" y="2923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5" name="Line 26"/>
            <p:cNvSpPr>
              <a:spLocks noChangeShapeType="1"/>
            </p:cNvSpPr>
            <p:nvPr/>
          </p:nvSpPr>
          <p:spPr bwMode="auto">
            <a:xfrm flipH="1" flipV="1">
              <a:off x="3972" y="2923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6" name="Rectangle 27"/>
            <p:cNvSpPr>
              <a:spLocks noChangeArrowheads="1"/>
            </p:cNvSpPr>
            <p:nvPr/>
          </p:nvSpPr>
          <p:spPr bwMode="auto">
            <a:xfrm>
              <a:off x="3596" y="3955"/>
              <a:ext cx="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Times-Roman"/>
                </a:rPr>
                <a:t>1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437" name="Rectangle 28"/>
            <p:cNvSpPr>
              <a:spLocks noChangeArrowheads="1"/>
            </p:cNvSpPr>
            <p:nvPr/>
          </p:nvSpPr>
          <p:spPr bwMode="auto">
            <a:xfrm>
              <a:off x="3961" y="3889"/>
              <a:ext cx="1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-Roman"/>
                </a:rPr>
                <a:t>d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438" name="Line 29"/>
            <p:cNvSpPr>
              <a:spLocks noChangeShapeType="1"/>
            </p:cNvSpPr>
            <p:nvPr/>
          </p:nvSpPr>
          <p:spPr bwMode="auto">
            <a:xfrm flipV="1">
              <a:off x="4029" y="1886"/>
              <a:ext cx="1" cy="18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9" name="Rectangle 32"/>
            <p:cNvSpPr>
              <a:spLocks noChangeArrowheads="1"/>
            </p:cNvSpPr>
            <p:nvPr/>
          </p:nvSpPr>
          <p:spPr bwMode="auto">
            <a:xfrm>
              <a:off x="4034" y="3955"/>
              <a:ext cx="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Times-Roman"/>
                </a:rPr>
                <a:t>0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440" name="Line 38"/>
            <p:cNvSpPr>
              <a:spLocks noChangeShapeType="1"/>
            </p:cNvSpPr>
            <p:nvPr/>
          </p:nvSpPr>
          <p:spPr bwMode="auto">
            <a:xfrm flipH="1">
              <a:off x="2661" y="2923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1" name="Line 39"/>
            <p:cNvSpPr>
              <a:spLocks noChangeShapeType="1"/>
            </p:cNvSpPr>
            <p:nvPr/>
          </p:nvSpPr>
          <p:spPr bwMode="auto">
            <a:xfrm flipH="1" flipV="1">
              <a:off x="2661" y="2923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2" name="Line 40"/>
            <p:cNvSpPr>
              <a:spLocks noChangeShapeType="1"/>
            </p:cNvSpPr>
            <p:nvPr/>
          </p:nvSpPr>
          <p:spPr bwMode="auto">
            <a:xfrm flipH="1">
              <a:off x="3108" y="2923"/>
              <a:ext cx="86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3" name="Line 41"/>
            <p:cNvSpPr>
              <a:spLocks noChangeShapeType="1"/>
            </p:cNvSpPr>
            <p:nvPr/>
          </p:nvSpPr>
          <p:spPr bwMode="auto">
            <a:xfrm flipH="1" flipV="1">
              <a:off x="3108" y="2923"/>
              <a:ext cx="86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4" name="Line 42"/>
            <p:cNvSpPr>
              <a:spLocks noChangeShapeType="1"/>
            </p:cNvSpPr>
            <p:nvPr/>
          </p:nvSpPr>
          <p:spPr bwMode="auto">
            <a:xfrm flipH="1">
              <a:off x="3108" y="2548"/>
              <a:ext cx="86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5" name="Line 43"/>
            <p:cNvSpPr>
              <a:spLocks noChangeShapeType="1"/>
            </p:cNvSpPr>
            <p:nvPr/>
          </p:nvSpPr>
          <p:spPr bwMode="auto">
            <a:xfrm flipH="1" flipV="1">
              <a:off x="3108" y="2548"/>
              <a:ext cx="86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6" name="Line 44"/>
            <p:cNvSpPr>
              <a:spLocks noChangeShapeType="1"/>
            </p:cNvSpPr>
            <p:nvPr/>
          </p:nvSpPr>
          <p:spPr bwMode="auto">
            <a:xfrm flipH="1">
              <a:off x="3540" y="2548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7" name="Line 45"/>
            <p:cNvSpPr>
              <a:spLocks noChangeShapeType="1"/>
            </p:cNvSpPr>
            <p:nvPr/>
          </p:nvSpPr>
          <p:spPr bwMode="auto">
            <a:xfrm flipH="1" flipV="1">
              <a:off x="3540" y="2548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8" name="Line 46"/>
            <p:cNvSpPr>
              <a:spLocks noChangeShapeType="1"/>
            </p:cNvSpPr>
            <p:nvPr/>
          </p:nvSpPr>
          <p:spPr bwMode="auto">
            <a:xfrm flipH="1">
              <a:off x="3972" y="2548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9" name="Line 47"/>
            <p:cNvSpPr>
              <a:spLocks noChangeShapeType="1"/>
            </p:cNvSpPr>
            <p:nvPr/>
          </p:nvSpPr>
          <p:spPr bwMode="auto">
            <a:xfrm flipH="1" flipV="1">
              <a:off x="3972" y="2548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0" name="Line 48"/>
            <p:cNvSpPr>
              <a:spLocks noChangeShapeType="1"/>
            </p:cNvSpPr>
            <p:nvPr/>
          </p:nvSpPr>
          <p:spPr bwMode="auto">
            <a:xfrm flipH="1">
              <a:off x="3972" y="2159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1" name="Line 49"/>
            <p:cNvSpPr>
              <a:spLocks noChangeShapeType="1"/>
            </p:cNvSpPr>
            <p:nvPr/>
          </p:nvSpPr>
          <p:spPr bwMode="auto">
            <a:xfrm flipH="1" flipV="1">
              <a:off x="3972" y="2159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2" name="Line 50"/>
            <p:cNvSpPr>
              <a:spLocks noChangeShapeType="1"/>
            </p:cNvSpPr>
            <p:nvPr/>
          </p:nvSpPr>
          <p:spPr bwMode="auto">
            <a:xfrm flipH="1">
              <a:off x="3540" y="2159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3" name="Line 51"/>
            <p:cNvSpPr>
              <a:spLocks noChangeShapeType="1"/>
            </p:cNvSpPr>
            <p:nvPr/>
          </p:nvSpPr>
          <p:spPr bwMode="auto">
            <a:xfrm flipH="1" flipV="1">
              <a:off x="3540" y="2159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4" name="Line 54"/>
            <p:cNvSpPr>
              <a:spLocks noChangeShapeType="1"/>
            </p:cNvSpPr>
            <p:nvPr/>
          </p:nvSpPr>
          <p:spPr bwMode="auto">
            <a:xfrm>
              <a:off x="2229" y="3369"/>
              <a:ext cx="201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5" name="Line 55"/>
            <p:cNvSpPr>
              <a:spLocks noChangeShapeType="1"/>
            </p:cNvSpPr>
            <p:nvPr/>
          </p:nvSpPr>
          <p:spPr bwMode="auto">
            <a:xfrm flipH="1">
              <a:off x="3540" y="3326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6" name="Line 56"/>
            <p:cNvSpPr>
              <a:spLocks noChangeShapeType="1"/>
            </p:cNvSpPr>
            <p:nvPr/>
          </p:nvSpPr>
          <p:spPr bwMode="auto">
            <a:xfrm flipH="1" flipV="1">
              <a:off x="3540" y="3326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7" name="Line 57"/>
            <p:cNvSpPr>
              <a:spLocks noChangeShapeType="1"/>
            </p:cNvSpPr>
            <p:nvPr/>
          </p:nvSpPr>
          <p:spPr bwMode="auto">
            <a:xfrm flipH="1">
              <a:off x="3972" y="3326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8" name="Line 58"/>
            <p:cNvSpPr>
              <a:spLocks noChangeShapeType="1"/>
            </p:cNvSpPr>
            <p:nvPr/>
          </p:nvSpPr>
          <p:spPr bwMode="auto">
            <a:xfrm flipH="1" flipV="1">
              <a:off x="3972" y="3326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9" name="Line 59"/>
            <p:cNvSpPr>
              <a:spLocks noChangeShapeType="1"/>
            </p:cNvSpPr>
            <p:nvPr/>
          </p:nvSpPr>
          <p:spPr bwMode="auto">
            <a:xfrm flipH="1">
              <a:off x="2661" y="3326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0" name="Line 60"/>
            <p:cNvSpPr>
              <a:spLocks noChangeShapeType="1"/>
            </p:cNvSpPr>
            <p:nvPr/>
          </p:nvSpPr>
          <p:spPr bwMode="auto">
            <a:xfrm flipH="1" flipV="1">
              <a:off x="2661" y="3326"/>
              <a:ext cx="101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1" name="Line 61"/>
            <p:cNvSpPr>
              <a:spLocks noChangeShapeType="1"/>
            </p:cNvSpPr>
            <p:nvPr/>
          </p:nvSpPr>
          <p:spPr bwMode="auto">
            <a:xfrm flipH="1">
              <a:off x="3108" y="3326"/>
              <a:ext cx="86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2" name="Line 62"/>
            <p:cNvSpPr>
              <a:spLocks noChangeShapeType="1"/>
            </p:cNvSpPr>
            <p:nvPr/>
          </p:nvSpPr>
          <p:spPr bwMode="auto">
            <a:xfrm flipH="1" flipV="1">
              <a:off x="3108" y="3326"/>
              <a:ext cx="86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3" name="Rectangle 72"/>
            <p:cNvSpPr>
              <a:spLocks noChangeArrowheads="1"/>
            </p:cNvSpPr>
            <p:nvPr/>
          </p:nvSpPr>
          <p:spPr bwMode="auto">
            <a:xfrm>
              <a:off x="1610" y="1943"/>
              <a:ext cx="619" cy="1671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Freeform 73"/>
            <p:cNvSpPr>
              <a:spLocks/>
            </p:cNvSpPr>
            <p:nvPr/>
          </p:nvSpPr>
          <p:spPr bwMode="auto">
            <a:xfrm>
              <a:off x="1509" y="2980"/>
              <a:ext cx="87" cy="29"/>
            </a:xfrm>
            <a:custGeom>
              <a:avLst/>
              <a:gdLst>
                <a:gd name="T0" fmla="*/ 0 w 172"/>
                <a:gd name="T1" fmla="*/ 15 h 58"/>
                <a:gd name="T2" fmla="*/ 44 w 172"/>
                <a:gd name="T3" fmla="*/ 7 h 58"/>
                <a:gd name="T4" fmla="*/ 0 w 172"/>
                <a:gd name="T5" fmla="*/ 0 h 58"/>
                <a:gd name="T6" fmla="*/ 0 w 172"/>
                <a:gd name="T7" fmla="*/ 7 h 58"/>
                <a:gd name="T8" fmla="*/ 0 w 172"/>
                <a:gd name="T9" fmla="*/ 1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58"/>
                <a:gd name="T17" fmla="*/ 172 w 17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58">
                  <a:moveTo>
                    <a:pt x="0" y="58"/>
                  </a:moveTo>
                  <a:lnTo>
                    <a:pt x="172" y="29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Line 74"/>
            <p:cNvSpPr>
              <a:spLocks noChangeShapeType="1"/>
            </p:cNvSpPr>
            <p:nvPr/>
          </p:nvSpPr>
          <p:spPr bwMode="auto">
            <a:xfrm>
              <a:off x="1207" y="2995"/>
              <a:ext cx="30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6" name="Rectangle 76"/>
            <p:cNvSpPr>
              <a:spLocks noChangeArrowheads="1"/>
            </p:cNvSpPr>
            <p:nvPr/>
          </p:nvSpPr>
          <p:spPr bwMode="auto">
            <a:xfrm rot="-5400000">
              <a:off x="1857" y="3054"/>
              <a:ext cx="120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Times-Roman"/>
                </a:rPr>
                <a:t>2 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17467" name="Rectangle 77"/>
            <p:cNvSpPr>
              <a:spLocks noChangeArrowheads="1"/>
            </p:cNvSpPr>
            <p:nvPr/>
          </p:nvSpPr>
          <p:spPr bwMode="auto">
            <a:xfrm rot="-5400000">
              <a:off x="1469" y="2603"/>
              <a:ext cx="896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-Roman"/>
                </a:rPr>
                <a:t>-to-4 decoder 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17468" name="Rectangle 78"/>
            <p:cNvSpPr>
              <a:spLocks noChangeArrowheads="1"/>
            </p:cNvSpPr>
            <p:nvPr/>
          </p:nvSpPr>
          <p:spPr bwMode="auto">
            <a:xfrm>
              <a:off x="1008" y="2476"/>
              <a:ext cx="1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-Roman"/>
                </a:rPr>
                <a:t>a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469" name="Freeform 79"/>
            <p:cNvSpPr>
              <a:spLocks/>
            </p:cNvSpPr>
            <p:nvPr/>
          </p:nvSpPr>
          <p:spPr bwMode="auto">
            <a:xfrm>
              <a:off x="1509" y="2548"/>
              <a:ext cx="87" cy="44"/>
            </a:xfrm>
            <a:custGeom>
              <a:avLst/>
              <a:gdLst>
                <a:gd name="T0" fmla="*/ 0 w 172"/>
                <a:gd name="T1" fmla="*/ 23 h 86"/>
                <a:gd name="T2" fmla="*/ 44 w 172"/>
                <a:gd name="T3" fmla="*/ 7 h 86"/>
                <a:gd name="T4" fmla="*/ 0 w 172"/>
                <a:gd name="T5" fmla="*/ 0 h 86"/>
                <a:gd name="T6" fmla="*/ 0 w 172"/>
                <a:gd name="T7" fmla="*/ 7 h 86"/>
                <a:gd name="T8" fmla="*/ 0 w 172"/>
                <a:gd name="T9" fmla="*/ 23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86"/>
                <a:gd name="T17" fmla="*/ 172 w 172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86">
                  <a:moveTo>
                    <a:pt x="0" y="86"/>
                  </a:moveTo>
                  <a:lnTo>
                    <a:pt x="172" y="28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Line 80"/>
            <p:cNvSpPr>
              <a:spLocks noChangeShapeType="1"/>
            </p:cNvSpPr>
            <p:nvPr/>
          </p:nvSpPr>
          <p:spPr bwMode="auto">
            <a:xfrm>
              <a:off x="1207" y="2564"/>
              <a:ext cx="30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71" name="Rectangle 81"/>
            <p:cNvSpPr>
              <a:spLocks noChangeArrowheads="1"/>
            </p:cNvSpPr>
            <p:nvPr/>
          </p:nvSpPr>
          <p:spPr bwMode="auto">
            <a:xfrm>
              <a:off x="1078" y="2541"/>
              <a:ext cx="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Times-Roman"/>
                </a:rPr>
                <a:t>0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472" name="Rectangle 82"/>
            <p:cNvSpPr>
              <a:spLocks noChangeArrowheads="1"/>
            </p:cNvSpPr>
            <p:nvPr/>
          </p:nvSpPr>
          <p:spPr bwMode="auto">
            <a:xfrm>
              <a:off x="1008" y="2903"/>
              <a:ext cx="1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-Roman"/>
                </a:rPr>
                <a:t>a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473" name="Rectangle 83"/>
            <p:cNvSpPr>
              <a:spLocks noChangeArrowheads="1"/>
            </p:cNvSpPr>
            <p:nvPr/>
          </p:nvSpPr>
          <p:spPr bwMode="auto">
            <a:xfrm>
              <a:off x="1078" y="2969"/>
              <a:ext cx="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Times-Roman"/>
                </a:rPr>
                <a:t>1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474" name="Rectangle 84"/>
            <p:cNvSpPr>
              <a:spLocks noChangeArrowheads="1"/>
            </p:cNvSpPr>
            <p:nvPr/>
          </p:nvSpPr>
          <p:spPr bwMode="auto">
            <a:xfrm>
              <a:off x="2647" y="3889"/>
              <a:ext cx="1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-Roman"/>
                </a:rPr>
                <a:t>d 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82C083-D4F6-4707-ABA7-880E7FB15920}" type="slidenum">
              <a:rPr lang="en-US"/>
              <a:pPr/>
              <a:t>34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Logic Diagram of 8x3 PROM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184525" y="5748338"/>
            <a:ext cx="2490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Sum of minterms</a:t>
            </a:r>
          </a:p>
        </p:txBody>
      </p:sp>
      <p:pic>
        <p:nvPicPr>
          <p:cNvPr id="21509" name="Picture 4" descr="D:\cs2271\lectures\p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1200"/>
            <a:ext cx="55943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50A1D-1D60-4BDF-8998-03BC492E11FF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Combinational Circuit Implementation using PROM</a:t>
            </a:r>
          </a:p>
        </p:txBody>
      </p:sp>
      <p:pic>
        <p:nvPicPr>
          <p:cNvPr id="22532" name="Picture 3" descr="D:\cs2271\lectures\prom_i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667000"/>
            <a:ext cx="463232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7780" name="Group 4"/>
          <p:cNvGraphicFramePr>
            <a:graphicFrameLocks noGrp="1"/>
          </p:cNvGraphicFramePr>
          <p:nvPr/>
        </p:nvGraphicFramePr>
        <p:xfrm>
          <a:off x="914400" y="2362200"/>
          <a:ext cx="2819400" cy="3657600"/>
        </p:xfrm>
        <a:graphic>
          <a:graphicData uri="http://schemas.openxmlformats.org/drawingml/2006/table">
            <a:tbl>
              <a:tblPr/>
              <a:tblGrid>
                <a:gridCol w="393700"/>
                <a:gridCol w="520700"/>
                <a:gridCol w="457200"/>
                <a:gridCol w="457200"/>
                <a:gridCol w="457200"/>
                <a:gridCol w="53340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98" name="Line 69"/>
          <p:cNvSpPr>
            <a:spLocks noChangeShapeType="1"/>
          </p:cNvSpPr>
          <p:nvPr/>
        </p:nvSpPr>
        <p:spPr bwMode="auto">
          <a:xfrm>
            <a:off x="2286000" y="23622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2599" name="Text Box 70"/>
          <p:cNvSpPr txBox="1">
            <a:spLocks noChangeArrowheads="1"/>
          </p:cNvSpPr>
          <p:nvPr/>
        </p:nvSpPr>
        <p:spPr bwMode="auto">
          <a:xfrm>
            <a:off x="533400" y="1828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    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</a:rPr>
              <a:t>0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  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</a:rPr>
              <a:t>F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0</a:t>
            </a:r>
            <a:r>
              <a:rPr lang="en-US" sz="2400" dirty="0" smtClean="0">
                <a:solidFill>
                  <a:schemeClr val="tx1"/>
                </a:solidFill>
              </a:rPr>
              <a:t>    </a:t>
            </a:r>
            <a:r>
              <a:rPr lang="en-US" sz="2400" dirty="0" err="1" smtClean="0">
                <a:solidFill>
                  <a:schemeClr val="tx1"/>
                </a:solidFill>
              </a:rPr>
              <a:t>F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   </a:t>
            </a:r>
            <a:r>
              <a:rPr lang="en-US" sz="2400" dirty="0" err="1">
                <a:solidFill>
                  <a:schemeClr val="tx1"/>
                </a:solidFill>
              </a:rPr>
              <a:t>F</a:t>
            </a:r>
            <a:r>
              <a:rPr lang="en-US" sz="2400" baseline="-25000" dirty="0" err="1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22600" name="Text Box 71"/>
          <p:cNvSpPr txBox="1">
            <a:spLocks noChangeArrowheads="1"/>
          </p:cNvSpPr>
          <p:nvPr/>
        </p:nvSpPr>
        <p:spPr bwMode="auto">
          <a:xfrm>
            <a:off x="5181600" y="5486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                 </a:t>
            </a:r>
            <a:r>
              <a:rPr lang="en-US" sz="2400" dirty="0" err="1">
                <a:solidFill>
                  <a:schemeClr val="tx1"/>
                </a:solidFill>
              </a:rPr>
              <a:t>F</a:t>
            </a:r>
            <a:r>
              <a:rPr lang="en-US" sz="2400" baseline="-25000" dirty="0" err="1">
                <a:solidFill>
                  <a:schemeClr val="tx1"/>
                </a:solidFill>
              </a:rPr>
              <a:t>0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       </a:t>
            </a:r>
            <a:r>
              <a:rPr lang="en-US" sz="2400" dirty="0" err="1" smtClean="0">
                <a:solidFill>
                  <a:schemeClr val="tx1"/>
                </a:solidFill>
              </a:rPr>
              <a:t>F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1</a:t>
            </a:r>
            <a:r>
              <a:rPr lang="en-US" sz="240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 </a:t>
            </a:r>
            <a:r>
              <a:rPr lang="en-US" sz="2400" dirty="0" err="1">
                <a:solidFill>
                  <a:schemeClr val="tx1"/>
                </a:solidFill>
              </a:rPr>
              <a:t>F</a:t>
            </a:r>
            <a:r>
              <a:rPr lang="en-US" sz="2400" baseline="-25000" dirty="0" err="1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4D1BAA-6154-4482-8FF8-4D670BF3AC9F}" type="slidenum">
              <a:rPr lang="en-US"/>
              <a:pPr/>
              <a:t>36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PROM Types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Programmable PROM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Break links through current pulses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Write once, Read multiple times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Erasable PROM (EPROM)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Program with ultraviolet light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Write multiple times, Read multiple times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Electrically Erasable PROM (EEPROM)/ Flash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Program with electrical signal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Write multiple times, Read multiple times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19001C-113D-4A88-B62A-C4D2A029966A}" type="slidenum">
              <a:rPr lang="en-US"/>
              <a:pPr/>
              <a:t>37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PROM: Advantages and Disadvantages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Widely used to implement functions with large number of inputs and outputs</a:t>
            </a:r>
          </a:p>
          <a:p>
            <a:pPr eaLnBrk="1" hangingPunct="1"/>
            <a:r>
              <a:rPr lang="en-US" smtClean="0"/>
              <a:t>Design of control units (Micro-programmed control units)</a:t>
            </a:r>
          </a:p>
          <a:p>
            <a:pPr eaLnBrk="1" hangingPunct="1"/>
            <a:r>
              <a:rPr lang="en-US" smtClean="0"/>
              <a:t>For combinational circuits with lots of don’t care terms, PROM is a wastage of logic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Programming </a:t>
            </a:r>
            <a:r>
              <a:rPr lang="en-US" dirty="0" err="1" smtClean="0"/>
              <a:t>SPLDs</a:t>
            </a:r>
            <a:endParaRPr lang="en-US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PLAs</a:t>
            </a:r>
            <a:r>
              <a:rPr lang="en-US" sz="2400" dirty="0" smtClean="0"/>
              <a:t>, </a:t>
            </a:r>
            <a:r>
              <a:rPr lang="en-US" sz="2400" dirty="0" err="1" smtClean="0"/>
              <a:t>PALs</a:t>
            </a:r>
            <a:r>
              <a:rPr lang="en-US" sz="2400" dirty="0" smtClean="0"/>
              <a:t>, and ROMs are also called </a:t>
            </a:r>
            <a:r>
              <a:rPr lang="en-US" sz="2400" dirty="0" err="1" smtClean="0"/>
              <a:t>SPLDs</a:t>
            </a:r>
            <a:r>
              <a:rPr lang="en-US" sz="2400" dirty="0" smtClean="0"/>
              <a:t> – Simple Programmable Logic Devices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SPLDs</a:t>
            </a:r>
            <a:r>
              <a:rPr lang="en-US" sz="2400" dirty="0" smtClean="0"/>
              <a:t> must be programmed so that the switches are in the correct places</a:t>
            </a:r>
          </a:p>
          <a:p>
            <a:pPr lvl="2"/>
            <a:r>
              <a:rPr lang="en-US" sz="2000" dirty="0" smtClean="0"/>
              <a:t>CAD tools are usually used to do this</a:t>
            </a:r>
          </a:p>
          <a:p>
            <a:pPr lvl="3"/>
            <a:r>
              <a:rPr lang="en-US" sz="1800" dirty="0" smtClean="0"/>
              <a:t>A fuse map is created by the CAD tool and then that map is downloaded to the device via a special programming unit</a:t>
            </a:r>
          </a:p>
          <a:p>
            <a:pPr lvl="3"/>
            <a:endParaRPr lang="en-US" sz="1800" dirty="0" smtClean="0"/>
          </a:p>
          <a:p>
            <a:pPr lvl="2"/>
            <a:r>
              <a:rPr lang="en-US" sz="2000" dirty="0" smtClean="0"/>
              <a:t>There are two basic types of programming techniques</a:t>
            </a:r>
          </a:p>
          <a:p>
            <a:pPr lvl="3"/>
            <a:r>
              <a:rPr lang="en-US" sz="1800" dirty="0" smtClean="0"/>
              <a:t>Removable sockets on a PCB </a:t>
            </a:r>
          </a:p>
          <a:p>
            <a:pPr lvl="3"/>
            <a:r>
              <a:rPr lang="en-US" sz="1800" dirty="0" smtClean="0"/>
              <a:t>In system programming (ISP) on a PCB</a:t>
            </a:r>
          </a:p>
          <a:p>
            <a:pPr lvl="4"/>
            <a:r>
              <a:rPr lang="en-US" sz="1800" dirty="0" smtClean="0"/>
              <a:t>This approach is not very common for </a:t>
            </a:r>
            <a:r>
              <a:rPr lang="en-US" sz="1800" dirty="0" err="1" smtClean="0"/>
              <a:t>PLAs</a:t>
            </a:r>
            <a:r>
              <a:rPr lang="en-US" sz="1800" dirty="0" smtClean="0"/>
              <a:t> and </a:t>
            </a:r>
            <a:r>
              <a:rPr lang="en-US" sz="1800" dirty="0" err="1" smtClean="0"/>
              <a:t>PALs</a:t>
            </a:r>
            <a:r>
              <a:rPr lang="en-US" sz="1800" dirty="0" smtClean="0"/>
              <a:t> but it is quite common for more complex </a:t>
            </a:r>
            <a:r>
              <a:rPr lang="en-US" sz="1800" dirty="0" err="1" smtClean="0"/>
              <a:t>PLDs</a:t>
            </a:r>
            <a:endParaRPr lang="en-US" sz="1800" dirty="0" smtClean="0"/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229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SPLD</a:t>
            </a:r>
            <a:r>
              <a:rPr lang="en-US" dirty="0" smtClean="0"/>
              <a:t> Programming Unit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 err="1" smtClean="0"/>
              <a:t>SPLD</a:t>
            </a:r>
            <a:r>
              <a:rPr lang="en-US" sz="2400" dirty="0" smtClean="0"/>
              <a:t> is removed from the PCB, placed into the unit and programmed there</a:t>
            </a:r>
          </a:p>
        </p:txBody>
      </p:sp>
      <p:sp>
        <p:nvSpPr>
          <p:cNvPr id="19460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 Implementation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229600" cy="4525963"/>
          </a:xfrm>
        </p:spPr>
        <p:txBody>
          <a:bodyPr/>
          <a:lstStyle/>
          <a:p>
            <a:r>
              <a:rPr lang="en-US" sz="2000" dirty="0" smtClean="0"/>
              <a:t>1-bit Adder using general purpose ICs</a:t>
            </a:r>
            <a:endParaRPr lang="en-US" sz="20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 dirty="0"/>
          </a:p>
        </p:txBody>
      </p:sp>
      <p:graphicFrame>
        <p:nvGraphicFramePr>
          <p:cNvPr id="26860" name="Group 236"/>
          <p:cNvGraphicFramePr>
            <a:graphicFrameLocks noGrp="1"/>
          </p:cNvGraphicFramePr>
          <p:nvPr/>
        </p:nvGraphicFramePr>
        <p:xfrm>
          <a:off x="5562600" y="2362200"/>
          <a:ext cx="2057400" cy="1525588"/>
        </p:xfrm>
        <a:graphic>
          <a:graphicData uri="http://schemas.openxmlformats.org/drawingml/2006/table">
            <a:tbl>
              <a:tblPr/>
              <a:tblGrid>
                <a:gridCol w="515938"/>
                <a:gridCol w="512762"/>
                <a:gridCol w="515938"/>
                <a:gridCol w="512762"/>
              </a:tblGrid>
              <a:tr h="228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861" name="Picture 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33600"/>
            <a:ext cx="2428875" cy="247650"/>
          </a:xfrm>
          <a:prstGeom prst="rect">
            <a:avLst/>
          </a:prstGeom>
          <a:noFill/>
        </p:spPr>
      </p:pic>
      <p:pic>
        <p:nvPicPr>
          <p:cNvPr id="26862" name="Picture 2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438400"/>
            <a:ext cx="2390775" cy="1581150"/>
          </a:xfrm>
          <a:prstGeom prst="rect">
            <a:avLst/>
          </a:prstGeom>
          <a:noFill/>
        </p:spPr>
      </p:pic>
      <p:pic>
        <p:nvPicPr>
          <p:cNvPr id="9" name="Picture 8" descr="7408.gif"/>
          <p:cNvPicPr>
            <a:picLocks noChangeAspect="1"/>
          </p:cNvPicPr>
          <p:nvPr/>
        </p:nvPicPr>
        <p:blipFill>
          <a:blip r:embed="rId4" cstate="print"/>
          <a:srcRect t="10559"/>
          <a:stretch>
            <a:fillRect/>
          </a:stretch>
        </p:blipFill>
        <p:spPr>
          <a:xfrm>
            <a:off x="5638800" y="4267200"/>
            <a:ext cx="3048000" cy="2325449"/>
          </a:xfrm>
          <a:prstGeom prst="rect">
            <a:avLst/>
          </a:prstGeom>
        </p:spPr>
      </p:pic>
      <p:pic>
        <p:nvPicPr>
          <p:cNvPr id="10" name="Picture 9" descr="imageview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4419600"/>
            <a:ext cx="2857500" cy="2238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89365" y="5257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7402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4724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7408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n-US" dirty="0" smtClean="0"/>
              <a:t>Removable </a:t>
            </a:r>
            <a:r>
              <a:rPr lang="en-US" dirty="0" err="1" smtClean="0"/>
              <a:t>SPLD</a:t>
            </a:r>
            <a:r>
              <a:rPr lang="en-US" dirty="0" smtClean="0"/>
              <a:t> Socket Package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PLCC</a:t>
            </a:r>
            <a:r>
              <a:rPr lang="en-US" sz="2400" dirty="0" smtClean="0"/>
              <a:t> (plastic-leaded chip carrier)</a:t>
            </a:r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Freeform 5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Freeform 6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6" name="Picture 7" descr="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66925"/>
            <a:ext cx="67818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Line 8"/>
          <p:cNvSpPr>
            <a:spLocks noChangeShapeType="1"/>
          </p:cNvSpPr>
          <p:nvPr/>
        </p:nvSpPr>
        <p:spPr bwMode="auto">
          <a:xfrm flipH="1">
            <a:off x="5486400" y="3352800"/>
            <a:ext cx="1219200" cy="1219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6019800" y="2743200"/>
            <a:ext cx="28956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PLCC socket soldered to the PCB</a:t>
            </a: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2209800" y="2057400"/>
            <a:ext cx="175260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5715000"/>
          </a:xfrm>
        </p:spPr>
        <p:txBody>
          <a:bodyPr/>
          <a:lstStyle/>
          <a:p>
            <a:r>
              <a:rPr lang="en-US" dirty="0" smtClean="0"/>
              <a:t>In System Programming (ISP)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Used when the </a:t>
            </a:r>
            <a:r>
              <a:rPr lang="en-US" sz="2400" dirty="0" err="1" smtClean="0"/>
              <a:t>SPLD</a:t>
            </a:r>
            <a:r>
              <a:rPr lang="en-US" sz="2400" dirty="0" smtClean="0"/>
              <a:t> cannot be removed from the PCB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 special cable and PCB connection are required to program the </a:t>
            </a:r>
            <a:r>
              <a:rPr lang="en-US" sz="2400" dirty="0" err="1" smtClean="0"/>
              <a:t>SPLD</a:t>
            </a:r>
            <a:r>
              <a:rPr lang="en-US" sz="2400" dirty="0" smtClean="0"/>
              <a:t> from an attached computer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Very common approach to programming more complex </a:t>
            </a:r>
            <a:r>
              <a:rPr lang="en-US" sz="2400" dirty="0" err="1" smtClean="0"/>
              <a:t>PLDs</a:t>
            </a:r>
            <a:r>
              <a:rPr lang="en-US" sz="2400" dirty="0" smtClean="0"/>
              <a:t> like </a:t>
            </a:r>
            <a:r>
              <a:rPr lang="en-US" sz="2400" dirty="0" err="1" smtClean="0"/>
              <a:t>CPLDs</a:t>
            </a:r>
            <a:r>
              <a:rPr lang="en-US" sz="2400" dirty="0" smtClean="0"/>
              <a:t>, FPGAs, etc.</a:t>
            </a:r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CPLD</a:t>
            </a:r>
            <a:endParaRPr lang="en-US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Complex Programmable Logic Devices (</a:t>
            </a:r>
            <a:r>
              <a:rPr lang="en-US" sz="2400" dirty="0" err="1" smtClean="0"/>
              <a:t>CPLD</a:t>
            </a:r>
            <a:r>
              <a:rPr lang="en-US" sz="2400" dirty="0" smtClean="0"/>
              <a:t>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SPLDs</a:t>
            </a:r>
            <a:r>
              <a:rPr lang="en-US" sz="2400" dirty="0" smtClean="0"/>
              <a:t> (</a:t>
            </a:r>
            <a:r>
              <a:rPr lang="en-US" sz="2400" dirty="0" err="1" smtClean="0"/>
              <a:t>PLA</a:t>
            </a:r>
            <a:r>
              <a:rPr lang="en-US" sz="2400" dirty="0" smtClean="0"/>
              <a:t>, PAL) are limited in size due to the small number of input and output pins and the limited number of product terms</a:t>
            </a:r>
          </a:p>
          <a:p>
            <a:pPr lvl="2"/>
            <a:r>
              <a:rPr lang="en-US" sz="2000" dirty="0" smtClean="0"/>
              <a:t>Combined number of inputs + outputs &lt; 32 or so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400" dirty="0" err="1" smtClean="0"/>
              <a:t>CPLDs</a:t>
            </a:r>
            <a:r>
              <a:rPr lang="en-US" sz="2400" dirty="0" smtClean="0"/>
              <a:t> contain multiple circuit blocks on a single chip</a:t>
            </a:r>
          </a:p>
          <a:p>
            <a:pPr lvl="2"/>
            <a:r>
              <a:rPr lang="en-US" sz="2000" dirty="0" smtClean="0"/>
              <a:t>Each block is like a PAL: PAL-like block</a:t>
            </a:r>
          </a:p>
          <a:p>
            <a:pPr lvl="2"/>
            <a:r>
              <a:rPr lang="en-US" sz="2000" dirty="0" smtClean="0"/>
              <a:t>Connections are provided between PAL-like blocks via an interconnection network that is programmable</a:t>
            </a:r>
          </a:p>
          <a:p>
            <a:pPr lvl="2"/>
            <a:r>
              <a:rPr lang="en-US" sz="2000" dirty="0" smtClean="0"/>
              <a:t>Each block is connected to an I/O block as well</a:t>
            </a:r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en-US" dirty="0" smtClean="0"/>
              <a:t>Structure of a </a:t>
            </a:r>
            <a:r>
              <a:rPr lang="en-US" dirty="0" err="1" smtClean="0"/>
              <a:t>CPLD</a:t>
            </a:r>
            <a:endParaRPr lang="en-US" dirty="0" smtClean="0"/>
          </a:p>
          <a:p>
            <a:pPr lvl="1"/>
            <a:endParaRPr lang="en-US" sz="3200" dirty="0" smtClean="0"/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60"/>
          <p:cNvGrpSpPr>
            <a:grpSpLocks/>
          </p:cNvGrpSpPr>
          <p:nvPr/>
        </p:nvGrpSpPr>
        <p:grpSpPr bwMode="auto">
          <a:xfrm>
            <a:off x="1535113" y="1568450"/>
            <a:ext cx="6148387" cy="4832350"/>
            <a:chOff x="967" y="988"/>
            <a:chExt cx="3873" cy="3044"/>
          </a:xfrm>
        </p:grpSpPr>
        <p:sp>
          <p:nvSpPr>
            <p:cNvPr id="23559" name="Rectangle 6"/>
            <p:cNvSpPr>
              <a:spLocks noChangeArrowheads="1"/>
            </p:cNvSpPr>
            <p:nvPr/>
          </p:nvSpPr>
          <p:spPr bwMode="auto">
            <a:xfrm>
              <a:off x="1602" y="988"/>
              <a:ext cx="1106" cy="91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Rectangle 7"/>
            <p:cNvSpPr>
              <a:spLocks noChangeArrowheads="1"/>
            </p:cNvSpPr>
            <p:nvPr/>
          </p:nvSpPr>
          <p:spPr bwMode="auto">
            <a:xfrm>
              <a:off x="1882" y="1281"/>
              <a:ext cx="56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Times-Roman"/>
                </a:rPr>
                <a:t>PAL-like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61" name="Rectangle 8"/>
            <p:cNvSpPr>
              <a:spLocks noChangeArrowheads="1"/>
            </p:cNvSpPr>
            <p:nvPr/>
          </p:nvSpPr>
          <p:spPr bwMode="auto">
            <a:xfrm>
              <a:off x="967" y="988"/>
              <a:ext cx="228" cy="912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Rectangle 9"/>
            <p:cNvSpPr>
              <a:spLocks noChangeArrowheads="1"/>
            </p:cNvSpPr>
            <p:nvPr/>
          </p:nvSpPr>
          <p:spPr bwMode="auto">
            <a:xfrm>
              <a:off x="1991" y="1460"/>
              <a:ext cx="39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Times-Roman"/>
                </a:rPr>
                <a:t>block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63" name="Freeform 10"/>
            <p:cNvSpPr>
              <a:spLocks/>
            </p:cNvSpPr>
            <p:nvPr/>
          </p:nvSpPr>
          <p:spPr bwMode="auto">
            <a:xfrm>
              <a:off x="1228" y="1070"/>
              <a:ext cx="97" cy="49"/>
            </a:xfrm>
            <a:custGeom>
              <a:avLst/>
              <a:gdLst>
                <a:gd name="T0" fmla="*/ 48 w 196"/>
                <a:gd name="T1" fmla="*/ 0 h 98"/>
                <a:gd name="T2" fmla="*/ 0 w 196"/>
                <a:gd name="T3" fmla="*/ 17 h 98"/>
                <a:gd name="T4" fmla="*/ 48 w 196"/>
                <a:gd name="T5" fmla="*/ 25 h 98"/>
                <a:gd name="T6" fmla="*/ 48 w 196"/>
                <a:gd name="T7" fmla="*/ 17 h 98"/>
                <a:gd name="T8" fmla="*/ 48 w 196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98"/>
                <a:gd name="T17" fmla="*/ 196 w 196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98">
                  <a:moveTo>
                    <a:pt x="196" y="0"/>
                  </a:moveTo>
                  <a:lnTo>
                    <a:pt x="0" y="66"/>
                  </a:lnTo>
                  <a:lnTo>
                    <a:pt x="196" y="98"/>
                  </a:lnTo>
                  <a:lnTo>
                    <a:pt x="196" y="66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11"/>
            <p:cNvSpPr>
              <a:spLocks/>
            </p:cNvSpPr>
            <p:nvPr/>
          </p:nvSpPr>
          <p:spPr bwMode="auto">
            <a:xfrm>
              <a:off x="1488" y="1070"/>
              <a:ext cx="98" cy="49"/>
            </a:xfrm>
            <a:custGeom>
              <a:avLst/>
              <a:gdLst>
                <a:gd name="T0" fmla="*/ 0 w 195"/>
                <a:gd name="T1" fmla="*/ 25 h 98"/>
                <a:gd name="T2" fmla="*/ 49 w 195"/>
                <a:gd name="T3" fmla="*/ 17 h 98"/>
                <a:gd name="T4" fmla="*/ 0 w 195"/>
                <a:gd name="T5" fmla="*/ 0 h 98"/>
                <a:gd name="T6" fmla="*/ 0 w 195"/>
                <a:gd name="T7" fmla="*/ 17 h 98"/>
                <a:gd name="T8" fmla="*/ 0 w 195"/>
                <a:gd name="T9" fmla="*/ 25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98"/>
                <a:gd name="T17" fmla="*/ 195 w 19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98">
                  <a:moveTo>
                    <a:pt x="0" y="98"/>
                  </a:moveTo>
                  <a:lnTo>
                    <a:pt x="195" y="66"/>
                  </a:lnTo>
                  <a:lnTo>
                    <a:pt x="0" y="0"/>
                  </a:lnTo>
                  <a:lnTo>
                    <a:pt x="0" y="6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 flipH="1">
              <a:off x="1325" y="1102"/>
              <a:ext cx="1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6" name="Freeform 13"/>
            <p:cNvSpPr>
              <a:spLocks/>
            </p:cNvSpPr>
            <p:nvPr/>
          </p:nvSpPr>
          <p:spPr bwMode="auto">
            <a:xfrm>
              <a:off x="1228" y="1249"/>
              <a:ext cx="97" cy="49"/>
            </a:xfrm>
            <a:custGeom>
              <a:avLst/>
              <a:gdLst>
                <a:gd name="T0" fmla="*/ 48 w 196"/>
                <a:gd name="T1" fmla="*/ 0 h 98"/>
                <a:gd name="T2" fmla="*/ 0 w 196"/>
                <a:gd name="T3" fmla="*/ 9 h 98"/>
                <a:gd name="T4" fmla="*/ 48 w 196"/>
                <a:gd name="T5" fmla="*/ 25 h 98"/>
                <a:gd name="T6" fmla="*/ 48 w 196"/>
                <a:gd name="T7" fmla="*/ 9 h 98"/>
                <a:gd name="T8" fmla="*/ 48 w 196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98"/>
                <a:gd name="T17" fmla="*/ 196 w 196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98">
                  <a:moveTo>
                    <a:pt x="196" y="0"/>
                  </a:moveTo>
                  <a:lnTo>
                    <a:pt x="0" y="33"/>
                  </a:lnTo>
                  <a:lnTo>
                    <a:pt x="196" y="98"/>
                  </a:lnTo>
                  <a:lnTo>
                    <a:pt x="196" y="33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14"/>
            <p:cNvSpPr>
              <a:spLocks/>
            </p:cNvSpPr>
            <p:nvPr/>
          </p:nvSpPr>
          <p:spPr bwMode="auto">
            <a:xfrm>
              <a:off x="1488" y="1249"/>
              <a:ext cx="98" cy="49"/>
            </a:xfrm>
            <a:custGeom>
              <a:avLst/>
              <a:gdLst>
                <a:gd name="T0" fmla="*/ 0 w 195"/>
                <a:gd name="T1" fmla="*/ 25 h 98"/>
                <a:gd name="T2" fmla="*/ 49 w 195"/>
                <a:gd name="T3" fmla="*/ 9 h 98"/>
                <a:gd name="T4" fmla="*/ 0 w 195"/>
                <a:gd name="T5" fmla="*/ 0 h 98"/>
                <a:gd name="T6" fmla="*/ 0 w 195"/>
                <a:gd name="T7" fmla="*/ 9 h 98"/>
                <a:gd name="T8" fmla="*/ 0 w 195"/>
                <a:gd name="T9" fmla="*/ 25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98"/>
                <a:gd name="T17" fmla="*/ 195 w 19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98">
                  <a:moveTo>
                    <a:pt x="0" y="98"/>
                  </a:moveTo>
                  <a:lnTo>
                    <a:pt x="195" y="3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5"/>
            <p:cNvSpPr>
              <a:spLocks noChangeShapeType="1"/>
            </p:cNvSpPr>
            <p:nvPr/>
          </p:nvSpPr>
          <p:spPr bwMode="auto">
            <a:xfrm flipH="1">
              <a:off x="1325" y="1265"/>
              <a:ext cx="1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9" name="Freeform 16"/>
            <p:cNvSpPr>
              <a:spLocks/>
            </p:cNvSpPr>
            <p:nvPr/>
          </p:nvSpPr>
          <p:spPr bwMode="auto">
            <a:xfrm>
              <a:off x="1390" y="1379"/>
              <a:ext cx="33" cy="32"/>
            </a:xfrm>
            <a:custGeom>
              <a:avLst/>
              <a:gdLst>
                <a:gd name="T0" fmla="*/ 8 w 65"/>
                <a:gd name="T1" fmla="*/ 0 h 65"/>
                <a:gd name="T2" fmla="*/ 7 w 65"/>
                <a:gd name="T3" fmla="*/ 0 h 65"/>
                <a:gd name="T4" fmla="*/ 6 w 65"/>
                <a:gd name="T5" fmla="*/ 0 h 65"/>
                <a:gd name="T6" fmla="*/ 5 w 65"/>
                <a:gd name="T7" fmla="*/ 1 h 65"/>
                <a:gd name="T8" fmla="*/ 4 w 65"/>
                <a:gd name="T9" fmla="*/ 1 h 65"/>
                <a:gd name="T10" fmla="*/ 3 w 65"/>
                <a:gd name="T11" fmla="*/ 2 h 65"/>
                <a:gd name="T12" fmla="*/ 2 w 65"/>
                <a:gd name="T13" fmla="*/ 3 h 65"/>
                <a:gd name="T14" fmla="*/ 2 w 65"/>
                <a:gd name="T15" fmla="*/ 4 h 65"/>
                <a:gd name="T16" fmla="*/ 1 w 65"/>
                <a:gd name="T17" fmla="*/ 5 h 65"/>
                <a:gd name="T18" fmla="*/ 1 w 65"/>
                <a:gd name="T19" fmla="*/ 6 h 65"/>
                <a:gd name="T20" fmla="*/ 1 w 65"/>
                <a:gd name="T21" fmla="*/ 7 h 65"/>
                <a:gd name="T22" fmla="*/ 1 w 65"/>
                <a:gd name="T23" fmla="*/ 9 h 65"/>
                <a:gd name="T24" fmla="*/ 1 w 65"/>
                <a:gd name="T25" fmla="*/ 10 h 65"/>
                <a:gd name="T26" fmla="*/ 1 w 65"/>
                <a:gd name="T27" fmla="*/ 11 h 65"/>
                <a:gd name="T28" fmla="*/ 2 w 65"/>
                <a:gd name="T29" fmla="*/ 12 h 65"/>
                <a:gd name="T30" fmla="*/ 2 w 65"/>
                <a:gd name="T31" fmla="*/ 13 h 65"/>
                <a:gd name="T32" fmla="*/ 3 w 65"/>
                <a:gd name="T33" fmla="*/ 14 h 65"/>
                <a:gd name="T34" fmla="*/ 4 w 65"/>
                <a:gd name="T35" fmla="*/ 15 h 65"/>
                <a:gd name="T36" fmla="*/ 5 w 65"/>
                <a:gd name="T37" fmla="*/ 15 h 65"/>
                <a:gd name="T38" fmla="*/ 6 w 65"/>
                <a:gd name="T39" fmla="*/ 15 h 65"/>
                <a:gd name="T40" fmla="*/ 7 w 65"/>
                <a:gd name="T41" fmla="*/ 16 h 65"/>
                <a:gd name="T42" fmla="*/ 8 w 65"/>
                <a:gd name="T43" fmla="*/ 16 h 65"/>
                <a:gd name="T44" fmla="*/ 9 w 65"/>
                <a:gd name="T45" fmla="*/ 16 h 65"/>
                <a:gd name="T46" fmla="*/ 10 w 65"/>
                <a:gd name="T47" fmla="*/ 16 h 65"/>
                <a:gd name="T48" fmla="*/ 11 w 65"/>
                <a:gd name="T49" fmla="*/ 15 h 65"/>
                <a:gd name="T50" fmla="*/ 13 w 65"/>
                <a:gd name="T51" fmla="*/ 15 h 65"/>
                <a:gd name="T52" fmla="*/ 13 w 65"/>
                <a:gd name="T53" fmla="*/ 15 h 65"/>
                <a:gd name="T54" fmla="*/ 15 w 65"/>
                <a:gd name="T55" fmla="*/ 14 h 65"/>
                <a:gd name="T56" fmla="*/ 15 w 65"/>
                <a:gd name="T57" fmla="*/ 13 h 65"/>
                <a:gd name="T58" fmla="*/ 16 w 65"/>
                <a:gd name="T59" fmla="*/ 12 h 65"/>
                <a:gd name="T60" fmla="*/ 16 w 65"/>
                <a:gd name="T61" fmla="*/ 11 h 65"/>
                <a:gd name="T62" fmla="*/ 17 w 65"/>
                <a:gd name="T63" fmla="*/ 10 h 65"/>
                <a:gd name="T64" fmla="*/ 17 w 65"/>
                <a:gd name="T65" fmla="*/ 9 h 65"/>
                <a:gd name="T66" fmla="*/ 17 w 65"/>
                <a:gd name="T67" fmla="*/ 7 h 65"/>
                <a:gd name="T68" fmla="*/ 17 w 65"/>
                <a:gd name="T69" fmla="*/ 6 h 65"/>
                <a:gd name="T70" fmla="*/ 16 w 65"/>
                <a:gd name="T71" fmla="*/ 5 h 65"/>
                <a:gd name="T72" fmla="*/ 16 w 65"/>
                <a:gd name="T73" fmla="*/ 4 h 65"/>
                <a:gd name="T74" fmla="*/ 15 w 65"/>
                <a:gd name="T75" fmla="*/ 3 h 65"/>
                <a:gd name="T76" fmla="*/ 15 w 65"/>
                <a:gd name="T77" fmla="*/ 2 h 65"/>
                <a:gd name="T78" fmla="*/ 13 w 65"/>
                <a:gd name="T79" fmla="*/ 1 h 65"/>
                <a:gd name="T80" fmla="*/ 13 w 65"/>
                <a:gd name="T81" fmla="*/ 1 h 65"/>
                <a:gd name="T82" fmla="*/ 11 w 65"/>
                <a:gd name="T83" fmla="*/ 0 h 65"/>
                <a:gd name="T84" fmla="*/ 10 w 65"/>
                <a:gd name="T85" fmla="*/ 0 h 65"/>
                <a:gd name="T86" fmla="*/ 9 w 65"/>
                <a:gd name="T87" fmla="*/ 0 h 65"/>
                <a:gd name="T88" fmla="*/ 8 w 65"/>
                <a:gd name="T89" fmla="*/ 8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2"/>
                  </a:move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3" y="58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2" y="65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9" y="62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8" y="54"/>
                  </a:lnTo>
                  <a:lnTo>
                    <a:pt x="60" y="52"/>
                  </a:lnTo>
                  <a:lnTo>
                    <a:pt x="62" y="50"/>
                  </a:lnTo>
                  <a:lnTo>
                    <a:pt x="62" y="49"/>
                  </a:lnTo>
                  <a:lnTo>
                    <a:pt x="63" y="47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5" y="42"/>
                  </a:lnTo>
                  <a:lnTo>
                    <a:pt x="65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5" y="32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0" y="15"/>
                  </a:lnTo>
                  <a:lnTo>
                    <a:pt x="58" y="13"/>
                  </a:lnTo>
                  <a:lnTo>
                    <a:pt x="57" y="11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17"/>
            <p:cNvSpPr>
              <a:spLocks/>
            </p:cNvSpPr>
            <p:nvPr/>
          </p:nvSpPr>
          <p:spPr bwMode="auto">
            <a:xfrm>
              <a:off x="1385" y="1390"/>
              <a:ext cx="24" cy="24"/>
            </a:xfrm>
            <a:custGeom>
              <a:avLst/>
              <a:gdLst>
                <a:gd name="T0" fmla="*/ 5 w 49"/>
                <a:gd name="T1" fmla="*/ 0 h 49"/>
                <a:gd name="T2" fmla="*/ 4 w 49"/>
                <a:gd name="T3" fmla="*/ 0 h 49"/>
                <a:gd name="T4" fmla="*/ 3 w 49"/>
                <a:gd name="T5" fmla="*/ 0 h 49"/>
                <a:gd name="T6" fmla="*/ 3 w 49"/>
                <a:gd name="T7" fmla="*/ 0 h 49"/>
                <a:gd name="T8" fmla="*/ 2 w 49"/>
                <a:gd name="T9" fmla="*/ 1 h 49"/>
                <a:gd name="T10" fmla="*/ 1 w 49"/>
                <a:gd name="T11" fmla="*/ 2 h 49"/>
                <a:gd name="T12" fmla="*/ 1 w 49"/>
                <a:gd name="T13" fmla="*/ 2 h 49"/>
                <a:gd name="T14" fmla="*/ 1 w 49"/>
                <a:gd name="T15" fmla="*/ 3 h 49"/>
                <a:gd name="T16" fmla="*/ 0 w 49"/>
                <a:gd name="T17" fmla="*/ 4 h 49"/>
                <a:gd name="T18" fmla="*/ 0 w 49"/>
                <a:gd name="T19" fmla="*/ 5 h 49"/>
                <a:gd name="T20" fmla="*/ 0 w 49"/>
                <a:gd name="T21" fmla="*/ 6 h 49"/>
                <a:gd name="T22" fmla="*/ 0 w 49"/>
                <a:gd name="T23" fmla="*/ 6 h 49"/>
                <a:gd name="T24" fmla="*/ 0 w 49"/>
                <a:gd name="T25" fmla="*/ 7 h 49"/>
                <a:gd name="T26" fmla="*/ 0 w 49"/>
                <a:gd name="T27" fmla="*/ 8 h 49"/>
                <a:gd name="T28" fmla="*/ 1 w 49"/>
                <a:gd name="T29" fmla="*/ 9 h 49"/>
                <a:gd name="T30" fmla="*/ 1 w 49"/>
                <a:gd name="T31" fmla="*/ 9 h 49"/>
                <a:gd name="T32" fmla="*/ 2 w 49"/>
                <a:gd name="T33" fmla="*/ 10 h 49"/>
                <a:gd name="T34" fmla="*/ 3 w 49"/>
                <a:gd name="T35" fmla="*/ 11 h 49"/>
                <a:gd name="T36" fmla="*/ 3 w 49"/>
                <a:gd name="T37" fmla="*/ 11 h 49"/>
                <a:gd name="T38" fmla="*/ 4 w 49"/>
                <a:gd name="T39" fmla="*/ 11 h 49"/>
                <a:gd name="T40" fmla="*/ 5 w 49"/>
                <a:gd name="T41" fmla="*/ 12 h 49"/>
                <a:gd name="T42" fmla="*/ 6 w 49"/>
                <a:gd name="T43" fmla="*/ 12 h 49"/>
                <a:gd name="T44" fmla="*/ 6 w 49"/>
                <a:gd name="T45" fmla="*/ 12 h 49"/>
                <a:gd name="T46" fmla="*/ 7 w 49"/>
                <a:gd name="T47" fmla="*/ 11 h 49"/>
                <a:gd name="T48" fmla="*/ 8 w 49"/>
                <a:gd name="T49" fmla="*/ 11 h 49"/>
                <a:gd name="T50" fmla="*/ 9 w 49"/>
                <a:gd name="T51" fmla="*/ 11 h 49"/>
                <a:gd name="T52" fmla="*/ 9 w 49"/>
                <a:gd name="T53" fmla="*/ 10 h 49"/>
                <a:gd name="T54" fmla="*/ 10 w 49"/>
                <a:gd name="T55" fmla="*/ 10 h 49"/>
                <a:gd name="T56" fmla="*/ 11 w 49"/>
                <a:gd name="T57" fmla="*/ 9 h 49"/>
                <a:gd name="T58" fmla="*/ 11 w 49"/>
                <a:gd name="T59" fmla="*/ 8 h 49"/>
                <a:gd name="T60" fmla="*/ 12 w 49"/>
                <a:gd name="T61" fmla="*/ 7 h 49"/>
                <a:gd name="T62" fmla="*/ 12 w 49"/>
                <a:gd name="T63" fmla="*/ 7 h 49"/>
                <a:gd name="T64" fmla="*/ 12 w 49"/>
                <a:gd name="T65" fmla="*/ 6 h 49"/>
                <a:gd name="T66" fmla="*/ 12 w 49"/>
                <a:gd name="T67" fmla="*/ 5 h 49"/>
                <a:gd name="T68" fmla="*/ 12 w 49"/>
                <a:gd name="T69" fmla="*/ 4 h 49"/>
                <a:gd name="T70" fmla="*/ 12 w 49"/>
                <a:gd name="T71" fmla="*/ 3 h 49"/>
                <a:gd name="T72" fmla="*/ 11 w 49"/>
                <a:gd name="T73" fmla="*/ 2 h 49"/>
                <a:gd name="T74" fmla="*/ 10 w 49"/>
                <a:gd name="T75" fmla="*/ 2 h 49"/>
                <a:gd name="T76" fmla="*/ 10 w 49"/>
                <a:gd name="T77" fmla="*/ 1 h 49"/>
                <a:gd name="T78" fmla="*/ 9 w 49"/>
                <a:gd name="T79" fmla="*/ 1 h 49"/>
                <a:gd name="T80" fmla="*/ 8 w 49"/>
                <a:gd name="T81" fmla="*/ 0 h 49"/>
                <a:gd name="T82" fmla="*/ 7 w 49"/>
                <a:gd name="T83" fmla="*/ 0 h 49"/>
                <a:gd name="T84" fmla="*/ 7 w 49"/>
                <a:gd name="T85" fmla="*/ 0 h 49"/>
                <a:gd name="T86" fmla="*/ 6 w 49"/>
                <a:gd name="T87" fmla="*/ 0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25" y="0"/>
                  </a:move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5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4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6" y="13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3" y="8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18"/>
            <p:cNvSpPr>
              <a:spLocks/>
            </p:cNvSpPr>
            <p:nvPr/>
          </p:nvSpPr>
          <p:spPr bwMode="auto">
            <a:xfrm>
              <a:off x="1390" y="1509"/>
              <a:ext cx="33" cy="33"/>
            </a:xfrm>
            <a:custGeom>
              <a:avLst/>
              <a:gdLst>
                <a:gd name="T0" fmla="*/ 8 w 65"/>
                <a:gd name="T1" fmla="*/ 1 h 65"/>
                <a:gd name="T2" fmla="*/ 7 w 65"/>
                <a:gd name="T3" fmla="*/ 1 h 65"/>
                <a:gd name="T4" fmla="*/ 6 w 65"/>
                <a:gd name="T5" fmla="*/ 1 h 65"/>
                <a:gd name="T6" fmla="*/ 5 w 65"/>
                <a:gd name="T7" fmla="*/ 2 h 65"/>
                <a:gd name="T8" fmla="*/ 4 w 65"/>
                <a:gd name="T9" fmla="*/ 2 h 65"/>
                <a:gd name="T10" fmla="*/ 3 w 65"/>
                <a:gd name="T11" fmla="*/ 3 h 65"/>
                <a:gd name="T12" fmla="*/ 2 w 65"/>
                <a:gd name="T13" fmla="*/ 4 h 65"/>
                <a:gd name="T14" fmla="*/ 2 w 65"/>
                <a:gd name="T15" fmla="*/ 5 h 65"/>
                <a:gd name="T16" fmla="*/ 1 w 65"/>
                <a:gd name="T17" fmla="*/ 6 h 65"/>
                <a:gd name="T18" fmla="*/ 1 w 65"/>
                <a:gd name="T19" fmla="*/ 7 h 65"/>
                <a:gd name="T20" fmla="*/ 1 w 65"/>
                <a:gd name="T21" fmla="*/ 8 h 65"/>
                <a:gd name="T22" fmla="*/ 1 w 65"/>
                <a:gd name="T23" fmla="*/ 9 h 65"/>
                <a:gd name="T24" fmla="*/ 1 w 65"/>
                <a:gd name="T25" fmla="*/ 11 h 65"/>
                <a:gd name="T26" fmla="*/ 1 w 65"/>
                <a:gd name="T27" fmla="*/ 11 h 65"/>
                <a:gd name="T28" fmla="*/ 2 w 65"/>
                <a:gd name="T29" fmla="*/ 13 h 65"/>
                <a:gd name="T30" fmla="*/ 2 w 65"/>
                <a:gd name="T31" fmla="*/ 13 h 65"/>
                <a:gd name="T32" fmla="*/ 3 w 65"/>
                <a:gd name="T33" fmla="*/ 15 h 65"/>
                <a:gd name="T34" fmla="*/ 4 w 65"/>
                <a:gd name="T35" fmla="*/ 16 h 65"/>
                <a:gd name="T36" fmla="*/ 5 w 65"/>
                <a:gd name="T37" fmla="*/ 16 h 65"/>
                <a:gd name="T38" fmla="*/ 6 w 65"/>
                <a:gd name="T39" fmla="*/ 16 h 65"/>
                <a:gd name="T40" fmla="*/ 7 w 65"/>
                <a:gd name="T41" fmla="*/ 17 h 65"/>
                <a:gd name="T42" fmla="*/ 8 w 65"/>
                <a:gd name="T43" fmla="*/ 17 h 65"/>
                <a:gd name="T44" fmla="*/ 9 w 65"/>
                <a:gd name="T45" fmla="*/ 17 h 65"/>
                <a:gd name="T46" fmla="*/ 10 w 65"/>
                <a:gd name="T47" fmla="*/ 17 h 65"/>
                <a:gd name="T48" fmla="*/ 11 w 65"/>
                <a:gd name="T49" fmla="*/ 16 h 65"/>
                <a:gd name="T50" fmla="*/ 13 w 65"/>
                <a:gd name="T51" fmla="*/ 16 h 65"/>
                <a:gd name="T52" fmla="*/ 13 w 65"/>
                <a:gd name="T53" fmla="*/ 16 h 65"/>
                <a:gd name="T54" fmla="*/ 15 w 65"/>
                <a:gd name="T55" fmla="*/ 15 h 65"/>
                <a:gd name="T56" fmla="*/ 15 w 65"/>
                <a:gd name="T57" fmla="*/ 13 h 65"/>
                <a:gd name="T58" fmla="*/ 16 w 65"/>
                <a:gd name="T59" fmla="*/ 13 h 65"/>
                <a:gd name="T60" fmla="*/ 16 w 65"/>
                <a:gd name="T61" fmla="*/ 11 h 65"/>
                <a:gd name="T62" fmla="*/ 17 w 65"/>
                <a:gd name="T63" fmla="*/ 11 h 65"/>
                <a:gd name="T64" fmla="*/ 17 w 65"/>
                <a:gd name="T65" fmla="*/ 9 h 65"/>
                <a:gd name="T66" fmla="*/ 17 w 65"/>
                <a:gd name="T67" fmla="*/ 8 h 65"/>
                <a:gd name="T68" fmla="*/ 17 w 65"/>
                <a:gd name="T69" fmla="*/ 7 h 65"/>
                <a:gd name="T70" fmla="*/ 16 w 65"/>
                <a:gd name="T71" fmla="*/ 6 h 65"/>
                <a:gd name="T72" fmla="*/ 16 w 65"/>
                <a:gd name="T73" fmla="*/ 5 h 65"/>
                <a:gd name="T74" fmla="*/ 15 w 65"/>
                <a:gd name="T75" fmla="*/ 4 h 65"/>
                <a:gd name="T76" fmla="*/ 15 w 65"/>
                <a:gd name="T77" fmla="*/ 3 h 65"/>
                <a:gd name="T78" fmla="*/ 13 w 65"/>
                <a:gd name="T79" fmla="*/ 2 h 65"/>
                <a:gd name="T80" fmla="*/ 13 w 65"/>
                <a:gd name="T81" fmla="*/ 2 h 65"/>
                <a:gd name="T82" fmla="*/ 11 w 65"/>
                <a:gd name="T83" fmla="*/ 1 h 65"/>
                <a:gd name="T84" fmla="*/ 10 w 65"/>
                <a:gd name="T85" fmla="*/ 1 h 65"/>
                <a:gd name="T86" fmla="*/ 9 w 65"/>
                <a:gd name="T87" fmla="*/ 1 h 65"/>
                <a:gd name="T88" fmla="*/ 8 w 65"/>
                <a:gd name="T89" fmla="*/ 9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3"/>
                  </a:move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3" y="59"/>
                  </a:lnTo>
                  <a:lnTo>
                    <a:pt x="14" y="61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2" y="65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7" y="64"/>
                  </a:lnTo>
                  <a:lnTo>
                    <a:pt x="49" y="62"/>
                  </a:lnTo>
                  <a:lnTo>
                    <a:pt x="50" y="62"/>
                  </a:lnTo>
                  <a:lnTo>
                    <a:pt x="52" y="61"/>
                  </a:lnTo>
                  <a:lnTo>
                    <a:pt x="53" y="59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7" y="56"/>
                  </a:lnTo>
                  <a:lnTo>
                    <a:pt x="58" y="54"/>
                  </a:lnTo>
                  <a:lnTo>
                    <a:pt x="60" y="52"/>
                  </a:lnTo>
                  <a:lnTo>
                    <a:pt x="62" y="51"/>
                  </a:lnTo>
                  <a:lnTo>
                    <a:pt x="62" y="49"/>
                  </a:lnTo>
                  <a:lnTo>
                    <a:pt x="63" y="47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3"/>
                  </a:lnTo>
                  <a:lnTo>
                    <a:pt x="65" y="41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5" y="36"/>
                  </a:lnTo>
                  <a:lnTo>
                    <a:pt x="65" y="33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0" y="15"/>
                  </a:lnTo>
                  <a:lnTo>
                    <a:pt x="58" y="13"/>
                  </a:lnTo>
                  <a:lnTo>
                    <a:pt x="57" y="12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19"/>
            <p:cNvSpPr>
              <a:spLocks/>
            </p:cNvSpPr>
            <p:nvPr/>
          </p:nvSpPr>
          <p:spPr bwMode="auto">
            <a:xfrm>
              <a:off x="1385" y="1503"/>
              <a:ext cx="24" cy="25"/>
            </a:xfrm>
            <a:custGeom>
              <a:avLst/>
              <a:gdLst>
                <a:gd name="T0" fmla="*/ 5 w 49"/>
                <a:gd name="T1" fmla="*/ 0 h 49"/>
                <a:gd name="T2" fmla="*/ 4 w 49"/>
                <a:gd name="T3" fmla="*/ 1 h 49"/>
                <a:gd name="T4" fmla="*/ 3 w 49"/>
                <a:gd name="T5" fmla="*/ 1 h 49"/>
                <a:gd name="T6" fmla="*/ 3 w 49"/>
                <a:gd name="T7" fmla="*/ 1 h 49"/>
                <a:gd name="T8" fmla="*/ 2 w 49"/>
                <a:gd name="T9" fmla="*/ 2 h 49"/>
                <a:gd name="T10" fmla="*/ 1 w 49"/>
                <a:gd name="T11" fmla="*/ 2 h 49"/>
                <a:gd name="T12" fmla="*/ 1 w 49"/>
                <a:gd name="T13" fmla="*/ 3 h 49"/>
                <a:gd name="T14" fmla="*/ 1 w 49"/>
                <a:gd name="T15" fmla="*/ 4 h 49"/>
                <a:gd name="T16" fmla="*/ 0 w 49"/>
                <a:gd name="T17" fmla="*/ 4 h 49"/>
                <a:gd name="T18" fmla="*/ 0 w 49"/>
                <a:gd name="T19" fmla="*/ 6 h 49"/>
                <a:gd name="T20" fmla="*/ 0 w 49"/>
                <a:gd name="T21" fmla="*/ 6 h 49"/>
                <a:gd name="T22" fmla="*/ 0 w 49"/>
                <a:gd name="T23" fmla="*/ 7 h 49"/>
                <a:gd name="T24" fmla="*/ 0 w 49"/>
                <a:gd name="T25" fmla="*/ 8 h 49"/>
                <a:gd name="T26" fmla="*/ 0 w 49"/>
                <a:gd name="T27" fmla="*/ 9 h 49"/>
                <a:gd name="T28" fmla="*/ 1 w 49"/>
                <a:gd name="T29" fmla="*/ 10 h 49"/>
                <a:gd name="T30" fmla="*/ 1 w 49"/>
                <a:gd name="T31" fmla="*/ 10 h 49"/>
                <a:gd name="T32" fmla="*/ 2 w 49"/>
                <a:gd name="T33" fmla="*/ 11 h 49"/>
                <a:gd name="T34" fmla="*/ 3 w 49"/>
                <a:gd name="T35" fmla="*/ 11 h 49"/>
                <a:gd name="T36" fmla="*/ 3 w 49"/>
                <a:gd name="T37" fmla="*/ 12 h 49"/>
                <a:gd name="T38" fmla="*/ 4 w 49"/>
                <a:gd name="T39" fmla="*/ 12 h 49"/>
                <a:gd name="T40" fmla="*/ 5 w 49"/>
                <a:gd name="T41" fmla="*/ 13 h 49"/>
                <a:gd name="T42" fmla="*/ 6 w 49"/>
                <a:gd name="T43" fmla="*/ 13 h 49"/>
                <a:gd name="T44" fmla="*/ 6 w 49"/>
                <a:gd name="T45" fmla="*/ 13 h 49"/>
                <a:gd name="T46" fmla="*/ 7 w 49"/>
                <a:gd name="T47" fmla="*/ 12 h 49"/>
                <a:gd name="T48" fmla="*/ 8 w 49"/>
                <a:gd name="T49" fmla="*/ 12 h 49"/>
                <a:gd name="T50" fmla="*/ 9 w 49"/>
                <a:gd name="T51" fmla="*/ 12 h 49"/>
                <a:gd name="T52" fmla="*/ 9 w 49"/>
                <a:gd name="T53" fmla="*/ 11 h 49"/>
                <a:gd name="T54" fmla="*/ 10 w 49"/>
                <a:gd name="T55" fmla="*/ 11 h 49"/>
                <a:gd name="T56" fmla="*/ 11 w 49"/>
                <a:gd name="T57" fmla="*/ 10 h 49"/>
                <a:gd name="T58" fmla="*/ 11 w 49"/>
                <a:gd name="T59" fmla="*/ 9 h 49"/>
                <a:gd name="T60" fmla="*/ 12 w 49"/>
                <a:gd name="T61" fmla="*/ 8 h 49"/>
                <a:gd name="T62" fmla="*/ 12 w 49"/>
                <a:gd name="T63" fmla="*/ 7 h 49"/>
                <a:gd name="T64" fmla="*/ 12 w 49"/>
                <a:gd name="T65" fmla="*/ 6 h 49"/>
                <a:gd name="T66" fmla="*/ 12 w 49"/>
                <a:gd name="T67" fmla="*/ 6 h 49"/>
                <a:gd name="T68" fmla="*/ 12 w 49"/>
                <a:gd name="T69" fmla="*/ 5 h 49"/>
                <a:gd name="T70" fmla="*/ 12 w 49"/>
                <a:gd name="T71" fmla="*/ 4 h 49"/>
                <a:gd name="T72" fmla="*/ 11 w 49"/>
                <a:gd name="T73" fmla="*/ 3 h 49"/>
                <a:gd name="T74" fmla="*/ 10 w 49"/>
                <a:gd name="T75" fmla="*/ 2 h 49"/>
                <a:gd name="T76" fmla="*/ 10 w 49"/>
                <a:gd name="T77" fmla="*/ 2 h 49"/>
                <a:gd name="T78" fmla="*/ 9 w 49"/>
                <a:gd name="T79" fmla="*/ 2 h 49"/>
                <a:gd name="T80" fmla="*/ 8 w 49"/>
                <a:gd name="T81" fmla="*/ 1 h 49"/>
                <a:gd name="T82" fmla="*/ 7 w 49"/>
                <a:gd name="T83" fmla="*/ 1 h 49"/>
                <a:gd name="T84" fmla="*/ 7 w 49"/>
                <a:gd name="T85" fmla="*/ 0 h 49"/>
                <a:gd name="T86" fmla="*/ 6 w 49"/>
                <a:gd name="T87" fmla="*/ 0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25" y="0"/>
                  </a:move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5" y="47"/>
                  </a:lnTo>
                  <a:lnTo>
                    <a:pt x="35" y="45"/>
                  </a:lnTo>
                  <a:lnTo>
                    <a:pt x="36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4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6" y="13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3" y="8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20"/>
            <p:cNvSpPr>
              <a:spLocks/>
            </p:cNvSpPr>
            <p:nvPr/>
          </p:nvSpPr>
          <p:spPr bwMode="auto">
            <a:xfrm>
              <a:off x="1390" y="1623"/>
              <a:ext cx="33" cy="33"/>
            </a:xfrm>
            <a:custGeom>
              <a:avLst/>
              <a:gdLst>
                <a:gd name="T0" fmla="*/ 8 w 65"/>
                <a:gd name="T1" fmla="*/ 1 h 65"/>
                <a:gd name="T2" fmla="*/ 7 w 65"/>
                <a:gd name="T3" fmla="*/ 1 h 65"/>
                <a:gd name="T4" fmla="*/ 6 w 65"/>
                <a:gd name="T5" fmla="*/ 1 h 65"/>
                <a:gd name="T6" fmla="*/ 5 w 65"/>
                <a:gd name="T7" fmla="*/ 2 h 65"/>
                <a:gd name="T8" fmla="*/ 4 w 65"/>
                <a:gd name="T9" fmla="*/ 2 h 65"/>
                <a:gd name="T10" fmla="*/ 3 w 65"/>
                <a:gd name="T11" fmla="*/ 3 h 65"/>
                <a:gd name="T12" fmla="*/ 2 w 65"/>
                <a:gd name="T13" fmla="*/ 4 h 65"/>
                <a:gd name="T14" fmla="*/ 2 w 65"/>
                <a:gd name="T15" fmla="*/ 5 h 65"/>
                <a:gd name="T16" fmla="*/ 1 w 65"/>
                <a:gd name="T17" fmla="*/ 6 h 65"/>
                <a:gd name="T18" fmla="*/ 1 w 65"/>
                <a:gd name="T19" fmla="*/ 7 h 65"/>
                <a:gd name="T20" fmla="*/ 1 w 65"/>
                <a:gd name="T21" fmla="*/ 8 h 65"/>
                <a:gd name="T22" fmla="*/ 1 w 65"/>
                <a:gd name="T23" fmla="*/ 9 h 65"/>
                <a:gd name="T24" fmla="*/ 1 w 65"/>
                <a:gd name="T25" fmla="*/ 11 h 65"/>
                <a:gd name="T26" fmla="*/ 1 w 65"/>
                <a:gd name="T27" fmla="*/ 11 h 65"/>
                <a:gd name="T28" fmla="*/ 2 w 65"/>
                <a:gd name="T29" fmla="*/ 13 h 65"/>
                <a:gd name="T30" fmla="*/ 2 w 65"/>
                <a:gd name="T31" fmla="*/ 13 h 65"/>
                <a:gd name="T32" fmla="*/ 3 w 65"/>
                <a:gd name="T33" fmla="*/ 15 h 65"/>
                <a:gd name="T34" fmla="*/ 4 w 65"/>
                <a:gd name="T35" fmla="*/ 15 h 65"/>
                <a:gd name="T36" fmla="*/ 5 w 65"/>
                <a:gd name="T37" fmla="*/ 16 h 65"/>
                <a:gd name="T38" fmla="*/ 6 w 65"/>
                <a:gd name="T39" fmla="*/ 16 h 65"/>
                <a:gd name="T40" fmla="*/ 7 w 65"/>
                <a:gd name="T41" fmla="*/ 17 h 65"/>
                <a:gd name="T42" fmla="*/ 8 w 65"/>
                <a:gd name="T43" fmla="*/ 17 h 65"/>
                <a:gd name="T44" fmla="*/ 9 w 65"/>
                <a:gd name="T45" fmla="*/ 17 h 65"/>
                <a:gd name="T46" fmla="*/ 10 w 65"/>
                <a:gd name="T47" fmla="*/ 17 h 65"/>
                <a:gd name="T48" fmla="*/ 11 w 65"/>
                <a:gd name="T49" fmla="*/ 16 h 65"/>
                <a:gd name="T50" fmla="*/ 13 w 65"/>
                <a:gd name="T51" fmla="*/ 16 h 65"/>
                <a:gd name="T52" fmla="*/ 13 w 65"/>
                <a:gd name="T53" fmla="*/ 15 h 65"/>
                <a:gd name="T54" fmla="*/ 15 w 65"/>
                <a:gd name="T55" fmla="*/ 15 h 65"/>
                <a:gd name="T56" fmla="*/ 15 w 65"/>
                <a:gd name="T57" fmla="*/ 13 h 65"/>
                <a:gd name="T58" fmla="*/ 16 w 65"/>
                <a:gd name="T59" fmla="*/ 13 h 65"/>
                <a:gd name="T60" fmla="*/ 16 w 65"/>
                <a:gd name="T61" fmla="*/ 11 h 65"/>
                <a:gd name="T62" fmla="*/ 17 w 65"/>
                <a:gd name="T63" fmla="*/ 11 h 65"/>
                <a:gd name="T64" fmla="*/ 17 w 65"/>
                <a:gd name="T65" fmla="*/ 9 h 65"/>
                <a:gd name="T66" fmla="*/ 17 w 65"/>
                <a:gd name="T67" fmla="*/ 8 h 65"/>
                <a:gd name="T68" fmla="*/ 17 w 65"/>
                <a:gd name="T69" fmla="*/ 7 h 65"/>
                <a:gd name="T70" fmla="*/ 16 w 65"/>
                <a:gd name="T71" fmla="*/ 6 h 65"/>
                <a:gd name="T72" fmla="*/ 16 w 65"/>
                <a:gd name="T73" fmla="*/ 5 h 65"/>
                <a:gd name="T74" fmla="*/ 15 w 65"/>
                <a:gd name="T75" fmla="*/ 4 h 65"/>
                <a:gd name="T76" fmla="*/ 15 w 65"/>
                <a:gd name="T77" fmla="*/ 3 h 65"/>
                <a:gd name="T78" fmla="*/ 13 w 65"/>
                <a:gd name="T79" fmla="*/ 2 h 65"/>
                <a:gd name="T80" fmla="*/ 13 w 65"/>
                <a:gd name="T81" fmla="*/ 2 h 65"/>
                <a:gd name="T82" fmla="*/ 11 w 65"/>
                <a:gd name="T83" fmla="*/ 1 h 65"/>
                <a:gd name="T84" fmla="*/ 10 w 65"/>
                <a:gd name="T85" fmla="*/ 1 h 65"/>
                <a:gd name="T86" fmla="*/ 9 w 65"/>
                <a:gd name="T87" fmla="*/ 1 h 65"/>
                <a:gd name="T88" fmla="*/ 8 w 65"/>
                <a:gd name="T89" fmla="*/ 9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3"/>
                  </a:move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2" y="65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7" y="64"/>
                  </a:lnTo>
                  <a:lnTo>
                    <a:pt x="49" y="62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8" y="54"/>
                  </a:lnTo>
                  <a:lnTo>
                    <a:pt x="60" y="52"/>
                  </a:lnTo>
                  <a:lnTo>
                    <a:pt x="62" y="51"/>
                  </a:lnTo>
                  <a:lnTo>
                    <a:pt x="62" y="49"/>
                  </a:lnTo>
                  <a:lnTo>
                    <a:pt x="63" y="47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2"/>
                  </a:lnTo>
                  <a:lnTo>
                    <a:pt x="65" y="41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5" y="36"/>
                  </a:lnTo>
                  <a:lnTo>
                    <a:pt x="65" y="33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0" y="15"/>
                  </a:lnTo>
                  <a:lnTo>
                    <a:pt x="58" y="13"/>
                  </a:lnTo>
                  <a:lnTo>
                    <a:pt x="57" y="12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21"/>
            <p:cNvSpPr>
              <a:spLocks/>
            </p:cNvSpPr>
            <p:nvPr/>
          </p:nvSpPr>
          <p:spPr bwMode="auto">
            <a:xfrm>
              <a:off x="1385" y="1634"/>
              <a:ext cx="24" cy="24"/>
            </a:xfrm>
            <a:custGeom>
              <a:avLst/>
              <a:gdLst>
                <a:gd name="T0" fmla="*/ 5 w 49"/>
                <a:gd name="T1" fmla="*/ 0 h 49"/>
                <a:gd name="T2" fmla="*/ 4 w 49"/>
                <a:gd name="T3" fmla="*/ 0 h 49"/>
                <a:gd name="T4" fmla="*/ 3 w 49"/>
                <a:gd name="T5" fmla="*/ 0 h 49"/>
                <a:gd name="T6" fmla="*/ 3 w 49"/>
                <a:gd name="T7" fmla="*/ 1 h 49"/>
                <a:gd name="T8" fmla="*/ 2 w 49"/>
                <a:gd name="T9" fmla="*/ 1 h 49"/>
                <a:gd name="T10" fmla="*/ 1 w 49"/>
                <a:gd name="T11" fmla="*/ 2 h 49"/>
                <a:gd name="T12" fmla="*/ 1 w 49"/>
                <a:gd name="T13" fmla="*/ 3 h 49"/>
                <a:gd name="T14" fmla="*/ 1 w 49"/>
                <a:gd name="T15" fmla="*/ 3 h 49"/>
                <a:gd name="T16" fmla="*/ 0 w 49"/>
                <a:gd name="T17" fmla="*/ 4 h 49"/>
                <a:gd name="T18" fmla="*/ 0 w 49"/>
                <a:gd name="T19" fmla="*/ 5 h 49"/>
                <a:gd name="T20" fmla="*/ 0 w 49"/>
                <a:gd name="T21" fmla="*/ 6 h 49"/>
                <a:gd name="T22" fmla="*/ 0 w 49"/>
                <a:gd name="T23" fmla="*/ 6 h 49"/>
                <a:gd name="T24" fmla="*/ 0 w 49"/>
                <a:gd name="T25" fmla="*/ 7 h 49"/>
                <a:gd name="T26" fmla="*/ 0 w 49"/>
                <a:gd name="T27" fmla="*/ 8 h 49"/>
                <a:gd name="T28" fmla="*/ 1 w 49"/>
                <a:gd name="T29" fmla="*/ 9 h 49"/>
                <a:gd name="T30" fmla="*/ 1 w 49"/>
                <a:gd name="T31" fmla="*/ 9 h 49"/>
                <a:gd name="T32" fmla="*/ 2 w 49"/>
                <a:gd name="T33" fmla="*/ 10 h 49"/>
                <a:gd name="T34" fmla="*/ 3 w 49"/>
                <a:gd name="T35" fmla="*/ 11 h 49"/>
                <a:gd name="T36" fmla="*/ 3 w 49"/>
                <a:gd name="T37" fmla="*/ 11 h 49"/>
                <a:gd name="T38" fmla="*/ 4 w 49"/>
                <a:gd name="T39" fmla="*/ 12 h 49"/>
                <a:gd name="T40" fmla="*/ 5 w 49"/>
                <a:gd name="T41" fmla="*/ 12 h 49"/>
                <a:gd name="T42" fmla="*/ 6 w 49"/>
                <a:gd name="T43" fmla="*/ 12 h 49"/>
                <a:gd name="T44" fmla="*/ 6 w 49"/>
                <a:gd name="T45" fmla="*/ 12 h 49"/>
                <a:gd name="T46" fmla="*/ 7 w 49"/>
                <a:gd name="T47" fmla="*/ 12 h 49"/>
                <a:gd name="T48" fmla="*/ 8 w 49"/>
                <a:gd name="T49" fmla="*/ 12 h 49"/>
                <a:gd name="T50" fmla="*/ 9 w 49"/>
                <a:gd name="T51" fmla="*/ 11 h 49"/>
                <a:gd name="T52" fmla="*/ 9 w 49"/>
                <a:gd name="T53" fmla="*/ 10 h 49"/>
                <a:gd name="T54" fmla="*/ 10 w 49"/>
                <a:gd name="T55" fmla="*/ 10 h 49"/>
                <a:gd name="T56" fmla="*/ 11 w 49"/>
                <a:gd name="T57" fmla="*/ 9 h 49"/>
                <a:gd name="T58" fmla="*/ 11 w 49"/>
                <a:gd name="T59" fmla="*/ 8 h 49"/>
                <a:gd name="T60" fmla="*/ 12 w 49"/>
                <a:gd name="T61" fmla="*/ 7 h 49"/>
                <a:gd name="T62" fmla="*/ 12 w 49"/>
                <a:gd name="T63" fmla="*/ 7 h 49"/>
                <a:gd name="T64" fmla="*/ 12 w 49"/>
                <a:gd name="T65" fmla="*/ 6 h 49"/>
                <a:gd name="T66" fmla="*/ 12 w 49"/>
                <a:gd name="T67" fmla="*/ 5 h 49"/>
                <a:gd name="T68" fmla="*/ 12 w 49"/>
                <a:gd name="T69" fmla="*/ 4 h 49"/>
                <a:gd name="T70" fmla="*/ 12 w 49"/>
                <a:gd name="T71" fmla="*/ 3 h 49"/>
                <a:gd name="T72" fmla="*/ 11 w 49"/>
                <a:gd name="T73" fmla="*/ 3 h 49"/>
                <a:gd name="T74" fmla="*/ 10 w 49"/>
                <a:gd name="T75" fmla="*/ 2 h 49"/>
                <a:gd name="T76" fmla="*/ 10 w 49"/>
                <a:gd name="T77" fmla="*/ 1 h 49"/>
                <a:gd name="T78" fmla="*/ 9 w 49"/>
                <a:gd name="T79" fmla="*/ 1 h 49"/>
                <a:gd name="T80" fmla="*/ 8 w 49"/>
                <a:gd name="T81" fmla="*/ 1 h 49"/>
                <a:gd name="T82" fmla="*/ 7 w 49"/>
                <a:gd name="T83" fmla="*/ 0 h 49"/>
                <a:gd name="T84" fmla="*/ 7 w 49"/>
                <a:gd name="T85" fmla="*/ 0 h 49"/>
                <a:gd name="T86" fmla="*/ 6 w 49"/>
                <a:gd name="T87" fmla="*/ 0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25" y="0"/>
                  </a:move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8" y="43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30" y="48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30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3" y="8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22"/>
            <p:cNvSpPr>
              <a:spLocks/>
            </p:cNvSpPr>
            <p:nvPr/>
          </p:nvSpPr>
          <p:spPr bwMode="auto">
            <a:xfrm>
              <a:off x="2074" y="2111"/>
              <a:ext cx="32" cy="33"/>
            </a:xfrm>
            <a:custGeom>
              <a:avLst/>
              <a:gdLst>
                <a:gd name="T0" fmla="*/ 0 w 65"/>
                <a:gd name="T1" fmla="*/ 9 h 65"/>
                <a:gd name="T2" fmla="*/ 0 w 65"/>
                <a:gd name="T3" fmla="*/ 10 h 65"/>
                <a:gd name="T4" fmla="*/ 0 w 65"/>
                <a:gd name="T5" fmla="*/ 11 h 65"/>
                <a:gd name="T6" fmla="*/ 1 w 65"/>
                <a:gd name="T7" fmla="*/ 13 h 65"/>
                <a:gd name="T8" fmla="*/ 1 w 65"/>
                <a:gd name="T9" fmla="*/ 13 h 65"/>
                <a:gd name="T10" fmla="*/ 2 w 65"/>
                <a:gd name="T11" fmla="*/ 15 h 65"/>
                <a:gd name="T12" fmla="*/ 3 w 65"/>
                <a:gd name="T13" fmla="*/ 15 h 65"/>
                <a:gd name="T14" fmla="*/ 4 w 65"/>
                <a:gd name="T15" fmla="*/ 16 h 65"/>
                <a:gd name="T16" fmla="*/ 5 w 65"/>
                <a:gd name="T17" fmla="*/ 16 h 65"/>
                <a:gd name="T18" fmla="*/ 6 w 65"/>
                <a:gd name="T19" fmla="*/ 17 h 65"/>
                <a:gd name="T20" fmla="*/ 7 w 65"/>
                <a:gd name="T21" fmla="*/ 17 h 65"/>
                <a:gd name="T22" fmla="*/ 8 w 65"/>
                <a:gd name="T23" fmla="*/ 17 h 65"/>
                <a:gd name="T24" fmla="*/ 10 w 65"/>
                <a:gd name="T25" fmla="*/ 17 h 65"/>
                <a:gd name="T26" fmla="*/ 10 w 65"/>
                <a:gd name="T27" fmla="*/ 16 h 65"/>
                <a:gd name="T28" fmla="*/ 12 w 65"/>
                <a:gd name="T29" fmla="*/ 16 h 65"/>
                <a:gd name="T30" fmla="*/ 13 w 65"/>
                <a:gd name="T31" fmla="*/ 15 h 65"/>
                <a:gd name="T32" fmla="*/ 14 w 65"/>
                <a:gd name="T33" fmla="*/ 15 h 65"/>
                <a:gd name="T34" fmla="*/ 15 w 65"/>
                <a:gd name="T35" fmla="*/ 13 h 65"/>
                <a:gd name="T36" fmla="*/ 15 w 65"/>
                <a:gd name="T37" fmla="*/ 13 h 65"/>
                <a:gd name="T38" fmla="*/ 15 w 65"/>
                <a:gd name="T39" fmla="*/ 11 h 65"/>
                <a:gd name="T40" fmla="*/ 16 w 65"/>
                <a:gd name="T41" fmla="*/ 10 h 65"/>
                <a:gd name="T42" fmla="*/ 16 w 65"/>
                <a:gd name="T43" fmla="*/ 9 h 65"/>
                <a:gd name="T44" fmla="*/ 16 w 65"/>
                <a:gd name="T45" fmla="*/ 8 h 65"/>
                <a:gd name="T46" fmla="*/ 16 w 65"/>
                <a:gd name="T47" fmla="*/ 7 h 65"/>
                <a:gd name="T48" fmla="*/ 15 w 65"/>
                <a:gd name="T49" fmla="*/ 6 h 65"/>
                <a:gd name="T50" fmla="*/ 15 w 65"/>
                <a:gd name="T51" fmla="*/ 5 h 65"/>
                <a:gd name="T52" fmla="*/ 15 w 65"/>
                <a:gd name="T53" fmla="*/ 4 h 65"/>
                <a:gd name="T54" fmla="*/ 14 w 65"/>
                <a:gd name="T55" fmla="*/ 3 h 65"/>
                <a:gd name="T56" fmla="*/ 13 w 65"/>
                <a:gd name="T57" fmla="*/ 2 h 65"/>
                <a:gd name="T58" fmla="*/ 12 w 65"/>
                <a:gd name="T59" fmla="*/ 2 h 65"/>
                <a:gd name="T60" fmla="*/ 10 w 65"/>
                <a:gd name="T61" fmla="*/ 1 h 65"/>
                <a:gd name="T62" fmla="*/ 10 w 65"/>
                <a:gd name="T63" fmla="*/ 1 h 65"/>
                <a:gd name="T64" fmla="*/ 8 w 65"/>
                <a:gd name="T65" fmla="*/ 1 h 65"/>
                <a:gd name="T66" fmla="*/ 7 w 65"/>
                <a:gd name="T67" fmla="*/ 1 h 65"/>
                <a:gd name="T68" fmla="*/ 6 w 65"/>
                <a:gd name="T69" fmla="*/ 1 h 65"/>
                <a:gd name="T70" fmla="*/ 5 w 65"/>
                <a:gd name="T71" fmla="*/ 1 h 65"/>
                <a:gd name="T72" fmla="*/ 4 w 65"/>
                <a:gd name="T73" fmla="*/ 2 h 65"/>
                <a:gd name="T74" fmla="*/ 3 w 65"/>
                <a:gd name="T75" fmla="*/ 2 h 65"/>
                <a:gd name="T76" fmla="*/ 2 w 65"/>
                <a:gd name="T77" fmla="*/ 3 h 65"/>
                <a:gd name="T78" fmla="*/ 1 w 65"/>
                <a:gd name="T79" fmla="*/ 4 h 65"/>
                <a:gd name="T80" fmla="*/ 1 w 65"/>
                <a:gd name="T81" fmla="*/ 5 h 65"/>
                <a:gd name="T82" fmla="*/ 0 w 65"/>
                <a:gd name="T83" fmla="*/ 6 h 65"/>
                <a:gd name="T84" fmla="*/ 0 w 65"/>
                <a:gd name="T85" fmla="*/ 7 h 65"/>
                <a:gd name="T86" fmla="*/ 0 w 65"/>
                <a:gd name="T87" fmla="*/ 8 h 65"/>
                <a:gd name="T88" fmla="*/ 8 w 65"/>
                <a:gd name="T89" fmla="*/ 8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2"/>
                  </a:moveTo>
                  <a:lnTo>
                    <a:pt x="0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4" y="49"/>
                  </a:lnTo>
                  <a:lnTo>
                    <a:pt x="4" y="50"/>
                  </a:lnTo>
                  <a:lnTo>
                    <a:pt x="6" y="52"/>
                  </a:lnTo>
                  <a:lnTo>
                    <a:pt x="8" y="53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58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8" y="53"/>
                  </a:lnTo>
                  <a:lnTo>
                    <a:pt x="60" y="52"/>
                  </a:lnTo>
                  <a:lnTo>
                    <a:pt x="61" y="50"/>
                  </a:lnTo>
                  <a:lnTo>
                    <a:pt x="61" y="49"/>
                  </a:lnTo>
                  <a:lnTo>
                    <a:pt x="63" y="47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0" y="14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5" y="9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0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23"/>
            <p:cNvSpPr>
              <a:spLocks/>
            </p:cNvSpPr>
            <p:nvPr/>
          </p:nvSpPr>
          <p:spPr bwMode="auto">
            <a:xfrm>
              <a:off x="2068" y="2122"/>
              <a:ext cx="24" cy="24"/>
            </a:xfrm>
            <a:custGeom>
              <a:avLst/>
              <a:gdLst>
                <a:gd name="T0" fmla="*/ 0 w 49"/>
                <a:gd name="T1" fmla="*/ 6 h 49"/>
                <a:gd name="T2" fmla="*/ 0 w 49"/>
                <a:gd name="T3" fmla="*/ 7 h 49"/>
                <a:gd name="T4" fmla="*/ 0 w 49"/>
                <a:gd name="T5" fmla="*/ 8 h 49"/>
                <a:gd name="T6" fmla="*/ 0 w 49"/>
                <a:gd name="T7" fmla="*/ 9 h 49"/>
                <a:gd name="T8" fmla="*/ 1 w 49"/>
                <a:gd name="T9" fmla="*/ 9 h 49"/>
                <a:gd name="T10" fmla="*/ 2 w 49"/>
                <a:gd name="T11" fmla="*/ 10 h 49"/>
                <a:gd name="T12" fmla="*/ 3 w 49"/>
                <a:gd name="T13" fmla="*/ 11 h 49"/>
                <a:gd name="T14" fmla="*/ 3 w 49"/>
                <a:gd name="T15" fmla="*/ 11 h 49"/>
                <a:gd name="T16" fmla="*/ 4 w 49"/>
                <a:gd name="T17" fmla="*/ 11 h 49"/>
                <a:gd name="T18" fmla="*/ 5 w 49"/>
                <a:gd name="T19" fmla="*/ 12 h 49"/>
                <a:gd name="T20" fmla="*/ 6 w 49"/>
                <a:gd name="T21" fmla="*/ 12 h 49"/>
                <a:gd name="T22" fmla="*/ 6 w 49"/>
                <a:gd name="T23" fmla="*/ 12 h 49"/>
                <a:gd name="T24" fmla="*/ 7 w 49"/>
                <a:gd name="T25" fmla="*/ 11 h 49"/>
                <a:gd name="T26" fmla="*/ 8 w 49"/>
                <a:gd name="T27" fmla="*/ 11 h 49"/>
                <a:gd name="T28" fmla="*/ 9 w 49"/>
                <a:gd name="T29" fmla="*/ 11 h 49"/>
                <a:gd name="T30" fmla="*/ 9 w 49"/>
                <a:gd name="T31" fmla="*/ 10 h 49"/>
                <a:gd name="T32" fmla="*/ 10 w 49"/>
                <a:gd name="T33" fmla="*/ 10 h 49"/>
                <a:gd name="T34" fmla="*/ 11 w 49"/>
                <a:gd name="T35" fmla="*/ 9 h 49"/>
                <a:gd name="T36" fmla="*/ 11 w 49"/>
                <a:gd name="T37" fmla="*/ 8 h 49"/>
                <a:gd name="T38" fmla="*/ 11 w 49"/>
                <a:gd name="T39" fmla="*/ 7 h 49"/>
                <a:gd name="T40" fmla="*/ 12 w 49"/>
                <a:gd name="T41" fmla="*/ 7 h 49"/>
                <a:gd name="T42" fmla="*/ 12 w 49"/>
                <a:gd name="T43" fmla="*/ 6 h 49"/>
                <a:gd name="T44" fmla="*/ 12 w 49"/>
                <a:gd name="T45" fmla="*/ 5 h 49"/>
                <a:gd name="T46" fmla="*/ 11 w 49"/>
                <a:gd name="T47" fmla="*/ 4 h 49"/>
                <a:gd name="T48" fmla="*/ 11 w 49"/>
                <a:gd name="T49" fmla="*/ 3 h 49"/>
                <a:gd name="T50" fmla="*/ 11 w 49"/>
                <a:gd name="T51" fmla="*/ 2 h 49"/>
                <a:gd name="T52" fmla="*/ 10 w 49"/>
                <a:gd name="T53" fmla="*/ 2 h 49"/>
                <a:gd name="T54" fmla="*/ 10 w 49"/>
                <a:gd name="T55" fmla="*/ 1 h 49"/>
                <a:gd name="T56" fmla="*/ 9 w 49"/>
                <a:gd name="T57" fmla="*/ 1 h 49"/>
                <a:gd name="T58" fmla="*/ 8 w 49"/>
                <a:gd name="T59" fmla="*/ 0 h 49"/>
                <a:gd name="T60" fmla="*/ 7 w 49"/>
                <a:gd name="T61" fmla="*/ 0 h 49"/>
                <a:gd name="T62" fmla="*/ 7 w 49"/>
                <a:gd name="T63" fmla="*/ 0 h 49"/>
                <a:gd name="T64" fmla="*/ 6 w 49"/>
                <a:gd name="T65" fmla="*/ 0 h 49"/>
                <a:gd name="T66" fmla="*/ 5 w 49"/>
                <a:gd name="T67" fmla="*/ 0 h 49"/>
                <a:gd name="T68" fmla="*/ 4 w 49"/>
                <a:gd name="T69" fmla="*/ 0 h 49"/>
                <a:gd name="T70" fmla="*/ 3 w 49"/>
                <a:gd name="T71" fmla="*/ 0 h 49"/>
                <a:gd name="T72" fmla="*/ 3 w 49"/>
                <a:gd name="T73" fmla="*/ 0 h 49"/>
                <a:gd name="T74" fmla="*/ 2 w 49"/>
                <a:gd name="T75" fmla="*/ 1 h 49"/>
                <a:gd name="T76" fmla="*/ 1 w 49"/>
                <a:gd name="T77" fmla="*/ 2 h 49"/>
                <a:gd name="T78" fmla="*/ 1 w 49"/>
                <a:gd name="T79" fmla="*/ 2 h 49"/>
                <a:gd name="T80" fmla="*/ 0 w 49"/>
                <a:gd name="T81" fmla="*/ 3 h 49"/>
                <a:gd name="T82" fmla="*/ 0 w 49"/>
                <a:gd name="T83" fmla="*/ 4 h 49"/>
                <a:gd name="T84" fmla="*/ 0 w 49"/>
                <a:gd name="T85" fmla="*/ 5 h 49"/>
                <a:gd name="T86" fmla="*/ 0 w 49"/>
                <a:gd name="T87" fmla="*/ 6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0" y="24"/>
                  </a:move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5" y="47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24"/>
            <p:cNvSpPr>
              <a:spLocks/>
            </p:cNvSpPr>
            <p:nvPr/>
          </p:nvSpPr>
          <p:spPr bwMode="auto">
            <a:xfrm>
              <a:off x="2188" y="2111"/>
              <a:ext cx="32" cy="33"/>
            </a:xfrm>
            <a:custGeom>
              <a:avLst/>
              <a:gdLst>
                <a:gd name="T0" fmla="*/ 0 w 65"/>
                <a:gd name="T1" fmla="*/ 9 h 65"/>
                <a:gd name="T2" fmla="*/ 0 w 65"/>
                <a:gd name="T3" fmla="*/ 10 h 65"/>
                <a:gd name="T4" fmla="*/ 1 w 65"/>
                <a:gd name="T5" fmla="*/ 11 h 65"/>
                <a:gd name="T6" fmla="*/ 1 w 65"/>
                <a:gd name="T7" fmla="*/ 13 h 65"/>
                <a:gd name="T8" fmla="*/ 1 w 65"/>
                <a:gd name="T9" fmla="*/ 13 h 65"/>
                <a:gd name="T10" fmla="*/ 2 w 65"/>
                <a:gd name="T11" fmla="*/ 15 h 65"/>
                <a:gd name="T12" fmla="*/ 3 w 65"/>
                <a:gd name="T13" fmla="*/ 15 h 65"/>
                <a:gd name="T14" fmla="*/ 4 w 65"/>
                <a:gd name="T15" fmla="*/ 16 h 65"/>
                <a:gd name="T16" fmla="*/ 5 w 65"/>
                <a:gd name="T17" fmla="*/ 16 h 65"/>
                <a:gd name="T18" fmla="*/ 6 w 65"/>
                <a:gd name="T19" fmla="*/ 17 h 65"/>
                <a:gd name="T20" fmla="*/ 7 w 65"/>
                <a:gd name="T21" fmla="*/ 17 h 65"/>
                <a:gd name="T22" fmla="*/ 9 w 65"/>
                <a:gd name="T23" fmla="*/ 17 h 65"/>
                <a:gd name="T24" fmla="*/ 10 w 65"/>
                <a:gd name="T25" fmla="*/ 17 h 65"/>
                <a:gd name="T26" fmla="*/ 11 w 65"/>
                <a:gd name="T27" fmla="*/ 16 h 65"/>
                <a:gd name="T28" fmla="*/ 12 w 65"/>
                <a:gd name="T29" fmla="*/ 16 h 65"/>
                <a:gd name="T30" fmla="*/ 13 w 65"/>
                <a:gd name="T31" fmla="*/ 15 h 65"/>
                <a:gd name="T32" fmla="*/ 14 w 65"/>
                <a:gd name="T33" fmla="*/ 15 h 65"/>
                <a:gd name="T34" fmla="*/ 15 w 65"/>
                <a:gd name="T35" fmla="*/ 13 h 65"/>
                <a:gd name="T36" fmla="*/ 15 w 65"/>
                <a:gd name="T37" fmla="*/ 13 h 65"/>
                <a:gd name="T38" fmla="*/ 16 w 65"/>
                <a:gd name="T39" fmla="*/ 11 h 65"/>
                <a:gd name="T40" fmla="*/ 16 w 65"/>
                <a:gd name="T41" fmla="*/ 10 h 65"/>
                <a:gd name="T42" fmla="*/ 16 w 65"/>
                <a:gd name="T43" fmla="*/ 9 h 65"/>
                <a:gd name="T44" fmla="*/ 16 w 65"/>
                <a:gd name="T45" fmla="*/ 8 h 65"/>
                <a:gd name="T46" fmla="*/ 16 w 65"/>
                <a:gd name="T47" fmla="*/ 7 h 65"/>
                <a:gd name="T48" fmla="*/ 16 w 65"/>
                <a:gd name="T49" fmla="*/ 6 h 65"/>
                <a:gd name="T50" fmla="*/ 15 w 65"/>
                <a:gd name="T51" fmla="*/ 5 h 65"/>
                <a:gd name="T52" fmla="*/ 15 w 65"/>
                <a:gd name="T53" fmla="*/ 4 h 65"/>
                <a:gd name="T54" fmla="*/ 14 w 65"/>
                <a:gd name="T55" fmla="*/ 3 h 65"/>
                <a:gd name="T56" fmla="*/ 13 w 65"/>
                <a:gd name="T57" fmla="*/ 2 h 65"/>
                <a:gd name="T58" fmla="*/ 12 w 65"/>
                <a:gd name="T59" fmla="*/ 2 h 65"/>
                <a:gd name="T60" fmla="*/ 11 w 65"/>
                <a:gd name="T61" fmla="*/ 1 h 65"/>
                <a:gd name="T62" fmla="*/ 10 w 65"/>
                <a:gd name="T63" fmla="*/ 1 h 65"/>
                <a:gd name="T64" fmla="*/ 9 w 65"/>
                <a:gd name="T65" fmla="*/ 1 h 65"/>
                <a:gd name="T66" fmla="*/ 7 w 65"/>
                <a:gd name="T67" fmla="*/ 1 h 65"/>
                <a:gd name="T68" fmla="*/ 6 w 65"/>
                <a:gd name="T69" fmla="*/ 1 h 65"/>
                <a:gd name="T70" fmla="*/ 5 w 65"/>
                <a:gd name="T71" fmla="*/ 1 h 65"/>
                <a:gd name="T72" fmla="*/ 4 w 65"/>
                <a:gd name="T73" fmla="*/ 2 h 65"/>
                <a:gd name="T74" fmla="*/ 3 w 65"/>
                <a:gd name="T75" fmla="*/ 2 h 65"/>
                <a:gd name="T76" fmla="*/ 2 w 65"/>
                <a:gd name="T77" fmla="*/ 3 h 65"/>
                <a:gd name="T78" fmla="*/ 1 w 65"/>
                <a:gd name="T79" fmla="*/ 4 h 65"/>
                <a:gd name="T80" fmla="*/ 1 w 65"/>
                <a:gd name="T81" fmla="*/ 5 h 65"/>
                <a:gd name="T82" fmla="*/ 1 w 65"/>
                <a:gd name="T83" fmla="*/ 6 h 65"/>
                <a:gd name="T84" fmla="*/ 0 w 65"/>
                <a:gd name="T85" fmla="*/ 7 h 65"/>
                <a:gd name="T86" fmla="*/ 0 w 65"/>
                <a:gd name="T87" fmla="*/ 8 h 65"/>
                <a:gd name="T88" fmla="*/ 8 w 65"/>
                <a:gd name="T89" fmla="*/ 8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3" y="32"/>
                  </a:move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8" y="53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12" y="57"/>
                  </a:lnTo>
                  <a:lnTo>
                    <a:pt x="13" y="58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5" y="65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9" y="65"/>
                  </a:lnTo>
                  <a:lnTo>
                    <a:pt x="41" y="65"/>
                  </a:lnTo>
                  <a:lnTo>
                    <a:pt x="43" y="65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49" y="62"/>
                  </a:lnTo>
                  <a:lnTo>
                    <a:pt x="51" y="62"/>
                  </a:lnTo>
                  <a:lnTo>
                    <a:pt x="52" y="60"/>
                  </a:lnTo>
                  <a:lnTo>
                    <a:pt x="54" y="58"/>
                  </a:lnTo>
                  <a:lnTo>
                    <a:pt x="56" y="57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9" y="53"/>
                  </a:lnTo>
                  <a:lnTo>
                    <a:pt x="61" y="52"/>
                  </a:lnTo>
                  <a:lnTo>
                    <a:pt x="62" y="50"/>
                  </a:lnTo>
                  <a:lnTo>
                    <a:pt x="62" y="49"/>
                  </a:lnTo>
                  <a:lnTo>
                    <a:pt x="64" y="47"/>
                  </a:lnTo>
                  <a:lnTo>
                    <a:pt x="64" y="45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1" y="14"/>
                  </a:lnTo>
                  <a:lnTo>
                    <a:pt x="59" y="13"/>
                  </a:lnTo>
                  <a:lnTo>
                    <a:pt x="57" y="11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25"/>
            <p:cNvSpPr>
              <a:spLocks/>
            </p:cNvSpPr>
            <p:nvPr/>
          </p:nvSpPr>
          <p:spPr bwMode="auto">
            <a:xfrm>
              <a:off x="2198" y="2122"/>
              <a:ext cx="25" cy="24"/>
            </a:xfrm>
            <a:custGeom>
              <a:avLst/>
              <a:gdLst>
                <a:gd name="T0" fmla="*/ 0 w 49"/>
                <a:gd name="T1" fmla="*/ 6 h 49"/>
                <a:gd name="T2" fmla="*/ 1 w 49"/>
                <a:gd name="T3" fmla="*/ 7 h 49"/>
                <a:gd name="T4" fmla="*/ 1 w 49"/>
                <a:gd name="T5" fmla="*/ 8 h 49"/>
                <a:gd name="T6" fmla="*/ 1 w 49"/>
                <a:gd name="T7" fmla="*/ 9 h 49"/>
                <a:gd name="T8" fmla="*/ 2 w 49"/>
                <a:gd name="T9" fmla="*/ 9 h 49"/>
                <a:gd name="T10" fmla="*/ 3 w 49"/>
                <a:gd name="T11" fmla="*/ 10 h 49"/>
                <a:gd name="T12" fmla="*/ 3 w 49"/>
                <a:gd name="T13" fmla="*/ 11 h 49"/>
                <a:gd name="T14" fmla="*/ 4 w 49"/>
                <a:gd name="T15" fmla="*/ 11 h 49"/>
                <a:gd name="T16" fmla="*/ 5 w 49"/>
                <a:gd name="T17" fmla="*/ 11 h 49"/>
                <a:gd name="T18" fmla="*/ 6 w 49"/>
                <a:gd name="T19" fmla="*/ 12 h 49"/>
                <a:gd name="T20" fmla="*/ 7 w 49"/>
                <a:gd name="T21" fmla="*/ 12 h 49"/>
                <a:gd name="T22" fmla="*/ 7 w 49"/>
                <a:gd name="T23" fmla="*/ 12 h 49"/>
                <a:gd name="T24" fmla="*/ 8 w 49"/>
                <a:gd name="T25" fmla="*/ 11 h 49"/>
                <a:gd name="T26" fmla="*/ 9 w 49"/>
                <a:gd name="T27" fmla="*/ 11 h 49"/>
                <a:gd name="T28" fmla="*/ 10 w 49"/>
                <a:gd name="T29" fmla="*/ 11 h 49"/>
                <a:gd name="T30" fmla="*/ 10 w 49"/>
                <a:gd name="T31" fmla="*/ 10 h 49"/>
                <a:gd name="T32" fmla="*/ 11 w 49"/>
                <a:gd name="T33" fmla="*/ 10 h 49"/>
                <a:gd name="T34" fmla="*/ 11 w 49"/>
                <a:gd name="T35" fmla="*/ 9 h 49"/>
                <a:gd name="T36" fmla="*/ 12 w 49"/>
                <a:gd name="T37" fmla="*/ 8 h 49"/>
                <a:gd name="T38" fmla="*/ 12 w 49"/>
                <a:gd name="T39" fmla="*/ 7 h 49"/>
                <a:gd name="T40" fmla="*/ 13 w 49"/>
                <a:gd name="T41" fmla="*/ 7 h 49"/>
                <a:gd name="T42" fmla="*/ 13 w 49"/>
                <a:gd name="T43" fmla="*/ 6 h 49"/>
                <a:gd name="T44" fmla="*/ 13 w 49"/>
                <a:gd name="T45" fmla="*/ 5 h 49"/>
                <a:gd name="T46" fmla="*/ 12 w 49"/>
                <a:gd name="T47" fmla="*/ 4 h 49"/>
                <a:gd name="T48" fmla="*/ 12 w 49"/>
                <a:gd name="T49" fmla="*/ 3 h 49"/>
                <a:gd name="T50" fmla="*/ 12 w 49"/>
                <a:gd name="T51" fmla="*/ 2 h 49"/>
                <a:gd name="T52" fmla="*/ 11 w 49"/>
                <a:gd name="T53" fmla="*/ 2 h 49"/>
                <a:gd name="T54" fmla="*/ 11 w 49"/>
                <a:gd name="T55" fmla="*/ 1 h 49"/>
                <a:gd name="T56" fmla="*/ 10 w 49"/>
                <a:gd name="T57" fmla="*/ 1 h 49"/>
                <a:gd name="T58" fmla="*/ 9 w 49"/>
                <a:gd name="T59" fmla="*/ 0 h 49"/>
                <a:gd name="T60" fmla="*/ 8 w 49"/>
                <a:gd name="T61" fmla="*/ 0 h 49"/>
                <a:gd name="T62" fmla="*/ 7 w 49"/>
                <a:gd name="T63" fmla="*/ 0 h 49"/>
                <a:gd name="T64" fmla="*/ 7 w 49"/>
                <a:gd name="T65" fmla="*/ 0 h 49"/>
                <a:gd name="T66" fmla="*/ 6 w 49"/>
                <a:gd name="T67" fmla="*/ 0 h 49"/>
                <a:gd name="T68" fmla="*/ 5 w 49"/>
                <a:gd name="T69" fmla="*/ 0 h 49"/>
                <a:gd name="T70" fmla="*/ 4 w 49"/>
                <a:gd name="T71" fmla="*/ 0 h 49"/>
                <a:gd name="T72" fmla="*/ 3 w 49"/>
                <a:gd name="T73" fmla="*/ 0 h 49"/>
                <a:gd name="T74" fmla="*/ 3 w 49"/>
                <a:gd name="T75" fmla="*/ 1 h 49"/>
                <a:gd name="T76" fmla="*/ 2 w 49"/>
                <a:gd name="T77" fmla="*/ 2 h 49"/>
                <a:gd name="T78" fmla="*/ 2 w 49"/>
                <a:gd name="T79" fmla="*/ 2 h 49"/>
                <a:gd name="T80" fmla="*/ 1 w 49"/>
                <a:gd name="T81" fmla="*/ 3 h 49"/>
                <a:gd name="T82" fmla="*/ 1 w 49"/>
                <a:gd name="T83" fmla="*/ 4 h 49"/>
                <a:gd name="T84" fmla="*/ 0 w 49"/>
                <a:gd name="T85" fmla="*/ 5 h 49"/>
                <a:gd name="T86" fmla="*/ 0 w 49"/>
                <a:gd name="T87" fmla="*/ 6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0" y="24"/>
                  </a:move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5" y="47"/>
                  </a:lnTo>
                  <a:lnTo>
                    <a:pt x="35" y="45"/>
                  </a:lnTo>
                  <a:lnTo>
                    <a:pt x="36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40" y="44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4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6" y="13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3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26"/>
            <p:cNvSpPr>
              <a:spLocks/>
            </p:cNvSpPr>
            <p:nvPr/>
          </p:nvSpPr>
          <p:spPr bwMode="auto">
            <a:xfrm>
              <a:off x="2318" y="2111"/>
              <a:ext cx="32" cy="33"/>
            </a:xfrm>
            <a:custGeom>
              <a:avLst/>
              <a:gdLst>
                <a:gd name="T0" fmla="*/ 0 w 65"/>
                <a:gd name="T1" fmla="*/ 9 h 65"/>
                <a:gd name="T2" fmla="*/ 0 w 65"/>
                <a:gd name="T3" fmla="*/ 10 h 65"/>
                <a:gd name="T4" fmla="*/ 0 w 65"/>
                <a:gd name="T5" fmla="*/ 11 h 65"/>
                <a:gd name="T6" fmla="*/ 1 w 65"/>
                <a:gd name="T7" fmla="*/ 13 h 65"/>
                <a:gd name="T8" fmla="*/ 1 w 65"/>
                <a:gd name="T9" fmla="*/ 13 h 65"/>
                <a:gd name="T10" fmla="*/ 2 w 65"/>
                <a:gd name="T11" fmla="*/ 15 h 65"/>
                <a:gd name="T12" fmla="*/ 3 w 65"/>
                <a:gd name="T13" fmla="*/ 15 h 65"/>
                <a:gd name="T14" fmla="*/ 4 w 65"/>
                <a:gd name="T15" fmla="*/ 16 h 65"/>
                <a:gd name="T16" fmla="*/ 5 w 65"/>
                <a:gd name="T17" fmla="*/ 16 h 65"/>
                <a:gd name="T18" fmla="*/ 6 w 65"/>
                <a:gd name="T19" fmla="*/ 17 h 65"/>
                <a:gd name="T20" fmla="*/ 7 w 65"/>
                <a:gd name="T21" fmla="*/ 17 h 65"/>
                <a:gd name="T22" fmla="*/ 8 w 65"/>
                <a:gd name="T23" fmla="*/ 17 h 65"/>
                <a:gd name="T24" fmla="*/ 10 w 65"/>
                <a:gd name="T25" fmla="*/ 17 h 65"/>
                <a:gd name="T26" fmla="*/ 11 w 65"/>
                <a:gd name="T27" fmla="*/ 16 h 65"/>
                <a:gd name="T28" fmla="*/ 12 w 65"/>
                <a:gd name="T29" fmla="*/ 16 h 65"/>
                <a:gd name="T30" fmla="*/ 13 w 65"/>
                <a:gd name="T31" fmla="*/ 15 h 65"/>
                <a:gd name="T32" fmla="*/ 14 w 65"/>
                <a:gd name="T33" fmla="*/ 15 h 65"/>
                <a:gd name="T34" fmla="*/ 15 w 65"/>
                <a:gd name="T35" fmla="*/ 13 h 65"/>
                <a:gd name="T36" fmla="*/ 15 w 65"/>
                <a:gd name="T37" fmla="*/ 13 h 65"/>
                <a:gd name="T38" fmla="*/ 15 w 65"/>
                <a:gd name="T39" fmla="*/ 11 h 65"/>
                <a:gd name="T40" fmla="*/ 16 w 65"/>
                <a:gd name="T41" fmla="*/ 10 h 65"/>
                <a:gd name="T42" fmla="*/ 16 w 65"/>
                <a:gd name="T43" fmla="*/ 9 h 65"/>
                <a:gd name="T44" fmla="*/ 16 w 65"/>
                <a:gd name="T45" fmla="*/ 8 h 65"/>
                <a:gd name="T46" fmla="*/ 16 w 65"/>
                <a:gd name="T47" fmla="*/ 7 h 65"/>
                <a:gd name="T48" fmla="*/ 15 w 65"/>
                <a:gd name="T49" fmla="*/ 6 h 65"/>
                <a:gd name="T50" fmla="*/ 15 w 65"/>
                <a:gd name="T51" fmla="*/ 5 h 65"/>
                <a:gd name="T52" fmla="*/ 15 w 65"/>
                <a:gd name="T53" fmla="*/ 4 h 65"/>
                <a:gd name="T54" fmla="*/ 14 w 65"/>
                <a:gd name="T55" fmla="*/ 3 h 65"/>
                <a:gd name="T56" fmla="*/ 13 w 65"/>
                <a:gd name="T57" fmla="*/ 2 h 65"/>
                <a:gd name="T58" fmla="*/ 12 w 65"/>
                <a:gd name="T59" fmla="*/ 2 h 65"/>
                <a:gd name="T60" fmla="*/ 11 w 65"/>
                <a:gd name="T61" fmla="*/ 1 h 65"/>
                <a:gd name="T62" fmla="*/ 10 w 65"/>
                <a:gd name="T63" fmla="*/ 1 h 65"/>
                <a:gd name="T64" fmla="*/ 8 w 65"/>
                <a:gd name="T65" fmla="*/ 1 h 65"/>
                <a:gd name="T66" fmla="*/ 7 w 65"/>
                <a:gd name="T67" fmla="*/ 1 h 65"/>
                <a:gd name="T68" fmla="*/ 6 w 65"/>
                <a:gd name="T69" fmla="*/ 1 h 65"/>
                <a:gd name="T70" fmla="*/ 5 w 65"/>
                <a:gd name="T71" fmla="*/ 1 h 65"/>
                <a:gd name="T72" fmla="*/ 4 w 65"/>
                <a:gd name="T73" fmla="*/ 2 h 65"/>
                <a:gd name="T74" fmla="*/ 3 w 65"/>
                <a:gd name="T75" fmla="*/ 2 h 65"/>
                <a:gd name="T76" fmla="*/ 2 w 65"/>
                <a:gd name="T77" fmla="*/ 3 h 65"/>
                <a:gd name="T78" fmla="*/ 1 w 65"/>
                <a:gd name="T79" fmla="*/ 4 h 65"/>
                <a:gd name="T80" fmla="*/ 1 w 65"/>
                <a:gd name="T81" fmla="*/ 5 h 65"/>
                <a:gd name="T82" fmla="*/ 0 w 65"/>
                <a:gd name="T83" fmla="*/ 6 h 65"/>
                <a:gd name="T84" fmla="*/ 0 w 65"/>
                <a:gd name="T85" fmla="*/ 7 h 65"/>
                <a:gd name="T86" fmla="*/ 0 w 65"/>
                <a:gd name="T87" fmla="*/ 8 h 65"/>
                <a:gd name="T88" fmla="*/ 8 w 65"/>
                <a:gd name="T89" fmla="*/ 8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2"/>
                  </a:moveTo>
                  <a:lnTo>
                    <a:pt x="0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8" y="53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58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8" y="53"/>
                  </a:lnTo>
                  <a:lnTo>
                    <a:pt x="60" y="52"/>
                  </a:lnTo>
                  <a:lnTo>
                    <a:pt x="61" y="50"/>
                  </a:lnTo>
                  <a:lnTo>
                    <a:pt x="61" y="49"/>
                  </a:lnTo>
                  <a:lnTo>
                    <a:pt x="63" y="47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0" y="14"/>
                  </a:lnTo>
                  <a:lnTo>
                    <a:pt x="58" y="13"/>
                  </a:lnTo>
                  <a:lnTo>
                    <a:pt x="57" y="11"/>
                  </a:lnTo>
                  <a:lnTo>
                    <a:pt x="57" y="9"/>
                  </a:lnTo>
                  <a:lnTo>
                    <a:pt x="55" y="9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0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27"/>
            <p:cNvSpPr>
              <a:spLocks/>
            </p:cNvSpPr>
            <p:nvPr/>
          </p:nvSpPr>
          <p:spPr bwMode="auto">
            <a:xfrm>
              <a:off x="2328" y="2122"/>
              <a:ext cx="25" cy="24"/>
            </a:xfrm>
            <a:custGeom>
              <a:avLst/>
              <a:gdLst>
                <a:gd name="T0" fmla="*/ 0 w 49"/>
                <a:gd name="T1" fmla="*/ 6 h 49"/>
                <a:gd name="T2" fmla="*/ 1 w 49"/>
                <a:gd name="T3" fmla="*/ 7 h 49"/>
                <a:gd name="T4" fmla="*/ 1 w 49"/>
                <a:gd name="T5" fmla="*/ 8 h 49"/>
                <a:gd name="T6" fmla="*/ 1 w 49"/>
                <a:gd name="T7" fmla="*/ 9 h 49"/>
                <a:gd name="T8" fmla="*/ 2 w 49"/>
                <a:gd name="T9" fmla="*/ 9 h 49"/>
                <a:gd name="T10" fmla="*/ 2 w 49"/>
                <a:gd name="T11" fmla="*/ 10 h 49"/>
                <a:gd name="T12" fmla="*/ 3 w 49"/>
                <a:gd name="T13" fmla="*/ 11 h 49"/>
                <a:gd name="T14" fmla="*/ 4 w 49"/>
                <a:gd name="T15" fmla="*/ 11 h 49"/>
                <a:gd name="T16" fmla="*/ 4 w 49"/>
                <a:gd name="T17" fmla="*/ 11 h 49"/>
                <a:gd name="T18" fmla="*/ 6 w 49"/>
                <a:gd name="T19" fmla="*/ 12 h 49"/>
                <a:gd name="T20" fmla="*/ 6 w 49"/>
                <a:gd name="T21" fmla="*/ 12 h 49"/>
                <a:gd name="T22" fmla="*/ 7 w 49"/>
                <a:gd name="T23" fmla="*/ 12 h 49"/>
                <a:gd name="T24" fmla="*/ 8 w 49"/>
                <a:gd name="T25" fmla="*/ 11 h 49"/>
                <a:gd name="T26" fmla="*/ 9 w 49"/>
                <a:gd name="T27" fmla="*/ 11 h 49"/>
                <a:gd name="T28" fmla="*/ 10 w 49"/>
                <a:gd name="T29" fmla="*/ 11 h 49"/>
                <a:gd name="T30" fmla="*/ 10 w 49"/>
                <a:gd name="T31" fmla="*/ 10 h 49"/>
                <a:gd name="T32" fmla="*/ 11 w 49"/>
                <a:gd name="T33" fmla="*/ 10 h 49"/>
                <a:gd name="T34" fmla="*/ 11 w 49"/>
                <a:gd name="T35" fmla="*/ 9 h 49"/>
                <a:gd name="T36" fmla="*/ 12 w 49"/>
                <a:gd name="T37" fmla="*/ 8 h 49"/>
                <a:gd name="T38" fmla="*/ 12 w 49"/>
                <a:gd name="T39" fmla="*/ 7 h 49"/>
                <a:gd name="T40" fmla="*/ 13 w 49"/>
                <a:gd name="T41" fmla="*/ 7 h 49"/>
                <a:gd name="T42" fmla="*/ 13 w 49"/>
                <a:gd name="T43" fmla="*/ 6 h 49"/>
                <a:gd name="T44" fmla="*/ 13 w 49"/>
                <a:gd name="T45" fmla="*/ 5 h 49"/>
                <a:gd name="T46" fmla="*/ 12 w 49"/>
                <a:gd name="T47" fmla="*/ 4 h 49"/>
                <a:gd name="T48" fmla="*/ 12 w 49"/>
                <a:gd name="T49" fmla="*/ 3 h 49"/>
                <a:gd name="T50" fmla="*/ 12 w 49"/>
                <a:gd name="T51" fmla="*/ 2 h 49"/>
                <a:gd name="T52" fmla="*/ 11 w 49"/>
                <a:gd name="T53" fmla="*/ 2 h 49"/>
                <a:gd name="T54" fmla="*/ 10 w 49"/>
                <a:gd name="T55" fmla="*/ 1 h 49"/>
                <a:gd name="T56" fmla="*/ 10 w 49"/>
                <a:gd name="T57" fmla="*/ 1 h 49"/>
                <a:gd name="T58" fmla="*/ 9 w 49"/>
                <a:gd name="T59" fmla="*/ 0 h 49"/>
                <a:gd name="T60" fmla="*/ 8 w 49"/>
                <a:gd name="T61" fmla="*/ 0 h 49"/>
                <a:gd name="T62" fmla="*/ 7 w 49"/>
                <a:gd name="T63" fmla="*/ 0 h 49"/>
                <a:gd name="T64" fmla="*/ 6 w 49"/>
                <a:gd name="T65" fmla="*/ 0 h 49"/>
                <a:gd name="T66" fmla="*/ 6 w 49"/>
                <a:gd name="T67" fmla="*/ 0 h 49"/>
                <a:gd name="T68" fmla="*/ 5 w 49"/>
                <a:gd name="T69" fmla="*/ 0 h 49"/>
                <a:gd name="T70" fmla="*/ 4 w 49"/>
                <a:gd name="T71" fmla="*/ 0 h 49"/>
                <a:gd name="T72" fmla="*/ 3 w 49"/>
                <a:gd name="T73" fmla="*/ 0 h 49"/>
                <a:gd name="T74" fmla="*/ 2 w 49"/>
                <a:gd name="T75" fmla="*/ 1 h 49"/>
                <a:gd name="T76" fmla="*/ 2 w 49"/>
                <a:gd name="T77" fmla="*/ 2 h 49"/>
                <a:gd name="T78" fmla="*/ 2 w 49"/>
                <a:gd name="T79" fmla="*/ 2 h 49"/>
                <a:gd name="T80" fmla="*/ 1 w 49"/>
                <a:gd name="T81" fmla="*/ 3 h 49"/>
                <a:gd name="T82" fmla="*/ 1 w 49"/>
                <a:gd name="T83" fmla="*/ 4 h 49"/>
                <a:gd name="T84" fmla="*/ 0 w 49"/>
                <a:gd name="T85" fmla="*/ 5 h 49"/>
                <a:gd name="T86" fmla="*/ 0 w 49"/>
                <a:gd name="T87" fmla="*/ 6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0" y="24"/>
                  </a:move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1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28"/>
            <p:cNvSpPr>
              <a:spLocks/>
            </p:cNvSpPr>
            <p:nvPr/>
          </p:nvSpPr>
          <p:spPr bwMode="auto">
            <a:xfrm>
              <a:off x="1228" y="1770"/>
              <a:ext cx="97" cy="32"/>
            </a:xfrm>
            <a:custGeom>
              <a:avLst/>
              <a:gdLst>
                <a:gd name="T0" fmla="*/ 48 w 196"/>
                <a:gd name="T1" fmla="*/ 0 h 65"/>
                <a:gd name="T2" fmla="*/ 0 w 196"/>
                <a:gd name="T3" fmla="*/ 8 h 65"/>
                <a:gd name="T4" fmla="*/ 48 w 196"/>
                <a:gd name="T5" fmla="*/ 16 h 65"/>
                <a:gd name="T6" fmla="*/ 48 w 196"/>
                <a:gd name="T7" fmla="*/ 8 h 65"/>
                <a:gd name="T8" fmla="*/ 48 w 196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65"/>
                <a:gd name="T17" fmla="*/ 196 w 19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65">
                  <a:moveTo>
                    <a:pt x="196" y="0"/>
                  </a:moveTo>
                  <a:lnTo>
                    <a:pt x="0" y="33"/>
                  </a:lnTo>
                  <a:lnTo>
                    <a:pt x="196" y="65"/>
                  </a:lnTo>
                  <a:lnTo>
                    <a:pt x="196" y="33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29"/>
            <p:cNvSpPr>
              <a:spLocks/>
            </p:cNvSpPr>
            <p:nvPr/>
          </p:nvSpPr>
          <p:spPr bwMode="auto">
            <a:xfrm>
              <a:off x="1488" y="1770"/>
              <a:ext cx="98" cy="32"/>
            </a:xfrm>
            <a:custGeom>
              <a:avLst/>
              <a:gdLst>
                <a:gd name="T0" fmla="*/ 0 w 195"/>
                <a:gd name="T1" fmla="*/ 16 h 65"/>
                <a:gd name="T2" fmla="*/ 49 w 195"/>
                <a:gd name="T3" fmla="*/ 8 h 65"/>
                <a:gd name="T4" fmla="*/ 0 w 195"/>
                <a:gd name="T5" fmla="*/ 0 h 65"/>
                <a:gd name="T6" fmla="*/ 0 w 195"/>
                <a:gd name="T7" fmla="*/ 8 h 65"/>
                <a:gd name="T8" fmla="*/ 0 w 195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65"/>
                <a:gd name="T17" fmla="*/ 195 w 19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65">
                  <a:moveTo>
                    <a:pt x="0" y="65"/>
                  </a:moveTo>
                  <a:lnTo>
                    <a:pt x="195" y="3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30"/>
            <p:cNvSpPr>
              <a:spLocks noChangeShapeType="1"/>
            </p:cNvSpPr>
            <p:nvPr/>
          </p:nvSpPr>
          <p:spPr bwMode="auto">
            <a:xfrm flipH="1">
              <a:off x="1325" y="1786"/>
              <a:ext cx="1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84" name="Freeform 31"/>
            <p:cNvSpPr>
              <a:spLocks/>
            </p:cNvSpPr>
            <p:nvPr/>
          </p:nvSpPr>
          <p:spPr bwMode="auto">
            <a:xfrm>
              <a:off x="1683" y="1932"/>
              <a:ext cx="49" cy="98"/>
            </a:xfrm>
            <a:custGeom>
              <a:avLst/>
              <a:gdLst>
                <a:gd name="T0" fmla="*/ 25 w 97"/>
                <a:gd name="T1" fmla="*/ 49 h 195"/>
                <a:gd name="T2" fmla="*/ 17 w 97"/>
                <a:gd name="T3" fmla="*/ 0 h 195"/>
                <a:gd name="T4" fmla="*/ 0 w 97"/>
                <a:gd name="T5" fmla="*/ 49 h 195"/>
                <a:gd name="T6" fmla="*/ 17 w 97"/>
                <a:gd name="T7" fmla="*/ 49 h 195"/>
                <a:gd name="T8" fmla="*/ 25 w 97"/>
                <a:gd name="T9" fmla="*/ 49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95"/>
                <a:gd name="T17" fmla="*/ 97 w 97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95">
                  <a:moveTo>
                    <a:pt x="97" y="195"/>
                  </a:moveTo>
                  <a:lnTo>
                    <a:pt x="65" y="0"/>
                  </a:lnTo>
                  <a:lnTo>
                    <a:pt x="0" y="195"/>
                  </a:lnTo>
                  <a:lnTo>
                    <a:pt x="65" y="195"/>
                  </a:lnTo>
                  <a:lnTo>
                    <a:pt x="97" y="195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32"/>
            <p:cNvSpPr>
              <a:spLocks/>
            </p:cNvSpPr>
            <p:nvPr/>
          </p:nvSpPr>
          <p:spPr bwMode="auto">
            <a:xfrm>
              <a:off x="1683" y="2242"/>
              <a:ext cx="49" cy="97"/>
            </a:xfrm>
            <a:custGeom>
              <a:avLst/>
              <a:gdLst>
                <a:gd name="T0" fmla="*/ 0 w 97"/>
                <a:gd name="T1" fmla="*/ 0 h 195"/>
                <a:gd name="T2" fmla="*/ 17 w 97"/>
                <a:gd name="T3" fmla="*/ 48 h 195"/>
                <a:gd name="T4" fmla="*/ 25 w 97"/>
                <a:gd name="T5" fmla="*/ 0 h 195"/>
                <a:gd name="T6" fmla="*/ 17 w 97"/>
                <a:gd name="T7" fmla="*/ 0 h 195"/>
                <a:gd name="T8" fmla="*/ 0 w 97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95"/>
                <a:gd name="T17" fmla="*/ 97 w 97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95">
                  <a:moveTo>
                    <a:pt x="0" y="0"/>
                  </a:moveTo>
                  <a:lnTo>
                    <a:pt x="65" y="195"/>
                  </a:lnTo>
                  <a:lnTo>
                    <a:pt x="97" y="0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33"/>
            <p:cNvSpPr>
              <a:spLocks noChangeShapeType="1"/>
            </p:cNvSpPr>
            <p:nvPr/>
          </p:nvSpPr>
          <p:spPr bwMode="auto">
            <a:xfrm flipV="1">
              <a:off x="1716" y="2030"/>
              <a:ext cx="1" cy="212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87" name="Freeform 34"/>
            <p:cNvSpPr>
              <a:spLocks/>
            </p:cNvSpPr>
            <p:nvPr/>
          </p:nvSpPr>
          <p:spPr bwMode="auto">
            <a:xfrm>
              <a:off x="1879" y="1932"/>
              <a:ext cx="32" cy="98"/>
            </a:xfrm>
            <a:custGeom>
              <a:avLst/>
              <a:gdLst>
                <a:gd name="T0" fmla="*/ 16 w 65"/>
                <a:gd name="T1" fmla="*/ 49 h 195"/>
                <a:gd name="T2" fmla="*/ 8 w 65"/>
                <a:gd name="T3" fmla="*/ 0 h 195"/>
                <a:gd name="T4" fmla="*/ 0 w 65"/>
                <a:gd name="T5" fmla="*/ 49 h 195"/>
                <a:gd name="T6" fmla="*/ 8 w 65"/>
                <a:gd name="T7" fmla="*/ 49 h 195"/>
                <a:gd name="T8" fmla="*/ 16 w 65"/>
                <a:gd name="T9" fmla="*/ 49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5"/>
                <a:gd name="T17" fmla="*/ 65 w 65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5">
                  <a:moveTo>
                    <a:pt x="65" y="195"/>
                  </a:moveTo>
                  <a:lnTo>
                    <a:pt x="33" y="0"/>
                  </a:lnTo>
                  <a:lnTo>
                    <a:pt x="0" y="195"/>
                  </a:lnTo>
                  <a:lnTo>
                    <a:pt x="33" y="195"/>
                  </a:lnTo>
                  <a:lnTo>
                    <a:pt x="65" y="195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35"/>
            <p:cNvSpPr>
              <a:spLocks/>
            </p:cNvSpPr>
            <p:nvPr/>
          </p:nvSpPr>
          <p:spPr bwMode="auto">
            <a:xfrm>
              <a:off x="1879" y="2242"/>
              <a:ext cx="32" cy="97"/>
            </a:xfrm>
            <a:custGeom>
              <a:avLst/>
              <a:gdLst>
                <a:gd name="T0" fmla="*/ 0 w 65"/>
                <a:gd name="T1" fmla="*/ 0 h 195"/>
                <a:gd name="T2" fmla="*/ 8 w 65"/>
                <a:gd name="T3" fmla="*/ 48 h 195"/>
                <a:gd name="T4" fmla="*/ 16 w 65"/>
                <a:gd name="T5" fmla="*/ 0 h 195"/>
                <a:gd name="T6" fmla="*/ 8 w 65"/>
                <a:gd name="T7" fmla="*/ 0 h 195"/>
                <a:gd name="T8" fmla="*/ 0 w 65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5"/>
                <a:gd name="T17" fmla="*/ 65 w 65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5">
                  <a:moveTo>
                    <a:pt x="0" y="0"/>
                  </a:moveTo>
                  <a:lnTo>
                    <a:pt x="33" y="195"/>
                  </a:lnTo>
                  <a:lnTo>
                    <a:pt x="65" y="0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36"/>
            <p:cNvSpPr>
              <a:spLocks noChangeShapeType="1"/>
            </p:cNvSpPr>
            <p:nvPr/>
          </p:nvSpPr>
          <p:spPr bwMode="auto">
            <a:xfrm flipV="1">
              <a:off x="1895" y="2030"/>
              <a:ext cx="1" cy="212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90" name="Freeform 37"/>
            <p:cNvSpPr>
              <a:spLocks/>
            </p:cNvSpPr>
            <p:nvPr/>
          </p:nvSpPr>
          <p:spPr bwMode="auto">
            <a:xfrm>
              <a:off x="2513" y="1932"/>
              <a:ext cx="33" cy="98"/>
            </a:xfrm>
            <a:custGeom>
              <a:avLst/>
              <a:gdLst>
                <a:gd name="T0" fmla="*/ 17 w 65"/>
                <a:gd name="T1" fmla="*/ 49 h 195"/>
                <a:gd name="T2" fmla="*/ 9 w 65"/>
                <a:gd name="T3" fmla="*/ 0 h 195"/>
                <a:gd name="T4" fmla="*/ 0 w 65"/>
                <a:gd name="T5" fmla="*/ 49 h 195"/>
                <a:gd name="T6" fmla="*/ 9 w 65"/>
                <a:gd name="T7" fmla="*/ 49 h 195"/>
                <a:gd name="T8" fmla="*/ 17 w 65"/>
                <a:gd name="T9" fmla="*/ 49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5"/>
                <a:gd name="T17" fmla="*/ 65 w 65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5">
                  <a:moveTo>
                    <a:pt x="65" y="195"/>
                  </a:moveTo>
                  <a:lnTo>
                    <a:pt x="33" y="0"/>
                  </a:lnTo>
                  <a:lnTo>
                    <a:pt x="0" y="195"/>
                  </a:lnTo>
                  <a:lnTo>
                    <a:pt x="33" y="195"/>
                  </a:lnTo>
                  <a:lnTo>
                    <a:pt x="65" y="195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38"/>
            <p:cNvSpPr>
              <a:spLocks/>
            </p:cNvSpPr>
            <p:nvPr/>
          </p:nvSpPr>
          <p:spPr bwMode="auto">
            <a:xfrm>
              <a:off x="2513" y="2242"/>
              <a:ext cx="33" cy="97"/>
            </a:xfrm>
            <a:custGeom>
              <a:avLst/>
              <a:gdLst>
                <a:gd name="T0" fmla="*/ 0 w 65"/>
                <a:gd name="T1" fmla="*/ 0 h 195"/>
                <a:gd name="T2" fmla="*/ 9 w 65"/>
                <a:gd name="T3" fmla="*/ 48 h 195"/>
                <a:gd name="T4" fmla="*/ 17 w 65"/>
                <a:gd name="T5" fmla="*/ 0 h 195"/>
                <a:gd name="T6" fmla="*/ 9 w 65"/>
                <a:gd name="T7" fmla="*/ 0 h 195"/>
                <a:gd name="T8" fmla="*/ 0 w 65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5"/>
                <a:gd name="T17" fmla="*/ 65 w 65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5">
                  <a:moveTo>
                    <a:pt x="0" y="0"/>
                  </a:moveTo>
                  <a:lnTo>
                    <a:pt x="33" y="195"/>
                  </a:lnTo>
                  <a:lnTo>
                    <a:pt x="65" y="0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39"/>
            <p:cNvSpPr>
              <a:spLocks noChangeShapeType="1"/>
            </p:cNvSpPr>
            <p:nvPr/>
          </p:nvSpPr>
          <p:spPr bwMode="auto">
            <a:xfrm flipV="1">
              <a:off x="2529" y="2030"/>
              <a:ext cx="1" cy="212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93" name="Rectangle 40"/>
            <p:cNvSpPr>
              <a:spLocks noChangeArrowheads="1"/>
            </p:cNvSpPr>
            <p:nvPr/>
          </p:nvSpPr>
          <p:spPr bwMode="auto">
            <a:xfrm>
              <a:off x="3099" y="988"/>
              <a:ext cx="1106" cy="912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Rectangle 41"/>
            <p:cNvSpPr>
              <a:spLocks noChangeArrowheads="1"/>
            </p:cNvSpPr>
            <p:nvPr/>
          </p:nvSpPr>
          <p:spPr bwMode="auto">
            <a:xfrm rot="-5400000">
              <a:off x="780" y="1307"/>
              <a:ext cx="6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Times-Roman"/>
                </a:rPr>
                <a:t>I/O block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95" name="Rectangle 42"/>
            <p:cNvSpPr>
              <a:spLocks noChangeArrowheads="1"/>
            </p:cNvSpPr>
            <p:nvPr/>
          </p:nvSpPr>
          <p:spPr bwMode="auto">
            <a:xfrm>
              <a:off x="3380" y="1281"/>
              <a:ext cx="56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Times-Roman"/>
                </a:rPr>
                <a:t>PAL-like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96" name="Rectangle 43"/>
            <p:cNvSpPr>
              <a:spLocks noChangeArrowheads="1"/>
            </p:cNvSpPr>
            <p:nvPr/>
          </p:nvSpPr>
          <p:spPr bwMode="auto">
            <a:xfrm>
              <a:off x="4596" y="988"/>
              <a:ext cx="244" cy="912"/>
            </a:xfrm>
            <a:prstGeom prst="rect">
              <a:avLst/>
            </a:prstGeom>
            <a:solidFill>
              <a:srgbClr val="E5E5E5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Rectangle 44"/>
            <p:cNvSpPr>
              <a:spLocks noChangeArrowheads="1"/>
            </p:cNvSpPr>
            <p:nvPr/>
          </p:nvSpPr>
          <p:spPr bwMode="auto">
            <a:xfrm>
              <a:off x="3490" y="1460"/>
              <a:ext cx="39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Times-Roman"/>
                </a:rPr>
                <a:t>block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98" name="Freeform 45"/>
            <p:cNvSpPr>
              <a:spLocks/>
            </p:cNvSpPr>
            <p:nvPr/>
          </p:nvSpPr>
          <p:spPr bwMode="auto">
            <a:xfrm>
              <a:off x="4482" y="1070"/>
              <a:ext cx="98" cy="49"/>
            </a:xfrm>
            <a:custGeom>
              <a:avLst/>
              <a:gdLst>
                <a:gd name="T0" fmla="*/ 0 w 195"/>
                <a:gd name="T1" fmla="*/ 25 h 98"/>
                <a:gd name="T2" fmla="*/ 49 w 195"/>
                <a:gd name="T3" fmla="*/ 17 h 98"/>
                <a:gd name="T4" fmla="*/ 0 w 195"/>
                <a:gd name="T5" fmla="*/ 0 h 98"/>
                <a:gd name="T6" fmla="*/ 0 w 195"/>
                <a:gd name="T7" fmla="*/ 17 h 98"/>
                <a:gd name="T8" fmla="*/ 0 w 195"/>
                <a:gd name="T9" fmla="*/ 25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98"/>
                <a:gd name="T17" fmla="*/ 195 w 19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98">
                  <a:moveTo>
                    <a:pt x="0" y="98"/>
                  </a:moveTo>
                  <a:lnTo>
                    <a:pt x="195" y="66"/>
                  </a:lnTo>
                  <a:lnTo>
                    <a:pt x="0" y="0"/>
                  </a:lnTo>
                  <a:lnTo>
                    <a:pt x="0" y="6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46"/>
            <p:cNvSpPr>
              <a:spLocks/>
            </p:cNvSpPr>
            <p:nvPr/>
          </p:nvSpPr>
          <p:spPr bwMode="auto">
            <a:xfrm>
              <a:off x="4222" y="1070"/>
              <a:ext cx="97" cy="49"/>
            </a:xfrm>
            <a:custGeom>
              <a:avLst/>
              <a:gdLst>
                <a:gd name="T0" fmla="*/ 48 w 195"/>
                <a:gd name="T1" fmla="*/ 0 h 98"/>
                <a:gd name="T2" fmla="*/ 0 w 195"/>
                <a:gd name="T3" fmla="*/ 17 h 98"/>
                <a:gd name="T4" fmla="*/ 48 w 195"/>
                <a:gd name="T5" fmla="*/ 25 h 98"/>
                <a:gd name="T6" fmla="*/ 48 w 195"/>
                <a:gd name="T7" fmla="*/ 17 h 98"/>
                <a:gd name="T8" fmla="*/ 48 w 19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98"/>
                <a:gd name="T17" fmla="*/ 195 w 19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98">
                  <a:moveTo>
                    <a:pt x="195" y="0"/>
                  </a:moveTo>
                  <a:lnTo>
                    <a:pt x="0" y="66"/>
                  </a:lnTo>
                  <a:lnTo>
                    <a:pt x="195" y="98"/>
                  </a:lnTo>
                  <a:lnTo>
                    <a:pt x="195" y="66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Line 47"/>
            <p:cNvSpPr>
              <a:spLocks noChangeShapeType="1"/>
            </p:cNvSpPr>
            <p:nvPr/>
          </p:nvSpPr>
          <p:spPr bwMode="auto">
            <a:xfrm>
              <a:off x="4335" y="1102"/>
              <a:ext cx="1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01" name="Freeform 48"/>
            <p:cNvSpPr>
              <a:spLocks/>
            </p:cNvSpPr>
            <p:nvPr/>
          </p:nvSpPr>
          <p:spPr bwMode="auto">
            <a:xfrm>
              <a:off x="4482" y="1249"/>
              <a:ext cx="98" cy="49"/>
            </a:xfrm>
            <a:custGeom>
              <a:avLst/>
              <a:gdLst>
                <a:gd name="T0" fmla="*/ 0 w 195"/>
                <a:gd name="T1" fmla="*/ 25 h 98"/>
                <a:gd name="T2" fmla="*/ 49 w 195"/>
                <a:gd name="T3" fmla="*/ 9 h 98"/>
                <a:gd name="T4" fmla="*/ 0 w 195"/>
                <a:gd name="T5" fmla="*/ 0 h 98"/>
                <a:gd name="T6" fmla="*/ 0 w 195"/>
                <a:gd name="T7" fmla="*/ 9 h 98"/>
                <a:gd name="T8" fmla="*/ 0 w 195"/>
                <a:gd name="T9" fmla="*/ 25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98"/>
                <a:gd name="T17" fmla="*/ 195 w 19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98">
                  <a:moveTo>
                    <a:pt x="0" y="98"/>
                  </a:moveTo>
                  <a:lnTo>
                    <a:pt x="195" y="3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Freeform 49"/>
            <p:cNvSpPr>
              <a:spLocks/>
            </p:cNvSpPr>
            <p:nvPr/>
          </p:nvSpPr>
          <p:spPr bwMode="auto">
            <a:xfrm>
              <a:off x="4222" y="1249"/>
              <a:ext cx="97" cy="49"/>
            </a:xfrm>
            <a:custGeom>
              <a:avLst/>
              <a:gdLst>
                <a:gd name="T0" fmla="*/ 48 w 195"/>
                <a:gd name="T1" fmla="*/ 0 h 98"/>
                <a:gd name="T2" fmla="*/ 0 w 195"/>
                <a:gd name="T3" fmla="*/ 9 h 98"/>
                <a:gd name="T4" fmla="*/ 48 w 195"/>
                <a:gd name="T5" fmla="*/ 25 h 98"/>
                <a:gd name="T6" fmla="*/ 48 w 195"/>
                <a:gd name="T7" fmla="*/ 9 h 98"/>
                <a:gd name="T8" fmla="*/ 48 w 19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98"/>
                <a:gd name="T17" fmla="*/ 195 w 19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98">
                  <a:moveTo>
                    <a:pt x="195" y="0"/>
                  </a:moveTo>
                  <a:lnTo>
                    <a:pt x="0" y="33"/>
                  </a:lnTo>
                  <a:lnTo>
                    <a:pt x="195" y="98"/>
                  </a:lnTo>
                  <a:lnTo>
                    <a:pt x="195" y="3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Line 50"/>
            <p:cNvSpPr>
              <a:spLocks noChangeShapeType="1"/>
            </p:cNvSpPr>
            <p:nvPr/>
          </p:nvSpPr>
          <p:spPr bwMode="auto">
            <a:xfrm>
              <a:off x="4335" y="1265"/>
              <a:ext cx="1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04" name="Freeform 51"/>
            <p:cNvSpPr>
              <a:spLocks/>
            </p:cNvSpPr>
            <p:nvPr/>
          </p:nvSpPr>
          <p:spPr bwMode="auto">
            <a:xfrm>
              <a:off x="4384" y="1379"/>
              <a:ext cx="33" cy="32"/>
            </a:xfrm>
            <a:custGeom>
              <a:avLst/>
              <a:gdLst>
                <a:gd name="T0" fmla="*/ 8 w 65"/>
                <a:gd name="T1" fmla="*/ 0 h 65"/>
                <a:gd name="T2" fmla="*/ 7 w 65"/>
                <a:gd name="T3" fmla="*/ 0 h 65"/>
                <a:gd name="T4" fmla="*/ 6 w 65"/>
                <a:gd name="T5" fmla="*/ 0 h 65"/>
                <a:gd name="T6" fmla="*/ 5 w 65"/>
                <a:gd name="T7" fmla="*/ 1 h 65"/>
                <a:gd name="T8" fmla="*/ 4 w 65"/>
                <a:gd name="T9" fmla="*/ 1 h 65"/>
                <a:gd name="T10" fmla="*/ 3 w 65"/>
                <a:gd name="T11" fmla="*/ 2 h 65"/>
                <a:gd name="T12" fmla="*/ 2 w 65"/>
                <a:gd name="T13" fmla="*/ 3 h 65"/>
                <a:gd name="T14" fmla="*/ 1 w 65"/>
                <a:gd name="T15" fmla="*/ 4 h 65"/>
                <a:gd name="T16" fmla="*/ 1 w 65"/>
                <a:gd name="T17" fmla="*/ 5 h 65"/>
                <a:gd name="T18" fmla="*/ 1 w 65"/>
                <a:gd name="T19" fmla="*/ 6 h 65"/>
                <a:gd name="T20" fmla="*/ 1 w 65"/>
                <a:gd name="T21" fmla="*/ 7 h 65"/>
                <a:gd name="T22" fmla="*/ 1 w 65"/>
                <a:gd name="T23" fmla="*/ 9 h 65"/>
                <a:gd name="T24" fmla="*/ 1 w 65"/>
                <a:gd name="T25" fmla="*/ 10 h 65"/>
                <a:gd name="T26" fmla="*/ 1 w 65"/>
                <a:gd name="T27" fmla="*/ 11 h 65"/>
                <a:gd name="T28" fmla="*/ 1 w 65"/>
                <a:gd name="T29" fmla="*/ 12 h 65"/>
                <a:gd name="T30" fmla="*/ 2 w 65"/>
                <a:gd name="T31" fmla="*/ 13 h 65"/>
                <a:gd name="T32" fmla="*/ 3 w 65"/>
                <a:gd name="T33" fmla="*/ 14 h 65"/>
                <a:gd name="T34" fmla="*/ 4 w 65"/>
                <a:gd name="T35" fmla="*/ 15 h 65"/>
                <a:gd name="T36" fmla="*/ 5 w 65"/>
                <a:gd name="T37" fmla="*/ 15 h 65"/>
                <a:gd name="T38" fmla="*/ 6 w 65"/>
                <a:gd name="T39" fmla="*/ 15 h 65"/>
                <a:gd name="T40" fmla="*/ 7 w 65"/>
                <a:gd name="T41" fmla="*/ 16 h 65"/>
                <a:gd name="T42" fmla="*/ 8 w 65"/>
                <a:gd name="T43" fmla="*/ 16 h 65"/>
                <a:gd name="T44" fmla="*/ 9 w 65"/>
                <a:gd name="T45" fmla="*/ 16 h 65"/>
                <a:gd name="T46" fmla="*/ 10 w 65"/>
                <a:gd name="T47" fmla="*/ 16 h 65"/>
                <a:gd name="T48" fmla="*/ 11 w 65"/>
                <a:gd name="T49" fmla="*/ 15 h 65"/>
                <a:gd name="T50" fmla="*/ 12 w 65"/>
                <a:gd name="T51" fmla="*/ 15 h 65"/>
                <a:gd name="T52" fmla="*/ 13 w 65"/>
                <a:gd name="T53" fmla="*/ 15 h 65"/>
                <a:gd name="T54" fmla="*/ 14 w 65"/>
                <a:gd name="T55" fmla="*/ 14 h 65"/>
                <a:gd name="T56" fmla="*/ 15 w 65"/>
                <a:gd name="T57" fmla="*/ 13 h 65"/>
                <a:gd name="T58" fmla="*/ 16 w 65"/>
                <a:gd name="T59" fmla="*/ 12 h 65"/>
                <a:gd name="T60" fmla="*/ 16 w 65"/>
                <a:gd name="T61" fmla="*/ 11 h 65"/>
                <a:gd name="T62" fmla="*/ 17 w 65"/>
                <a:gd name="T63" fmla="*/ 10 h 65"/>
                <a:gd name="T64" fmla="*/ 17 w 65"/>
                <a:gd name="T65" fmla="*/ 9 h 65"/>
                <a:gd name="T66" fmla="*/ 17 w 65"/>
                <a:gd name="T67" fmla="*/ 7 h 65"/>
                <a:gd name="T68" fmla="*/ 17 w 65"/>
                <a:gd name="T69" fmla="*/ 6 h 65"/>
                <a:gd name="T70" fmla="*/ 16 w 65"/>
                <a:gd name="T71" fmla="*/ 5 h 65"/>
                <a:gd name="T72" fmla="*/ 16 w 65"/>
                <a:gd name="T73" fmla="*/ 4 h 65"/>
                <a:gd name="T74" fmla="*/ 15 w 65"/>
                <a:gd name="T75" fmla="*/ 3 h 65"/>
                <a:gd name="T76" fmla="*/ 14 w 65"/>
                <a:gd name="T77" fmla="*/ 2 h 65"/>
                <a:gd name="T78" fmla="*/ 13 w 65"/>
                <a:gd name="T79" fmla="*/ 1 h 65"/>
                <a:gd name="T80" fmla="*/ 12 w 65"/>
                <a:gd name="T81" fmla="*/ 1 h 65"/>
                <a:gd name="T82" fmla="*/ 11 w 65"/>
                <a:gd name="T83" fmla="*/ 0 h 65"/>
                <a:gd name="T84" fmla="*/ 10 w 65"/>
                <a:gd name="T85" fmla="*/ 0 h 65"/>
                <a:gd name="T86" fmla="*/ 9 w 65"/>
                <a:gd name="T87" fmla="*/ 0 h 65"/>
                <a:gd name="T88" fmla="*/ 8 w 65"/>
                <a:gd name="T89" fmla="*/ 8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2"/>
                  </a:moveTo>
                  <a:lnTo>
                    <a:pt x="32" y="0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4" y="49"/>
                  </a:lnTo>
                  <a:lnTo>
                    <a:pt x="4" y="50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58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8" y="54"/>
                  </a:lnTo>
                  <a:lnTo>
                    <a:pt x="60" y="52"/>
                  </a:lnTo>
                  <a:lnTo>
                    <a:pt x="61" y="50"/>
                  </a:lnTo>
                  <a:lnTo>
                    <a:pt x="61" y="49"/>
                  </a:lnTo>
                  <a:lnTo>
                    <a:pt x="63" y="47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5" y="42"/>
                  </a:lnTo>
                  <a:lnTo>
                    <a:pt x="65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5" y="32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0" y="15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Freeform 52"/>
            <p:cNvSpPr>
              <a:spLocks/>
            </p:cNvSpPr>
            <p:nvPr/>
          </p:nvSpPr>
          <p:spPr bwMode="auto">
            <a:xfrm>
              <a:off x="4395" y="1390"/>
              <a:ext cx="24" cy="24"/>
            </a:xfrm>
            <a:custGeom>
              <a:avLst/>
              <a:gdLst>
                <a:gd name="T0" fmla="*/ 5 w 49"/>
                <a:gd name="T1" fmla="*/ 0 h 49"/>
                <a:gd name="T2" fmla="*/ 4 w 49"/>
                <a:gd name="T3" fmla="*/ 0 h 49"/>
                <a:gd name="T4" fmla="*/ 3 w 49"/>
                <a:gd name="T5" fmla="*/ 0 h 49"/>
                <a:gd name="T6" fmla="*/ 2 w 49"/>
                <a:gd name="T7" fmla="*/ 0 h 49"/>
                <a:gd name="T8" fmla="*/ 2 w 49"/>
                <a:gd name="T9" fmla="*/ 1 h 49"/>
                <a:gd name="T10" fmla="*/ 1 w 49"/>
                <a:gd name="T11" fmla="*/ 2 h 49"/>
                <a:gd name="T12" fmla="*/ 1 w 49"/>
                <a:gd name="T13" fmla="*/ 2 h 49"/>
                <a:gd name="T14" fmla="*/ 0 w 49"/>
                <a:gd name="T15" fmla="*/ 3 h 49"/>
                <a:gd name="T16" fmla="*/ 0 w 49"/>
                <a:gd name="T17" fmla="*/ 4 h 49"/>
                <a:gd name="T18" fmla="*/ 0 w 49"/>
                <a:gd name="T19" fmla="*/ 5 h 49"/>
                <a:gd name="T20" fmla="*/ 0 w 49"/>
                <a:gd name="T21" fmla="*/ 6 h 49"/>
                <a:gd name="T22" fmla="*/ 0 w 49"/>
                <a:gd name="T23" fmla="*/ 6 h 49"/>
                <a:gd name="T24" fmla="*/ 0 w 49"/>
                <a:gd name="T25" fmla="*/ 7 h 49"/>
                <a:gd name="T26" fmla="*/ 0 w 49"/>
                <a:gd name="T27" fmla="*/ 8 h 49"/>
                <a:gd name="T28" fmla="*/ 0 w 49"/>
                <a:gd name="T29" fmla="*/ 9 h 49"/>
                <a:gd name="T30" fmla="*/ 1 w 49"/>
                <a:gd name="T31" fmla="*/ 9 h 49"/>
                <a:gd name="T32" fmla="*/ 2 w 49"/>
                <a:gd name="T33" fmla="*/ 10 h 49"/>
                <a:gd name="T34" fmla="*/ 2 w 49"/>
                <a:gd name="T35" fmla="*/ 11 h 49"/>
                <a:gd name="T36" fmla="*/ 3 w 49"/>
                <a:gd name="T37" fmla="*/ 11 h 49"/>
                <a:gd name="T38" fmla="*/ 4 w 49"/>
                <a:gd name="T39" fmla="*/ 11 h 49"/>
                <a:gd name="T40" fmla="*/ 5 w 49"/>
                <a:gd name="T41" fmla="*/ 12 h 49"/>
                <a:gd name="T42" fmla="*/ 6 w 49"/>
                <a:gd name="T43" fmla="*/ 12 h 49"/>
                <a:gd name="T44" fmla="*/ 6 w 49"/>
                <a:gd name="T45" fmla="*/ 12 h 49"/>
                <a:gd name="T46" fmla="*/ 7 w 49"/>
                <a:gd name="T47" fmla="*/ 11 h 49"/>
                <a:gd name="T48" fmla="*/ 8 w 49"/>
                <a:gd name="T49" fmla="*/ 11 h 49"/>
                <a:gd name="T50" fmla="*/ 9 w 49"/>
                <a:gd name="T51" fmla="*/ 11 h 49"/>
                <a:gd name="T52" fmla="*/ 9 w 49"/>
                <a:gd name="T53" fmla="*/ 10 h 49"/>
                <a:gd name="T54" fmla="*/ 10 w 49"/>
                <a:gd name="T55" fmla="*/ 10 h 49"/>
                <a:gd name="T56" fmla="*/ 11 w 49"/>
                <a:gd name="T57" fmla="*/ 9 h 49"/>
                <a:gd name="T58" fmla="*/ 11 w 49"/>
                <a:gd name="T59" fmla="*/ 8 h 49"/>
                <a:gd name="T60" fmla="*/ 11 w 49"/>
                <a:gd name="T61" fmla="*/ 7 h 49"/>
                <a:gd name="T62" fmla="*/ 12 w 49"/>
                <a:gd name="T63" fmla="*/ 7 h 49"/>
                <a:gd name="T64" fmla="*/ 12 w 49"/>
                <a:gd name="T65" fmla="*/ 6 h 49"/>
                <a:gd name="T66" fmla="*/ 12 w 49"/>
                <a:gd name="T67" fmla="*/ 5 h 49"/>
                <a:gd name="T68" fmla="*/ 11 w 49"/>
                <a:gd name="T69" fmla="*/ 4 h 49"/>
                <a:gd name="T70" fmla="*/ 11 w 49"/>
                <a:gd name="T71" fmla="*/ 3 h 49"/>
                <a:gd name="T72" fmla="*/ 11 w 49"/>
                <a:gd name="T73" fmla="*/ 2 h 49"/>
                <a:gd name="T74" fmla="*/ 10 w 49"/>
                <a:gd name="T75" fmla="*/ 2 h 49"/>
                <a:gd name="T76" fmla="*/ 10 w 49"/>
                <a:gd name="T77" fmla="*/ 1 h 49"/>
                <a:gd name="T78" fmla="*/ 9 w 49"/>
                <a:gd name="T79" fmla="*/ 1 h 49"/>
                <a:gd name="T80" fmla="*/ 8 w 49"/>
                <a:gd name="T81" fmla="*/ 0 h 49"/>
                <a:gd name="T82" fmla="*/ 7 w 49"/>
                <a:gd name="T83" fmla="*/ 0 h 49"/>
                <a:gd name="T84" fmla="*/ 6 w 49"/>
                <a:gd name="T85" fmla="*/ 0 h 49"/>
                <a:gd name="T86" fmla="*/ 6 w 49"/>
                <a:gd name="T87" fmla="*/ 0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24" y="0"/>
                  </a:move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1"/>
                  </a:lnTo>
                  <a:lnTo>
                    <a:pt x="8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6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Freeform 53"/>
            <p:cNvSpPr>
              <a:spLocks/>
            </p:cNvSpPr>
            <p:nvPr/>
          </p:nvSpPr>
          <p:spPr bwMode="auto">
            <a:xfrm>
              <a:off x="4384" y="1509"/>
              <a:ext cx="33" cy="33"/>
            </a:xfrm>
            <a:custGeom>
              <a:avLst/>
              <a:gdLst>
                <a:gd name="T0" fmla="*/ 8 w 65"/>
                <a:gd name="T1" fmla="*/ 1 h 65"/>
                <a:gd name="T2" fmla="*/ 7 w 65"/>
                <a:gd name="T3" fmla="*/ 1 h 65"/>
                <a:gd name="T4" fmla="*/ 6 w 65"/>
                <a:gd name="T5" fmla="*/ 1 h 65"/>
                <a:gd name="T6" fmla="*/ 5 w 65"/>
                <a:gd name="T7" fmla="*/ 2 h 65"/>
                <a:gd name="T8" fmla="*/ 4 w 65"/>
                <a:gd name="T9" fmla="*/ 2 h 65"/>
                <a:gd name="T10" fmla="*/ 3 w 65"/>
                <a:gd name="T11" fmla="*/ 3 h 65"/>
                <a:gd name="T12" fmla="*/ 2 w 65"/>
                <a:gd name="T13" fmla="*/ 4 h 65"/>
                <a:gd name="T14" fmla="*/ 1 w 65"/>
                <a:gd name="T15" fmla="*/ 5 h 65"/>
                <a:gd name="T16" fmla="*/ 1 w 65"/>
                <a:gd name="T17" fmla="*/ 6 h 65"/>
                <a:gd name="T18" fmla="*/ 1 w 65"/>
                <a:gd name="T19" fmla="*/ 7 h 65"/>
                <a:gd name="T20" fmla="*/ 1 w 65"/>
                <a:gd name="T21" fmla="*/ 8 h 65"/>
                <a:gd name="T22" fmla="*/ 1 w 65"/>
                <a:gd name="T23" fmla="*/ 9 h 65"/>
                <a:gd name="T24" fmla="*/ 1 w 65"/>
                <a:gd name="T25" fmla="*/ 11 h 65"/>
                <a:gd name="T26" fmla="*/ 1 w 65"/>
                <a:gd name="T27" fmla="*/ 11 h 65"/>
                <a:gd name="T28" fmla="*/ 1 w 65"/>
                <a:gd name="T29" fmla="*/ 13 h 65"/>
                <a:gd name="T30" fmla="*/ 2 w 65"/>
                <a:gd name="T31" fmla="*/ 13 h 65"/>
                <a:gd name="T32" fmla="*/ 3 w 65"/>
                <a:gd name="T33" fmla="*/ 15 h 65"/>
                <a:gd name="T34" fmla="*/ 4 w 65"/>
                <a:gd name="T35" fmla="*/ 16 h 65"/>
                <a:gd name="T36" fmla="*/ 5 w 65"/>
                <a:gd name="T37" fmla="*/ 16 h 65"/>
                <a:gd name="T38" fmla="*/ 6 w 65"/>
                <a:gd name="T39" fmla="*/ 16 h 65"/>
                <a:gd name="T40" fmla="*/ 7 w 65"/>
                <a:gd name="T41" fmla="*/ 17 h 65"/>
                <a:gd name="T42" fmla="*/ 8 w 65"/>
                <a:gd name="T43" fmla="*/ 17 h 65"/>
                <a:gd name="T44" fmla="*/ 9 w 65"/>
                <a:gd name="T45" fmla="*/ 17 h 65"/>
                <a:gd name="T46" fmla="*/ 10 w 65"/>
                <a:gd name="T47" fmla="*/ 17 h 65"/>
                <a:gd name="T48" fmla="*/ 11 w 65"/>
                <a:gd name="T49" fmla="*/ 16 h 65"/>
                <a:gd name="T50" fmla="*/ 12 w 65"/>
                <a:gd name="T51" fmla="*/ 16 h 65"/>
                <a:gd name="T52" fmla="*/ 13 w 65"/>
                <a:gd name="T53" fmla="*/ 16 h 65"/>
                <a:gd name="T54" fmla="*/ 14 w 65"/>
                <a:gd name="T55" fmla="*/ 15 h 65"/>
                <a:gd name="T56" fmla="*/ 15 w 65"/>
                <a:gd name="T57" fmla="*/ 13 h 65"/>
                <a:gd name="T58" fmla="*/ 16 w 65"/>
                <a:gd name="T59" fmla="*/ 13 h 65"/>
                <a:gd name="T60" fmla="*/ 16 w 65"/>
                <a:gd name="T61" fmla="*/ 11 h 65"/>
                <a:gd name="T62" fmla="*/ 17 w 65"/>
                <a:gd name="T63" fmla="*/ 11 h 65"/>
                <a:gd name="T64" fmla="*/ 17 w 65"/>
                <a:gd name="T65" fmla="*/ 9 h 65"/>
                <a:gd name="T66" fmla="*/ 17 w 65"/>
                <a:gd name="T67" fmla="*/ 8 h 65"/>
                <a:gd name="T68" fmla="*/ 17 w 65"/>
                <a:gd name="T69" fmla="*/ 7 h 65"/>
                <a:gd name="T70" fmla="*/ 16 w 65"/>
                <a:gd name="T71" fmla="*/ 6 h 65"/>
                <a:gd name="T72" fmla="*/ 16 w 65"/>
                <a:gd name="T73" fmla="*/ 5 h 65"/>
                <a:gd name="T74" fmla="*/ 15 w 65"/>
                <a:gd name="T75" fmla="*/ 4 h 65"/>
                <a:gd name="T76" fmla="*/ 14 w 65"/>
                <a:gd name="T77" fmla="*/ 3 h 65"/>
                <a:gd name="T78" fmla="*/ 13 w 65"/>
                <a:gd name="T79" fmla="*/ 2 h 65"/>
                <a:gd name="T80" fmla="*/ 12 w 65"/>
                <a:gd name="T81" fmla="*/ 2 h 65"/>
                <a:gd name="T82" fmla="*/ 11 w 65"/>
                <a:gd name="T83" fmla="*/ 1 h 65"/>
                <a:gd name="T84" fmla="*/ 10 w 65"/>
                <a:gd name="T85" fmla="*/ 1 h 65"/>
                <a:gd name="T86" fmla="*/ 9 w 65"/>
                <a:gd name="T87" fmla="*/ 1 h 65"/>
                <a:gd name="T88" fmla="*/ 8 w 65"/>
                <a:gd name="T89" fmla="*/ 9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3"/>
                  </a:moveTo>
                  <a:lnTo>
                    <a:pt x="32" y="0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4" y="49"/>
                  </a:lnTo>
                  <a:lnTo>
                    <a:pt x="4" y="51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9" y="56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59"/>
                  </a:lnTo>
                  <a:lnTo>
                    <a:pt x="14" y="61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3" y="64"/>
                  </a:lnTo>
                  <a:lnTo>
                    <a:pt x="45" y="64"/>
                  </a:lnTo>
                  <a:lnTo>
                    <a:pt x="47" y="64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2" y="61"/>
                  </a:lnTo>
                  <a:lnTo>
                    <a:pt x="53" y="59"/>
                  </a:lnTo>
                  <a:lnTo>
                    <a:pt x="55" y="57"/>
                  </a:lnTo>
                  <a:lnTo>
                    <a:pt x="56" y="57"/>
                  </a:lnTo>
                  <a:lnTo>
                    <a:pt x="56" y="56"/>
                  </a:lnTo>
                  <a:lnTo>
                    <a:pt x="58" y="54"/>
                  </a:lnTo>
                  <a:lnTo>
                    <a:pt x="60" y="52"/>
                  </a:lnTo>
                  <a:lnTo>
                    <a:pt x="61" y="51"/>
                  </a:lnTo>
                  <a:lnTo>
                    <a:pt x="61" y="49"/>
                  </a:lnTo>
                  <a:lnTo>
                    <a:pt x="63" y="47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3"/>
                  </a:lnTo>
                  <a:lnTo>
                    <a:pt x="65" y="41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5" y="36"/>
                  </a:lnTo>
                  <a:lnTo>
                    <a:pt x="65" y="33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61" y="17"/>
                  </a:lnTo>
                  <a:lnTo>
                    <a:pt x="60" y="15"/>
                  </a:lnTo>
                  <a:lnTo>
                    <a:pt x="58" y="13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Freeform 54"/>
            <p:cNvSpPr>
              <a:spLocks/>
            </p:cNvSpPr>
            <p:nvPr/>
          </p:nvSpPr>
          <p:spPr bwMode="auto">
            <a:xfrm>
              <a:off x="4395" y="1503"/>
              <a:ext cx="24" cy="25"/>
            </a:xfrm>
            <a:custGeom>
              <a:avLst/>
              <a:gdLst>
                <a:gd name="T0" fmla="*/ 5 w 49"/>
                <a:gd name="T1" fmla="*/ 0 h 49"/>
                <a:gd name="T2" fmla="*/ 4 w 49"/>
                <a:gd name="T3" fmla="*/ 1 h 49"/>
                <a:gd name="T4" fmla="*/ 3 w 49"/>
                <a:gd name="T5" fmla="*/ 1 h 49"/>
                <a:gd name="T6" fmla="*/ 2 w 49"/>
                <a:gd name="T7" fmla="*/ 1 h 49"/>
                <a:gd name="T8" fmla="*/ 2 w 49"/>
                <a:gd name="T9" fmla="*/ 2 h 49"/>
                <a:gd name="T10" fmla="*/ 1 w 49"/>
                <a:gd name="T11" fmla="*/ 2 h 49"/>
                <a:gd name="T12" fmla="*/ 1 w 49"/>
                <a:gd name="T13" fmla="*/ 3 h 49"/>
                <a:gd name="T14" fmla="*/ 0 w 49"/>
                <a:gd name="T15" fmla="*/ 4 h 49"/>
                <a:gd name="T16" fmla="*/ 0 w 49"/>
                <a:gd name="T17" fmla="*/ 4 h 49"/>
                <a:gd name="T18" fmla="*/ 0 w 49"/>
                <a:gd name="T19" fmla="*/ 6 h 49"/>
                <a:gd name="T20" fmla="*/ 0 w 49"/>
                <a:gd name="T21" fmla="*/ 6 h 49"/>
                <a:gd name="T22" fmla="*/ 0 w 49"/>
                <a:gd name="T23" fmla="*/ 7 h 49"/>
                <a:gd name="T24" fmla="*/ 0 w 49"/>
                <a:gd name="T25" fmla="*/ 8 h 49"/>
                <a:gd name="T26" fmla="*/ 0 w 49"/>
                <a:gd name="T27" fmla="*/ 9 h 49"/>
                <a:gd name="T28" fmla="*/ 0 w 49"/>
                <a:gd name="T29" fmla="*/ 10 h 49"/>
                <a:gd name="T30" fmla="*/ 1 w 49"/>
                <a:gd name="T31" fmla="*/ 10 h 49"/>
                <a:gd name="T32" fmla="*/ 2 w 49"/>
                <a:gd name="T33" fmla="*/ 11 h 49"/>
                <a:gd name="T34" fmla="*/ 2 w 49"/>
                <a:gd name="T35" fmla="*/ 11 h 49"/>
                <a:gd name="T36" fmla="*/ 3 w 49"/>
                <a:gd name="T37" fmla="*/ 12 h 49"/>
                <a:gd name="T38" fmla="*/ 4 w 49"/>
                <a:gd name="T39" fmla="*/ 12 h 49"/>
                <a:gd name="T40" fmla="*/ 5 w 49"/>
                <a:gd name="T41" fmla="*/ 13 h 49"/>
                <a:gd name="T42" fmla="*/ 6 w 49"/>
                <a:gd name="T43" fmla="*/ 13 h 49"/>
                <a:gd name="T44" fmla="*/ 6 w 49"/>
                <a:gd name="T45" fmla="*/ 13 h 49"/>
                <a:gd name="T46" fmla="*/ 7 w 49"/>
                <a:gd name="T47" fmla="*/ 12 h 49"/>
                <a:gd name="T48" fmla="*/ 8 w 49"/>
                <a:gd name="T49" fmla="*/ 12 h 49"/>
                <a:gd name="T50" fmla="*/ 9 w 49"/>
                <a:gd name="T51" fmla="*/ 12 h 49"/>
                <a:gd name="T52" fmla="*/ 9 w 49"/>
                <a:gd name="T53" fmla="*/ 11 h 49"/>
                <a:gd name="T54" fmla="*/ 10 w 49"/>
                <a:gd name="T55" fmla="*/ 11 h 49"/>
                <a:gd name="T56" fmla="*/ 11 w 49"/>
                <a:gd name="T57" fmla="*/ 10 h 49"/>
                <a:gd name="T58" fmla="*/ 11 w 49"/>
                <a:gd name="T59" fmla="*/ 9 h 49"/>
                <a:gd name="T60" fmla="*/ 11 w 49"/>
                <a:gd name="T61" fmla="*/ 8 h 49"/>
                <a:gd name="T62" fmla="*/ 12 w 49"/>
                <a:gd name="T63" fmla="*/ 7 h 49"/>
                <a:gd name="T64" fmla="*/ 12 w 49"/>
                <a:gd name="T65" fmla="*/ 6 h 49"/>
                <a:gd name="T66" fmla="*/ 12 w 49"/>
                <a:gd name="T67" fmla="*/ 6 h 49"/>
                <a:gd name="T68" fmla="*/ 11 w 49"/>
                <a:gd name="T69" fmla="*/ 5 h 49"/>
                <a:gd name="T70" fmla="*/ 11 w 49"/>
                <a:gd name="T71" fmla="*/ 4 h 49"/>
                <a:gd name="T72" fmla="*/ 11 w 49"/>
                <a:gd name="T73" fmla="*/ 3 h 49"/>
                <a:gd name="T74" fmla="*/ 10 w 49"/>
                <a:gd name="T75" fmla="*/ 2 h 49"/>
                <a:gd name="T76" fmla="*/ 10 w 49"/>
                <a:gd name="T77" fmla="*/ 2 h 49"/>
                <a:gd name="T78" fmla="*/ 9 w 49"/>
                <a:gd name="T79" fmla="*/ 2 h 49"/>
                <a:gd name="T80" fmla="*/ 8 w 49"/>
                <a:gd name="T81" fmla="*/ 1 h 49"/>
                <a:gd name="T82" fmla="*/ 7 w 49"/>
                <a:gd name="T83" fmla="*/ 1 h 49"/>
                <a:gd name="T84" fmla="*/ 6 w 49"/>
                <a:gd name="T85" fmla="*/ 0 h 49"/>
                <a:gd name="T86" fmla="*/ 6 w 49"/>
                <a:gd name="T87" fmla="*/ 0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24" y="0"/>
                  </a:move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1"/>
                  </a:lnTo>
                  <a:lnTo>
                    <a:pt x="8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Freeform 55"/>
            <p:cNvSpPr>
              <a:spLocks/>
            </p:cNvSpPr>
            <p:nvPr/>
          </p:nvSpPr>
          <p:spPr bwMode="auto">
            <a:xfrm>
              <a:off x="4384" y="1623"/>
              <a:ext cx="33" cy="33"/>
            </a:xfrm>
            <a:custGeom>
              <a:avLst/>
              <a:gdLst>
                <a:gd name="T0" fmla="*/ 8 w 65"/>
                <a:gd name="T1" fmla="*/ 1 h 65"/>
                <a:gd name="T2" fmla="*/ 7 w 65"/>
                <a:gd name="T3" fmla="*/ 1 h 65"/>
                <a:gd name="T4" fmla="*/ 6 w 65"/>
                <a:gd name="T5" fmla="*/ 1 h 65"/>
                <a:gd name="T6" fmla="*/ 5 w 65"/>
                <a:gd name="T7" fmla="*/ 2 h 65"/>
                <a:gd name="T8" fmla="*/ 4 w 65"/>
                <a:gd name="T9" fmla="*/ 2 h 65"/>
                <a:gd name="T10" fmla="*/ 3 w 65"/>
                <a:gd name="T11" fmla="*/ 3 h 65"/>
                <a:gd name="T12" fmla="*/ 2 w 65"/>
                <a:gd name="T13" fmla="*/ 4 h 65"/>
                <a:gd name="T14" fmla="*/ 1 w 65"/>
                <a:gd name="T15" fmla="*/ 5 h 65"/>
                <a:gd name="T16" fmla="*/ 1 w 65"/>
                <a:gd name="T17" fmla="*/ 6 h 65"/>
                <a:gd name="T18" fmla="*/ 1 w 65"/>
                <a:gd name="T19" fmla="*/ 7 h 65"/>
                <a:gd name="T20" fmla="*/ 1 w 65"/>
                <a:gd name="T21" fmla="*/ 8 h 65"/>
                <a:gd name="T22" fmla="*/ 1 w 65"/>
                <a:gd name="T23" fmla="*/ 9 h 65"/>
                <a:gd name="T24" fmla="*/ 1 w 65"/>
                <a:gd name="T25" fmla="*/ 11 h 65"/>
                <a:gd name="T26" fmla="*/ 1 w 65"/>
                <a:gd name="T27" fmla="*/ 11 h 65"/>
                <a:gd name="T28" fmla="*/ 1 w 65"/>
                <a:gd name="T29" fmla="*/ 13 h 65"/>
                <a:gd name="T30" fmla="*/ 2 w 65"/>
                <a:gd name="T31" fmla="*/ 13 h 65"/>
                <a:gd name="T32" fmla="*/ 3 w 65"/>
                <a:gd name="T33" fmla="*/ 15 h 65"/>
                <a:gd name="T34" fmla="*/ 4 w 65"/>
                <a:gd name="T35" fmla="*/ 15 h 65"/>
                <a:gd name="T36" fmla="*/ 5 w 65"/>
                <a:gd name="T37" fmla="*/ 16 h 65"/>
                <a:gd name="T38" fmla="*/ 6 w 65"/>
                <a:gd name="T39" fmla="*/ 16 h 65"/>
                <a:gd name="T40" fmla="*/ 7 w 65"/>
                <a:gd name="T41" fmla="*/ 17 h 65"/>
                <a:gd name="T42" fmla="*/ 8 w 65"/>
                <a:gd name="T43" fmla="*/ 17 h 65"/>
                <a:gd name="T44" fmla="*/ 9 w 65"/>
                <a:gd name="T45" fmla="*/ 17 h 65"/>
                <a:gd name="T46" fmla="*/ 10 w 65"/>
                <a:gd name="T47" fmla="*/ 17 h 65"/>
                <a:gd name="T48" fmla="*/ 11 w 65"/>
                <a:gd name="T49" fmla="*/ 16 h 65"/>
                <a:gd name="T50" fmla="*/ 12 w 65"/>
                <a:gd name="T51" fmla="*/ 16 h 65"/>
                <a:gd name="T52" fmla="*/ 13 w 65"/>
                <a:gd name="T53" fmla="*/ 15 h 65"/>
                <a:gd name="T54" fmla="*/ 14 w 65"/>
                <a:gd name="T55" fmla="*/ 15 h 65"/>
                <a:gd name="T56" fmla="*/ 15 w 65"/>
                <a:gd name="T57" fmla="*/ 13 h 65"/>
                <a:gd name="T58" fmla="*/ 16 w 65"/>
                <a:gd name="T59" fmla="*/ 13 h 65"/>
                <a:gd name="T60" fmla="*/ 16 w 65"/>
                <a:gd name="T61" fmla="*/ 11 h 65"/>
                <a:gd name="T62" fmla="*/ 17 w 65"/>
                <a:gd name="T63" fmla="*/ 11 h 65"/>
                <a:gd name="T64" fmla="*/ 17 w 65"/>
                <a:gd name="T65" fmla="*/ 9 h 65"/>
                <a:gd name="T66" fmla="*/ 17 w 65"/>
                <a:gd name="T67" fmla="*/ 8 h 65"/>
                <a:gd name="T68" fmla="*/ 17 w 65"/>
                <a:gd name="T69" fmla="*/ 7 h 65"/>
                <a:gd name="T70" fmla="*/ 16 w 65"/>
                <a:gd name="T71" fmla="*/ 6 h 65"/>
                <a:gd name="T72" fmla="*/ 16 w 65"/>
                <a:gd name="T73" fmla="*/ 5 h 65"/>
                <a:gd name="T74" fmla="*/ 15 w 65"/>
                <a:gd name="T75" fmla="*/ 4 h 65"/>
                <a:gd name="T76" fmla="*/ 14 w 65"/>
                <a:gd name="T77" fmla="*/ 3 h 65"/>
                <a:gd name="T78" fmla="*/ 13 w 65"/>
                <a:gd name="T79" fmla="*/ 2 h 65"/>
                <a:gd name="T80" fmla="*/ 12 w 65"/>
                <a:gd name="T81" fmla="*/ 2 h 65"/>
                <a:gd name="T82" fmla="*/ 11 w 65"/>
                <a:gd name="T83" fmla="*/ 1 h 65"/>
                <a:gd name="T84" fmla="*/ 10 w 65"/>
                <a:gd name="T85" fmla="*/ 1 h 65"/>
                <a:gd name="T86" fmla="*/ 9 w 65"/>
                <a:gd name="T87" fmla="*/ 1 h 65"/>
                <a:gd name="T88" fmla="*/ 8 w 65"/>
                <a:gd name="T89" fmla="*/ 9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3"/>
                  </a:moveTo>
                  <a:lnTo>
                    <a:pt x="32" y="0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4" y="49"/>
                  </a:lnTo>
                  <a:lnTo>
                    <a:pt x="4" y="51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3" y="64"/>
                  </a:lnTo>
                  <a:lnTo>
                    <a:pt x="45" y="64"/>
                  </a:lnTo>
                  <a:lnTo>
                    <a:pt x="47" y="64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5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8" y="54"/>
                  </a:lnTo>
                  <a:lnTo>
                    <a:pt x="60" y="52"/>
                  </a:lnTo>
                  <a:lnTo>
                    <a:pt x="61" y="51"/>
                  </a:lnTo>
                  <a:lnTo>
                    <a:pt x="61" y="49"/>
                  </a:lnTo>
                  <a:lnTo>
                    <a:pt x="63" y="47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2"/>
                  </a:lnTo>
                  <a:lnTo>
                    <a:pt x="65" y="41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5" y="36"/>
                  </a:lnTo>
                  <a:lnTo>
                    <a:pt x="65" y="33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0" y="15"/>
                  </a:lnTo>
                  <a:lnTo>
                    <a:pt x="58" y="13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Freeform 56"/>
            <p:cNvSpPr>
              <a:spLocks/>
            </p:cNvSpPr>
            <p:nvPr/>
          </p:nvSpPr>
          <p:spPr bwMode="auto">
            <a:xfrm>
              <a:off x="4395" y="1634"/>
              <a:ext cx="24" cy="24"/>
            </a:xfrm>
            <a:custGeom>
              <a:avLst/>
              <a:gdLst>
                <a:gd name="T0" fmla="*/ 5 w 49"/>
                <a:gd name="T1" fmla="*/ 0 h 49"/>
                <a:gd name="T2" fmla="*/ 4 w 49"/>
                <a:gd name="T3" fmla="*/ 0 h 49"/>
                <a:gd name="T4" fmla="*/ 3 w 49"/>
                <a:gd name="T5" fmla="*/ 0 h 49"/>
                <a:gd name="T6" fmla="*/ 2 w 49"/>
                <a:gd name="T7" fmla="*/ 1 h 49"/>
                <a:gd name="T8" fmla="*/ 2 w 49"/>
                <a:gd name="T9" fmla="*/ 1 h 49"/>
                <a:gd name="T10" fmla="*/ 1 w 49"/>
                <a:gd name="T11" fmla="*/ 2 h 49"/>
                <a:gd name="T12" fmla="*/ 1 w 49"/>
                <a:gd name="T13" fmla="*/ 3 h 49"/>
                <a:gd name="T14" fmla="*/ 0 w 49"/>
                <a:gd name="T15" fmla="*/ 3 h 49"/>
                <a:gd name="T16" fmla="*/ 0 w 49"/>
                <a:gd name="T17" fmla="*/ 4 h 49"/>
                <a:gd name="T18" fmla="*/ 0 w 49"/>
                <a:gd name="T19" fmla="*/ 5 h 49"/>
                <a:gd name="T20" fmla="*/ 0 w 49"/>
                <a:gd name="T21" fmla="*/ 6 h 49"/>
                <a:gd name="T22" fmla="*/ 0 w 49"/>
                <a:gd name="T23" fmla="*/ 6 h 49"/>
                <a:gd name="T24" fmla="*/ 0 w 49"/>
                <a:gd name="T25" fmla="*/ 7 h 49"/>
                <a:gd name="T26" fmla="*/ 0 w 49"/>
                <a:gd name="T27" fmla="*/ 8 h 49"/>
                <a:gd name="T28" fmla="*/ 0 w 49"/>
                <a:gd name="T29" fmla="*/ 9 h 49"/>
                <a:gd name="T30" fmla="*/ 1 w 49"/>
                <a:gd name="T31" fmla="*/ 9 h 49"/>
                <a:gd name="T32" fmla="*/ 2 w 49"/>
                <a:gd name="T33" fmla="*/ 10 h 49"/>
                <a:gd name="T34" fmla="*/ 2 w 49"/>
                <a:gd name="T35" fmla="*/ 11 h 49"/>
                <a:gd name="T36" fmla="*/ 3 w 49"/>
                <a:gd name="T37" fmla="*/ 11 h 49"/>
                <a:gd name="T38" fmla="*/ 4 w 49"/>
                <a:gd name="T39" fmla="*/ 12 h 49"/>
                <a:gd name="T40" fmla="*/ 5 w 49"/>
                <a:gd name="T41" fmla="*/ 12 h 49"/>
                <a:gd name="T42" fmla="*/ 6 w 49"/>
                <a:gd name="T43" fmla="*/ 12 h 49"/>
                <a:gd name="T44" fmla="*/ 6 w 49"/>
                <a:gd name="T45" fmla="*/ 12 h 49"/>
                <a:gd name="T46" fmla="*/ 7 w 49"/>
                <a:gd name="T47" fmla="*/ 12 h 49"/>
                <a:gd name="T48" fmla="*/ 8 w 49"/>
                <a:gd name="T49" fmla="*/ 12 h 49"/>
                <a:gd name="T50" fmla="*/ 9 w 49"/>
                <a:gd name="T51" fmla="*/ 11 h 49"/>
                <a:gd name="T52" fmla="*/ 9 w 49"/>
                <a:gd name="T53" fmla="*/ 10 h 49"/>
                <a:gd name="T54" fmla="*/ 10 w 49"/>
                <a:gd name="T55" fmla="*/ 10 h 49"/>
                <a:gd name="T56" fmla="*/ 11 w 49"/>
                <a:gd name="T57" fmla="*/ 9 h 49"/>
                <a:gd name="T58" fmla="*/ 11 w 49"/>
                <a:gd name="T59" fmla="*/ 8 h 49"/>
                <a:gd name="T60" fmla="*/ 11 w 49"/>
                <a:gd name="T61" fmla="*/ 7 h 49"/>
                <a:gd name="T62" fmla="*/ 12 w 49"/>
                <a:gd name="T63" fmla="*/ 7 h 49"/>
                <a:gd name="T64" fmla="*/ 12 w 49"/>
                <a:gd name="T65" fmla="*/ 6 h 49"/>
                <a:gd name="T66" fmla="*/ 12 w 49"/>
                <a:gd name="T67" fmla="*/ 5 h 49"/>
                <a:gd name="T68" fmla="*/ 11 w 49"/>
                <a:gd name="T69" fmla="*/ 4 h 49"/>
                <a:gd name="T70" fmla="*/ 11 w 49"/>
                <a:gd name="T71" fmla="*/ 3 h 49"/>
                <a:gd name="T72" fmla="*/ 11 w 49"/>
                <a:gd name="T73" fmla="*/ 3 h 49"/>
                <a:gd name="T74" fmla="*/ 10 w 49"/>
                <a:gd name="T75" fmla="*/ 2 h 49"/>
                <a:gd name="T76" fmla="*/ 10 w 49"/>
                <a:gd name="T77" fmla="*/ 1 h 49"/>
                <a:gd name="T78" fmla="*/ 9 w 49"/>
                <a:gd name="T79" fmla="*/ 1 h 49"/>
                <a:gd name="T80" fmla="*/ 8 w 49"/>
                <a:gd name="T81" fmla="*/ 1 h 49"/>
                <a:gd name="T82" fmla="*/ 7 w 49"/>
                <a:gd name="T83" fmla="*/ 0 h 49"/>
                <a:gd name="T84" fmla="*/ 6 w 49"/>
                <a:gd name="T85" fmla="*/ 0 h 49"/>
                <a:gd name="T86" fmla="*/ 6 w 49"/>
                <a:gd name="T87" fmla="*/ 0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24" y="0"/>
                  </a:move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1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6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Freeform 57"/>
            <p:cNvSpPr>
              <a:spLocks/>
            </p:cNvSpPr>
            <p:nvPr/>
          </p:nvSpPr>
          <p:spPr bwMode="auto">
            <a:xfrm>
              <a:off x="3701" y="2111"/>
              <a:ext cx="32" cy="33"/>
            </a:xfrm>
            <a:custGeom>
              <a:avLst/>
              <a:gdLst>
                <a:gd name="T0" fmla="*/ 16 w 65"/>
                <a:gd name="T1" fmla="*/ 8 h 65"/>
                <a:gd name="T2" fmla="*/ 16 w 65"/>
                <a:gd name="T3" fmla="*/ 7 h 65"/>
                <a:gd name="T4" fmla="*/ 15 w 65"/>
                <a:gd name="T5" fmla="*/ 6 h 65"/>
                <a:gd name="T6" fmla="*/ 15 w 65"/>
                <a:gd name="T7" fmla="*/ 5 h 65"/>
                <a:gd name="T8" fmla="*/ 15 w 65"/>
                <a:gd name="T9" fmla="*/ 4 h 65"/>
                <a:gd name="T10" fmla="*/ 14 w 65"/>
                <a:gd name="T11" fmla="*/ 3 h 65"/>
                <a:gd name="T12" fmla="*/ 13 w 65"/>
                <a:gd name="T13" fmla="*/ 2 h 65"/>
                <a:gd name="T14" fmla="*/ 12 w 65"/>
                <a:gd name="T15" fmla="*/ 2 h 65"/>
                <a:gd name="T16" fmla="*/ 11 w 65"/>
                <a:gd name="T17" fmla="*/ 1 h 65"/>
                <a:gd name="T18" fmla="*/ 10 w 65"/>
                <a:gd name="T19" fmla="*/ 1 h 65"/>
                <a:gd name="T20" fmla="*/ 9 w 65"/>
                <a:gd name="T21" fmla="*/ 1 h 65"/>
                <a:gd name="T22" fmla="*/ 7 w 65"/>
                <a:gd name="T23" fmla="*/ 1 h 65"/>
                <a:gd name="T24" fmla="*/ 6 w 65"/>
                <a:gd name="T25" fmla="*/ 1 h 65"/>
                <a:gd name="T26" fmla="*/ 5 w 65"/>
                <a:gd name="T27" fmla="*/ 1 h 65"/>
                <a:gd name="T28" fmla="*/ 4 w 65"/>
                <a:gd name="T29" fmla="*/ 2 h 65"/>
                <a:gd name="T30" fmla="*/ 3 w 65"/>
                <a:gd name="T31" fmla="*/ 2 h 65"/>
                <a:gd name="T32" fmla="*/ 2 w 65"/>
                <a:gd name="T33" fmla="*/ 3 h 65"/>
                <a:gd name="T34" fmla="*/ 1 w 65"/>
                <a:gd name="T35" fmla="*/ 4 h 65"/>
                <a:gd name="T36" fmla="*/ 1 w 65"/>
                <a:gd name="T37" fmla="*/ 5 h 65"/>
                <a:gd name="T38" fmla="*/ 0 w 65"/>
                <a:gd name="T39" fmla="*/ 6 h 65"/>
                <a:gd name="T40" fmla="*/ 0 w 65"/>
                <a:gd name="T41" fmla="*/ 7 h 65"/>
                <a:gd name="T42" fmla="*/ 0 w 65"/>
                <a:gd name="T43" fmla="*/ 8 h 65"/>
                <a:gd name="T44" fmla="*/ 0 w 65"/>
                <a:gd name="T45" fmla="*/ 9 h 65"/>
                <a:gd name="T46" fmla="*/ 0 w 65"/>
                <a:gd name="T47" fmla="*/ 10 h 65"/>
                <a:gd name="T48" fmla="*/ 0 w 65"/>
                <a:gd name="T49" fmla="*/ 11 h 65"/>
                <a:gd name="T50" fmla="*/ 1 w 65"/>
                <a:gd name="T51" fmla="*/ 13 h 65"/>
                <a:gd name="T52" fmla="*/ 1 w 65"/>
                <a:gd name="T53" fmla="*/ 13 h 65"/>
                <a:gd name="T54" fmla="*/ 2 w 65"/>
                <a:gd name="T55" fmla="*/ 15 h 65"/>
                <a:gd name="T56" fmla="*/ 3 w 65"/>
                <a:gd name="T57" fmla="*/ 15 h 65"/>
                <a:gd name="T58" fmla="*/ 4 w 65"/>
                <a:gd name="T59" fmla="*/ 16 h 65"/>
                <a:gd name="T60" fmla="*/ 5 w 65"/>
                <a:gd name="T61" fmla="*/ 16 h 65"/>
                <a:gd name="T62" fmla="*/ 6 w 65"/>
                <a:gd name="T63" fmla="*/ 17 h 65"/>
                <a:gd name="T64" fmla="*/ 7 w 65"/>
                <a:gd name="T65" fmla="*/ 17 h 65"/>
                <a:gd name="T66" fmla="*/ 9 w 65"/>
                <a:gd name="T67" fmla="*/ 17 h 65"/>
                <a:gd name="T68" fmla="*/ 10 w 65"/>
                <a:gd name="T69" fmla="*/ 17 h 65"/>
                <a:gd name="T70" fmla="*/ 11 w 65"/>
                <a:gd name="T71" fmla="*/ 16 h 65"/>
                <a:gd name="T72" fmla="*/ 12 w 65"/>
                <a:gd name="T73" fmla="*/ 16 h 65"/>
                <a:gd name="T74" fmla="*/ 13 w 65"/>
                <a:gd name="T75" fmla="*/ 15 h 65"/>
                <a:gd name="T76" fmla="*/ 14 w 65"/>
                <a:gd name="T77" fmla="*/ 15 h 65"/>
                <a:gd name="T78" fmla="*/ 15 w 65"/>
                <a:gd name="T79" fmla="*/ 13 h 65"/>
                <a:gd name="T80" fmla="*/ 15 w 65"/>
                <a:gd name="T81" fmla="*/ 13 h 65"/>
                <a:gd name="T82" fmla="*/ 15 w 65"/>
                <a:gd name="T83" fmla="*/ 11 h 65"/>
                <a:gd name="T84" fmla="*/ 16 w 65"/>
                <a:gd name="T85" fmla="*/ 10 h 65"/>
                <a:gd name="T86" fmla="*/ 16 w 65"/>
                <a:gd name="T87" fmla="*/ 9 h 65"/>
                <a:gd name="T88" fmla="*/ 8 w 65"/>
                <a:gd name="T89" fmla="*/ 8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2"/>
                  </a:moveTo>
                  <a:lnTo>
                    <a:pt x="65" y="32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0" y="14"/>
                  </a:lnTo>
                  <a:lnTo>
                    <a:pt x="58" y="13"/>
                  </a:lnTo>
                  <a:lnTo>
                    <a:pt x="57" y="11"/>
                  </a:lnTo>
                  <a:lnTo>
                    <a:pt x="57" y="9"/>
                  </a:lnTo>
                  <a:lnTo>
                    <a:pt x="55" y="9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8" y="53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3" y="58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2" y="65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9" y="62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8" y="53"/>
                  </a:lnTo>
                  <a:lnTo>
                    <a:pt x="60" y="52"/>
                  </a:lnTo>
                  <a:lnTo>
                    <a:pt x="62" y="50"/>
                  </a:lnTo>
                  <a:lnTo>
                    <a:pt x="62" y="49"/>
                  </a:lnTo>
                  <a:lnTo>
                    <a:pt x="63" y="47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Freeform 58"/>
            <p:cNvSpPr>
              <a:spLocks/>
            </p:cNvSpPr>
            <p:nvPr/>
          </p:nvSpPr>
          <p:spPr bwMode="auto">
            <a:xfrm>
              <a:off x="3711" y="2122"/>
              <a:ext cx="25" cy="24"/>
            </a:xfrm>
            <a:custGeom>
              <a:avLst/>
              <a:gdLst>
                <a:gd name="T0" fmla="*/ 13 w 49"/>
                <a:gd name="T1" fmla="*/ 5 h 49"/>
                <a:gd name="T2" fmla="*/ 12 w 49"/>
                <a:gd name="T3" fmla="*/ 4 h 49"/>
                <a:gd name="T4" fmla="*/ 12 w 49"/>
                <a:gd name="T5" fmla="*/ 3 h 49"/>
                <a:gd name="T6" fmla="*/ 12 w 49"/>
                <a:gd name="T7" fmla="*/ 2 h 49"/>
                <a:gd name="T8" fmla="*/ 11 w 49"/>
                <a:gd name="T9" fmla="*/ 2 h 49"/>
                <a:gd name="T10" fmla="*/ 11 w 49"/>
                <a:gd name="T11" fmla="*/ 1 h 49"/>
                <a:gd name="T12" fmla="*/ 10 w 49"/>
                <a:gd name="T13" fmla="*/ 1 h 49"/>
                <a:gd name="T14" fmla="*/ 9 w 49"/>
                <a:gd name="T15" fmla="*/ 0 h 49"/>
                <a:gd name="T16" fmla="*/ 8 w 49"/>
                <a:gd name="T17" fmla="*/ 0 h 49"/>
                <a:gd name="T18" fmla="*/ 7 w 49"/>
                <a:gd name="T19" fmla="*/ 0 h 49"/>
                <a:gd name="T20" fmla="*/ 6 w 49"/>
                <a:gd name="T21" fmla="*/ 0 h 49"/>
                <a:gd name="T22" fmla="*/ 6 w 49"/>
                <a:gd name="T23" fmla="*/ 0 h 49"/>
                <a:gd name="T24" fmla="*/ 5 w 49"/>
                <a:gd name="T25" fmla="*/ 0 h 49"/>
                <a:gd name="T26" fmla="*/ 4 w 49"/>
                <a:gd name="T27" fmla="*/ 0 h 49"/>
                <a:gd name="T28" fmla="*/ 3 w 49"/>
                <a:gd name="T29" fmla="*/ 0 h 49"/>
                <a:gd name="T30" fmla="*/ 2 w 49"/>
                <a:gd name="T31" fmla="*/ 1 h 49"/>
                <a:gd name="T32" fmla="*/ 2 w 49"/>
                <a:gd name="T33" fmla="*/ 2 h 49"/>
                <a:gd name="T34" fmla="*/ 2 w 49"/>
                <a:gd name="T35" fmla="*/ 2 h 49"/>
                <a:gd name="T36" fmla="*/ 1 w 49"/>
                <a:gd name="T37" fmla="*/ 3 h 49"/>
                <a:gd name="T38" fmla="*/ 1 w 49"/>
                <a:gd name="T39" fmla="*/ 4 h 49"/>
                <a:gd name="T40" fmla="*/ 0 w 49"/>
                <a:gd name="T41" fmla="*/ 5 h 49"/>
                <a:gd name="T42" fmla="*/ 0 w 49"/>
                <a:gd name="T43" fmla="*/ 6 h 49"/>
                <a:gd name="T44" fmla="*/ 0 w 49"/>
                <a:gd name="T45" fmla="*/ 6 h 49"/>
                <a:gd name="T46" fmla="*/ 1 w 49"/>
                <a:gd name="T47" fmla="*/ 7 h 49"/>
                <a:gd name="T48" fmla="*/ 1 w 49"/>
                <a:gd name="T49" fmla="*/ 8 h 49"/>
                <a:gd name="T50" fmla="*/ 1 w 49"/>
                <a:gd name="T51" fmla="*/ 9 h 49"/>
                <a:gd name="T52" fmla="*/ 2 w 49"/>
                <a:gd name="T53" fmla="*/ 9 h 49"/>
                <a:gd name="T54" fmla="*/ 2 w 49"/>
                <a:gd name="T55" fmla="*/ 10 h 49"/>
                <a:gd name="T56" fmla="*/ 3 w 49"/>
                <a:gd name="T57" fmla="*/ 11 h 49"/>
                <a:gd name="T58" fmla="*/ 4 w 49"/>
                <a:gd name="T59" fmla="*/ 11 h 49"/>
                <a:gd name="T60" fmla="*/ 4 w 49"/>
                <a:gd name="T61" fmla="*/ 11 h 49"/>
                <a:gd name="T62" fmla="*/ 6 w 49"/>
                <a:gd name="T63" fmla="*/ 12 h 49"/>
                <a:gd name="T64" fmla="*/ 6 w 49"/>
                <a:gd name="T65" fmla="*/ 12 h 49"/>
                <a:gd name="T66" fmla="*/ 7 w 49"/>
                <a:gd name="T67" fmla="*/ 12 h 49"/>
                <a:gd name="T68" fmla="*/ 8 w 49"/>
                <a:gd name="T69" fmla="*/ 11 h 49"/>
                <a:gd name="T70" fmla="*/ 9 w 49"/>
                <a:gd name="T71" fmla="*/ 11 h 49"/>
                <a:gd name="T72" fmla="*/ 10 w 49"/>
                <a:gd name="T73" fmla="*/ 11 h 49"/>
                <a:gd name="T74" fmla="*/ 10 w 49"/>
                <a:gd name="T75" fmla="*/ 10 h 49"/>
                <a:gd name="T76" fmla="*/ 11 w 49"/>
                <a:gd name="T77" fmla="*/ 10 h 49"/>
                <a:gd name="T78" fmla="*/ 11 w 49"/>
                <a:gd name="T79" fmla="*/ 9 h 49"/>
                <a:gd name="T80" fmla="*/ 12 w 49"/>
                <a:gd name="T81" fmla="*/ 8 h 49"/>
                <a:gd name="T82" fmla="*/ 12 w 49"/>
                <a:gd name="T83" fmla="*/ 7 h 49"/>
                <a:gd name="T84" fmla="*/ 13 w 49"/>
                <a:gd name="T85" fmla="*/ 7 h 49"/>
                <a:gd name="T86" fmla="*/ 13 w 49"/>
                <a:gd name="T87" fmla="*/ 6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49" y="24"/>
                  </a:moveTo>
                  <a:lnTo>
                    <a:pt x="49" y="23"/>
                  </a:lnTo>
                  <a:lnTo>
                    <a:pt x="49" y="21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1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5" y="47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4"/>
                  </a:lnTo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Freeform 59"/>
            <p:cNvSpPr>
              <a:spLocks/>
            </p:cNvSpPr>
            <p:nvPr/>
          </p:nvSpPr>
          <p:spPr bwMode="auto">
            <a:xfrm>
              <a:off x="3571" y="2111"/>
              <a:ext cx="32" cy="33"/>
            </a:xfrm>
            <a:custGeom>
              <a:avLst/>
              <a:gdLst>
                <a:gd name="T0" fmla="*/ 16 w 66"/>
                <a:gd name="T1" fmla="*/ 8 h 65"/>
                <a:gd name="T2" fmla="*/ 16 w 66"/>
                <a:gd name="T3" fmla="*/ 7 h 65"/>
                <a:gd name="T4" fmla="*/ 15 w 66"/>
                <a:gd name="T5" fmla="*/ 6 h 65"/>
                <a:gd name="T6" fmla="*/ 15 w 66"/>
                <a:gd name="T7" fmla="*/ 5 h 65"/>
                <a:gd name="T8" fmla="*/ 15 w 66"/>
                <a:gd name="T9" fmla="*/ 4 h 65"/>
                <a:gd name="T10" fmla="*/ 14 w 66"/>
                <a:gd name="T11" fmla="*/ 3 h 65"/>
                <a:gd name="T12" fmla="*/ 12 w 66"/>
                <a:gd name="T13" fmla="*/ 2 h 65"/>
                <a:gd name="T14" fmla="*/ 12 w 66"/>
                <a:gd name="T15" fmla="*/ 2 h 65"/>
                <a:gd name="T16" fmla="*/ 10 w 66"/>
                <a:gd name="T17" fmla="*/ 1 h 65"/>
                <a:gd name="T18" fmla="*/ 10 w 66"/>
                <a:gd name="T19" fmla="*/ 1 h 65"/>
                <a:gd name="T20" fmla="*/ 8 w 66"/>
                <a:gd name="T21" fmla="*/ 1 h 65"/>
                <a:gd name="T22" fmla="*/ 7 w 66"/>
                <a:gd name="T23" fmla="*/ 1 h 65"/>
                <a:gd name="T24" fmla="*/ 6 w 66"/>
                <a:gd name="T25" fmla="*/ 1 h 65"/>
                <a:gd name="T26" fmla="*/ 5 w 66"/>
                <a:gd name="T27" fmla="*/ 1 h 65"/>
                <a:gd name="T28" fmla="*/ 4 w 66"/>
                <a:gd name="T29" fmla="*/ 2 h 65"/>
                <a:gd name="T30" fmla="*/ 3 w 66"/>
                <a:gd name="T31" fmla="*/ 2 h 65"/>
                <a:gd name="T32" fmla="*/ 2 w 66"/>
                <a:gd name="T33" fmla="*/ 3 h 65"/>
                <a:gd name="T34" fmla="*/ 1 w 66"/>
                <a:gd name="T35" fmla="*/ 4 h 65"/>
                <a:gd name="T36" fmla="*/ 1 w 66"/>
                <a:gd name="T37" fmla="*/ 5 h 65"/>
                <a:gd name="T38" fmla="*/ 1 w 66"/>
                <a:gd name="T39" fmla="*/ 6 h 65"/>
                <a:gd name="T40" fmla="*/ 0 w 66"/>
                <a:gd name="T41" fmla="*/ 7 h 65"/>
                <a:gd name="T42" fmla="*/ 0 w 66"/>
                <a:gd name="T43" fmla="*/ 8 h 65"/>
                <a:gd name="T44" fmla="*/ 0 w 66"/>
                <a:gd name="T45" fmla="*/ 9 h 65"/>
                <a:gd name="T46" fmla="*/ 0 w 66"/>
                <a:gd name="T47" fmla="*/ 10 h 65"/>
                <a:gd name="T48" fmla="*/ 1 w 66"/>
                <a:gd name="T49" fmla="*/ 11 h 65"/>
                <a:gd name="T50" fmla="*/ 1 w 66"/>
                <a:gd name="T51" fmla="*/ 13 h 65"/>
                <a:gd name="T52" fmla="*/ 1 w 66"/>
                <a:gd name="T53" fmla="*/ 13 h 65"/>
                <a:gd name="T54" fmla="*/ 2 w 66"/>
                <a:gd name="T55" fmla="*/ 15 h 65"/>
                <a:gd name="T56" fmla="*/ 3 w 66"/>
                <a:gd name="T57" fmla="*/ 15 h 65"/>
                <a:gd name="T58" fmla="*/ 4 w 66"/>
                <a:gd name="T59" fmla="*/ 16 h 65"/>
                <a:gd name="T60" fmla="*/ 5 w 66"/>
                <a:gd name="T61" fmla="*/ 16 h 65"/>
                <a:gd name="T62" fmla="*/ 6 w 66"/>
                <a:gd name="T63" fmla="*/ 17 h 65"/>
                <a:gd name="T64" fmla="*/ 7 w 66"/>
                <a:gd name="T65" fmla="*/ 17 h 65"/>
                <a:gd name="T66" fmla="*/ 8 w 66"/>
                <a:gd name="T67" fmla="*/ 17 h 65"/>
                <a:gd name="T68" fmla="*/ 10 w 66"/>
                <a:gd name="T69" fmla="*/ 17 h 65"/>
                <a:gd name="T70" fmla="*/ 10 w 66"/>
                <a:gd name="T71" fmla="*/ 16 h 65"/>
                <a:gd name="T72" fmla="*/ 12 w 66"/>
                <a:gd name="T73" fmla="*/ 16 h 65"/>
                <a:gd name="T74" fmla="*/ 12 w 66"/>
                <a:gd name="T75" fmla="*/ 15 h 65"/>
                <a:gd name="T76" fmla="*/ 14 w 66"/>
                <a:gd name="T77" fmla="*/ 15 h 65"/>
                <a:gd name="T78" fmla="*/ 15 w 66"/>
                <a:gd name="T79" fmla="*/ 13 h 65"/>
                <a:gd name="T80" fmla="*/ 15 w 66"/>
                <a:gd name="T81" fmla="*/ 13 h 65"/>
                <a:gd name="T82" fmla="*/ 15 w 66"/>
                <a:gd name="T83" fmla="*/ 11 h 65"/>
                <a:gd name="T84" fmla="*/ 16 w 66"/>
                <a:gd name="T85" fmla="*/ 10 h 65"/>
                <a:gd name="T86" fmla="*/ 16 w 66"/>
                <a:gd name="T87" fmla="*/ 9 h 65"/>
                <a:gd name="T88" fmla="*/ 8 w 66"/>
                <a:gd name="T89" fmla="*/ 8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6"/>
                <a:gd name="T136" fmla="*/ 0 h 65"/>
                <a:gd name="T137" fmla="*/ 66 w 66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6" h="65">
                  <a:moveTo>
                    <a:pt x="33" y="32"/>
                  </a:moveTo>
                  <a:lnTo>
                    <a:pt x="66" y="32"/>
                  </a:lnTo>
                  <a:lnTo>
                    <a:pt x="66" y="31"/>
                  </a:lnTo>
                  <a:lnTo>
                    <a:pt x="66" y="29"/>
                  </a:lnTo>
                  <a:lnTo>
                    <a:pt x="66" y="27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1" y="14"/>
                  </a:lnTo>
                  <a:lnTo>
                    <a:pt x="59" y="13"/>
                  </a:lnTo>
                  <a:lnTo>
                    <a:pt x="57" y="11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9" y="53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12" y="57"/>
                  </a:lnTo>
                  <a:lnTo>
                    <a:pt x="13" y="58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2" y="63"/>
                  </a:lnTo>
                  <a:lnTo>
                    <a:pt x="23" y="63"/>
                  </a:lnTo>
                  <a:lnTo>
                    <a:pt x="25" y="65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9" y="65"/>
                  </a:lnTo>
                  <a:lnTo>
                    <a:pt x="41" y="65"/>
                  </a:lnTo>
                  <a:lnTo>
                    <a:pt x="43" y="65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49" y="62"/>
                  </a:lnTo>
                  <a:lnTo>
                    <a:pt x="51" y="62"/>
                  </a:lnTo>
                  <a:lnTo>
                    <a:pt x="52" y="60"/>
                  </a:lnTo>
                  <a:lnTo>
                    <a:pt x="54" y="58"/>
                  </a:lnTo>
                  <a:lnTo>
                    <a:pt x="56" y="57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9" y="53"/>
                  </a:lnTo>
                  <a:lnTo>
                    <a:pt x="61" y="52"/>
                  </a:lnTo>
                  <a:lnTo>
                    <a:pt x="62" y="50"/>
                  </a:lnTo>
                  <a:lnTo>
                    <a:pt x="62" y="49"/>
                  </a:lnTo>
                  <a:lnTo>
                    <a:pt x="64" y="47"/>
                  </a:lnTo>
                  <a:lnTo>
                    <a:pt x="64" y="45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66" y="40"/>
                  </a:lnTo>
                  <a:lnTo>
                    <a:pt x="66" y="39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2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Freeform 60"/>
            <p:cNvSpPr>
              <a:spLocks/>
            </p:cNvSpPr>
            <p:nvPr/>
          </p:nvSpPr>
          <p:spPr bwMode="auto">
            <a:xfrm>
              <a:off x="3581" y="2122"/>
              <a:ext cx="25" cy="24"/>
            </a:xfrm>
            <a:custGeom>
              <a:avLst/>
              <a:gdLst>
                <a:gd name="T0" fmla="*/ 13 w 48"/>
                <a:gd name="T1" fmla="*/ 5 h 49"/>
                <a:gd name="T2" fmla="*/ 13 w 48"/>
                <a:gd name="T3" fmla="*/ 4 h 49"/>
                <a:gd name="T4" fmla="*/ 13 w 48"/>
                <a:gd name="T5" fmla="*/ 3 h 49"/>
                <a:gd name="T6" fmla="*/ 12 w 48"/>
                <a:gd name="T7" fmla="*/ 2 h 49"/>
                <a:gd name="T8" fmla="*/ 11 w 48"/>
                <a:gd name="T9" fmla="*/ 2 h 49"/>
                <a:gd name="T10" fmla="*/ 11 w 48"/>
                <a:gd name="T11" fmla="*/ 1 h 49"/>
                <a:gd name="T12" fmla="*/ 10 w 48"/>
                <a:gd name="T13" fmla="*/ 1 h 49"/>
                <a:gd name="T14" fmla="*/ 9 w 48"/>
                <a:gd name="T15" fmla="*/ 0 h 49"/>
                <a:gd name="T16" fmla="*/ 8 w 48"/>
                <a:gd name="T17" fmla="*/ 0 h 49"/>
                <a:gd name="T18" fmla="*/ 7 w 48"/>
                <a:gd name="T19" fmla="*/ 0 h 49"/>
                <a:gd name="T20" fmla="*/ 7 w 48"/>
                <a:gd name="T21" fmla="*/ 0 h 49"/>
                <a:gd name="T22" fmla="*/ 6 w 48"/>
                <a:gd name="T23" fmla="*/ 0 h 49"/>
                <a:gd name="T24" fmla="*/ 5 w 48"/>
                <a:gd name="T25" fmla="*/ 0 h 49"/>
                <a:gd name="T26" fmla="*/ 4 w 48"/>
                <a:gd name="T27" fmla="*/ 0 h 49"/>
                <a:gd name="T28" fmla="*/ 3 w 48"/>
                <a:gd name="T29" fmla="*/ 0 h 49"/>
                <a:gd name="T30" fmla="*/ 2 w 48"/>
                <a:gd name="T31" fmla="*/ 1 h 49"/>
                <a:gd name="T32" fmla="*/ 2 w 48"/>
                <a:gd name="T33" fmla="*/ 2 h 49"/>
                <a:gd name="T34" fmla="*/ 1 w 48"/>
                <a:gd name="T35" fmla="*/ 2 h 49"/>
                <a:gd name="T36" fmla="*/ 1 w 48"/>
                <a:gd name="T37" fmla="*/ 3 h 49"/>
                <a:gd name="T38" fmla="*/ 1 w 48"/>
                <a:gd name="T39" fmla="*/ 4 h 49"/>
                <a:gd name="T40" fmla="*/ 0 w 48"/>
                <a:gd name="T41" fmla="*/ 5 h 49"/>
                <a:gd name="T42" fmla="*/ 0 w 48"/>
                <a:gd name="T43" fmla="*/ 6 h 49"/>
                <a:gd name="T44" fmla="*/ 0 w 48"/>
                <a:gd name="T45" fmla="*/ 6 h 49"/>
                <a:gd name="T46" fmla="*/ 1 w 48"/>
                <a:gd name="T47" fmla="*/ 7 h 49"/>
                <a:gd name="T48" fmla="*/ 1 w 48"/>
                <a:gd name="T49" fmla="*/ 8 h 49"/>
                <a:gd name="T50" fmla="*/ 1 w 48"/>
                <a:gd name="T51" fmla="*/ 9 h 49"/>
                <a:gd name="T52" fmla="*/ 1 w 48"/>
                <a:gd name="T53" fmla="*/ 9 h 49"/>
                <a:gd name="T54" fmla="*/ 2 w 48"/>
                <a:gd name="T55" fmla="*/ 10 h 49"/>
                <a:gd name="T56" fmla="*/ 3 w 48"/>
                <a:gd name="T57" fmla="*/ 11 h 49"/>
                <a:gd name="T58" fmla="*/ 4 w 48"/>
                <a:gd name="T59" fmla="*/ 11 h 49"/>
                <a:gd name="T60" fmla="*/ 4 w 48"/>
                <a:gd name="T61" fmla="*/ 11 h 49"/>
                <a:gd name="T62" fmla="*/ 6 w 48"/>
                <a:gd name="T63" fmla="*/ 12 h 49"/>
                <a:gd name="T64" fmla="*/ 7 w 48"/>
                <a:gd name="T65" fmla="*/ 12 h 49"/>
                <a:gd name="T66" fmla="*/ 7 w 48"/>
                <a:gd name="T67" fmla="*/ 12 h 49"/>
                <a:gd name="T68" fmla="*/ 8 w 48"/>
                <a:gd name="T69" fmla="*/ 11 h 49"/>
                <a:gd name="T70" fmla="*/ 9 w 48"/>
                <a:gd name="T71" fmla="*/ 11 h 49"/>
                <a:gd name="T72" fmla="*/ 10 w 48"/>
                <a:gd name="T73" fmla="*/ 11 h 49"/>
                <a:gd name="T74" fmla="*/ 10 w 48"/>
                <a:gd name="T75" fmla="*/ 10 h 49"/>
                <a:gd name="T76" fmla="*/ 11 w 48"/>
                <a:gd name="T77" fmla="*/ 10 h 49"/>
                <a:gd name="T78" fmla="*/ 12 w 48"/>
                <a:gd name="T79" fmla="*/ 9 h 49"/>
                <a:gd name="T80" fmla="*/ 12 w 48"/>
                <a:gd name="T81" fmla="*/ 8 h 49"/>
                <a:gd name="T82" fmla="*/ 13 w 48"/>
                <a:gd name="T83" fmla="*/ 7 h 49"/>
                <a:gd name="T84" fmla="*/ 13 w 48"/>
                <a:gd name="T85" fmla="*/ 7 h 49"/>
                <a:gd name="T86" fmla="*/ 13 w 48"/>
                <a:gd name="T87" fmla="*/ 6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"/>
                <a:gd name="T133" fmla="*/ 0 h 49"/>
                <a:gd name="T134" fmla="*/ 48 w 48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" h="49">
                  <a:moveTo>
                    <a:pt x="48" y="24"/>
                  </a:moveTo>
                  <a:lnTo>
                    <a:pt x="48" y="23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6" y="41"/>
                  </a:lnTo>
                  <a:lnTo>
                    <a:pt x="8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4"/>
                  </a:lnTo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Freeform 61"/>
            <p:cNvSpPr>
              <a:spLocks/>
            </p:cNvSpPr>
            <p:nvPr/>
          </p:nvSpPr>
          <p:spPr bwMode="auto">
            <a:xfrm>
              <a:off x="3457" y="2111"/>
              <a:ext cx="32" cy="33"/>
            </a:xfrm>
            <a:custGeom>
              <a:avLst/>
              <a:gdLst>
                <a:gd name="T0" fmla="*/ 16 w 65"/>
                <a:gd name="T1" fmla="*/ 8 h 65"/>
                <a:gd name="T2" fmla="*/ 16 w 65"/>
                <a:gd name="T3" fmla="*/ 7 h 65"/>
                <a:gd name="T4" fmla="*/ 15 w 65"/>
                <a:gd name="T5" fmla="*/ 6 h 65"/>
                <a:gd name="T6" fmla="*/ 15 w 65"/>
                <a:gd name="T7" fmla="*/ 5 h 65"/>
                <a:gd name="T8" fmla="*/ 15 w 65"/>
                <a:gd name="T9" fmla="*/ 4 h 65"/>
                <a:gd name="T10" fmla="*/ 14 w 65"/>
                <a:gd name="T11" fmla="*/ 3 h 65"/>
                <a:gd name="T12" fmla="*/ 13 w 65"/>
                <a:gd name="T13" fmla="*/ 2 h 65"/>
                <a:gd name="T14" fmla="*/ 12 w 65"/>
                <a:gd name="T15" fmla="*/ 2 h 65"/>
                <a:gd name="T16" fmla="*/ 11 w 65"/>
                <a:gd name="T17" fmla="*/ 1 h 65"/>
                <a:gd name="T18" fmla="*/ 10 w 65"/>
                <a:gd name="T19" fmla="*/ 1 h 65"/>
                <a:gd name="T20" fmla="*/ 8 w 65"/>
                <a:gd name="T21" fmla="*/ 1 h 65"/>
                <a:gd name="T22" fmla="*/ 7 w 65"/>
                <a:gd name="T23" fmla="*/ 1 h 65"/>
                <a:gd name="T24" fmla="*/ 6 w 65"/>
                <a:gd name="T25" fmla="*/ 1 h 65"/>
                <a:gd name="T26" fmla="*/ 5 w 65"/>
                <a:gd name="T27" fmla="*/ 1 h 65"/>
                <a:gd name="T28" fmla="*/ 4 w 65"/>
                <a:gd name="T29" fmla="*/ 2 h 65"/>
                <a:gd name="T30" fmla="*/ 3 w 65"/>
                <a:gd name="T31" fmla="*/ 2 h 65"/>
                <a:gd name="T32" fmla="*/ 2 w 65"/>
                <a:gd name="T33" fmla="*/ 3 h 65"/>
                <a:gd name="T34" fmla="*/ 1 w 65"/>
                <a:gd name="T35" fmla="*/ 4 h 65"/>
                <a:gd name="T36" fmla="*/ 1 w 65"/>
                <a:gd name="T37" fmla="*/ 5 h 65"/>
                <a:gd name="T38" fmla="*/ 0 w 65"/>
                <a:gd name="T39" fmla="*/ 6 h 65"/>
                <a:gd name="T40" fmla="*/ 0 w 65"/>
                <a:gd name="T41" fmla="*/ 7 h 65"/>
                <a:gd name="T42" fmla="*/ 0 w 65"/>
                <a:gd name="T43" fmla="*/ 8 h 65"/>
                <a:gd name="T44" fmla="*/ 0 w 65"/>
                <a:gd name="T45" fmla="*/ 9 h 65"/>
                <a:gd name="T46" fmla="*/ 0 w 65"/>
                <a:gd name="T47" fmla="*/ 10 h 65"/>
                <a:gd name="T48" fmla="*/ 0 w 65"/>
                <a:gd name="T49" fmla="*/ 11 h 65"/>
                <a:gd name="T50" fmla="*/ 1 w 65"/>
                <a:gd name="T51" fmla="*/ 13 h 65"/>
                <a:gd name="T52" fmla="*/ 1 w 65"/>
                <a:gd name="T53" fmla="*/ 13 h 65"/>
                <a:gd name="T54" fmla="*/ 2 w 65"/>
                <a:gd name="T55" fmla="*/ 15 h 65"/>
                <a:gd name="T56" fmla="*/ 3 w 65"/>
                <a:gd name="T57" fmla="*/ 15 h 65"/>
                <a:gd name="T58" fmla="*/ 4 w 65"/>
                <a:gd name="T59" fmla="*/ 16 h 65"/>
                <a:gd name="T60" fmla="*/ 5 w 65"/>
                <a:gd name="T61" fmla="*/ 16 h 65"/>
                <a:gd name="T62" fmla="*/ 6 w 65"/>
                <a:gd name="T63" fmla="*/ 17 h 65"/>
                <a:gd name="T64" fmla="*/ 7 w 65"/>
                <a:gd name="T65" fmla="*/ 17 h 65"/>
                <a:gd name="T66" fmla="*/ 8 w 65"/>
                <a:gd name="T67" fmla="*/ 17 h 65"/>
                <a:gd name="T68" fmla="*/ 10 w 65"/>
                <a:gd name="T69" fmla="*/ 17 h 65"/>
                <a:gd name="T70" fmla="*/ 11 w 65"/>
                <a:gd name="T71" fmla="*/ 16 h 65"/>
                <a:gd name="T72" fmla="*/ 12 w 65"/>
                <a:gd name="T73" fmla="*/ 16 h 65"/>
                <a:gd name="T74" fmla="*/ 13 w 65"/>
                <a:gd name="T75" fmla="*/ 15 h 65"/>
                <a:gd name="T76" fmla="*/ 14 w 65"/>
                <a:gd name="T77" fmla="*/ 15 h 65"/>
                <a:gd name="T78" fmla="*/ 15 w 65"/>
                <a:gd name="T79" fmla="*/ 13 h 65"/>
                <a:gd name="T80" fmla="*/ 15 w 65"/>
                <a:gd name="T81" fmla="*/ 13 h 65"/>
                <a:gd name="T82" fmla="*/ 15 w 65"/>
                <a:gd name="T83" fmla="*/ 11 h 65"/>
                <a:gd name="T84" fmla="*/ 16 w 65"/>
                <a:gd name="T85" fmla="*/ 10 h 65"/>
                <a:gd name="T86" fmla="*/ 16 w 65"/>
                <a:gd name="T87" fmla="*/ 9 h 65"/>
                <a:gd name="T88" fmla="*/ 8 w 65"/>
                <a:gd name="T89" fmla="*/ 8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2"/>
                  </a:moveTo>
                  <a:lnTo>
                    <a:pt x="65" y="32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0" y="14"/>
                  </a:lnTo>
                  <a:lnTo>
                    <a:pt x="58" y="13"/>
                  </a:lnTo>
                  <a:lnTo>
                    <a:pt x="57" y="11"/>
                  </a:lnTo>
                  <a:lnTo>
                    <a:pt x="57" y="9"/>
                  </a:lnTo>
                  <a:lnTo>
                    <a:pt x="55" y="9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8" y="53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58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8" y="53"/>
                  </a:lnTo>
                  <a:lnTo>
                    <a:pt x="60" y="52"/>
                  </a:lnTo>
                  <a:lnTo>
                    <a:pt x="61" y="50"/>
                  </a:lnTo>
                  <a:lnTo>
                    <a:pt x="61" y="49"/>
                  </a:lnTo>
                  <a:lnTo>
                    <a:pt x="63" y="47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Freeform 62"/>
            <p:cNvSpPr>
              <a:spLocks/>
            </p:cNvSpPr>
            <p:nvPr/>
          </p:nvSpPr>
          <p:spPr bwMode="auto">
            <a:xfrm>
              <a:off x="3451" y="2122"/>
              <a:ext cx="25" cy="24"/>
            </a:xfrm>
            <a:custGeom>
              <a:avLst/>
              <a:gdLst>
                <a:gd name="T0" fmla="*/ 13 w 49"/>
                <a:gd name="T1" fmla="*/ 5 h 49"/>
                <a:gd name="T2" fmla="*/ 12 w 49"/>
                <a:gd name="T3" fmla="*/ 4 h 49"/>
                <a:gd name="T4" fmla="*/ 12 w 49"/>
                <a:gd name="T5" fmla="*/ 3 h 49"/>
                <a:gd name="T6" fmla="*/ 12 w 49"/>
                <a:gd name="T7" fmla="*/ 2 h 49"/>
                <a:gd name="T8" fmla="*/ 11 w 49"/>
                <a:gd name="T9" fmla="*/ 2 h 49"/>
                <a:gd name="T10" fmla="*/ 11 w 49"/>
                <a:gd name="T11" fmla="*/ 1 h 49"/>
                <a:gd name="T12" fmla="*/ 10 w 49"/>
                <a:gd name="T13" fmla="*/ 1 h 49"/>
                <a:gd name="T14" fmla="*/ 9 w 49"/>
                <a:gd name="T15" fmla="*/ 0 h 49"/>
                <a:gd name="T16" fmla="*/ 8 w 49"/>
                <a:gd name="T17" fmla="*/ 0 h 49"/>
                <a:gd name="T18" fmla="*/ 7 w 49"/>
                <a:gd name="T19" fmla="*/ 0 h 49"/>
                <a:gd name="T20" fmla="*/ 7 w 49"/>
                <a:gd name="T21" fmla="*/ 0 h 49"/>
                <a:gd name="T22" fmla="*/ 6 w 49"/>
                <a:gd name="T23" fmla="*/ 0 h 49"/>
                <a:gd name="T24" fmla="*/ 5 w 49"/>
                <a:gd name="T25" fmla="*/ 0 h 49"/>
                <a:gd name="T26" fmla="*/ 4 w 49"/>
                <a:gd name="T27" fmla="*/ 0 h 49"/>
                <a:gd name="T28" fmla="*/ 3 w 49"/>
                <a:gd name="T29" fmla="*/ 0 h 49"/>
                <a:gd name="T30" fmla="*/ 2 w 49"/>
                <a:gd name="T31" fmla="*/ 1 h 49"/>
                <a:gd name="T32" fmla="*/ 2 w 49"/>
                <a:gd name="T33" fmla="*/ 2 h 49"/>
                <a:gd name="T34" fmla="*/ 2 w 49"/>
                <a:gd name="T35" fmla="*/ 2 h 49"/>
                <a:gd name="T36" fmla="*/ 1 w 49"/>
                <a:gd name="T37" fmla="*/ 3 h 49"/>
                <a:gd name="T38" fmla="*/ 1 w 49"/>
                <a:gd name="T39" fmla="*/ 4 h 49"/>
                <a:gd name="T40" fmla="*/ 0 w 49"/>
                <a:gd name="T41" fmla="*/ 5 h 49"/>
                <a:gd name="T42" fmla="*/ 0 w 49"/>
                <a:gd name="T43" fmla="*/ 6 h 49"/>
                <a:gd name="T44" fmla="*/ 0 w 49"/>
                <a:gd name="T45" fmla="*/ 6 h 49"/>
                <a:gd name="T46" fmla="*/ 1 w 49"/>
                <a:gd name="T47" fmla="*/ 7 h 49"/>
                <a:gd name="T48" fmla="*/ 1 w 49"/>
                <a:gd name="T49" fmla="*/ 8 h 49"/>
                <a:gd name="T50" fmla="*/ 1 w 49"/>
                <a:gd name="T51" fmla="*/ 9 h 49"/>
                <a:gd name="T52" fmla="*/ 2 w 49"/>
                <a:gd name="T53" fmla="*/ 9 h 49"/>
                <a:gd name="T54" fmla="*/ 2 w 49"/>
                <a:gd name="T55" fmla="*/ 10 h 49"/>
                <a:gd name="T56" fmla="*/ 3 w 49"/>
                <a:gd name="T57" fmla="*/ 11 h 49"/>
                <a:gd name="T58" fmla="*/ 4 w 49"/>
                <a:gd name="T59" fmla="*/ 11 h 49"/>
                <a:gd name="T60" fmla="*/ 5 w 49"/>
                <a:gd name="T61" fmla="*/ 11 h 49"/>
                <a:gd name="T62" fmla="*/ 6 w 49"/>
                <a:gd name="T63" fmla="*/ 12 h 49"/>
                <a:gd name="T64" fmla="*/ 7 w 49"/>
                <a:gd name="T65" fmla="*/ 12 h 49"/>
                <a:gd name="T66" fmla="*/ 7 w 49"/>
                <a:gd name="T67" fmla="*/ 12 h 49"/>
                <a:gd name="T68" fmla="*/ 8 w 49"/>
                <a:gd name="T69" fmla="*/ 11 h 49"/>
                <a:gd name="T70" fmla="*/ 9 w 49"/>
                <a:gd name="T71" fmla="*/ 11 h 49"/>
                <a:gd name="T72" fmla="*/ 10 w 49"/>
                <a:gd name="T73" fmla="*/ 11 h 49"/>
                <a:gd name="T74" fmla="*/ 10 w 49"/>
                <a:gd name="T75" fmla="*/ 10 h 49"/>
                <a:gd name="T76" fmla="*/ 11 w 49"/>
                <a:gd name="T77" fmla="*/ 10 h 49"/>
                <a:gd name="T78" fmla="*/ 11 w 49"/>
                <a:gd name="T79" fmla="*/ 9 h 49"/>
                <a:gd name="T80" fmla="*/ 12 w 49"/>
                <a:gd name="T81" fmla="*/ 8 h 49"/>
                <a:gd name="T82" fmla="*/ 12 w 49"/>
                <a:gd name="T83" fmla="*/ 7 h 49"/>
                <a:gd name="T84" fmla="*/ 13 w 49"/>
                <a:gd name="T85" fmla="*/ 7 h 49"/>
                <a:gd name="T86" fmla="*/ 13 w 49"/>
                <a:gd name="T87" fmla="*/ 6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49" y="24"/>
                  </a:moveTo>
                  <a:lnTo>
                    <a:pt x="49" y="23"/>
                  </a:lnTo>
                  <a:lnTo>
                    <a:pt x="49" y="21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3" y="8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4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4"/>
                  </a:lnTo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Freeform 63"/>
            <p:cNvSpPr>
              <a:spLocks/>
            </p:cNvSpPr>
            <p:nvPr/>
          </p:nvSpPr>
          <p:spPr bwMode="auto">
            <a:xfrm>
              <a:off x="4482" y="1770"/>
              <a:ext cx="98" cy="32"/>
            </a:xfrm>
            <a:custGeom>
              <a:avLst/>
              <a:gdLst>
                <a:gd name="T0" fmla="*/ 0 w 195"/>
                <a:gd name="T1" fmla="*/ 16 h 65"/>
                <a:gd name="T2" fmla="*/ 49 w 195"/>
                <a:gd name="T3" fmla="*/ 8 h 65"/>
                <a:gd name="T4" fmla="*/ 0 w 195"/>
                <a:gd name="T5" fmla="*/ 0 h 65"/>
                <a:gd name="T6" fmla="*/ 0 w 195"/>
                <a:gd name="T7" fmla="*/ 8 h 65"/>
                <a:gd name="T8" fmla="*/ 0 w 195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65"/>
                <a:gd name="T17" fmla="*/ 195 w 19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65">
                  <a:moveTo>
                    <a:pt x="0" y="65"/>
                  </a:moveTo>
                  <a:lnTo>
                    <a:pt x="195" y="3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Freeform 64"/>
            <p:cNvSpPr>
              <a:spLocks/>
            </p:cNvSpPr>
            <p:nvPr/>
          </p:nvSpPr>
          <p:spPr bwMode="auto">
            <a:xfrm>
              <a:off x="4222" y="1770"/>
              <a:ext cx="97" cy="32"/>
            </a:xfrm>
            <a:custGeom>
              <a:avLst/>
              <a:gdLst>
                <a:gd name="T0" fmla="*/ 48 w 195"/>
                <a:gd name="T1" fmla="*/ 0 h 65"/>
                <a:gd name="T2" fmla="*/ 0 w 195"/>
                <a:gd name="T3" fmla="*/ 8 h 65"/>
                <a:gd name="T4" fmla="*/ 48 w 195"/>
                <a:gd name="T5" fmla="*/ 16 h 65"/>
                <a:gd name="T6" fmla="*/ 48 w 195"/>
                <a:gd name="T7" fmla="*/ 8 h 65"/>
                <a:gd name="T8" fmla="*/ 48 w 195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65"/>
                <a:gd name="T17" fmla="*/ 195 w 19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65">
                  <a:moveTo>
                    <a:pt x="195" y="0"/>
                  </a:moveTo>
                  <a:lnTo>
                    <a:pt x="0" y="33"/>
                  </a:lnTo>
                  <a:lnTo>
                    <a:pt x="195" y="65"/>
                  </a:lnTo>
                  <a:lnTo>
                    <a:pt x="195" y="3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Line 65"/>
            <p:cNvSpPr>
              <a:spLocks noChangeShapeType="1"/>
            </p:cNvSpPr>
            <p:nvPr/>
          </p:nvSpPr>
          <p:spPr bwMode="auto">
            <a:xfrm>
              <a:off x="4335" y="1786"/>
              <a:ext cx="1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19" name="Freeform 66"/>
            <p:cNvSpPr>
              <a:spLocks/>
            </p:cNvSpPr>
            <p:nvPr/>
          </p:nvSpPr>
          <p:spPr bwMode="auto">
            <a:xfrm>
              <a:off x="4075" y="1932"/>
              <a:ext cx="49" cy="98"/>
            </a:xfrm>
            <a:custGeom>
              <a:avLst/>
              <a:gdLst>
                <a:gd name="T0" fmla="*/ 25 w 98"/>
                <a:gd name="T1" fmla="*/ 49 h 195"/>
                <a:gd name="T2" fmla="*/ 9 w 98"/>
                <a:gd name="T3" fmla="*/ 0 h 195"/>
                <a:gd name="T4" fmla="*/ 0 w 98"/>
                <a:gd name="T5" fmla="*/ 49 h 195"/>
                <a:gd name="T6" fmla="*/ 9 w 98"/>
                <a:gd name="T7" fmla="*/ 49 h 195"/>
                <a:gd name="T8" fmla="*/ 25 w 98"/>
                <a:gd name="T9" fmla="*/ 49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195"/>
                <a:gd name="T17" fmla="*/ 98 w 98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195">
                  <a:moveTo>
                    <a:pt x="98" y="195"/>
                  </a:moveTo>
                  <a:lnTo>
                    <a:pt x="33" y="0"/>
                  </a:lnTo>
                  <a:lnTo>
                    <a:pt x="0" y="195"/>
                  </a:lnTo>
                  <a:lnTo>
                    <a:pt x="33" y="195"/>
                  </a:lnTo>
                  <a:lnTo>
                    <a:pt x="98" y="195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Freeform 67"/>
            <p:cNvSpPr>
              <a:spLocks/>
            </p:cNvSpPr>
            <p:nvPr/>
          </p:nvSpPr>
          <p:spPr bwMode="auto">
            <a:xfrm>
              <a:off x="4075" y="2242"/>
              <a:ext cx="49" cy="97"/>
            </a:xfrm>
            <a:custGeom>
              <a:avLst/>
              <a:gdLst>
                <a:gd name="T0" fmla="*/ 0 w 98"/>
                <a:gd name="T1" fmla="*/ 0 h 195"/>
                <a:gd name="T2" fmla="*/ 9 w 98"/>
                <a:gd name="T3" fmla="*/ 48 h 195"/>
                <a:gd name="T4" fmla="*/ 25 w 98"/>
                <a:gd name="T5" fmla="*/ 0 h 195"/>
                <a:gd name="T6" fmla="*/ 9 w 98"/>
                <a:gd name="T7" fmla="*/ 0 h 195"/>
                <a:gd name="T8" fmla="*/ 0 w 98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195"/>
                <a:gd name="T17" fmla="*/ 98 w 98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195">
                  <a:moveTo>
                    <a:pt x="0" y="0"/>
                  </a:moveTo>
                  <a:lnTo>
                    <a:pt x="33" y="195"/>
                  </a:lnTo>
                  <a:lnTo>
                    <a:pt x="98" y="0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Line 68"/>
            <p:cNvSpPr>
              <a:spLocks noChangeShapeType="1"/>
            </p:cNvSpPr>
            <p:nvPr/>
          </p:nvSpPr>
          <p:spPr bwMode="auto">
            <a:xfrm flipV="1">
              <a:off x="4091" y="2030"/>
              <a:ext cx="1" cy="212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22" name="Freeform 69"/>
            <p:cNvSpPr>
              <a:spLocks/>
            </p:cNvSpPr>
            <p:nvPr/>
          </p:nvSpPr>
          <p:spPr bwMode="auto">
            <a:xfrm>
              <a:off x="3896" y="1932"/>
              <a:ext cx="33" cy="98"/>
            </a:xfrm>
            <a:custGeom>
              <a:avLst/>
              <a:gdLst>
                <a:gd name="T0" fmla="*/ 17 w 65"/>
                <a:gd name="T1" fmla="*/ 49 h 195"/>
                <a:gd name="T2" fmla="*/ 9 w 65"/>
                <a:gd name="T3" fmla="*/ 0 h 195"/>
                <a:gd name="T4" fmla="*/ 0 w 65"/>
                <a:gd name="T5" fmla="*/ 49 h 195"/>
                <a:gd name="T6" fmla="*/ 9 w 65"/>
                <a:gd name="T7" fmla="*/ 49 h 195"/>
                <a:gd name="T8" fmla="*/ 17 w 65"/>
                <a:gd name="T9" fmla="*/ 49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5"/>
                <a:gd name="T17" fmla="*/ 65 w 65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5">
                  <a:moveTo>
                    <a:pt x="65" y="195"/>
                  </a:moveTo>
                  <a:lnTo>
                    <a:pt x="33" y="0"/>
                  </a:lnTo>
                  <a:lnTo>
                    <a:pt x="0" y="195"/>
                  </a:lnTo>
                  <a:lnTo>
                    <a:pt x="33" y="195"/>
                  </a:lnTo>
                  <a:lnTo>
                    <a:pt x="65" y="195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Freeform 70"/>
            <p:cNvSpPr>
              <a:spLocks/>
            </p:cNvSpPr>
            <p:nvPr/>
          </p:nvSpPr>
          <p:spPr bwMode="auto">
            <a:xfrm>
              <a:off x="3896" y="2242"/>
              <a:ext cx="33" cy="97"/>
            </a:xfrm>
            <a:custGeom>
              <a:avLst/>
              <a:gdLst>
                <a:gd name="T0" fmla="*/ 0 w 65"/>
                <a:gd name="T1" fmla="*/ 0 h 195"/>
                <a:gd name="T2" fmla="*/ 9 w 65"/>
                <a:gd name="T3" fmla="*/ 48 h 195"/>
                <a:gd name="T4" fmla="*/ 17 w 65"/>
                <a:gd name="T5" fmla="*/ 0 h 195"/>
                <a:gd name="T6" fmla="*/ 9 w 65"/>
                <a:gd name="T7" fmla="*/ 0 h 195"/>
                <a:gd name="T8" fmla="*/ 0 w 65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5"/>
                <a:gd name="T17" fmla="*/ 65 w 65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5">
                  <a:moveTo>
                    <a:pt x="0" y="0"/>
                  </a:moveTo>
                  <a:lnTo>
                    <a:pt x="33" y="195"/>
                  </a:lnTo>
                  <a:lnTo>
                    <a:pt x="65" y="0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Line 71"/>
            <p:cNvSpPr>
              <a:spLocks noChangeShapeType="1"/>
            </p:cNvSpPr>
            <p:nvPr/>
          </p:nvSpPr>
          <p:spPr bwMode="auto">
            <a:xfrm flipV="1">
              <a:off x="3912" y="2030"/>
              <a:ext cx="1" cy="212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25" name="Freeform 72"/>
            <p:cNvSpPr>
              <a:spLocks/>
            </p:cNvSpPr>
            <p:nvPr/>
          </p:nvSpPr>
          <p:spPr bwMode="auto">
            <a:xfrm>
              <a:off x="3262" y="1932"/>
              <a:ext cx="32" cy="98"/>
            </a:xfrm>
            <a:custGeom>
              <a:avLst/>
              <a:gdLst>
                <a:gd name="T0" fmla="*/ 16 w 65"/>
                <a:gd name="T1" fmla="*/ 49 h 195"/>
                <a:gd name="T2" fmla="*/ 8 w 65"/>
                <a:gd name="T3" fmla="*/ 0 h 195"/>
                <a:gd name="T4" fmla="*/ 0 w 65"/>
                <a:gd name="T5" fmla="*/ 49 h 195"/>
                <a:gd name="T6" fmla="*/ 8 w 65"/>
                <a:gd name="T7" fmla="*/ 49 h 195"/>
                <a:gd name="T8" fmla="*/ 16 w 65"/>
                <a:gd name="T9" fmla="*/ 49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5"/>
                <a:gd name="T17" fmla="*/ 65 w 65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5">
                  <a:moveTo>
                    <a:pt x="65" y="195"/>
                  </a:moveTo>
                  <a:lnTo>
                    <a:pt x="33" y="0"/>
                  </a:lnTo>
                  <a:lnTo>
                    <a:pt x="0" y="195"/>
                  </a:lnTo>
                  <a:lnTo>
                    <a:pt x="33" y="195"/>
                  </a:lnTo>
                  <a:lnTo>
                    <a:pt x="65" y="195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Freeform 73"/>
            <p:cNvSpPr>
              <a:spLocks/>
            </p:cNvSpPr>
            <p:nvPr/>
          </p:nvSpPr>
          <p:spPr bwMode="auto">
            <a:xfrm>
              <a:off x="3262" y="2242"/>
              <a:ext cx="32" cy="97"/>
            </a:xfrm>
            <a:custGeom>
              <a:avLst/>
              <a:gdLst>
                <a:gd name="T0" fmla="*/ 0 w 65"/>
                <a:gd name="T1" fmla="*/ 0 h 195"/>
                <a:gd name="T2" fmla="*/ 8 w 65"/>
                <a:gd name="T3" fmla="*/ 48 h 195"/>
                <a:gd name="T4" fmla="*/ 16 w 65"/>
                <a:gd name="T5" fmla="*/ 0 h 195"/>
                <a:gd name="T6" fmla="*/ 8 w 65"/>
                <a:gd name="T7" fmla="*/ 0 h 195"/>
                <a:gd name="T8" fmla="*/ 0 w 65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5"/>
                <a:gd name="T17" fmla="*/ 65 w 65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5">
                  <a:moveTo>
                    <a:pt x="0" y="0"/>
                  </a:moveTo>
                  <a:lnTo>
                    <a:pt x="33" y="195"/>
                  </a:lnTo>
                  <a:lnTo>
                    <a:pt x="65" y="0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Line 74"/>
            <p:cNvSpPr>
              <a:spLocks noChangeShapeType="1"/>
            </p:cNvSpPr>
            <p:nvPr/>
          </p:nvSpPr>
          <p:spPr bwMode="auto">
            <a:xfrm flipV="1">
              <a:off x="3278" y="2030"/>
              <a:ext cx="1" cy="212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28" name="Rectangle 75"/>
            <p:cNvSpPr>
              <a:spLocks noChangeArrowheads="1"/>
            </p:cNvSpPr>
            <p:nvPr/>
          </p:nvSpPr>
          <p:spPr bwMode="auto">
            <a:xfrm>
              <a:off x="1602" y="3120"/>
              <a:ext cx="1106" cy="912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Rectangle 76"/>
            <p:cNvSpPr>
              <a:spLocks noChangeArrowheads="1"/>
            </p:cNvSpPr>
            <p:nvPr/>
          </p:nvSpPr>
          <p:spPr bwMode="auto">
            <a:xfrm rot="5400000">
              <a:off x="4383" y="1395"/>
              <a:ext cx="6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Times-Roman"/>
                </a:rPr>
                <a:t>I/O block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630" name="Rectangle 77"/>
            <p:cNvSpPr>
              <a:spLocks noChangeArrowheads="1"/>
            </p:cNvSpPr>
            <p:nvPr/>
          </p:nvSpPr>
          <p:spPr bwMode="auto">
            <a:xfrm>
              <a:off x="1882" y="3414"/>
              <a:ext cx="56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Times-Roman"/>
                </a:rPr>
                <a:t>PAL-like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631" name="Rectangle 78"/>
            <p:cNvSpPr>
              <a:spLocks noChangeArrowheads="1"/>
            </p:cNvSpPr>
            <p:nvPr/>
          </p:nvSpPr>
          <p:spPr bwMode="auto">
            <a:xfrm>
              <a:off x="967" y="3120"/>
              <a:ext cx="228" cy="912"/>
            </a:xfrm>
            <a:prstGeom prst="rect">
              <a:avLst/>
            </a:prstGeom>
            <a:solidFill>
              <a:srgbClr val="E5E5E5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Rectangle 79"/>
            <p:cNvSpPr>
              <a:spLocks noChangeArrowheads="1"/>
            </p:cNvSpPr>
            <p:nvPr/>
          </p:nvSpPr>
          <p:spPr bwMode="auto">
            <a:xfrm>
              <a:off x="1991" y="3594"/>
              <a:ext cx="39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Times-Roman"/>
                </a:rPr>
                <a:t>block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633" name="Freeform 80"/>
            <p:cNvSpPr>
              <a:spLocks/>
            </p:cNvSpPr>
            <p:nvPr/>
          </p:nvSpPr>
          <p:spPr bwMode="auto">
            <a:xfrm>
              <a:off x="1228" y="3902"/>
              <a:ext cx="97" cy="48"/>
            </a:xfrm>
            <a:custGeom>
              <a:avLst/>
              <a:gdLst>
                <a:gd name="T0" fmla="*/ 48 w 196"/>
                <a:gd name="T1" fmla="*/ 0 h 98"/>
                <a:gd name="T2" fmla="*/ 0 w 196"/>
                <a:gd name="T3" fmla="*/ 8 h 98"/>
                <a:gd name="T4" fmla="*/ 48 w 196"/>
                <a:gd name="T5" fmla="*/ 24 h 98"/>
                <a:gd name="T6" fmla="*/ 48 w 196"/>
                <a:gd name="T7" fmla="*/ 8 h 98"/>
                <a:gd name="T8" fmla="*/ 48 w 196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98"/>
                <a:gd name="T17" fmla="*/ 196 w 196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98">
                  <a:moveTo>
                    <a:pt x="196" y="0"/>
                  </a:moveTo>
                  <a:lnTo>
                    <a:pt x="0" y="33"/>
                  </a:lnTo>
                  <a:lnTo>
                    <a:pt x="196" y="98"/>
                  </a:lnTo>
                  <a:lnTo>
                    <a:pt x="196" y="33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Freeform 81"/>
            <p:cNvSpPr>
              <a:spLocks/>
            </p:cNvSpPr>
            <p:nvPr/>
          </p:nvSpPr>
          <p:spPr bwMode="auto">
            <a:xfrm>
              <a:off x="1488" y="3902"/>
              <a:ext cx="98" cy="48"/>
            </a:xfrm>
            <a:custGeom>
              <a:avLst/>
              <a:gdLst>
                <a:gd name="T0" fmla="*/ 0 w 195"/>
                <a:gd name="T1" fmla="*/ 24 h 98"/>
                <a:gd name="T2" fmla="*/ 49 w 195"/>
                <a:gd name="T3" fmla="*/ 8 h 98"/>
                <a:gd name="T4" fmla="*/ 0 w 195"/>
                <a:gd name="T5" fmla="*/ 0 h 98"/>
                <a:gd name="T6" fmla="*/ 0 w 195"/>
                <a:gd name="T7" fmla="*/ 8 h 98"/>
                <a:gd name="T8" fmla="*/ 0 w 195"/>
                <a:gd name="T9" fmla="*/ 24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98"/>
                <a:gd name="T17" fmla="*/ 195 w 19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98">
                  <a:moveTo>
                    <a:pt x="0" y="98"/>
                  </a:moveTo>
                  <a:lnTo>
                    <a:pt x="195" y="3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Line 82"/>
            <p:cNvSpPr>
              <a:spLocks noChangeShapeType="1"/>
            </p:cNvSpPr>
            <p:nvPr/>
          </p:nvSpPr>
          <p:spPr bwMode="auto">
            <a:xfrm flipH="1">
              <a:off x="1325" y="3918"/>
              <a:ext cx="1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36" name="Freeform 83"/>
            <p:cNvSpPr>
              <a:spLocks/>
            </p:cNvSpPr>
            <p:nvPr/>
          </p:nvSpPr>
          <p:spPr bwMode="auto">
            <a:xfrm>
              <a:off x="1228" y="3723"/>
              <a:ext cx="97" cy="48"/>
            </a:xfrm>
            <a:custGeom>
              <a:avLst/>
              <a:gdLst>
                <a:gd name="T0" fmla="*/ 48 w 196"/>
                <a:gd name="T1" fmla="*/ 0 h 98"/>
                <a:gd name="T2" fmla="*/ 0 w 196"/>
                <a:gd name="T3" fmla="*/ 16 h 98"/>
                <a:gd name="T4" fmla="*/ 48 w 196"/>
                <a:gd name="T5" fmla="*/ 24 h 98"/>
                <a:gd name="T6" fmla="*/ 48 w 196"/>
                <a:gd name="T7" fmla="*/ 16 h 98"/>
                <a:gd name="T8" fmla="*/ 48 w 196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98"/>
                <a:gd name="T17" fmla="*/ 196 w 196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98">
                  <a:moveTo>
                    <a:pt x="196" y="0"/>
                  </a:moveTo>
                  <a:lnTo>
                    <a:pt x="0" y="65"/>
                  </a:lnTo>
                  <a:lnTo>
                    <a:pt x="196" y="98"/>
                  </a:lnTo>
                  <a:lnTo>
                    <a:pt x="196" y="65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Freeform 84"/>
            <p:cNvSpPr>
              <a:spLocks/>
            </p:cNvSpPr>
            <p:nvPr/>
          </p:nvSpPr>
          <p:spPr bwMode="auto">
            <a:xfrm>
              <a:off x="1488" y="3723"/>
              <a:ext cx="98" cy="48"/>
            </a:xfrm>
            <a:custGeom>
              <a:avLst/>
              <a:gdLst>
                <a:gd name="T0" fmla="*/ 0 w 195"/>
                <a:gd name="T1" fmla="*/ 24 h 98"/>
                <a:gd name="T2" fmla="*/ 49 w 195"/>
                <a:gd name="T3" fmla="*/ 16 h 98"/>
                <a:gd name="T4" fmla="*/ 0 w 195"/>
                <a:gd name="T5" fmla="*/ 0 h 98"/>
                <a:gd name="T6" fmla="*/ 0 w 195"/>
                <a:gd name="T7" fmla="*/ 16 h 98"/>
                <a:gd name="T8" fmla="*/ 0 w 195"/>
                <a:gd name="T9" fmla="*/ 24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98"/>
                <a:gd name="T17" fmla="*/ 195 w 19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98">
                  <a:moveTo>
                    <a:pt x="0" y="98"/>
                  </a:moveTo>
                  <a:lnTo>
                    <a:pt x="195" y="65"/>
                  </a:lnTo>
                  <a:lnTo>
                    <a:pt x="0" y="0"/>
                  </a:lnTo>
                  <a:lnTo>
                    <a:pt x="0" y="65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Line 85"/>
            <p:cNvSpPr>
              <a:spLocks noChangeShapeType="1"/>
            </p:cNvSpPr>
            <p:nvPr/>
          </p:nvSpPr>
          <p:spPr bwMode="auto">
            <a:xfrm flipH="1">
              <a:off x="1325" y="3755"/>
              <a:ext cx="1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39" name="Freeform 86"/>
            <p:cNvSpPr>
              <a:spLocks/>
            </p:cNvSpPr>
            <p:nvPr/>
          </p:nvSpPr>
          <p:spPr bwMode="auto">
            <a:xfrm>
              <a:off x="1390" y="3609"/>
              <a:ext cx="33" cy="32"/>
            </a:xfrm>
            <a:custGeom>
              <a:avLst/>
              <a:gdLst>
                <a:gd name="T0" fmla="*/ 8 w 65"/>
                <a:gd name="T1" fmla="*/ 0 h 65"/>
                <a:gd name="T2" fmla="*/ 7 w 65"/>
                <a:gd name="T3" fmla="*/ 0 h 65"/>
                <a:gd name="T4" fmla="*/ 6 w 65"/>
                <a:gd name="T5" fmla="*/ 1 h 65"/>
                <a:gd name="T6" fmla="*/ 5 w 65"/>
                <a:gd name="T7" fmla="*/ 1 h 65"/>
                <a:gd name="T8" fmla="*/ 4 w 65"/>
                <a:gd name="T9" fmla="*/ 1 h 65"/>
                <a:gd name="T10" fmla="*/ 3 w 65"/>
                <a:gd name="T11" fmla="*/ 2 h 65"/>
                <a:gd name="T12" fmla="*/ 2 w 65"/>
                <a:gd name="T13" fmla="*/ 3 h 65"/>
                <a:gd name="T14" fmla="*/ 2 w 65"/>
                <a:gd name="T15" fmla="*/ 4 h 65"/>
                <a:gd name="T16" fmla="*/ 1 w 65"/>
                <a:gd name="T17" fmla="*/ 5 h 65"/>
                <a:gd name="T18" fmla="*/ 1 w 65"/>
                <a:gd name="T19" fmla="*/ 6 h 65"/>
                <a:gd name="T20" fmla="*/ 1 w 65"/>
                <a:gd name="T21" fmla="*/ 7 h 65"/>
                <a:gd name="T22" fmla="*/ 1 w 65"/>
                <a:gd name="T23" fmla="*/ 9 h 65"/>
                <a:gd name="T24" fmla="*/ 1 w 65"/>
                <a:gd name="T25" fmla="*/ 10 h 65"/>
                <a:gd name="T26" fmla="*/ 1 w 65"/>
                <a:gd name="T27" fmla="*/ 11 h 65"/>
                <a:gd name="T28" fmla="*/ 2 w 65"/>
                <a:gd name="T29" fmla="*/ 12 h 65"/>
                <a:gd name="T30" fmla="*/ 2 w 65"/>
                <a:gd name="T31" fmla="*/ 13 h 65"/>
                <a:gd name="T32" fmla="*/ 3 w 65"/>
                <a:gd name="T33" fmla="*/ 14 h 65"/>
                <a:gd name="T34" fmla="*/ 4 w 65"/>
                <a:gd name="T35" fmla="*/ 15 h 65"/>
                <a:gd name="T36" fmla="*/ 5 w 65"/>
                <a:gd name="T37" fmla="*/ 15 h 65"/>
                <a:gd name="T38" fmla="*/ 6 w 65"/>
                <a:gd name="T39" fmla="*/ 16 h 65"/>
                <a:gd name="T40" fmla="*/ 7 w 65"/>
                <a:gd name="T41" fmla="*/ 16 h 65"/>
                <a:gd name="T42" fmla="*/ 8 w 65"/>
                <a:gd name="T43" fmla="*/ 16 h 65"/>
                <a:gd name="T44" fmla="*/ 9 w 65"/>
                <a:gd name="T45" fmla="*/ 16 h 65"/>
                <a:gd name="T46" fmla="*/ 10 w 65"/>
                <a:gd name="T47" fmla="*/ 16 h 65"/>
                <a:gd name="T48" fmla="*/ 11 w 65"/>
                <a:gd name="T49" fmla="*/ 16 h 65"/>
                <a:gd name="T50" fmla="*/ 13 w 65"/>
                <a:gd name="T51" fmla="*/ 15 h 65"/>
                <a:gd name="T52" fmla="*/ 13 w 65"/>
                <a:gd name="T53" fmla="*/ 15 h 65"/>
                <a:gd name="T54" fmla="*/ 15 w 65"/>
                <a:gd name="T55" fmla="*/ 14 h 65"/>
                <a:gd name="T56" fmla="*/ 15 w 65"/>
                <a:gd name="T57" fmla="*/ 13 h 65"/>
                <a:gd name="T58" fmla="*/ 16 w 65"/>
                <a:gd name="T59" fmla="*/ 12 h 65"/>
                <a:gd name="T60" fmla="*/ 16 w 65"/>
                <a:gd name="T61" fmla="*/ 11 h 65"/>
                <a:gd name="T62" fmla="*/ 17 w 65"/>
                <a:gd name="T63" fmla="*/ 10 h 65"/>
                <a:gd name="T64" fmla="*/ 17 w 65"/>
                <a:gd name="T65" fmla="*/ 9 h 65"/>
                <a:gd name="T66" fmla="*/ 17 w 65"/>
                <a:gd name="T67" fmla="*/ 7 h 65"/>
                <a:gd name="T68" fmla="*/ 17 w 65"/>
                <a:gd name="T69" fmla="*/ 6 h 65"/>
                <a:gd name="T70" fmla="*/ 16 w 65"/>
                <a:gd name="T71" fmla="*/ 5 h 65"/>
                <a:gd name="T72" fmla="*/ 16 w 65"/>
                <a:gd name="T73" fmla="*/ 4 h 65"/>
                <a:gd name="T74" fmla="*/ 15 w 65"/>
                <a:gd name="T75" fmla="*/ 3 h 65"/>
                <a:gd name="T76" fmla="*/ 15 w 65"/>
                <a:gd name="T77" fmla="*/ 2 h 65"/>
                <a:gd name="T78" fmla="*/ 13 w 65"/>
                <a:gd name="T79" fmla="*/ 1 h 65"/>
                <a:gd name="T80" fmla="*/ 13 w 65"/>
                <a:gd name="T81" fmla="*/ 1 h 65"/>
                <a:gd name="T82" fmla="*/ 11 w 65"/>
                <a:gd name="T83" fmla="*/ 1 h 65"/>
                <a:gd name="T84" fmla="*/ 10 w 65"/>
                <a:gd name="T85" fmla="*/ 0 h 65"/>
                <a:gd name="T86" fmla="*/ 9 w 65"/>
                <a:gd name="T87" fmla="*/ 0 h 65"/>
                <a:gd name="T88" fmla="*/ 8 w 65"/>
                <a:gd name="T89" fmla="*/ 8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3"/>
                  </a:move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5" y="49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3" y="59"/>
                  </a:lnTo>
                  <a:lnTo>
                    <a:pt x="14" y="61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2" y="65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7" y="64"/>
                  </a:lnTo>
                  <a:lnTo>
                    <a:pt x="49" y="62"/>
                  </a:lnTo>
                  <a:lnTo>
                    <a:pt x="50" y="62"/>
                  </a:lnTo>
                  <a:lnTo>
                    <a:pt x="52" y="61"/>
                  </a:lnTo>
                  <a:lnTo>
                    <a:pt x="53" y="59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7" y="56"/>
                  </a:lnTo>
                  <a:lnTo>
                    <a:pt x="58" y="54"/>
                  </a:lnTo>
                  <a:lnTo>
                    <a:pt x="60" y="52"/>
                  </a:lnTo>
                  <a:lnTo>
                    <a:pt x="62" y="51"/>
                  </a:lnTo>
                  <a:lnTo>
                    <a:pt x="62" y="49"/>
                  </a:lnTo>
                  <a:lnTo>
                    <a:pt x="63" y="48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3"/>
                  </a:lnTo>
                  <a:lnTo>
                    <a:pt x="65" y="41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5" y="36"/>
                  </a:lnTo>
                  <a:lnTo>
                    <a:pt x="65" y="33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0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0" y="15"/>
                  </a:lnTo>
                  <a:lnTo>
                    <a:pt x="58" y="13"/>
                  </a:lnTo>
                  <a:lnTo>
                    <a:pt x="57" y="12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3" y="9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Freeform 87"/>
            <p:cNvSpPr>
              <a:spLocks/>
            </p:cNvSpPr>
            <p:nvPr/>
          </p:nvSpPr>
          <p:spPr bwMode="auto">
            <a:xfrm>
              <a:off x="1385" y="3603"/>
              <a:ext cx="24" cy="24"/>
            </a:xfrm>
            <a:custGeom>
              <a:avLst/>
              <a:gdLst>
                <a:gd name="T0" fmla="*/ 5 w 49"/>
                <a:gd name="T1" fmla="*/ 0 h 49"/>
                <a:gd name="T2" fmla="*/ 4 w 49"/>
                <a:gd name="T3" fmla="*/ 0 h 49"/>
                <a:gd name="T4" fmla="*/ 3 w 49"/>
                <a:gd name="T5" fmla="*/ 0 h 49"/>
                <a:gd name="T6" fmla="*/ 3 w 49"/>
                <a:gd name="T7" fmla="*/ 0 h 49"/>
                <a:gd name="T8" fmla="*/ 2 w 49"/>
                <a:gd name="T9" fmla="*/ 1 h 49"/>
                <a:gd name="T10" fmla="*/ 1 w 49"/>
                <a:gd name="T11" fmla="*/ 2 h 49"/>
                <a:gd name="T12" fmla="*/ 1 w 49"/>
                <a:gd name="T13" fmla="*/ 2 h 49"/>
                <a:gd name="T14" fmla="*/ 1 w 49"/>
                <a:gd name="T15" fmla="*/ 3 h 49"/>
                <a:gd name="T16" fmla="*/ 0 w 49"/>
                <a:gd name="T17" fmla="*/ 4 h 49"/>
                <a:gd name="T18" fmla="*/ 0 w 49"/>
                <a:gd name="T19" fmla="*/ 5 h 49"/>
                <a:gd name="T20" fmla="*/ 0 w 49"/>
                <a:gd name="T21" fmla="*/ 6 h 49"/>
                <a:gd name="T22" fmla="*/ 0 w 49"/>
                <a:gd name="T23" fmla="*/ 6 h 49"/>
                <a:gd name="T24" fmla="*/ 0 w 49"/>
                <a:gd name="T25" fmla="*/ 7 h 49"/>
                <a:gd name="T26" fmla="*/ 0 w 49"/>
                <a:gd name="T27" fmla="*/ 8 h 49"/>
                <a:gd name="T28" fmla="*/ 1 w 49"/>
                <a:gd name="T29" fmla="*/ 9 h 49"/>
                <a:gd name="T30" fmla="*/ 1 w 49"/>
                <a:gd name="T31" fmla="*/ 9 h 49"/>
                <a:gd name="T32" fmla="*/ 2 w 49"/>
                <a:gd name="T33" fmla="*/ 10 h 49"/>
                <a:gd name="T34" fmla="*/ 3 w 49"/>
                <a:gd name="T35" fmla="*/ 11 h 49"/>
                <a:gd name="T36" fmla="*/ 3 w 49"/>
                <a:gd name="T37" fmla="*/ 11 h 49"/>
                <a:gd name="T38" fmla="*/ 4 w 49"/>
                <a:gd name="T39" fmla="*/ 11 h 49"/>
                <a:gd name="T40" fmla="*/ 5 w 49"/>
                <a:gd name="T41" fmla="*/ 12 h 49"/>
                <a:gd name="T42" fmla="*/ 6 w 49"/>
                <a:gd name="T43" fmla="*/ 12 h 49"/>
                <a:gd name="T44" fmla="*/ 6 w 49"/>
                <a:gd name="T45" fmla="*/ 12 h 49"/>
                <a:gd name="T46" fmla="*/ 7 w 49"/>
                <a:gd name="T47" fmla="*/ 11 h 49"/>
                <a:gd name="T48" fmla="*/ 8 w 49"/>
                <a:gd name="T49" fmla="*/ 11 h 49"/>
                <a:gd name="T50" fmla="*/ 9 w 49"/>
                <a:gd name="T51" fmla="*/ 11 h 49"/>
                <a:gd name="T52" fmla="*/ 9 w 49"/>
                <a:gd name="T53" fmla="*/ 10 h 49"/>
                <a:gd name="T54" fmla="*/ 10 w 49"/>
                <a:gd name="T55" fmla="*/ 10 h 49"/>
                <a:gd name="T56" fmla="*/ 11 w 49"/>
                <a:gd name="T57" fmla="*/ 9 h 49"/>
                <a:gd name="T58" fmla="*/ 11 w 49"/>
                <a:gd name="T59" fmla="*/ 8 h 49"/>
                <a:gd name="T60" fmla="*/ 12 w 49"/>
                <a:gd name="T61" fmla="*/ 7 h 49"/>
                <a:gd name="T62" fmla="*/ 12 w 49"/>
                <a:gd name="T63" fmla="*/ 7 h 49"/>
                <a:gd name="T64" fmla="*/ 12 w 49"/>
                <a:gd name="T65" fmla="*/ 6 h 49"/>
                <a:gd name="T66" fmla="*/ 12 w 49"/>
                <a:gd name="T67" fmla="*/ 5 h 49"/>
                <a:gd name="T68" fmla="*/ 12 w 49"/>
                <a:gd name="T69" fmla="*/ 4 h 49"/>
                <a:gd name="T70" fmla="*/ 12 w 49"/>
                <a:gd name="T71" fmla="*/ 3 h 49"/>
                <a:gd name="T72" fmla="*/ 11 w 49"/>
                <a:gd name="T73" fmla="*/ 2 h 49"/>
                <a:gd name="T74" fmla="*/ 10 w 49"/>
                <a:gd name="T75" fmla="*/ 2 h 49"/>
                <a:gd name="T76" fmla="*/ 10 w 49"/>
                <a:gd name="T77" fmla="*/ 1 h 49"/>
                <a:gd name="T78" fmla="*/ 9 w 49"/>
                <a:gd name="T79" fmla="*/ 1 h 49"/>
                <a:gd name="T80" fmla="*/ 8 w 49"/>
                <a:gd name="T81" fmla="*/ 0 h 49"/>
                <a:gd name="T82" fmla="*/ 7 w 49"/>
                <a:gd name="T83" fmla="*/ 0 h 49"/>
                <a:gd name="T84" fmla="*/ 7 w 49"/>
                <a:gd name="T85" fmla="*/ 0 h 49"/>
                <a:gd name="T86" fmla="*/ 6 w 49"/>
                <a:gd name="T87" fmla="*/ 0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25" y="0"/>
                  </a:move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5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4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6" y="13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3" y="8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Freeform 88"/>
            <p:cNvSpPr>
              <a:spLocks/>
            </p:cNvSpPr>
            <p:nvPr/>
          </p:nvSpPr>
          <p:spPr bwMode="auto">
            <a:xfrm>
              <a:off x="1390" y="3478"/>
              <a:ext cx="33" cy="33"/>
            </a:xfrm>
            <a:custGeom>
              <a:avLst/>
              <a:gdLst>
                <a:gd name="T0" fmla="*/ 8 w 65"/>
                <a:gd name="T1" fmla="*/ 1 h 65"/>
                <a:gd name="T2" fmla="*/ 7 w 65"/>
                <a:gd name="T3" fmla="*/ 1 h 65"/>
                <a:gd name="T4" fmla="*/ 6 w 65"/>
                <a:gd name="T5" fmla="*/ 1 h 65"/>
                <a:gd name="T6" fmla="*/ 5 w 65"/>
                <a:gd name="T7" fmla="*/ 2 h 65"/>
                <a:gd name="T8" fmla="*/ 4 w 65"/>
                <a:gd name="T9" fmla="*/ 2 h 65"/>
                <a:gd name="T10" fmla="*/ 3 w 65"/>
                <a:gd name="T11" fmla="*/ 3 h 65"/>
                <a:gd name="T12" fmla="*/ 2 w 65"/>
                <a:gd name="T13" fmla="*/ 4 h 65"/>
                <a:gd name="T14" fmla="*/ 2 w 65"/>
                <a:gd name="T15" fmla="*/ 5 h 65"/>
                <a:gd name="T16" fmla="*/ 1 w 65"/>
                <a:gd name="T17" fmla="*/ 6 h 65"/>
                <a:gd name="T18" fmla="*/ 1 w 65"/>
                <a:gd name="T19" fmla="*/ 7 h 65"/>
                <a:gd name="T20" fmla="*/ 1 w 65"/>
                <a:gd name="T21" fmla="*/ 8 h 65"/>
                <a:gd name="T22" fmla="*/ 1 w 65"/>
                <a:gd name="T23" fmla="*/ 9 h 65"/>
                <a:gd name="T24" fmla="*/ 1 w 65"/>
                <a:gd name="T25" fmla="*/ 11 h 65"/>
                <a:gd name="T26" fmla="*/ 1 w 65"/>
                <a:gd name="T27" fmla="*/ 11 h 65"/>
                <a:gd name="T28" fmla="*/ 2 w 65"/>
                <a:gd name="T29" fmla="*/ 13 h 65"/>
                <a:gd name="T30" fmla="*/ 2 w 65"/>
                <a:gd name="T31" fmla="*/ 13 h 65"/>
                <a:gd name="T32" fmla="*/ 3 w 65"/>
                <a:gd name="T33" fmla="*/ 15 h 65"/>
                <a:gd name="T34" fmla="*/ 4 w 65"/>
                <a:gd name="T35" fmla="*/ 15 h 65"/>
                <a:gd name="T36" fmla="*/ 5 w 65"/>
                <a:gd name="T37" fmla="*/ 16 h 65"/>
                <a:gd name="T38" fmla="*/ 6 w 65"/>
                <a:gd name="T39" fmla="*/ 16 h 65"/>
                <a:gd name="T40" fmla="*/ 7 w 65"/>
                <a:gd name="T41" fmla="*/ 17 h 65"/>
                <a:gd name="T42" fmla="*/ 8 w 65"/>
                <a:gd name="T43" fmla="*/ 17 h 65"/>
                <a:gd name="T44" fmla="*/ 9 w 65"/>
                <a:gd name="T45" fmla="*/ 17 h 65"/>
                <a:gd name="T46" fmla="*/ 10 w 65"/>
                <a:gd name="T47" fmla="*/ 17 h 65"/>
                <a:gd name="T48" fmla="*/ 11 w 65"/>
                <a:gd name="T49" fmla="*/ 16 h 65"/>
                <a:gd name="T50" fmla="*/ 13 w 65"/>
                <a:gd name="T51" fmla="*/ 16 h 65"/>
                <a:gd name="T52" fmla="*/ 13 w 65"/>
                <a:gd name="T53" fmla="*/ 15 h 65"/>
                <a:gd name="T54" fmla="*/ 15 w 65"/>
                <a:gd name="T55" fmla="*/ 15 h 65"/>
                <a:gd name="T56" fmla="*/ 15 w 65"/>
                <a:gd name="T57" fmla="*/ 13 h 65"/>
                <a:gd name="T58" fmla="*/ 16 w 65"/>
                <a:gd name="T59" fmla="*/ 13 h 65"/>
                <a:gd name="T60" fmla="*/ 16 w 65"/>
                <a:gd name="T61" fmla="*/ 11 h 65"/>
                <a:gd name="T62" fmla="*/ 17 w 65"/>
                <a:gd name="T63" fmla="*/ 11 h 65"/>
                <a:gd name="T64" fmla="*/ 17 w 65"/>
                <a:gd name="T65" fmla="*/ 9 h 65"/>
                <a:gd name="T66" fmla="*/ 17 w 65"/>
                <a:gd name="T67" fmla="*/ 8 h 65"/>
                <a:gd name="T68" fmla="*/ 17 w 65"/>
                <a:gd name="T69" fmla="*/ 7 h 65"/>
                <a:gd name="T70" fmla="*/ 16 w 65"/>
                <a:gd name="T71" fmla="*/ 6 h 65"/>
                <a:gd name="T72" fmla="*/ 16 w 65"/>
                <a:gd name="T73" fmla="*/ 5 h 65"/>
                <a:gd name="T74" fmla="*/ 15 w 65"/>
                <a:gd name="T75" fmla="*/ 4 h 65"/>
                <a:gd name="T76" fmla="*/ 15 w 65"/>
                <a:gd name="T77" fmla="*/ 3 h 65"/>
                <a:gd name="T78" fmla="*/ 13 w 65"/>
                <a:gd name="T79" fmla="*/ 2 h 65"/>
                <a:gd name="T80" fmla="*/ 13 w 65"/>
                <a:gd name="T81" fmla="*/ 2 h 65"/>
                <a:gd name="T82" fmla="*/ 11 w 65"/>
                <a:gd name="T83" fmla="*/ 1 h 65"/>
                <a:gd name="T84" fmla="*/ 10 w 65"/>
                <a:gd name="T85" fmla="*/ 1 h 65"/>
                <a:gd name="T86" fmla="*/ 9 w 65"/>
                <a:gd name="T87" fmla="*/ 1 h 65"/>
                <a:gd name="T88" fmla="*/ 8 w 65"/>
                <a:gd name="T89" fmla="*/ 9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3"/>
                  </a:move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2" y="65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9" y="62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8" y="54"/>
                  </a:lnTo>
                  <a:lnTo>
                    <a:pt x="60" y="52"/>
                  </a:lnTo>
                  <a:lnTo>
                    <a:pt x="62" y="50"/>
                  </a:lnTo>
                  <a:lnTo>
                    <a:pt x="62" y="49"/>
                  </a:lnTo>
                  <a:lnTo>
                    <a:pt x="63" y="47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2"/>
                  </a:lnTo>
                  <a:lnTo>
                    <a:pt x="65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5" y="33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0" y="15"/>
                  </a:lnTo>
                  <a:lnTo>
                    <a:pt x="58" y="13"/>
                  </a:lnTo>
                  <a:lnTo>
                    <a:pt x="57" y="11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Freeform 89"/>
            <p:cNvSpPr>
              <a:spLocks/>
            </p:cNvSpPr>
            <p:nvPr/>
          </p:nvSpPr>
          <p:spPr bwMode="auto">
            <a:xfrm>
              <a:off x="1385" y="3489"/>
              <a:ext cx="24" cy="24"/>
            </a:xfrm>
            <a:custGeom>
              <a:avLst/>
              <a:gdLst>
                <a:gd name="T0" fmla="*/ 5 w 49"/>
                <a:gd name="T1" fmla="*/ 0 h 49"/>
                <a:gd name="T2" fmla="*/ 4 w 49"/>
                <a:gd name="T3" fmla="*/ 0 h 49"/>
                <a:gd name="T4" fmla="*/ 3 w 49"/>
                <a:gd name="T5" fmla="*/ 0 h 49"/>
                <a:gd name="T6" fmla="*/ 3 w 49"/>
                <a:gd name="T7" fmla="*/ 0 h 49"/>
                <a:gd name="T8" fmla="*/ 2 w 49"/>
                <a:gd name="T9" fmla="*/ 1 h 49"/>
                <a:gd name="T10" fmla="*/ 1 w 49"/>
                <a:gd name="T11" fmla="*/ 2 h 49"/>
                <a:gd name="T12" fmla="*/ 1 w 49"/>
                <a:gd name="T13" fmla="*/ 3 h 49"/>
                <a:gd name="T14" fmla="*/ 1 w 49"/>
                <a:gd name="T15" fmla="*/ 3 h 49"/>
                <a:gd name="T16" fmla="*/ 0 w 49"/>
                <a:gd name="T17" fmla="*/ 4 h 49"/>
                <a:gd name="T18" fmla="*/ 0 w 49"/>
                <a:gd name="T19" fmla="*/ 5 h 49"/>
                <a:gd name="T20" fmla="*/ 0 w 49"/>
                <a:gd name="T21" fmla="*/ 6 h 49"/>
                <a:gd name="T22" fmla="*/ 0 w 49"/>
                <a:gd name="T23" fmla="*/ 6 h 49"/>
                <a:gd name="T24" fmla="*/ 0 w 49"/>
                <a:gd name="T25" fmla="*/ 7 h 49"/>
                <a:gd name="T26" fmla="*/ 0 w 49"/>
                <a:gd name="T27" fmla="*/ 8 h 49"/>
                <a:gd name="T28" fmla="*/ 1 w 49"/>
                <a:gd name="T29" fmla="*/ 9 h 49"/>
                <a:gd name="T30" fmla="*/ 1 w 49"/>
                <a:gd name="T31" fmla="*/ 9 h 49"/>
                <a:gd name="T32" fmla="*/ 2 w 49"/>
                <a:gd name="T33" fmla="*/ 10 h 49"/>
                <a:gd name="T34" fmla="*/ 3 w 49"/>
                <a:gd name="T35" fmla="*/ 11 h 49"/>
                <a:gd name="T36" fmla="*/ 3 w 49"/>
                <a:gd name="T37" fmla="*/ 11 h 49"/>
                <a:gd name="T38" fmla="*/ 4 w 49"/>
                <a:gd name="T39" fmla="*/ 11 h 49"/>
                <a:gd name="T40" fmla="*/ 5 w 49"/>
                <a:gd name="T41" fmla="*/ 12 h 49"/>
                <a:gd name="T42" fmla="*/ 6 w 49"/>
                <a:gd name="T43" fmla="*/ 12 h 49"/>
                <a:gd name="T44" fmla="*/ 6 w 49"/>
                <a:gd name="T45" fmla="*/ 12 h 49"/>
                <a:gd name="T46" fmla="*/ 7 w 49"/>
                <a:gd name="T47" fmla="*/ 11 h 49"/>
                <a:gd name="T48" fmla="*/ 8 w 49"/>
                <a:gd name="T49" fmla="*/ 11 h 49"/>
                <a:gd name="T50" fmla="*/ 9 w 49"/>
                <a:gd name="T51" fmla="*/ 11 h 49"/>
                <a:gd name="T52" fmla="*/ 9 w 49"/>
                <a:gd name="T53" fmla="*/ 10 h 49"/>
                <a:gd name="T54" fmla="*/ 10 w 49"/>
                <a:gd name="T55" fmla="*/ 10 h 49"/>
                <a:gd name="T56" fmla="*/ 11 w 49"/>
                <a:gd name="T57" fmla="*/ 9 h 49"/>
                <a:gd name="T58" fmla="*/ 11 w 49"/>
                <a:gd name="T59" fmla="*/ 8 h 49"/>
                <a:gd name="T60" fmla="*/ 12 w 49"/>
                <a:gd name="T61" fmla="*/ 7 h 49"/>
                <a:gd name="T62" fmla="*/ 12 w 49"/>
                <a:gd name="T63" fmla="*/ 7 h 49"/>
                <a:gd name="T64" fmla="*/ 12 w 49"/>
                <a:gd name="T65" fmla="*/ 6 h 49"/>
                <a:gd name="T66" fmla="*/ 12 w 49"/>
                <a:gd name="T67" fmla="*/ 5 h 49"/>
                <a:gd name="T68" fmla="*/ 12 w 49"/>
                <a:gd name="T69" fmla="*/ 4 h 49"/>
                <a:gd name="T70" fmla="*/ 12 w 49"/>
                <a:gd name="T71" fmla="*/ 3 h 49"/>
                <a:gd name="T72" fmla="*/ 11 w 49"/>
                <a:gd name="T73" fmla="*/ 3 h 49"/>
                <a:gd name="T74" fmla="*/ 10 w 49"/>
                <a:gd name="T75" fmla="*/ 2 h 49"/>
                <a:gd name="T76" fmla="*/ 10 w 49"/>
                <a:gd name="T77" fmla="*/ 1 h 49"/>
                <a:gd name="T78" fmla="*/ 9 w 49"/>
                <a:gd name="T79" fmla="*/ 1 h 49"/>
                <a:gd name="T80" fmla="*/ 8 w 49"/>
                <a:gd name="T81" fmla="*/ 0 h 49"/>
                <a:gd name="T82" fmla="*/ 7 w 49"/>
                <a:gd name="T83" fmla="*/ 0 h 49"/>
                <a:gd name="T84" fmla="*/ 7 w 49"/>
                <a:gd name="T85" fmla="*/ 0 h 49"/>
                <a:gd name="T86" fmla="*/ 6 w 49"/>
                <a:gd name="T87" fmla="*/ 0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25" y="0"/>
                  </a:move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5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3" y="8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Freeform 90"/>
            <p:cNvSpPr>
              <a:spLocks/>
            </p:cNvSpPr>
            <p:nvPr/>
          </p:nvSpPr>
          <p:spPr bwMode="auto">
            <a:xfrm>
              <a:off x="1390" y="3348"/>
              <a:ext cx="33" cy="33"/>
            </a:xfrm>
            <a:custGeom>
              <a:avLst/>
              <a:gdLst>
                <a:gd name="T0" fmla="*/ 8 w 65"/>
                <a:gd name="T1" fmla="*/ 1 h 65"/>
                <a:gd name="T2" fmla="*/ 7 w 65"/>
                <a:gd name="T3" fmla="*/ 1 h 65"/>
                <a:gd name="T4" fmla="*/ 6 w 65"/>
                <a:gd name="T5" fmla="*/ 1 h 65"/>
                <a:gd name="T6" fmla="*/ 5 w 65"/>
                <a:gd name="T7" fmla="*/ 1 h 65"/>
                <a:gd name="T8" fmla="*/ 4 w 65"/>
                <a:gd name="T9" fmla="*/ 2 h 65"/>
                <a:gd name="T10" fmla="*/ 3 w 65"/>
                <a:gd name="T11" fmla="*/ 3 h 65"/>
                <a:gd name="T12" fmla="*/ 2 w 65"/>
                <a:gd name="T13" fmla="*/ 4 h 65"/>
                <a:gd name="T14" fmla="*/ 2 w 65"/>
                <a:gd name="T15" fmla="*/ 5 h 65"/>
                <a:gd name="T16" fmla="*/ 1 w 65"/>
                <a:gd name="T17" fmla="*/ 6 h 65"/>
                <a:gd name="T18" fmla="*/ 1 w 65"/>
                <a:gd name="T19" fmla="*/ 7 h 65"/>
                <a:gd name="T20" fmla="*/ 1 w 65"/>
                <a:gd name="T21" fmla="*/ 8 h 65"/>
                <a:gd name="T22" fmla="*/ 1 w 65"/>
                <a:gd name="T23" fmla="*/ 9 h 65"/>
                <a:gd name="T24" fmla="*/ 1 w 65"/>
                <a:gd name="T25" fmla="*/ 10 h 65"/>
                <a:gd name="T26" fmla="*/ 1 w 65"/>
                <a:gd name="T27" fmla="*/ 11 h 65"/>
                <a:gd name="T28" fmla="*/ 2 w 65"/>
                <a:gd name="T29" fmla="*/ 12 h 65"/>
                <a:gd name="T30" fmla="*/ 2 w 65"/>
                <a:gd name="T31" fmla="*/ 13 h 65"/>
                <a:gd name="T32" fmla="*/ 3 w 65"/>
                <a:gd name="T33" fmla="*/ 15 h 65"/>
                <a:gd name="T34" fmla="*/ 4 w 65"/>
                <a:gd name="T35" fmla="*/ 15 h 65"/>
                <a:gd name="T36" fmla="*/ 5 w 65"/>
                <a:gd name="T37" fmla="*/ 16 h 65"/>
                <a:gd name="T38" fmla="*/ 6 w 65"/>
                <a:gd name="T39" fmla="*/ 16 h 65"/>
                <a:gd name="T40" fmla="*/ 7 w 65"/>
                <a:gd name="T41" fmla="*/ 17 h 65"/>
                <a:gd name="T42" fmla="*/ 8 w 65"/>
                <a:gd name="T43" fmla="*/ 17 h 65"/>
                <a:gd name="T44" fmla="*/ 9 w 65"/>
                <a:gd name="T45" fmla="*/ 17 h 65"/>
                <a:gd name="T46" fmla="*/ 10 w 65"/>
                <a:gd name="T47" fmla="*/ 17 h 65"/>
                <a:gd name="T48" fmla="*/ 11 w 65"/>
                <a:gd name="T49" fmla="*/ 16 h 65"/>
                <a:gd name="T50" fmla="*/ 13 w 65"/>
                <a:gd name="T51" fmla="*/ 16 h 65"/>
                <a:gd name="T52" fmla="*/ 13 w 65"/>
                <a:gd name="T53" fmla="*/ 15 h 65"/>
                <a:gd name="T54" fmla="*/ 15 w 65"/>
                <a:gd name="T55" fmla="*/ 15 h 65"/>
                <a:gd name="T56" fmla="*/ 15 w 65"/>
                <a:gd name="T57" fmla="*/ 13 h 65"/>
                <a:gd name="T58" fmla="*/ 16 w 65"/>
                <a:gd name="T59" fmla="*/ 12 h 65"/>
                <a:gd name="T60" fmla="*/ 16 w 65"/>
                <a:gd name="T61" fmla="*/ 11 h 65"/>
                <a:gd name="T62" fmla="*/ 17 w 65"/>
                <a:gd name="T63" fmla="*/ 10 h 65"/>
                <a:gd name="T64" fmla="*/ 17 w 65"/>
                <a:gd name="T65" fmla="*/ 9 h 65"/>
                <a:gd name="T66" fmla="*/ 17 w 65"/>
                <a:gd name="T67" fmla="*/ 8 h 65"/>
                <a:gd name="T68" fmla="*/ 17 w 65"/>
                <a:gd name="T69" fmla="*/ 7 h 65"/>
                <a:gd name="T70" fmla="*/ 16 w 65"/>
                <a:gd name="T71" fmla="*/ 6 h 65"/>
                <a:gd name="T72" fmla="*/ 16 w 65"/>
                <a:gd name="T73" fmla="*/ 5 h 65"/>
                <a:gd name="T74" fmla="*/ 15 w 65"/>
                <a:gd name="T75" fmla="*/ 4 h 65"/>
                <a:gd name="T76" fmla="*/ 15 w 65"/>
                <a:gd name="T77" fmla="*/ 3 h 65"/>
                <a:gd name="T78" fmla="*/ 13 w 65"/>
                <a:gd name="T79" fmla="*/ 2 h 65"/>
                <a:gd name="T80" fmla="*/ 13 w 65"/>
                <a:gd name="T81" fmla="*/ 1 h 65"/>
                <a:gd name="T82" fmla="*/ 11 w 65"/>
                <a:gd name="T83" fmla="*/ 1 h 65"/>
                <a:gd name="T84" fmla="*/ 10 w 65"/>
                <a:gd name="T85" fmla="*/ 1 h 65"/>
                <a:gd name="T86" fmla="*/ 9 w 65"/>
                <a:gd name="T87" fmla="*/ 1 h 65"/>
                <a:gd name="T88" fmla="*/ 8 w 65"/>
                <a:gd name="T89" fmla="*/ 8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2"/>
                  </a:moveTo>
                  <a:lnTo>
                    <a:pt x="32" y="0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8" y="53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3" y="58"/>
                  </a:lnTo>
                  <a:lnTo>
                    <a:pt x="14" y="60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2" y="65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9" y="61"/>
                  </a:lnTo>
                  <a:lnTo>
                    <a:pt x="50" y="61"/>
                  </a:lnTo>
                  <a:lnTo>
                    <a:pt x="52" y="60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8" y="53"/>
                  </a:lnTo>
                  <a:lnTo>
                    <a:pt x="60" y="52"/>
                  </a:lnTo>
                  <a:lnTo>
                    <a:pt x="62" y="50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2" y="17"/>
                  </a:lnTo>
                  <a:lnTo>
                    <a:pt x="62" y="16"/>
                  </a:lnTo>
                  <a:lnTo>
                    <a:pt x="60" y="14"/>
                  </a:lnTo>
                  <a:lnTo>
                    <a:pt x="58" y="13"/>
                  </a:lnTo>
                  <a:lnTo>
                    <a:pt x="57" y="11"/>
                  </a:lnTo>
                  <a:lnTo>
                    <a:pt x="57" y="9"/>
                  </a:lnTo>
                  <a:lnTo>
                    <a:pt x="55" y="9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Freeform 91"/>
            <p:cNvSpPr>
              <a:spLocks/>
            </p:cNvSpPr>
            <p:nvPr/>
          </p:nvSpPr>
          <p:spPr bwMode="auto">
            <a:xfrm>
              <a:off x="1385" y="3359"/>
              <a:ext cx="24" cy="24"/>
            </a:xfrm>
            <a:custGeom>
              <a:avLst/>
              <a:gdLst>
                <a:gd name="T0" fmla="*/ 5 w 49"/>
                <a:gd name="T1" fmla="*/ 0 h 49"/>
                <a:gd name="T2" fmla="*/ 4 w 49"/>
                <a:gd name="T3" fmla="*/ 0 h 49"/>
                <a:gd name="T4" fmla="*/ 3 w 49"/>
                <a:gd name="T5" fmla="*/ 0 h 49"/>
                <a:gd name="T6" fmla="*/ 3 w 49"/>
                <a:gd name="T7" fmla="*/ 0 h 49"/>
                <a:gd name="T8" fmla="*/ 2 w 49"/>
                <a:gd name="T9" fmla="*/ 1 h 49"/>
                <a:gd name="T10" fmla="*/ 1 w 49"/>
                <a:gd name="T11" fmla="*/ 2 h 49"/>
                <a:gd name="T12" fmla="*/ 1 w 49"/>
                <a:gd name="T13" fmla="*/ 2 h 49"/>
                <a:gd name="T14" fmla="*/ 1 w 49"/>
                <a:gd name="T15" fmla="*/ 3 h 49"/>
                <a:gd name="T16" fmla="*/ 0 w 49"/>
                <a:gd name="T17" fmla="*/ 4 h 49"/>
                <a:gd name="T18" fmla="*/ 0 w 49"/>
                <a:gd name="T19" fmla="*/ 5 h 49"/>
                <a:gd name="T20" fmla="*/ 0 w 49"/>
                <a:gd name="T21" fmla="*/ 6 h 49"/>
                <a:gd name="T22" fmla="*/ 0 w 49"/>
                <a:gd name="T23" fmla="*/ 6 h 49"/>
                <a:gd name="T24" fmla="*/ 0 w 49"/>
                <a:gd name="T25" fmla="*/ 7 h 49"/>
                <a:gd name="T26" fmla="*/ 0 w 49"/>
                <a:gd name="T27" fmla="*/ 8 h 49"/>
                <a:gd name="T28" fmla="*/ 1 w 49"/>
                <a:gd name="T29" fmla="*/ 9 h 49"/>
                <a:gd name="T30" fmla="*/ 1 w 49"/>
                <a:gd name="T31" fmla="*/ 9 h 49"/>
                <a:gd name="T32" fmla="*/ 2 w 49"/>
                <a:gd name="T33" fmla="*/ 10 h 49"/>
                <a:gd name="T34" fmla="*/ 3 w 49"/>
                <a:gd name="T35" fmla="*/ 11 h 49"/>
                <a:gd name="T36" fmla="*/ 3 w 49"/>
                <a:gd name="T37" fmla="*/ 11 h 49"/>
                <a:gd name="T38" fmla="*/ 4 w 49"/>
                <a:gd name="T39" fmla="*/ 11 h 49"/>
                <a:gd name="T40" fmla="*/ 5 w 49"/>
                <a:gd name="T41" fmla="*/ 12 h 49"/>
                <a:gd name="T42" fmla="*/ 6 w 49"/>
                <a:gd name="T43" fmla="*/ 12 h 49"/>
                <a:gd name="T44" fmla="*/ 6 w 49"/>
                <a:gd name="T45" fmla="*/ 12 h 49"/>
                <a:gd name="T46" fmla="*/ 7 w 49"/>
                <a:gd name="T47" fmla="*/ 11 h 49"/>
                <a:gd name="T48" fmla="*/ 8 w 49"/>
                <a:gd name="T49" fmla="*/ 11 h 49"/>
                <a:gd name="T50" fmla="*/ 9 w 49"/>
                <a:gd name="T51" fmla="*/ 11 h 49"/>
                <a:gd name="T52" fmla="*/ 9 w 49"/>
                <a:gd name="T53" fmla="*/ 10 h 49"/>
                <a:gd name="T54" fmla="*/ 10 w 49"/>
                <a:gd name="T55" fmla="*/ 10 h 49"/>
                <a:gd name="T56" fmla="*/ 11 w 49"/>
                <a:gd name="T57" fmla="*/ 9 h 49"/>
                <a:gd name="T58" fmla="*/ 11 w 49"/>
                <a:gd name="T59" fmla="*/ 8 h 49"/>
                <a:gd name="T60" fmla="*/ 12 w 49"/>
                <a:gd name="T61" fmla="*/ 7 h 49"/>
                <a:gd name="T62" fmla="*/ 12 w 49"/>
                <a:gd name="T63" fmla="*/ 6 h 49"/>
                <a:gd name="T64" fmla="*/ 12 w 49"/>
                <a:gd name="T65" fmla="*/ 6 h 49"/>
                <a:gd name="T66" fmla="*/ 12 w 49"/>
                <a:gd name="T67" fmla="*/ 5 h 49"/>
                <a:gd name="T68" fmla="*/ 12 w 49"/>
                <a:gd name="T69" fmla="*/ 4 h 49"/>
                <a:gd name="T70" fmla="*/ 12 w 49"/>
                <a:gd name="T71" fmla="*/ 3 h 49"/>
                <a:gd name="T72" fmla="*/ 11 w 49"/>
                <a:gd name="T73" fmla="*/ 2 h 49"/>
                <a:gd name="T74" fmla="*/ 10 w 49"/>
                <a:gd name="T75" fmla="*/ 2 h 49"/>
                <a:gd name="T76" fmla="*/ 10 w 49"/>
                <a:gd name="T77" fmla="*/ 1 h 49"/>
                <a:gd name="T78" fmla="*/ 9 w 49"/>
                <a:gd name="T79" fmla="*/ 1 h 49"/>
                <a:gd name="T80" fmla="*/ 8 w 49"/>
                <a:gd name="T81" fmla="*/ 0 h 49"/>
                <a:gd name="T82" fmla="*/ 7 w 49"/>
                <a:gd name="T83" fmla="*/ 0 h 49"/>
                <a:gd name="T84" fmla="*/ 7 w 49"/>
                <a:gd name="T85" fmla="*/ 0 h 49"/>
                <a:gd name="T86" fmla="*/ 6 w 49"/>
                <a:gd name="T87" fmla="*/ 0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25" y="0"/>
                  </a:move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5" y="47"/>
                  </a:lnTo>
                  <a:lnTo>
                    <a:pt x="35" y="45"/>
                  </a:lnTo>
                  <a:lnTo>
                    <a:pt x="36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6" y="13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Freeform 92"/>
            <p:cNvSpPr>
              <a:spLocks/>
            </p:cNvSpPr>
            <p:nvPr/>
          </p:nvSpPr>
          <p:spPr bwMode="auto">
            <a:xfrm>
              <a:off x="2074" y="2860"/>
              <a:ext cx="32" cy="33"/>
            </a:xfrm>
            <a:custGeom>
              <a:avLst/>
              <a:gdLst>
                <a:gd name="T0" fmla="*/ 16 w 65"/>
                <a:gd name="T1" fmla="*/ 8 h 65"/>
                <a:gd name="T2" fmla="*/ 16 w 65"/>
                <a:gd name="T3" fmla="*/ 7 h 65"/>
                <a:gd name="T4" fmla="*/ 15 w 65"/>
                <a:gd name="T5" fmla="*/ 6 h 65"/>
                <a:gd name="T6" fmla="*/ 15 w 65"/>
                <a:gd name="T7" fmla="*/ 5 h 65"/>
                <a:gd name="T8" fmla="*/ 15 w 65"/>
                <a:gd name="T9" fmla="*/ 4 h 65"/>
                <a:gd name="T10" fmla="*/ 14 w 65"/>
                <a:gd name="T11" fmla="*/ 3 h 65"/>
                <a:gd name="T12" fmla="*/ 13 w 65"/>
                <a:gd name="T13" fmla="*/ 2 h 65"/>
                <a:gd name="T14" fmla="*/ 12 w 65"/>
                <a:gd name="T15" fmla="*/ 2 h 65"/>
                <a:gd name="T16" fmla="*/ 10 w 65"/>
                <a:gd name="T17" fmla="*/ 1 h 65"/>
                <a:gd name="T18" fmla="*/ 10 w 65"/>
                <a:gd name="T19" fmla="*/ 1 h 65"/>
                <a:gd name="T20" fmla="*/ 8 w 65"/>
                <a:gd name="T21" fmla="*/ 1 h 65"/>
                <a:gd name="T22" fmla="*/ 7 w 65"/>
                <a:gd name="T23" fmla="*/ 1 h 65"/>
                <a:gd name="T24" fmla="*/ 6 w 65"/>
                <a:gd name="T25" fmla="*/ 1 h 65"/>
                <a:gd name="T26" fmla="*/ 5 w 65"/>
                <a:gd name="T27" fmla="*/ 1 h 65"/>
                <a:gd name="T28" fmla="*/ 4 w 65"/>
                <a:gd name="T29" fmla="*/ 2 h 65"/>
                <a:gd name="T30" fmla="*/ 3 w 65"/>
                <a:gd name="T31" fmla="*/ 2 h 65"/>
                <a:gd name="T32" fmla="*/ 2 w 65"/>
                <a:gd name="T33" fmla="*/ 3 h 65"/>
                <a:gd name="T34" fmla="*/ 1 w 65"/>
                <a:gd name="T35" fmla="*/ 4 h 65"/>
                <a:gd name="T36" fmla="*/ 1 w 65"/>
                <a:gd name="T37" fmla="*/ 5 h 65"/>
                <a:gd name="T38" fmla="*/ 0 w 65"/>
                <a:gd name="T39" fmla="*/ 6 h 65"/>
                <a:gd name="T40" fmla="*/ 0 w 65"/>
                <a:gd name="T41" fmla="*/ 7 h 65"/>
                <a:gd name="T42" fmla="*/ 0 w 65"/>
                <a:gd name="T43" fmla="*/ 8 h 65"/>
                <a:gd name="T44" fmla="*/ 0 w 65"/>
                <a:gd name="T45" fmla="*/ 9 h 65"/>
                <a:gd name="T46" fmla="*/ 0 w 65"/>
                <a:gd name="T47" fmla="*/ 11 h 65"/>
                <a:gd name="T48" fmla="*/ 0 w 65"/>
                <a:gd name="T49" fmla="*/ 11 h 65"/>
                <a:gd name="T50" fmla="*/ 1 w 65"/>
                <a:gd name="T51" fmla="*/ 13 h 65"/>
                <a:gd name="T52" fmla="*/ 1 w 65"/>
                <a:gd name="T53" fmla="*/ 13 h 65"/>
                <a:gd name="T54" fmla="*/ 2 w 65"/>
                <a:gd name="T55" fmla="*/ 15 h 65"/>
                <a:gd name="T56" fmla="*/ 3 w 65"/>
                <a:gd name="T57" fmla="*/ 15 h 65"/>
                <a:gd name="T58" fmla="*/ 4 w 65"/>
                <a:gd name="T59" fmla="*/ 16 h 65"/>
                <a:gd name="T60" fmla="*/ 5 w 65"/>
                <a:gd name="T61" fmla="*/ 16 h 65"/>
                <a:gd name="T62" fmla="*/ 6 w 65"/>
                <a:gd name="T63" fmla="*/ 17 h 65"/>
                <a:gd name="T64" fmla="*/ 7 w 65"/>
                <a:gd name="T65" fmla="*/ 17 h 65"/>
                <a:gd name="T66" fmla="*/ 8 w 65"/>
                <a:gd name="T67" fmla="*/ 17 h 65"/>
                <a:gd name="T68" fmla="*/ 10 w 65"/>
                <a:gd name="T69" fmla="*/ 17 h 65"/>
                <a:gd name="T70" fmla="*/ 10 w 65"/>
                <a:gd name="T71" fmla="*/ 16 h 65"/>
                <a:gd name="T72" fmla="*/ 12 w 65"/>
                <a:gd name="T73" fmla="*/ 16 h 65"/>
                <a:gd name="T74" fmla="*/ 13 w 65"/>
                <a:gd name="T75" fmla="*/ 15 h 65"/>
                <a:gd name="T76" fmla="*/ 14 w 65"/>
                <a:gd name="T77" fmla="*/ 15 h 65"/>
                <a:gd name="T78" fmla="*/ 15 w 65"/>
                <a:gd name="T79" fmla="*/ 13 h 65"/>
                <a:gd name="T80" fmla="*/ 15 w 65"/>
                <a:gd name="T81" fmla="*/ 13 h 65"/>
                <a:gd name="T82" fmla="*/ 15 w 65"/>
                <a:gd name="T83" fmla="*/ 11 h 65"/>
                <a:gd name="T84" fmla="*/ 16 w 65"/>
                <a:gd name="T85" fmla="*/ 11 h 65"/>
                <a:gd name="T86" fmla="*/ 16 w 65"/>
                <a:gd name="T87" fmla="*/ 9 h 65"/>
                <a:gd name="T88" fmla="*/ 8 w 65"/>
                <a:gd name="T89" fmla="*/ 9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3"/>
                  </a:moveTo>
                  <a:lnTo>
                    <a:pt x="65" y="33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0" y="15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4" y="49"/>
                  </a:lnTo>
                  <a:lnTo>
                    <a:pt x="4" y="50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3" y="64"/>
                  </a:lnTo>
                  <a:lnTo>
                    <a:pt x="45" y="64"/>
                  </a:lnTo>
                  <a:lnTo>
                    <a:pt x="47" y="64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5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8" y="54"/>
                  </a:lnTo>
                  <a:lnTo>
                    <a:pt x="60" y="52"/>
                  </a:lnTo>
                  <a:lnTo>
                    <a:pt x="61" y="50"/>
                  </a:lnTo>
                  <a:lnTo>
                    <a:pt x="61" y="49"/>
                  </a:lnTo>
                  <a:lnTo>
                    <a:pt x="63" y="47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2"/>
                  </a:lnTo>
                  <a:lnTo>
                    <a:pt x="65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5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Freeform 93"/>
            <p:cNvSpPr>
              <a:spLocks/>
            </p:cNvSpPr>
            <p:nvPr/>
          </p:nvSpPr>
          <p:spPr bwMode="auto">
            <a:xfrm>
              <a:off x="2068" y="2871"/>
              <a:ext cx="24" cy="24"/>
            </a:xfrm>
            <a:custGeom>
              <a:avLst/>
              <a:gdLst>
                <a:gd name="T0" fmla="*/ 12 w 49"/>
                <a:gd name="T1" fmla="*/ 5 h 49"/>
                <a:gd name="T2" fmla="*/ 11 w 49"/>
                <a:gd name="T3" fmla="*/ 4 h 49"/>
                <a:gd name="T4" fmla="*/ 11 w 49"/>
                <a:gd name="T5" fmla="*/ 3 h 49"/>
                <a:gd name="T6" fmla="*/ 11 w 49"/>
                <a:gd name="T7" fmla="*/ 3 h 49"/>
                <a:gd name="T8" fmla="*/ 10 w 49"/>
                <a:gd name="T9" fmla="*/ 2 h 49"/>
                <a:gd name="T10" fmla="*/ 10 w 49"/>
                <a:gd name="T11" fmla="*/ 1 h 49"/>
                <a:gd name="T12" fmla="*/ 9 w 49"/>
                <a:gd name="T13" fmla="*/ 1 h 49"/>
                <a:gd name="T14" fmla="*/ 8 w 49"/>
                <a:gd name="T15" fmla="*/ 0 h 49"/>
                <a:gd name="T16" fmla="*/ 7 w 49"/>
                <a:gd name="T17" fmla="*/ 0 h 49"/>
                <a:gd name="T18" fmla="*/ 7 w 49"/>
                <a:gd name="T19" fmla="*/ 0 h 49"/>
                <a:gd name="T20" fmla="*/ 6 w 49"/>
                <a:gd name="T21" fmla="*/ 0 h 49"/>
                <a:gd name="T22" fmla="*/ 5 w 49"/>
                <a:gd name="T23" fmla="*/ 0 h 49"/>
                <a:gd name="T24" fmla="*/ 4 w 49"/>
                <a:gd name="T25" fmla="*/ 0 h 49"/>
                <a:gd name="T26" fmla="*/ 3 w 49"/>
                <a:gd name="T27" fmla="*/ 0 h 49"/>
                <a:gd name="T28" fmla="*/ 3 w 49"/>
                <a:gd name="T29" fmla="*/ 0 h 49"/>
                <a:gd name="T30" fmla="*/ 2 w 49"/>
                <a:gd name="T31" fmla="*/ 1 h 49"/>
                <a:gd name="T32" fmla="*/ 1 w 49"/>
                <a:gd name="T33" fmla="*/ 2 h 49"/>
                <a:gd name="T34" fmla="*/ 1 w 49"/>
                <a:gd name="T35" fmla="*/ 3 h 49"/>
                <a:gd name="T36" fmla="*/ 0 w 49"/>
                <a:gd name="T37" fmla="*/ 3 h 49"/>
                <a:gd name="T38" fmla="*/ 0 w 49"/>
                <a:gd name="T39" fmla="*/ 4 h 49"/>
                <a:gd name="T40" fmla="*/ 0 w 49"/>
                <a:gd name="T41" fmla="*/ 5 h 49"/>
                <a:gd name="T42" fmla="*/ 0 w 49"/>
                <a:gd name="T43" fmla="*/ 6 h 49"/>
                <a:gd name="T44" fmla="*/ 0 w 49"/>
                <a:gd name="T45" fmla="*/ 6 h 49"/>
                <a:gd name="T46" fmla="*/ 0 w 49"/>
                <a:gd name="T47" fmla="*/ 7 h 49"/>
                <a:gd name="T48" fmla="*/ 0 w 49"/>
                <a:gd name="T49" fmla="*/ 8 h 49"/>
                <a:gd name="T50" fmla="*/ 0 w 49"/>
                <a:gd name="T51" fmla="*/ 9 h 49"/>
                <a:gd name="T52" fmla="*/ 1 w 49"/>
                <a:gd name="T53" fmla="*/ 9 h 49"/>
                <a:gd name="T54" fmla="*/ 2 w 49"/>
                <a:gd name="T55" fmla="*/ 10 h 49"/>
                <a:gd name="T56" fmla="*/ 3 w 49"/>
                <a:gd name="T57" fmla="*/ 11 h 49"/>
                <a:gd name="T58" fmla="*/ 3 w 49"/>
                <a:gd name="T59" fmla="*/ 11 h 49"/>
                <a:gd name="T60" fmla="*/ 4 w 49"/>
                <a:gd name="T61" fmla="*/ 11 h 49"/>
                <a:gd name="T62" fmla="*/ 5 w 49"/>
                <a:gd name="T63" fmla="*/ 12 h 49"/>
                <a:gd name="T64" fmla="*/ 6 w 49"/>
                <a:gd name="T65" fmla="*/ 12 h 49"/>
                <a:gd name="T66" fmla="*/ 6 w 49"/>
                <a:gd name="T67" fmla="*/ 12 h 49"/>
                <a:gd name="T68" fmla="*/ 7 w 49"/>
                <a:gd name="T69" fmla="*/ 11 h 49"/>
                <a:gd name="T70" fmla="*/ 8 w 49"/>
                <a:gd name="T71" fmla="*/ 11 h 49"/>
                <a:gd name="T72" fmla="*/ 9 w 49"/>
                <a:gd name="T73" fmla="*/ 11 h 49"/>
                <a:gd name="T74" fmla="*/ 9 w 49"/>
                <a:gd name="T75" fmla="*/ 10 h 49"/>
                <a:gd name="T76" fmla="*/ 10 w 49"/>
                <a:gd name="T77" fmla="*/ 10 h 49"/>
                <a:gd name="T78" fmla="*/ 11 w 49"/>
                <a:gd name="T79" fmla="*/ 9 h 49"/>
                <a:gd name="T80" fmla="*/ 11 w 49"/>
                <a:gd name="T81" fmla="*/ 8 h 49"/>
                <a:gd name="T82" fmla="*/ 11 w 49"/>
                <a:gd name="T83" fmla="*/ 7 h 49"/>
                <a:gd name="T84" fmla="*/ 12 w 49"/>
                <a:gd name="T85" fmla="*/ 7 h 49"/>
                <a:gd name="T86" fmla="*/ 12 w 49"/>
                <a:gd name="T87" fmla="*/ 6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49" y="25"/>
                  </a:moveTo>
                  <a:lnTo>
                    <a:pt x="49" y="23"/>
                  </a:lnTo>
                  <a:lnTo>
                    <a:pt x="49" y="21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8" y="43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Freeform 94"/>
            <p:cNvSpPr>
              <a:spLocks/>
            </p:cNvSpPr>
            <p:nvPr/>
          </p:nvSpPr>
          <p:spPr bwMode="auto">
            <a:xfrm>
              <a:off x="2188" y="2860"/>
              <a:ext cx="32" cy="33"/>
            </a:xfrm>
            <a:custGeom>
              <a:avLst/>
              <a:gdLst>
                <a:gd name="T0" fmla="*/ 16 w 65"/>
                <a:gd name="T1" fmla="*/ 8 h 65"/>
                <a:gd name="T2" fmla="*/ 16 w 65"/>
                <a:gd name="T3" fmla="*/ 7 h 65"/>
                <a:gd name="T4" fmla="*/ 16 w 65"/>
                <a:gd name="T5" fmla="*/ 6 h 65"/>
                <a:gd name="T6" fmla="*/ 15 w 65"/>
                <a:gd name="T7" fmla="*/ 5 h 65"/>
                <a:gd name="T8" fmla="*/ 15 w 65"/>
                <a:gd name="T9" fmla="*/ 4 h 65"/>
                <a:gd name="T10" fmla="*/ 14 w 65"/>
                <a:gd name="T11" fmla="*/ 3 h 65"/>
                <a:gd name="T12" fmla="*/ 13 w 65"/>
                <a:gd name="T13" fmla="*/ 2 h 65"/>
                <a:gd name="T14" fmla="*/ 12 w 65"/>
                <a:gd name="T15" fmla="*/ 2 h 65"/>
                <a:gd name="T16" fmla="*/ 11 w 65"/>
                <a:gd name="T17" fmla="*/ 1 h 65"/>
                <a:gd name="T18" fmla="*/ 10 w 65"/>
                <a:gd name="T19" fmla="*/ 1 h 65"/>
                <a:gd name="T20" fmla="*/ 9 w 65"/>
                <a:gd name="T21" fmla="*/ 1 h 65"/>
                <a:gd name="T22" fmla="*/ 7 w 65"/>
                <a:gd name="T23" fmla="*/ 1 h 65"/>
                <a:gd name="T24" fmla="*/ 6 w 65"/>
                <a:gd name="T25" fmla="*/ 1 h 65"/>
                <a:gd name="T26" fmla="*/ 5 w 65"/>
                <a:gd name="T27" fmla="*/ 1 h 65"/>
                <a:gd name="T28" fmla="*/ 4 w 65"/>
                <a:gd name="T29" fmla="*/ 2 h 65"/>
                <a:gd name="T30" fmla="*/ 3 w 65"/>
                <a:gd name="T31" fmla="*/ 2 h 65"/>
                <a:gd name="T32" fmla="*/ 2 w 65"/>
                <a:gd name="T33" fmla="*/ 3 h 65"/>
                <a:gd name="T34" fmla="*/ 1 w 65"/>
                <a:gd name="T35" fmla="*/ 4 h 65"/>
                <a:gd name="T36" fmla="*/ 1 w 65"/>
                <a:gd name="T37" fmla="*/ 5 h 65"/>
                <a:gd name="T38" fmla="*/ 1 w 65"/>
                <a:gd name="T39" fmla="*/ 6 h 65"/>
                <a:gd name="T40" fmla="*/ 0 w 65"/>
                <a:gd name="T41" fmla="*/ 7 h 65"/>
                <a:gd name="T42" fmla="*/ 0 w 65"/>
                <a:gd name="T43" fmla="*/ 8 h 65"/>
                <a:gd name="T44" fmla="*/ 0 w 65"/>
                <a:gd name="T45" fmla="*/ 9 h 65"/>
                <a:gd name="T46" fmla="*/ 0 w 65"/>
                <a:gd name="T47" fmla="*/ 11 h 65"/>
                <a:gd name="T48" fmla="*/ 1 w 65"/>
                <a:gd name="T49" fmla="*/ 11 h 65"/>
                <a:gd name="T50" fmla="*/ 1 w 65"/>
                <a:gd name="T51" fmla="*/ 13 h 65"/>
                <a:gd name="T52" fmla="*/ 1 w 65"/>
                <a:gd name="T53" fmla="*/ 13 h 65"/>
                <a:gd name="T54" fmla="*/ 2 w 65"/>
                <a:gd name="T55" fmla="*/ 15 h 65"/>
                <a:gd name="T56" fmla="*/ 3 w 65"/>
                <a:gd name="T57" fmla="*/ 15 h 65"/>
                <a:gd name="T58" fmla="*/ 4 w 65"/>
                <a:gd name="T59" fmla="*/ 16 h 65"/>
                <a:gd name="T60" fmla="*/ 5 w 65"/>
                <a:gd name="T61" fmla="*/ 16 h 65"/>
                <a:gd name="T62" fmla="*/ 6 w 65"/>
                <a:gd name="T63" fmla="*/ 17 h 65"/>
                <a:gd name="T64" fmla="*/ 7 w 65"/>
                <a:gd name="T65" fmla="*/ 17 h 65"/>
                <a:gd name="T66" fmla="*/ 9 w 65"/>
                <a:gd name="T67" fmla="*/ 17 h 65"/>
                <a:gd name="T68" fmla="*/ 10 w 65"/>
                <a:gd name="T69" fmla="*/ 17 h 65"/>
                <a:gd name="T70" fmla="*/ 11 w 65"/>
                <a:gd name="T71" fmla="*/ 16 h 65"/>
                <a:gd name="T72" fmla="*/ 12 w 65"/>
                <a:gd name="T73" fmla="*/ 16 h 65"/>
                <a:gd name="T74" fmla="*/ 13 w 65"/>
                <a:gd name="T75" fmla="*/ 15 h 65"/>
                <a:gd name="T76" fmla="*/ 14 w 65"/>
                <a:gd name="T77" fmla="*/ 15 h 65"/>
                <a:gd name="T78" fmla="*/ 15 w 65"/>
                <a:gd name="T79" fmla="*/ 13 h 65"/>
                <a:gd name="T80" fmla="*/ 15 w 65"/>
                <a:gd name="T81" fmla="*/ 13 h 65"/>
                <a:gd name="T82" fmla="*/ 16 w 65"/>
                <a:gd name="T83" fmla="*/ 11 h 65"/>
                <a:gd name="T84" fmla="*/ 16 w 65"/>
                <a:gd name="T85" fmla="*/ 11 h 65"/>
                <a:gd name="T86" fmla="*/ 16 w 65"/>
                <a:gd name="T87" fmla="*/ 9 h 65"/>
                <a:gd name="T88" fmla="*/ 8 w 65"/>
                <a:gd name="T89" fmla="*/ 9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3" y="33"/>
                  </a:moveTo>
                  <a:lnTo>
                    <a:pt x="65" y="33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4" y="23"/>
                  </a:lnTo>
                  <a:lnTo>
                    <a:pt x="64" y="21"/>
                  </a:lnTo>
                  <a:lnTo>
                    <a:pt x="64" y="20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1" y="15"/>
                  </a:lnTo>
                  <a:lnTo>
                    <a:pt x="59" y="13"/>
                  </a:lnTo>
                  <a:lnTo>
                    <a:pt x="57" y="11"/>
                  </a:lnTo>
                  <a:lnTo>
                    <a:pt x="57" y="10"/>
                  </a:lnTo>
                  <a:lnTo>
                    <a:pt x="56" y="10"/>
                  </a:lnTo>
                  <a:lnTo>
                    <a:pt x="54" y="8"/>
                  </a:lnTo>
                  <a:lnTo>
                    <a:pt x="52" y="7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8" y="54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0" y="64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5" y="65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9" y="65"/>
                  </a:lnTo>
                  <a:lnTo>
                    <a:pt x="41" y="65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8" y="64"/>
                  </a:lnTo>
                  <a:lnTo>
                    <a:pt x="49" y="62"/>
                  </a:lnTo>
                  <a:lnTo>
                    <a:pt x="51" y="62"/>
                  </a:lnTo>
                  <a:lnTo>
                    <a:pt x="52" y="60"/>
                  </a:lnTo>
                  <a:lnTo>
                    <a:pt x="54" y="59"/>
                  </a:lnTo>
                  <a:lnTo>
                    <a:pt x="56" y="57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9" y="54"/>
                  </a:lnTo>
                  <a:lnTo>
                    <a:pt x="61" y="52"/>
                  </a:lnTo>
                  <a:lnTo>
                    <a:pt x="62" y="50"/>
                  </a:lnTo>
                  <a:lnTo>
                    <a:pt x="62" y="49"/>
                  </a:lnTo>
                  <a:lnTo>
                    <a:pt x="64" y="47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5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Freeform 95"/>
            <p:cNvSpPr>
              <a:spLocks/>
            </p:cNvSpPr>
            <p:nvPr/>
          </p:nvSpPr>
          <p:spPr bwMode="auto">
            <a:xfrm>
              <a:off x="2198" y="2871"/>
              <a:ext cx="25" cy="24"/>
            </a:xfrm>
            <a:custGeom>
              <a:avLst/>
              <a:gdLst>
                <a:gd name="T0" fmla="*/ 13 w 49"/>
                <a:gd name="T1" fmla="*/ 5 h 49"/>
                <a:gd name="T2" fmla="*/ 12 w 49"/>
                <a:gd name="T3" fmla="*/ 4 h 49"/>
                <a:gd name="T4" fmla="*/ 12 w 49"/>
                <a:gd name="T5" fmla="*/ 3 h 49"/>
                <a:gd name="T6" fmla="*/ 12 w 49"/>
                <a:gd name="T7" fmla="*/ 3 h 49"/>
                <a:gd name="T8" fmla="*/ 11 w 49"/>
                <a:gd name="T9" fmla="*/ 2 h 49"/>
                <a:gd name="T10" fmla="*/ 11 w 49"/>
                <a:gd name="T11" fmla="*/ 1 h 49"/>
                <a:gd name="T12" fmla="*/ 10 w 49"/>
                <a:gd name="T13" fmla="*/ 1 h 49"/>
                <a:gd name="T14" fmla="*/ 9 w 49"/>
                <a:gd name="T15" fmla="*/ 0 h 49"/>
                <a:gd name="T16" fmla="*/ 8 w 49"/>
                <a:gd name="T17" fmla="*/ 0 h 49"/>
                <a:gd name="T18" fmla="*/ 7 w 49"/>
                <a:gd name="T19" fmla="*/ 0 h 49"/>
                <a:gd name="T20" fmla="*/ 7 w 49"/>
                <a:gd name="T21" fmla="*/ 0 h 49"/>
                <a:gd name="T22" fmla="*/ 6 w 49"/>
                <a:gd name="T23" fmla="*/ 0 h 49"/>
                <a:gd name="T24" fmla="*/ 5 w 49"/>
                <a:gd name="T25" fmla="*/ 0 h 49"/>
                <a:gd name="T26" fmla="*/ 4 w 49"/>
                <a:gd name="T27" fmla="*/ 0 h 49"/>
                <a:gd name="T28" fmla="*/ 3 w 49"/>
                <a:gd name="T29" fmla="*/ 0 h 49"/>
                <a:gd name="T30" fmla="*/ 3 w 49"/>
                <a:gd name="T31" fmla="*/ 1 h 49"/>
                <a:gd name="T32" fmla="*/ 2 w 49"/>
                <a:gd name="T33" fmla="*/ 2 h 49"/>
                <a:gd name="T34" fmla="*/ 2 w 49"/>
                <a:gd name="T35" fmla="*/ 3 h 49"/>
                <a:gd name="T36" fmla="*/ 1 w 49"/>
                <a:gd name="T37" fmla="*/ 3 h 49"/>
                <a:gd name="T38" fmla="*/ 1 w 49"/>
                <a:gd name="T39" fmla="*/ 4 h 49"/>
                <a:gd name="T40" fmla="*/ 0 w 49"/>
                <a:gd name="T41" fmla="*/ 5 h 49"/>
                <a:gd name="T42" fmla="*/ 0 w 49"/>
                <a:gd name="T43" fmla="*/ 6 h 49"/>
                <a:gd name="T44" fmla="*/ 0 w 49"/>
                <a:gd name="T45" fmla="*/ 6 h 49"/>
                <a:gd name="T46" fmla="*/ 1 w 49"/>
                <a:gd name="T47" fmla="*/ 7 h 49"/>
                <a:gd name="T48" fmla="*/ 1 w 49"/>
                <a:gd name="T49" fmla="*/ 8 h 49"/>
                <a:gd name="T50" fmla="*/ 1 w 49"/>
                <a:gd name="T51" fmla="*/ 9 h 49"/>
                <a:gd name="T52" fmla="*/ 2 w 49"/>
                <a:gd name="T53" fmla="*/ 9 h 49"/>
                <a:gd name="T54" fmla="*/ 3 w 49"/>
                <a:gd name="T55" fmla="*/ 10 h 49"/>
                <a:gd name="T56" fmla="*/ 3 w 49"/>
                <a:gd name="T57" fmla="*/ 11 h 49"/>
                <a:gd name="T58" fmla="*/ 4 w 49"/>
                <a:gd name="T59" fmla="*/ 11 h 49"/>
                <a:gd name="T60" fmla="*/ 5 w 49"/>
                <a:gd name="T61" fmla="*/ 11 h 49"/>
                <a:gd name="T62" fmla="*/ 6 w 49"/>
                <a:gd name="T63" fmla="*/ 12 h 49"/>
                <a:gd name="T64" fmla="*/ 7 w 49"/>
                <a:gd name="T65" fmla="*/ 12 h 49"/>
                <a:gd name="T66" fmla="*/ 7 w 49"/>
                <a:gd name="T67" fmla="*/ 12 h 49"/>
                <a:gd name="T68" fmla="*/ 8 w 49"/>
                <a:gd name="T69" fmla="*/ 11 h 49"/>
                <a:gd name="T70" fmla="*/ 9 w 49"/>
                <a:gd name="T71" fmla="*/ 11 h 49"/>
                <a:gd name="T72" fmla="*/ 10 w 49"/>
                <a:gd name="T73" fmla="*/ 11 h 49"/>
                <a:gd name="T74" fmla="*/ 10 w 49"/>
                <a:gd name="T75" fmla="*/ 10 h 49"/>
                <a:gd name="T76" fmla="*/ 11 w 49"/>
                <a:gd name="T77" fmla="*/ 10 h 49"/>
                <a:gd name="T78" fmla="*/ 11 w 49"/>
                <a:gd name="T79" fmla="*/ 9 h 49"/>
                <a:gd name="T80" fmla="*/ 12 w 49"/>
                <a:gd name="T81" fmla="*/ 8 h 49"/>
                <a:gd name="T82" fmla="*/ 12 w 49"/>
                <a:gd name="T83" fmla="*/ 7 h 49"/>
                <a:gd name="T84" fmla="*/ 13 w 49"/>
                <a:gd name="T85" fmla="*/ 7 h 49"/>
                <a:gd name="T86" fmla="*/ 13 w 49"/>
                <a:gd name="T87" fmla="*/ 6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49" y="25"/>
                  </a:moveTo>
                  <a:lnTo>
                    <a:pt x="49" y="23"/>
                  </a:lnTo>
                  <a:lnTo>
                    <a:pt x="49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3" y="8"/>
                  </a:lnTo>
                  <a:lnTo>
                    <a:pt x="41" y="7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9" y="43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5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40" y="44"/>
                  </a:lnTo>
                  <a:lnTo>
                    <a:pt x="40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Freeform 96"/>
            <p:cNvSpPr>
              <a:spLocks/>
            </p:cNvSpPr>
            <p:nvPr/>
          </p:nvSpPr>
          <p:spPr bwMode="auto">
            <a:xfrm>
              <a:off x="2318" y="2860"/>
              <a:ext cx="32" cy="33"/>
            </a:xfrm>
            <a:custGeom>
              <a:avLst/>
              <a:gdLst>
                <a:gd name="T0" fmla="*/ 16 w 65"/>
                <a:gd name="T1" fmla="*/ 8 h 65"/>
                <a:gd name="T2" fmla="*/ 16 w 65"/>
                <a:gd name="T3" fmla="*/ 7 h 65"/>
                <a:gd name="T4" fmla="*/ 15 w 65"/>
                <a:gd name="T5" fmla="*/ 6 h 65"/>
                <a:gd name="T6" fmla="*/ 15 w 65"/>
                <a:gd name="T7" fmla="*/ 5 h 65"/>
                <a:gd name="T8" fmla="*/ 15 w 65"/>
                <a:gd name="T9" fmla="*/ 4 h 65"/>
                <a:gd name="T10" fmla="*/ 14 w 65"/>
                <a:gd name="T11" fmla="*/ 3 h 65"/>
                <a:gd name="T12" fmla="*/ 13 w 65"/>
                <a:gd name="T13" fmla="*/ 2 h 65"/>
                <a:gd name="T14" fmla="*/ 12 w 65"/>
                <a:gd name="T15" fmla="*/ 2 h 65"/>
                <a:gd name="T16" fmla="*/ 11 w 65"/>
                <a:gd name="T17" fmla="*/ 1 h 65"/>
                <a:gd name="T18" fmla="*/ 10 w 65"/>
                <a:gd name="T19" fmla="*/ 1 h 65"/>
                <a:gd name="T20" fmla="*/ 8 w 65"/>
                <a:gd name="T21" fmla="*/ 1 h 65"/>
                <a:gd name="T22" fmla="*/ 7 w 65"/>
                <a:gd name="T23" fmla="*/ 1 h 65"/>
                <a:gd name="T24" fmla="*/ 6 w 65"/>
                <a:gd name="T25" fmla="*/ 1 h 65"/>
                <a:gd name="T26" fmla="*/ 5 w 65"/>
                <a:gd name="T27" fmla="*/ 1 h 65"/>
                <a:gd name="T28" fmla="*/ 4 w 65"/>
                <a:gd name="T29" fmla="*/ 2 h 65"/>
                <a:gd name="T30" fmla="*/ 3 w 65"/>
                <a:gd name="T31" fmla="*/ 2 h 65"/>
                <a:gd name="T32" fmla="*/ 2 w 65"/>
                <a:gd name="T33" fmla="*/ 3 h 65"/>
                <a:gd name="T34" fmla="*/ 1 w 65"/>
                <a:gd name="T35" fmla="*/ 4 h 65"/>
                <a:gd name="T36" fmla="*/ 1 w 65"/>
                <a:gd name="T37" fmla="*/ 5 h 65"/>
                <a:gd name="T38" fmla="*/ 0 w 65"/>
                <a:gd name="T39" fmla="*/ 6 h 65"/>
                <a:gd name="T40" fmla="*/ 0 w 65"/>
                <a:gd name="T41" fmla="*/ 7 h 65"/>
                <a:gd name="T42" fmla="*/ 0 w 65"/>
                <a:gd name="T43" fmla="*/ 8 h 65"/>
                <a:gd name="T44" fmla="*/ 0 w 65"/>
                <a:gd name="T45" fmla="*/ 9 h 65"/>
                <a:gd name="T46" fmla="*/ 0 w 65"/>
                <a:gd name="T47" fmla="*/ 11 h 65"/>
                <a:gd name="T48" fmla="*/ 0 w 65"/>
                <a:gd name="T49" fmla="*/ 11 h 65"/>
                <a:gd name="T50" fmla="*/ 1 w 65"/>
                <a:gd name="T51" fmla="*/ 13 h 65"/>
                <a:gd name="T52" fmla="*/ 1 w 65"/>
                <a:gd name="T53" fmla="*/ 13 h 65"/>
                <a:gd name="T54" fmla="*/ 2 w 65"/>
                <a:gd name="T55" fmla="*/ 15 h 65"/>
                <a:gd name="T56" fmla="*/ 3 w 65"/>
                <a:gd name="T57" fmla="*/ 15 h 65"/>
                <a:gd name="T58" fmla="*/ 4 w 65"/>
                <a:gd name="T59" fmla="*/ 16 h 65"/>
                <a:gd name="T60" fmla="*/ 5 w 65"/>
                <a:gd name="T61" fmla="*/ 16 h 65"/>
                <a:gd name="T62" fmla="*/ 6 w 65"/>
                <a:gd name="T63" fmla="*/ 17 h 65"/>
                <a:gd name="T64" fmla="*/ 7 w 65"/>
                <a:gd name="T65" fmla="*/ 17 h 65"/>
                <a:gd name="T66" fmla="*/ 8 w 65"/>
                <a:gd name="T67" fmla="*/ 17 h 65"/>
                <a:gd name="T68" fmla="*/ 10 w 65"/>
                <a:gd name="T69" fmla="*/ 17 h 65"/>
                <a:gd name="T70" fmla="*/ 11 w 65"/>
                <a:gd name="T71" fmla="*/ 16 h 65"/>
                <a:gd name="T72" fmla="*/ 12 w 65"/>
                <a:gd name="T73" fmla="*/ 16 h 65"/>
                <a:gd name="T74" fmla="*/ 13 w 65"/>
                <a:gd name="T75" fmla="*/ 15 h 65"/>
                <a:gd name="T76" fmla="*/ 14 w 65"/>
                <a:gd name="T77" fmla="*/ 15 h 65"/>
                <a:gd name="T78" fmla="*/ 15 w 65"/>
                <a:gd name="T79" fmla="*/ 13 h 65"/>
                <a:gd name="T80" fmla="*/ 15 w 65"/>
                <a:gd name="T81" fmla="*/ 13 h 65"/>
                <a:gd name="T82" fmla="*/ 15 w 65"/>
                <a:gd name="T83" fmla="*/ 11 h 65"/>
                <a:gd name="T84" fmla="*/ 16 w 65"/>
                <a:gd name="T85" fmla="*/ 11 h 65"/>
                <a:gd name="T86" fmla="*/ 16 w 65"/>
                <a:gd name="T87" fmla="*/ 9 h 65"/>
                <a:gd name="T88" fmla="*/ 8 w 65"/>
                <a:gd name="T89" fmla="*/ 9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3"/>
                  </a:moveTo>
                  <a:lnTo>
                    <a:pt x="65" y="33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0" y="15"/>
                  </a:lnTo>
                  <a:lnTo>
                    <a:pt x="58" y="13"/>
                  </a:lnTo>
                  <a:lnTo>
                    <a:pt x="57" y="11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7" y="64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8" y="54"/>
                  </a:lnTo>
                  <a:lnTo>
                    <a:pt x="60" y="52"/>
                  </a:lnTo>
                  <a:lnTo>
                    <a:pt x="61" y="50"/>
                  </a:lnTo>
                  <a:lnTo>
                    <a:pt x="61" y="49"/>
                  </a:lnTo>
                  <a:lnTo>
                    <a:pt x="63" y="47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2"/>
                  </a:lnTo>
                  <a:lnTo>
                    <a:pt x="65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5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Freeform 97"/>
            <p:cNvSpPr>
              <a:spLocks/>
            </p:cNvSpPr>
            <p:nvPr/>
          </p:nvSpPr>
          <p:spPr bwMode="auto">
            <a:xfrm>
              <a:off x="2328" y="2871"/>
              <a:ext cx="25" cy="24"/>
            </a:xfrm>
            <a:custGeom>
              <a:avLst/>
              <a:gdLst>
                <a:gd name="T0" fmla="*/ 13 w 49"/>
                <a:gd name="T1" fmla="*/ 5 h 49"/>
                <a:gd name="T2" fmla="*/ 12 w 49"/>
                <a:gd name="T3" fmla="*/ 4 h 49"/>
                <a:gd name="T4" fmla="*/ 12 w 49"/>
                <a:gd name="T5" fmla="*/ 3 h 49"/>
                <a:gd name="T6" fmla="*/ 12 w 49"/>
                <a:gd name="T7" fmla="*/ 3 h 49"/>
                <a:gd name="T8" fmla="*/ 11 w 49"/>
                <a:gd name="T9" fmla="*/ 2 h 49"/>
                <a:gd name="T10" fmla="*/ 10 w 49"/>
                <a:gd name="T11" fmla="*/ 1 h 49"/>
                <a:gd name="T12" fmla="*/ 10 w 49"/>
                <a:gd name="T13" fmla="*/ 1 h 49"/>
                <a:gd name="T14" fmla="*/ 9 w 49"/>
                <a:gd name="T15" fmla="*/ 0 h 49"/>
                <a:gd name="T16" fmla="*/ 8 w 49"/>
                <a:gd name="T17" fmla="*/ 0 h 49"/>
                <a:gd name="T18" fmla="*/ 7 w 49"/>
                <a:gd name="T19" fmla="*/ 0 h 49"/>
                <a:gd name="T20" fmla="*/ 6 w 49"/>
                <a:gd name="T21" fmla="*/ 0 h 49"/>
                <a:gd name="T22" fmla="*/ 6 w 49"/>
                <a:gd name="T23" fmla="*/ 0 h 49"/>
                <a:gd name="T24" fmla="*/ 5 w 49"/>
                <a:gd name="T25" fmla="*/ 0 h 49"/>
                <a:gd name="T26" fmla="*/ 4 w 49"/>
                <a:gd name="T27" fmla="*/ 0 h 49"/>
                <a:gd name="T28" fmla="*/ 3 w 49"/>
                <a:gd name="T29" fmla="*/ 0 h 49"/>
                <a:gd name="T30" fmla="*/ 2 w 49"/>
                <a:gd name="T31" fmla="*/ 1 h 49"/>
                <a:gd name="T32" fmla="*/ 2 w 49"/>
                <a:gd name="T33" fmla="*/ 2 h 49"/>
                <a:gd name="T34" fmla="*/ 2 w 49"/>
                <a:gd name="T35" fmla="*/ 3 h 49"/>
                <a:gd name="T36" fmla="*/ 1 w 49"/>
                <a:gd name="T37" fmla="*/ 3 h 49"/>
                <a:gd name="T38" fmla="*/ 1 w 49"/>
                <a:gd name="T39" fmla="*/ 4 h 49"/>
                <a:gd name="T40" fmla="*/ 0 w 49"/>
                <a:gd name="T41" fmla="*/ 5 h 49"/>
                <a:gd name="T42" fmla="*/ 0 w 49"/>
                <a:gd name="T43" fmla="*/ 6 h 49"/>
                <a:gd name="T44" fmla="*/ 0 w 49"/>
                <a:gd name="T45" fmla="*/ 6 h 49"/>
                <a:gd name="T46" fmla="*/ 1 w 49"/>
                <a:gd name="T47" fmla="*/ 7 h 49"/>
                <a:gd name="T48" fmla="*/ 1 w 49"/>
                <a:gd name="T49" fmla="*/ 8 h 49"/>
                <a:gd name="T50" fmla="*/ 1 w 49"/>
                <a:gd name="T51" fmla="*/ 9 h 49"/>
                <a:gd name="T52" fmla="*/ 2 w 49"/>
                <a:gd name="T53" fmla="*/ 9 h 49"/>
                <a:gd name="T54" fmla="*/ 2 w 49"/>
                <a:gd name="T55" fmla="*/ 10 h 49"/>
                <a:gd name="T56" fmla="*/ 3 w 49"/>
                <a:gd name="T57" fmla="*/ 11 h 49"/>
                <a:gd name="T58" fmla="*/ 4 w 49"/>
                <a:gd name="T59" fmla="*/ 11 h 49"/>
                <a:gd name="T60" fmla="*/ 4 w 49"/>
                <a:gd name="T61" fmla="*/ 11 h 49"/>
                <a:gd name="T62" fmla="*/ 6 w 49"/>
                <a:gd name="T63" fmla="*/ 12 h 49"/>
                <a:gd name="T64" fmla="*/ 6 w 49"/>
                <a:gd name="T65" fmla="*/ 12 h 49"/>
                <a:gd name="T66" fmla="*/ 7 w 49"/>
                <a:gd name="T67" fmla="*/ 12 h 49"/>
                <a:gd name="T68" fmla="*/ 8 w 49"/>
                <a:gd name="T69" fmla="*/ 11 h 49"/>
                <a:gd name="T70" fmla="*/ 9 w 49"/>
                <a:gd name="T71" fmla="*/ 11 h 49"/>
                <a:gd name="T72" fmla="*/ 10 w 49"/>
                <a:gd name="T73" fmla="*/ 11 h 49"/>
                <a:gd name="T74" fmla="*/ 10 w 49"/>
                <a:gd name="T75" fmla="*/ 10 h 49"/>
                <a:gd name="T76" fmla="*/ 11 w 49"/>
                <a:gd name="T77" fmla="*/ 10 h 49"/>
                <a:gd name="T78" fmla="*/ 11 w 49"/>
                <a:gd name="T79" fmla="*/ 9 h 49"/>
                <a:gd name="T80" fmla="*/ 12 w 49"/>
                <a:gd name="T81" fmla="*/ 8 h 49"/>
                <a:gd name="T82" fmla="*/ 12 w 49"/>
                <a:gd name="T83" fmla="*/ 7 h 49"/>
                <a:gd name="T84" fmla="*/ 13 w 49"/>
                <a:gd name="T85" fmla="*/ 7 h 49"/>
                <a:gd name="T86" fmla="*/ 13 w 49"/>
                <a:gd name="T87" fmla="*/ 6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49" y="25"/>
                  </a:moveTo>
                  <a:lnTo>
                    <a:pt x="49" y="23"/>
                  </a:lnTo>
                  <a:lnTo>
                    <a:pt x="49" y="21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1"/>
                  </a:lnTo>
                  <a:lnTo>
                    <a:pt x="8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7" y="46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Freeform 98"/>
            <p:cNvSpPr>
              <a:spLocks/>
            </p:cNvSpPr>
            <p:nvPr/>
          </p:nvSpPr>
          <p:spPr bwMode="auto">
            <a:xfrm>
              <a:off x="1228" y="3202"/>
              <a:ext cx="97" cy="49"/>
            </a:xfrm>
            <a:custGeom>
              <a:avLst/>
              <a:gdLst>
                <a:gd name="T0" fmla="*/ 48 w 196"/>
                <a:gd name="T1" fmla="*/ 0 h 97"/>
                <a:gd name="T2" fmla="*/ 0 w 196"/>
                <a:gd name="T3" fmla="*/ 17 h 97"/>
                <a:gd name="T4" fmla="*/ 48 w 196"/>
                <a:gd name="T5" fmla="*/ 25 h 97"/>
                <a:gd name="T6" fmla="*/ 48 w 196"/>
                <a:gd name="T7" fmla="*/ 17 h 97"/>
                <a:gd name="T8" fmla="*/ 48 w 196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97"/>
                <a:gd name="T17" fmla="*/ 196 w 196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97">
                  <a:moveTo>
                    <a:pt x="196" y="0"/>
                  </a:moveTo>
                  <a:lnTo>
                    <a:pt x="0" y="65"/>
                  </a:lnTo>
                  <a:lnTo>
                    <a:pt x="196" y="97"/>
                  </a:lnTo>
                  <a:lnTo>
                    <a:pt x="196" y="65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Freeform 99"/>
            <p:cNvSpPr>
              <a:spLocks/>
            </p:cNvSpPr>
            <p:nvPr/>
          </p:nvSpPr>
          <p:spPr bwMode="auto">
            <a:xfrm>
              <a:off x="1488" y="3202"/>
              <a:ext cx="98" cy="49"/>
            </a:xfrm>
            <a:custGeom>
              <a:avLst/>
              <a:gdLst>
                <a:gd name="T0" fmla="*/ 0 w 195"/>
                <a:gd name="T1" fmla="*/ 25 h 97"/>
                <a:gd name="T2" fmla="*/ 49 w 195"/>
                <a:gd name="T3" fmla="*/ 17 h 97"/>
                <a:gd name="T4" fmla="*/ 0 w 195"/>
                <a:gd name="T5" fmla="*/ 0 h 97"/>
                <a:gd name="T6" fmla="*/ 0 w 195"/>
                <a:gd name="T7" fmla="*/ 17 h 97"/>
                <a:gd name="T8" fmla="*/ 0 w 195"/>
                <a:gd name="T9" fmla="*/ 2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97"/>
                <a:gd name="T17" fmla="*/ 195 w 195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97">
                  <a:moveTo>
                    <a:pt x="0" y="97"/>
                  </a:moveTo>
                  <a:lnTo>
                    <a:pt x="195" y="65"/>
                  </a:lnTo>
                  <a:lnTo>
                    <a:pt x="0" y="0"/>
                  </a:lnTo>
                  <a:lnTo>
                    <a:pt x="0" y="65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Line 100"/>
            <p:cNvSpPr>
              <a:spLocks noChangeShapeType="1"/>
            </p:cNvSpPr>
            <p:nvPr/>
          </p:nvSpPr>
          <p:spPr bwMode="auto">
            <a:xfrm flipH="1">
              <a:off x="1325" y="3234"/>
              <a:ext cx="1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54" name="Freeform 101"/>
            <p:cNvSpPr>
              <a:spLocks/>
            </p:cNvSpPr>
            <p:nvPr/>
          </p:nvSpPr>
          <p:spPr bwMode="auto">
            <a:xfrm>
              <a:off x="1683" y="2990"/>
              <a:ext cx="49" cy="98"/>
            </a:xfrm>
            <a:custGeom>
              <a:avLst/>
              <a:gdLst>
                <a:gd name="T0" fmla="*/ 0 w 97"/>
                <a:gd name="T1" fmla="*/ 0 h 196"/>
                <a:gd name="T2" fmla="*/ 17 w 97"/>
                <a:gd name="T3" fmla="*/ 49 h 196"/>
                <a:gd name="T4" fmla="*/ 25 w 97"/>
                <a:gd name="T5" fmla="*/ 0 h 196"/>
                <a:gd name="T6" fmla="*/ 17 w 97"/>
                <a:gd name="T7" fmla="*/ 0 h 196"/>
                <a:gd name="T8" fmla="*/ 0 w 97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96"/>
                <a:gd name="T17" fmla="*/ 97 w 97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96">
                  <a:moveTo>
                    <a:pt x="0" y="0"/>
                  </a:moveTo>
                  <a:lnTo>
                    <a:pt x="65" y="196"/>
                  </a:lnTo>
                  <a:lnTo>
                    <a:pt x="97" y="0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Freeform 102"/>
            <p:cNvSpPr>
              <a:spLocks/>
            </p:cNvSpPr>
            <p:nvPr/>
          </p:nvSpPr>
          <p:spPr bwMode="auto">
            <a:xfrm>
              <a:off x="1683" y="2681"/>
              <a:ext cx="49" cy="98"/>
            </a:xfrm>
            <a:custGeom>
              <a:avLst/>
              <a:gdLst>
                <a:gd name="T0" fmla="*/ 25 w 97"/>
                <a:gd name="T1" fmla="*/ 49 h 195"/>
                <a:gd name="T2" fmla="*/ 17 w 97"/>
                <a:gd name="T3" fmla="*/ 0 h 195"/>
                <a:gd name="T4" fmla="*/ 0 w 97"/>
                <a:gd name="T5" fmla="*/ 49 h 195"/>
                <a:gd name="T6" fmla="*/ 17 w 97"/>
                <a:gd name="T7" fmla="*/ 49 h 195"/>
                <a:gd name="T8" fmla="*/ 25 w 97"/>
                <a:gd name="T9" fmla="*/ 49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95"/>
                <a:gd name="T17" fmla="*/ 97 w 97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95">
                  <a:moveTo>
                    <a:pt x="97" y="195"/>
                  </a:moveTo>
                  <a:lnTo>
                    <a:pt x="65" y="0"/>
                  </a:lnTo>
                  <a:lnTo>
                    <a:pt x="0" y="195"/>
                  </a:lnTo>
                  <a:lnTo>
                    <a:pt x="65" y="195"/>
                  </a:lnTo>
                  <a:lnTo>
                    <a:pt x="97" y="195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Line 103"/>
            <p:cNvSpPr>
              <a:spLocks noChangeShapeType="1"/>
            </p:cNvSpPr>
            <p:nvPr/>
          </p:nvSpPr>
          <p:spPr bwMode="auto">
            <a:xfrm>
              <a:off x="1716" y="2779"/>
              <a:ext cx="1" cy="211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57" name="Freeform 104"/>
            <p:cNvSpPr>
              <a:spLocks/>
            </p:cNvSpPr>
            <p:nvPr/>
          </p:nvSpPr>
          <p:spPr bwMode="auto">
            <a:xfrm>
              <a:off x="1879" y="2990"/>
              <a:ext cx="32" cy="98"/>
            </a:xfrm>
            <a:custGeom>
              <a:avLst/>
              <a:gdLst>
                <a:gd name="T0" fmla="*/ 0 w 65"/>
                <a:gd name="T1" fmla="*/ 0 h 196"/>
                <a:gd name="T2" fmla="*/ 8 w 65"/>
                <a:gd name="T3" fmla="*/ 49 h 196"/>
                <a:gd name="T4" fmla="*/ 16 w 65"/>
                <a:gd name="T5" fmla="*/ 0 h 196"/>
                <a:gd name="T6" fmla="*/ 8 w 65"/>
                <a:gd name="T7" fmla="*/ 0 h 196"/>
                <a:gd name="T8" fmla="*/ 0 w 65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6"/>
                <a:gd name="T17" fmla="*/ 65 w 6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6">
                  <a:moveTo>
                    <a:pt x="0" y="0"/>
                  </a:moveTo>
                  <a:lnTo>
                    <a:pt x="33" y="196"/>
                  </a:lnTo>
                  <a:lnTo>
                    <a:pt x="65" y="0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Freeform 105"/>
            <p:cNvSpPr>
              <a:spLocks/>
            </p:cNvSpPr>
            <p:nvPr/>
          </p:nvSpPr>
          <p:spPr bwMode="auto">
            <a:xfrm>
              <a:off x="1879" y="2681"/>
              <a:ext cx="32" cy="98"/>
            </a:xfrm>
            <a:custGeom>
              <a:avLst/>
              <a:gdLst>
                <a:gd name="T0" fmla="*/ 16 w 65"/>
                <a:gd name="T1" fmla="*/ 49 h 195"/>
                <a:gd name="T2" fmla="*/ 8 w 65"/>
                <a:gd name="T3" fmla="*/ 0 h 195"/>
                <a:gd name="T4" fmla="*/ 0 w 65"/>
                <a:gd name="T5" fmla="*/ 49 h 195"/>
                <a:gd name="T6" fmla="*/ 8 w 65"/>
                <a:gd name="T7" fmla="*/ 49 h 195"/>
                <a:gd name="T8" fmla="*/ 16 w 65"/>
                <a:gd name="T9" fmla="*/ 49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5"/>
                <a:gd name="T17" fmla="*/ 65 w 65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5">
                  <a:moveTo>
                    <a:pt x="65" y="195"/>
                  </a:moveTo>
                  <a:lnTo>
                    <a:pt x="33" y="0"/>
                  </a:lnTo>
                  <a:lnTo>
                    <a:pt x="0" y="195"/>
                  </a:lnTo>
                  <a:lnTo>
                    <a:pt x="33" y="195"/>
                  </a:lnTo>
                  <a:lnTo>
                    <a:pt x="65" y="195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Line 106"/>
            <p:cNvSpPr>
              <a:spLocks noChangeShapeType="1"/>
            </p:cNvSpPr>
            <p:nvPr/>
          </p:nvSpPr>
          <p:spPr bwMode="auto">
            <a:xfrm>
              <a:off x="1895" y="2779"/>
              <a:ext cx="1" cy="211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60" name="Freeform 107"/>
            <p:cNvSpPr>
              <a:spLocks/>
            </p:cNvSpPr>
            <p:nvPr/>
          </p:nvSpPr>
          <p:spPr bwMode="auto">
            <a:xfrm>
              <a:off x="2513" y="2990"/>
              <a:ext cx="33" cy="98"/>
            </a:xfrm>
            <a:custGeom>
              <a:avLst/>
              <a:gdLst>
                <a:gd name="T0" fmla="*/ 0 w 65"/>
                <a:gd name="T1" fmla="*/ 0 h 196"/>
                <a:gd name="T2" fmla="*/ 9 w 65"/>
                <a:gd name="T3" fmla="*/ 49 h 196"/>
                <a:gd name="T4" fmla="*/ 17 w 65"/>
                <a:gd name="T5" fmla="*/ 0 h 196"/>
                <a:gd name="T6" fmla="*/ 9 w 65"/>
                <a:gd name="T7" fmla="*/ 0 h 196"/>
                <a:gd name="T8" fmla="*/ 0 w 65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6"/>
                <a:gd name="T17" fmla="*/ 65 w 6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6">
                  <a:moveTo>
                    <a:pt x="0" y="0"/>
                  </a:moveTo>
                  <a:lnTo>
                    <a:pt x="33" y="196"/>
                  </a:lnTo>
                  <a:lnTo>
                    <a:pt x="65" y="0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Freeform 108"/>
            <p:cNvSpPr>
              <a:spLocks/>
            </p:cNvSpPr>
            <p:nvPr/>
          </p:nvSpPr>
          <p:spPr bwMode="auto">
            <a:xfrm>
              <a:off x="2513" y="2681"/>
              <a:ext cx="33" cy="98"/>
            </a:xfrm>
            <a:custGeom>
              <a:avLst/>
              <a:gdLst>
                <a:gd name="T0" fmla="*/ 17 w 65"/>
                <a:gd name="T1" fmla="*/ 49 h 195"/>
                <a:gd name="T2" fmla="*/ 9 w 65"/>
                <a:gd name="T3" fmla="*/ 0 h 195"/>
                <a:gd name="T4" fmla="*/ 0 w 65"/>
                <a:gd name="T5" fmla="*/ 49 h 195"/>
                <a:gd name="T6" fmla="*/ 9 w 65"/>
                <a:gd name="T7" fmla="*/ 49 h 195"/>
                <a:gd name="T8" fmla="*/ 17 w 65"/>
                <a:gd name="T9" fmla="*/ 49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5"/>
                <a:gd name="T17" fmla="*/ 65 w 65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5">
                  <a:moveTo>
                    <a:pt x="65" y="195"/>
                  </a:moveTo>
                  <a:lnTo>
                    <a:pt x="33" y="0"/>
                  </a:lnTo>
                  <a:lnTo>
                    <a:pt x="0" y="195"/>
                  </a:lnTo>
                  <a:lnTo>
                    <a:pt x="33" y="195"/>
                  </a:lnTo>
                  <a:lnTo>
                    <a:pt x="65" y="195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Line 109"/>
            <p:cNvSpPr>
              <a:spLocks noChangeShapeType="1"/>
            </p:cNvSpPr>
            <p:nvPr/>
          </p:nvSpPr>
          <p:spPr bwMode="auto">
            <a:xfrm>
              <a:off x="2529" y="2779"/>
              <a:ext cx="1" cy="211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63" name="Rectangle 110"/>
            <p:cNvSpPr>
              <a:spLocks noChangeArrowheads="1"/>
            </p:cNvSpPr>
            <p:nvPr/>
          </p:nvSpPr>
          <p:spPr bwMode="auto">
            <a:xfrm>
              <a:off x="3099" y="3120"/>
              <a:ext cx="1106" cy="912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Rectangle 111"/>
            <p:cNvSpPr>
              <a:spLocks noChangeArrowheads="1"/>
            </p:cNvSpPr>
            <p:nvPr/>
          </p:nvSpPr>
          <p:spPr bwMode="auto">
            <a:xfrm rot="-5400000">
              <a:off x="779" y="3440"/>
              <a:ext cx="6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Times-Roman"/>
                </a:rPr>
                <a:t>I/O block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665" name="Rectangle 112"/>
            <p:cNvSpPr>
              <a:spLocks noChangeArrowheads="1"/>
            </p:cNvSpPr>
            <p:nvPr/>
          </p:nvSpPr>
          <p:spPr bwMode="auto">
            <a:xfrm>
              <a:off x="3380" y="3414"/>
              <a:ext cx="56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Times-Roman"/>
                </a:rPr>
                <a:t>PAL-like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666" name="Rectangle 113"/>
            <p:cNvSpPr>
              <a:spLocks noChangeArrowheads="1"/>
            </p:cNvSpPr>
            <p:nvPr/>
          </p:nvSpPr>
          <p:spPr bwMode="auto">
            <a:xfrm>
              <a:off x="4596" y="3120"/>
              <a:ext cx="244" cy="912"/>
            </a:xfrm>
            <a:prstGeom prst="rect">
              <a:avLst/>
            </a:prstGeom>
            <a:solidFill>
              <a:srgbClr val="E5E5E5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Rectangle 114"/>
            <p:cNvSpPr>
              <a:spLocks noChangeArrowheads="1"/>
            </p:cNvSpPr>
            <p:nvPr/>
          </p:nvSpPr>
          <p:spPr bwMode="auto">
            <a:xfrm>
              <a:off x="3490" y="3594"/>
              <a:ext cx="39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Times-Roman"/>
                </a:rPr>
                <a:t>block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668" name="Freeform 115"/>
            <p:cNvSpPr>
              <a:spLocks/>
            </p:cNvSpPr>
            <p:nvPr/>
          </p:nvSpPr>
          <p:spPr bwMode="auto">
            <a:xfrm>
              <a:off x="4482" y="3902"/>
              <a:ext cx="98" cy="48"/>
            </a:xfrm>
            <a:custGeom>
              <a:avLst/>
              <a:gdLst>
                <a:gd name="T0" fmla="*/ 0 w 195"/>
                <a:gd name="T1" fmla="*/ 24 h 98"/>
                <a:gd name="T2" fmla="*/ 49 w 195"/>
                <a:gd name="T3" fmla="*/ 8 h 98"/>
                <a:gd name="T4" fmla="*/ 0 w 195"/>
                <a:gd name="T5" fmla="*/ 0 h 98"/>
                <a:gd name="T6" fmla="*/ 0 w 195"/>
                <a:gd name="T7" fmla="*/ 8 h 98"/>
                <a:gd name="T8" fmla="*/ 0 w 195"/>
                <a:gd name="T9" fmla="*/ 24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98"/>
                <a:gd name="T17" fmla="*/ 195 w 19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98">
                  <a:moveTo>
                    <a:pt x="0" y="98"/>
                  </a:moveTo>
                  <a:lnTo>
                    <a:pt x="195" y="3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Freeform 116"/>
            <p:cNvSpPr>
              <a:spLocks/>
            </p:cNvSpPr>
            <p:nvPr/>
          </p:nvSpPr>
          <p:spPr bwMode="auto">
            <a:xfrm>
              <a:off x="4222" y="3902"/>
              <a:ext cx="97" cy="48"/>
            </a:xfrm>
            <a:custGeom>
              <a:avLst/>
              <a:gdLst>
                <a:gd name="T0" fmla="*/ 48 w 195"/>
                <a:gd name="T1" fmla="*/ 0 h 98"/>
                <a:gd name="T2" fmla="*/ 0 w 195"/>
                <a:gd name="T3" fmla="*/ 8 h 98"/>
                <a:gd name="T4" fmla="*/ 48 w 195"/>
                <a:gd name="T5" fmla="*/ 24 h 98"/>
                <a:gd name="T6" fmla="*/ 48 w 195"/>
                <a:gd name="T7" fmla="*/ 8 h 98"/>
                <a:gd name="T8" fmla="*/ 48 w 19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98"/>
                <a:gd name="T17" fmla="*/ 195 w 19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98">
                  <a:moveTo>
                    <a:pt x="195" y="0"/>
                  </a:moveTo>
                  <a:lnTo>
                    <a:pt x="0" y="33"/>
                  </a:lnTo>
                  <a:lnTo>
                    <a:pt x="195" y="98"/>
                  </a:lnTo>
                  <a:lnTo>
                    <a:pt x="195" y="3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Line 117"/>
            <p:cNvSpPr>
              <a:spLocks noChangeShapeType="1"/>
            </p:cNvSpPr>
            <p:nvPr/>
          </p:nvSpPr>
          <p:spPr bwMode="auto">
            <a:xfrm>
              <a:off x="4335" y="3918"/>
              <a:ext cx="1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71" name="Freeform 118"/>
            <p:cNvSpPr>
              <a:spLocks/>
            </p:cNvSpPr>
            <p:nvPr/>
          </p:nvSpPr>
          <p:spPr bwMode="auto">
            <a:xfrm>
              <a:off x="4482" y="3723"/>
              <a:ext cx="98" cy="48"/>
            </a:xfrm>
            <a:custGeom>
              <a:avLst/>
              <a:gdLst>
                <a:gd name="T0" fmla="*/ 0 w 195"/>
                <a:gd name="T1" fmla="*/ 24 h 98"/>
                <a:gd name="T2" fmla="*/ 49 w 195"/>
                <a:gd name="T3" fmla="*/ 16 h 98"/>
                <a:gd name="T4" fmla="*/ 0 w 195"/>
                <a:gd name="T5" fmla="*/ 0 h 98"/>
                <a:gd name="T6" fmla="*/ 0 w 195"/>
                <a:gd name="T7" fmla="*/ 16 h 98"/>
                <a:gd name="T8" fmla="*/ 0 w 195"/>
                <a:gd name="T9" fmla="*/ 24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98"/>
                <a:gd name="T17" fmla="*/ 195 w 19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98">
                  <a:moveTo>
                    <a:pt x="0" y="98"/>
                  </a:moveTo>
                  <a:lnTo>
                    <a:pt x="195" y="65"/>
                  </a:lnTo>
                  <a:lnTo>
                    <a:pt x="0" y="0"/>
                  </a:lnTo>
                  <a:lnTo>
                    <a:pt x="0" y="65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Freeform 119"/>
            <p:cNvSpPr>
              <a:spLocks/>
            </p:cNvSpPr>
            <p:nvPr/>
          </p:nvSpPr>
          <p:spPr bwMode="auto">
            <a:xfrm>
              <a:off x="4222" y="3723"/>
              <a:ext cx="97" cy="48"/>
            </a:xfrm>
            <a:custGeom>
              <a:avLst/>
              <a:gdLst>
                <a:gd name="T0" fmla="*/ 48 w 195"/>
                <a:gd name="T1" fmla="*/ 0 h 98"/>
                <a:gd name="T2" fmla="*/ 0 w 195"/>
                <a:gd name="T3" fmla="*/ 16 h 98"/>
                <a:gd name="T4" fmla="*/ 48 w 195"/>
                <a:gd name="T5" fmla="*/ 24 h 98"/>
                <a:gd name="T6" fmla="*/ 48 w 195"/>
                <a:gd name="T7" fmla="*/ 16 h 98"/>
                <a:gd name="T8" fmla="*/ 48 w 19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98"/>
                <a:gd name="T17" fmla="*/ 195 w 19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98">
                  <a:moveTo>
                    <a:pt x="195" y="0"/>
                  </a:moveTo>
                  <a:lnTo>
                    <a:pt x="0" y="65"/>
                  </a:lnTo>
                  <a:lnTo>
                    <a:pt x="195" y="98"/>
                  </a:lnTo>
                  <a:lnTo>
                    <a:pt x="195" y="65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Line 120"/>
            <p:cNvSpPr>
              <a:spLocks noChangeShapeType="1"/>
            </p:cNvSpPr>
            <p:nvPr/>
          </p:nvSpPr>
          <p:spPr bwMode="auto">
            <a:xfrm>
              <a:off x="4335" y="3755"/>
              <a:ext cx="1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74" name="Freeform 121"/>
            <p:cNvSpPr>
              <a:spLocks/>
            </p:cNvSpPr>
            <p:nvPr/>
          </p:nvSpPr>
          <p:spPr bwMode="auto">
            <a:xfrm>
              <a:off x="4384" y="3609"/>
              <a:ext cx="33" cy="32"/>
            </a:xfrm>
            <a:custGeom>
              <a:avLst/>
              <a:gdLst>
                <a:gd name="T0" fmla="*/ 8 w 65"/>
                <a:gd name="T1" fmla="*/ 0 h 65"/>
                <a:gd name="T2" fmla="*/ 7 w 65"/>
                <a:gd name="T3" fmla="*/ 0 h 65"/>
                <a:gd name="T4" fmla="*/ 6 w 65"/>
                <a:gd name="T5" fmla="*/ 1 h 65"/>
                <a:gd name="T6" fmla="*/ 5 w 65"/>
                <a:gd name="T7" fmla="*/ 1 h 65"/>
                <a:gd name="T8" fmla="*/ 4 w 65"/>
                <a:gd name="T9" fmla="*/ 1 h 65"/>
                <a:gd name="T10" fmla="*/ 3 w 65"/>
                <a:gd name="T11" fmla="*/ 2 h 65"/>
                <a:gd name="T12" fmla="*/ 2 w 65"/>
                <a:gd name="T13" fmla="*/ 3 h 65"/>
                <a:gd name="T14" fmla="*/ 1 w 65"/>
                <a:gd name="T15" fmla="*/ 4 h 65"/>
                <a:gd name="T16" fmla="*/ 1 w 65"/>
                <a:gd name="T17" fmla="*/ 5 h 65"/>
                <a:gd name="T18" fmla="*/ 1 w 65"/>
                <a:gd name="T19" fmla="*/ 6 h 65"/>
                <a:gd name="T20" fmla="*/ 1 w 65"/>
                <a:gd name="T21" fmla="*/ 7 h 65"/>
                <a:gd name="T22" fmla="*/ 1 w 65"/>
                <a:gd name="T23" fmla="*/ 9 h 65"/>
                <a:gd name="T24" fmla="*/ 1 w 65"/>
                <a:gd name="T25" fmla="*/ 10 h 65"/>
                <a:gd name="T26" fmla="*/ 1 w 65"/>
                <a:gd name="T27" fmla="*/ 11 h 65"/>
                <a:gd name="T28" fmla="*/ 1 w 65"/>
                <a:gd name="T29" fmla="*/ 12 h 65"/>
                <a:gd name="T30" fmla="*/ 2 w 65"/>
                <a:gd name="T31" fmla="*/ 13 h 65"/>
                <a:gd name="T32" fmla="*/ 3 w 65"/>
                <a:gd name="T33" fmla="*/ 14 h 65"/>
                <a:gd name="T34" fmla="*/ 4 w 65"/>
                <a:gd name="T35" fmla="*/ 15 h 65"/>
                <a:gd name="T36" fmla="*/ 5 w 65"/>
                <a:gd name="T37" fmla="*/ 15 h 65"/>
                <a:gd name="T38" fmla="*/ 6 w 65"/>
                <a:gd name="T39" fmla="*/ 16 h 65"/>
                <a:gd name="T40" fmla="*/ 7 w 65"/>
                <a:gd name="T41" fmla="*/ 16 h 65"/>
                <a:gd name="T42" fmla="*/ 8 w 65"/>
                <a:gd name="T43" fmla="*/ 16 h 65"/>
                <a:gd name="T44" fmla="*/ 9 w 65"/>
                <a:gd name="T45" fmla="*/ 16 h 65"/>
                <a:gd name="T46" fmla="*/ 10 w 65"/>
                <a:gd name="T47" fmla="*/ 16 h 65"/>
                <a:gd name="T48" fmla="*/ 11 w 65"/>
                <a:gd name="T49" fmla="*/ 16 h 65"/>
                <a:gd name="T50" fmla="*/ 12 w 65"/>
                <a:gd name="T51" fmla="*/ 15 h 65"/>
                <a:gd name="T52" fmla="*/ 13 w 65"/>
                <a:gd name="T53" fmla="*/ 15 h 65"/>
                <a:gd name="T54" fmla="*/ 14 w 65"/>
                <a:gd name="T55" fmla="*/ 14 h 65"/>
                <a:gd name="T56" fmla="*/ 15 w 65"/>
                <a:gd name="T57" fmla="*/ 13 h 65"/>
                <a:gd name="T58" fmla="*/ 16 w 65"/>
                <a:gd name="T59" fmla="*/ 12 h 65"/>
                <a:gd name="T60" fmla="*/ 16 w 65"/>
                <a:gd name="T61" fmla="*/ 11 h 65"/>
                <a:gd name="T62" fmla="*/ 17 w 65"/>
                <a:gd name="T63" fmla="*/ 10 h 65"/>
                <a:gd name="T64" fmla="*/ 17 w 65"/>
                <a:gd name="T65" fmla="*/ 9 h 65"/>
                <a:gd name="T66" fmla="*/ 17 w 65"/>
                <a:gd name="T67" fmla="*/ 7 h 65"/>
                <a:gd name="T68" fmla="*/ 17 w 65"/>
                <a:gd name="T69" fmla="*/ 6 h 65"/>
                <a:gd name="T70" fmla="*/ 16 w 65"/>
                <a:gd name="T71" fmla="*/ 5 h 65"/>
                <a:gd name="T72" fmla="*/ 16 w 65"/>
                <a:gd name="T73" fmla="*/ 4 h 65"/>
                <a:gd name="T74" fmla="*/ 15 w 65"/>
                <a:gd name="T75" fmla="*/ 3 h 65"/>
                <a:gd name="T76" fmla="*/ 14 w 65"/>
                <a:gd name="T77" fmla="*/ 2 h 65"/>
                <a:gd name="T78" fmla="*/ 13 w 65"/>
                <a:gd name="T79" fmla="*/ 1 h 65"/>
                <a:gd name="T80" fmla="*/ 12 w 65"/>
                <a:gd name="T81" fmla="*/ 1 h 65"/>
                <a:gd name="T82" fmla="*/ 11 w 65"/>
                <a:gd name="T83" fmla="*/ 1 h 65"/>
                <a:gd name="T84" fmla="*/ 10 w 65"/>
                <a:gd name="T85" fmla="*/ 0 h 65"/>
                <a:gd name="T86" fmla="*/ 9 w 65"/>
                <a:gd name="T87" fmla="*/ 0 h 65"/>
                <a:gd name="T88" fmla="*/ 8 w 65"/>
                <a:gd name="T89" fmla="*/ 8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3"/>
                  </a:moveTo>
                  <a:lnTo>
                    <a:pt x="32" y="0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4" y="51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9" y="56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59"/>
                  </a:lnTo>
                  <a:lnTo>
                    <a:pt x="14" y="61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3" y="64"/>
                  </a:lnTo>
                  <a:lnTo>
                    <a:pt x="45" y="64"/>
                  </a:lnTo>
                  <a:lnTo>
                    <a:pt x="47" y="64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2" y="61"/>
                  </a:lnTo>
                  <a:lnTo>
                    <a:pt x="53" y="59"/>
                  </a:lnTo>
                  <a:lnTo>
                    <a:pt x="55" y="57"/>
                  </a:lnTo>
                  <a:lnTo>
                    <a:pt x="56" y="57"/>
                  </a:lnTo>
                  <a:lnTo>
                    <a:pt x="56" y="56"/>
                  </a:lnTo>
                  <a:lnTo>
                    <a:pt x="58" y="54"/>
                  </a:lnTo>
                  <a:lnTo>
                    <a:pt x="60" y="52"/>
                  </a:lnTo>
                  <a:lnTo>
                    <a:pt x="61" y="51"/>
                  </a:lnTo>
                  <a:lnTo>
                    <a:pt x="61" y="49"/>
                  </a:lnTo>
                  <a:lnTo>
                    <a:pt x="63" y="48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3"/>
                  </a:lnTo>
                  <a:lnTo>
                    <a:pt x="65" y="41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5" y="36"/>
                  </a:lnTo>
                  <a:lnTo>
                    <a:pt x="65" y="33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61" y="17"/>
                  </a:lnTo>
                  <a:lnTo>
                    <a:pt x="60" y="15"/>
                  </a:lnTo>
                  <a:lnTo>
                    <a:pt x="58" y="13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9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Freeform 122"/>
            <p:cNvSpPr>
              <a:spLocks/>
            </p:cNvSpPr>
            <p:nvPr/>
          </p:nvSpPr>
          <p:spPr bwMode="auto">
            <a:xfrm>
              <a:off x="4395" y="3603"/>
              <a:ext cx="24" cy="24"/>
            </a:xfrm>
            <a:custGeom>
              <a:avLst/>
              <a:gdLst>
                <a:gd name="T0" fmla="*/ 5 w 49"/>
                <a:gd name="T1" fmla="*/ 0 h 49"/>
                <a:gd name="T2" fmla="*/ 4 w 49"/>
                <a:gd name="T3" fmla="*/ 0 h 49"/>
                <a:gd name="T4" fmla="*/ 3 w 49"/>
                <a:gd name="T5" fmla="*/ 0 h 49"/>
                <a:gd name="T6" fmla="*/ 2 w 49"/>
                <a:gd name="T7" fmla="*/ 0 h 49"/>
                <a:gd name="T8" fmla="*/ 2 w 49"/>
                <a:gd name="T9" fmla="*/ 1 h 49"/>
                <a:gd name="T10" fmla="*/ 1 w 49"/>
                <a:gd name="T11" fmla="*/ 2 h 49"/>
                <a:gd name="T12" fmla="*/ 1 w 49"/>
                <a:gd name="T13" fmla="*/ 2 h 49"/>
                <a:gd name="T14" fmla="*/ 0 w 49"/>
                <a:gd name="T15" fmla="*/ 3 h 49"/>
                <a:gd name="T16" fmla="*/ 0 w 49"/>
                <a:gd name="T17" fmla="*/ 4 h 49"/>
                <a:gd name="T18" fmla="*/ 0 w 49"/>
                <a:gd name="T19" fmla="*/ 5 h 49"/>
                <a:gd name="T20" fmla="*/ 0 w 49"/>
                <a:gd name="T21" fmla="*/ 6 h 49"/>
                <a:gd name="T22" fmla="*/ 0 w 49"/>
                <a:gd name="T23" fmla="*/ 6 h 49"/>
                <a:gd name="T24" fmla="*/ 0 w 49"/>
                <a:gd name="T25" fmla="*/ 7 h 49"/>
                <a:gd name="T26" fmla="*/ 0 w 49"/>
                <a:gd name="T27" fmla="*/ 8 h 49"/>
                <a:gd name="T28" fmla="*/ 0 w 49"/>
                <a:gd name="T29" fmla="*/ 9 h 49"/>
                <a:gd name="T30" fmla="*/ 1 w 49"/>
                <a:gd name="T31" fmla="*/ 9 h 49"/>
                <a:gd name="T32" fmla="*/ 2 w 49"/>
                <a:gd name="T33" fmla="*/ 10 h 49"/>
                <a:gd name="T34" fmla="*/ 2 w 49"/>
                <a:gd name="T35" fmla="*/ 11 h 49"/>
                <a:gd name="T36" fmla="*/ 3 w 49"/>
                <a:gd name="T37" fmla="*/ 11 h 49"/>
                <a:gd name="T38" fmla="*/ 4 w 49"/>
                <a:gd name="T39" fmla="*/ 11 h 49"/>
                <a:gd name="T40" fmla="*/ 5 w 49"/>
                <a:gd name="T41" fmla="*/ 12 h 49"/>
                <a:gd name="T42" fmla="*/ 6 w 49"/>
                <a:gd name="T43" fmla="*/ 12 h 49"/>
                <a:gd name="T44" fmla="*/ 6 w 49"/>
                <a:gd name="T45" fmla="*/ 12 h 49"/>
                <a:gd name="T46" fmla="*/ 7 w 49"/>
                <a:gd name="T47" fmla="*/ 11 h 49"/>
                <a:gd name="T48" fmla="*/ 8 w 49"/>
                <a:gd name="T49" fmla="*/ 11 h 49"/>
                <a:gd name="T50" fmla="*/ 9 w 49"/>
                <a:gd name="T51" fmla="*/ 11 h 49"/>
                <a:gd name="T52" fmla="*/ 9 w 49"/>
                <a:gd name="T53" fmla="*/ 10 h 49"/>
                <a:gd name="T54" fmla="*/ 10 w 49"/>
                <a:gd name="T55" fmla="*/ 10 h 49"/>
                <a:gd name="T56" fmla="*/ 11 w 49"/>
                <a:gd name="T57" fmla="*/ 9 h 49"/>
                <a:gd name="T58" fmla="*/ 11 w 49"/>
                <a:gd name="T59" fmla="*/ 8 h 49"/>
                <a:gd name="T60" fmla="*/ 11 w 49"/>
                <a:gd name="T61" fmla="*/ 7 h 49"/>
                <a:gd name="T62" fmla="*/ 12 w 49"/>
                <a:gd name="T63" fmla="*/ 7 h 49"/>
                <a:gd name="T64" fmla="*/ 12 w 49"/>
                <a:gd name="T65" fmla="*/ 6 h 49"/>
                <a:gd name="T66" fmla="*/ 12 w 49"/>
                <a:gd name="T67" fmla="*/ 5 h 49"/>
                <a:gd name="T68" fmla="*/ 11 w 49"/>
                <a:gd name="T69" fmla="*/ 4 h 49"/>
                <a:gd name="T70" fmla="*/ 11 w 49"/>
                <a:gd name="T71" fmla="*/ 3 h 49"/>
                <a:gd name="T72" fmla="*/ 11 w 49"/>
                <a:gd name="T73" fmla="*/ 2 h 49"/>
                <a:gd name="T74" fmla="*/ 10 w 49"/>
                <a:gd name="T75" fmla="*/ 2 h 49"/>
                <a:gd name="T76" fmla="*/ 10 w 49"/>
                <a:gd name="T77" fmla="*/ 1 h 49"/>
                <a:gd name="T78" fmla="*/ 9 w 49"/>
                <a:gd name="T79" fmla="*/ 1 h 49"/>
                <a:gd name="T80" fmla="*/ 8 w 49"/>
                <a:gd name="T81" fmla="*/ 0 h 49"/>
                <a:gd name="T82" fmla="*/ 7 w 49"/>
                <a:gd name="T83" fmla="*/ 0 h 49"/>
                <a:gd name="T84" fmla="*/ 6 w 49"/>
                <a:gd name="T85" fmla="*/ 0 h 49"/>
                <a:gd name="T86" fmla="*/ 6 w 49"/>
                <a:gd name="T87" fmla="*/ 0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24" y="0"/>
                  </a:move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1"/>
                  </a:lnTo>
                  <a:lnTo>
                    <a:pt x="8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6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Freeform 123"/>
            <p:cNvSpPr>
              <a:spLocks/>
            </p:cNvSpPr>
            <p:nvPr/>
          </p:nvSpPr>
          <p:spPr bwMode="auto">
            <a:xfrm>
              <a:off x="4384" y="3478"/>
              <a:ext cx="33" cy="33"/>
            </a:xfrm>
            <a:custGeom>
              <a:avLst/>
              <a:gdLst>
                <a:gd name="T0" fmla="*/ 8 w 65"/>
                <a:gd name="T1" fmla="*/ 1 h 65"/>
                <a:gd name="T2" fmla="*/ 7 w 65"/>
                <a:gd name="T3" fmla="*/ 1 h 65"/>
                <a:gd name="T4" fmla="*/ 6 w 65"/>
                <a:gd name="T5" fmla="*/ 1 h 65"/>
                <a:gd name="T6" fmla="*/ 5 w 65"/>
                <a:gd name="T7" fmla="*/ 2 h 65"/>
                <a:gd name="T8" fmla="*/ 4 w 65"/>
                <a:gd name="T9" fmla="*/ 2 h 65"/>
                <a:gd name="T10" fmla="*/ 3 w 65"/>
                <a:gd name="T11" fmla="*/ 3 h 65"/>
                <a:gd name="T12" fmla="*/ 2 w 65"/>
                <a:gd name="T13" fmla="*/ 4 h 65"/>
                <a:gd name="T14" fmla="*/ 1 w 65"/>
                <a:gd name="T15" fmla="*/ 5 h 65"/>
                <a:gd name="T16" fmla="*/ 1 w 65"/>
                <a:gd name="T17" fmla="*/ 6 h 65"/>
                <a:gd name="T18" fmla="*/ 1 w 65"/>
                <a:gd name="T19" fmla="*/ 7 h 65"/>
                <a:gd name="T20" fmla="*/ 1 w 65"/>
                <a:gd name="T21" fmla="*/ 8 h 65"/>
                <a:gd name="T22" fmla="*/ 1 w 65"/>
                <a:gd name="T23" fmla="*/ 9 h 65"/>
                <a:gd name="T24" fmla="*/ 1 w 65"/>
                <a:gd name="T25" fmla="*/ 11 h 65"/>
                <a:gd name="T26" fmla="*/ 1 w 65"/>
                <a:gd name="T27" fmla="*/ 11 h 65"/>
                <a:gd name="T28" fmla="*/ 1 w 65"/>
                <a:gd name="T29" fmla="*/ 13 h 65"/>
                <a:gd name="T30" fmla="*/ 2 w 65"/>
                <a:gd name="T31" fmla="*/ 13 h 65"/>
                <a:gd name="T32" fmla="*/ 3 w 65"/>
                <a:gd name="T33" fmla="*/ 15 h 65"/>
                <a:gd name="T34" fmla="*/ 4 w 65"/>
                <a:gd name="T35" fmla="*/ 15 h 65"/>
                <a:gd name="T36" fmla="*/ 5 w 65"/>
                <a:gd name="T37" fmla="*/ 16 h 65"/>
                <a:gd name="T38" fmla="*/ 6 w 65"/>
                <a:gd name="T39" fmla="*/ 16 h 65"/>
                <a:gd name="T40" fmla="*/ 7 w 65"/>
                <a:gd name="T41" fmla="*/ 17 h 65"/>
                <a:gd name="T42" fmla="*/ 8 w 65"/>
                <a:gd name="T43" fmla="*/ 17 h 65"/>
                <a:gd name="T44" fmla="*/ 9 w 65"/>
                <a:gd name="T45" fmla="*/ 17 h 65"/>
                <a:gd name="T46" fmla="*/ 10 w 65"/>
                <a:gd name="T47" fmla="*/ 17 h 65"/>
                <a:gd name="T48" fmla="*/ 11 w 65"/>
                <a:gd name="T49" fmla="*/ 16 h 65"/>
                <a:gd name="T50" fmla="*/ 12 w 65"/>
                <a:gd name="T51" fmla="*/ 16 h 65"/>
                <a:gd name="T52" fmla="*/ 13 w 65"/>
                <a:gd name="T53" fmla="*/ 15 h 65"/>
                <a:gd name="T54" fmla="*/ 14 w 65"/>
                <a:gd name="T55" fmla="*/ 15 h 65"/>
                <a:gd name="T56" fmla="*/ 15 w 65"/>
                <a:gd name="T57" fmla="*/ 13 h 65"/>
                <a:gd name="T58" fmla="*/ 16 w 65"/>
                <a:gd name="T59" fmla="*/ 13 h 65"/>
                <a:gd name="T60" fmla="*/ 16 w 65"/>
                <a:gd name="T61" fmla="*/ 11 h 65"/>
                <a:gd name="T62" fmla="*/ 17 w 65"/>
                <a:gd name="T63" fmla="*/ 11 h 65"/>
                <a:gd name="T64" fmla="*/ 17 w 65"/>
                <a:gd name="T65" fmla="*/ 9 h 65"/>
                <a:gd name="T66" fmla="*/ 17 w 65"/>
                <a:gd name="T67" fmla="*/ 8 h 65"/>
                <a:gd name="T68" fmla="*/ 17 w 65"/>
                <a:gd name="T69" fmla="*/ 7 h 65"/>
                <a:gd name="T70" fmla="*/ 16 w 65"/>
                <a:gd name="T71" fmla="*/ 6 h 65"/>
                <a:gd name="T72" fmla="*/ 16 w 65"/>
                <a:gd name="T73" fmla="*/ 5 h 65"/>
                <a:gd name="T74" fmla="*/ 15 w 65"/>
                <a:gd name="T75" fmla="*/ 4 h 65"/>
                <a:gd name="T76" fmla="*/ 14 w 65"/>
                <a:gd name="T77" fmla="*/ 3 h 65"/>
                <a:gd name="T78" fmla="*/ 13 w 65"/>
                <a:gd name="T79" fmla="*/ 2 h 65"/>
                <a:gd name="T80" fmla="*/ 12 w 65"/>
                <a:gd name="T81" fmla="*/ 2 h 65"/>
                <a:gd name="T82" fmla="*/ 11 w 65"/>
                <a:gd name="T83" fmla="*/ 1 h 65"/>
                <a:gd name="T84" fmla="*/ 10 w 65"/>
                <a:gd name="T85" fmla="*/ 1 h 65"/>
                <a:gd name="T86" fmla="*/ 9 w 65"/>
                <a:gd name="T87" fmla="*/ 1 h 65"/>
                <a:gd name="T88" fmla="*/ 8 w 65"/>
                <a:gd name="T89" fmla="*/ 9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3"/>
                  </a:moveTo>
                  <a:lnTo>
                    <a:pt x="32" y="0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4" y="49"/>
                  </a:lnTo>
                  <a:lnTo>
                    <a:pt x="4" y="50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5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8" y="54"/>
                  </a:lnTo>
                  <a:lnTo>
                    <a:pt x="60" y="52"/>
                  </a:lnTo>
                  <a:lnTo>
                    <a:pt x="61" y="50"/>
                  </a:lnTo>
                  <a:lnTo>
                    <a:pt x="61" y="49"/>
                  </a:lnTo>
                  <a:lnTo>
                    <a:pt x="63" y="47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2"/>
                  </a:lnTo>
                  <a:lnTo>
                    <a:pt x="65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5" y="33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0" y="15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Freeform 124"/>
            <p:cNvSpPr>
              <a:spLocks/>
            </p:cNvSpPr>
            <p:nvPr/>
          </p:nvSpPr>
          <p:spPr bwMode="auto">
            <a:xfrm>
              <a:off x="4395" y="3489"/>
              <a:ext cx="24" cy="24"/>
            </a:xfrm>
            <a:custGeom>
              <a:avLst/>
              <a:gdLst>
                <a:gd name="T0" fmla="*/ 5 w 49"/>
                <a:gd name="T1" fmla="*/ 0 h 49"/>
                <a:gd name="T2" fmla="*/ 4 w 49"/>
                <a:gd name="T3" fmla="*/ 0 h 49"/>
                <a:gd name="T4" fmla="*/ 3 w 49"/>
                <a:gd name="T5" fmla="*/ 0 h 49"/>
                <a:gd name="T6" fmla="*/ 2 w 49"/>
                <a:gd name="T7" fmla="*/ 0 h 49"/>
                <a:gd name="T8" fmla="*/ 2 w 49"/>
                <a:gd name="T9" fmla="*/ 1 h 49"/>
                <a:gd name="T10" fmla="*/ 1 w 49"/>
                <a:gd name="T11" fmla="*/ 2 h 49"/>
                <a:gd name="T12" fmla="*/ 1 w 49"/>
                <a:gd name="T13" fmla="*/ 3 h 49"/>
                <a:gd name="T14" fmla="*/ 0 w 49"/>
                <a:gd name="T15" fmla="*/ 3 h 49"/>
                <a:gd name="T16" fmla="*/ 0 w 49"/>
                <a:gd name="T17" fmla="*/ 4 h 49"/>
                <a:gd name="T18" fmla="*/ 0 w 49"/>
                <a:gd name="T19" fmla="*/ 5 h 49"/>
                <a:gd name="T20" fmla="*/ 0 w 49"/>
                <a:gd name="T21" fmla="*/ 6 h 49"/>
                <a:gd name="T22" fmla="*/ 0 w 49"/>
                <a:gd name="T23" fmla="*/ 6 h 49"/>
                <a:gd name="T24" fmla="*/ 0 w 49"/>
                <a:gd name="T25" fmla="*/ 7 h 49"/>
                <a:gd name="T26" fmla="*/ 0 w 49"/>
                <a:gd name="T27" fmla="*/ 8 h 49"/>
                <a:gd name="T28" fmla="*/ 0 w 49"/>
                <a:gd name="T29" fmla="*/ 9 h 49"/>
                <a:gd name="T30" fmla="*/ 1 w 49"/>
                <a:gd name="T31" fmla="*/ 9 h 49"/>
                <a:gd name="T32" fmla="*/ 2 w 49"/>
                <a:gd name="T33" fmla="*/ 10 h 49"/>
                <a:gd name="T34" fmla="*/ 2 w 49"/>
                <a:gd name="T35" fmla="*/ 11 h 49"/>
                <a:gd name="T36" fmla="*/ 3 w 49"/>
                <a:gd name="T37" fmla="*/ 11 h 49"/>
                <a:gd name="T38" fmla="*/ 4 w 49"/>
                <a:gd name="T39" fmla="*/ 11 h 49"/>
                <a:gd name="T40" fmla="*/ 5 w 49"/>
                <a:gd name="T41" fmla="*/ 12 h 49"/>
                <a:gd name="T42" fmla="*/ 6 w 49"/>
                <a:gd name="T43" fmla="*/ 12 h 49"/>
                <a:gd name="T44" fmla="*/ 6 w 49"/>
                <a:gd name="T45" fmla="*/ 12 h 49"/>
                <a:gd name="T46" fmla="*/ 7 w 49"/>
                <a:gd name="T47" fmla="*/ 11 h 49"/>
                <a:gd name="T48" fmla="*/ 8 w 49"/>
                <a:gd name="T49" fmla="*/ 11 h 49"/>
                <a:gd name="T50" fmla="*/ 9 w 49"/>
                <a:gd name="T51" fmla="*/ 11 h 49"/>
                <a:gd name="T52" fmla="*/ 9 w 49"/>
                <a:gd name="T53" fmla="*/ 10 h 49"/>
                <a:gd name="T54" fmla="*/ 10 w 49"/>
                <a:gd name="T55" fmla="*/ 10 h 49"/>
                <a:gd name="T56" fmla="*/ 11 w 49"/>
                <a:gd name="T57" fmla="*/ 9 h 49"/>
                <a:gd name="T58" fmla="*/ 11 w 49"/>
                <a:gd name="T59" fmla="*/ 8 h 49"/>
                <a:gd name="T60" fmla="*/ 11 w 49"/>
                <a:gd name="T61" fmla="*/ 7 h 49"/>
                <a:gd name="T62" fmla="*/ 12 w 49"/>
                <a:gd name="T63" fmla="*/ 7 h 49"/>
                <a:gd name="T64" fmla="*/ 12 w 49"/>
                <a:gd name="T65" fmla="*/ 6 h 49"/>
                <a:gd name="T66" fmla="*/ 12 w 49"/>
                <a:gd name="T67" fmla="*/ 5 h 49"/>
                <a:gd name="T68" fmla="*/ 11 w 49"/>
                <a:gd name="T69" fmla="*/ 4 h 49"/>
                <a:gd name="T70" fmla="*/ 11 w 49"/>
                <a:gd name="T71" fmla="*/ 3 h 49"/>
                <a:gd name="T72" fmla="*/ 11 w 49"/>
                <a:gd name="T73" fmla="*/ 3 h 49"/>
                <a:gd name="T74" fmla="*/ 10 w 49"/>
                <a:gd name="T75" fmla="*/ 2 h 49"/>
                <a:gd name="T76" fmla="*/ 10 w 49"/>
                <a:gd name="T77" fmla="*/ 1 h 49"/>
                <a:gd name="T78" fmla="*/ 9 w 49"/>
                <a:gd name="T79" fmla="*/ 1 h 49"/>
                <a:gd name="T80" fmla="*/ 8 w 49"/>
                <a:gd name="T81" fmla="*/ 0 h 49"/>
                <a:gd name="T82" fmla="*/ 7 w 49"/>
                <a:gd name="T83" fmla="*/ 0 h 49"/>
                <a:gd name="T84" fmla="*/ 6 w 49"/>
                <a:gd name="T85" fmla="*/ 0 h 49"/>
                <a:gd name="T86" fmla="*/ 6 w 49"/>
                <a:gd name="T87" fmla="*/ 0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24" y="0"/>
                  </a:move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1"/>
                  </a:lnTo>
                  <a:lnTo>
                    <a:pt x="8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6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Freeform 125"/>
            <p:cNvSpPr>
              <a:spLocks/>
            </p:cNvSpPr>
            <p:nvPr/>
          </p:nvSpPr>
          <p:spPr bwMode="auto">
            <a:xfrm>
              <a:off x="4384" y="3348"/>
              <a:ext cx="33" cy="33"/>
            </a:xfrm>
            <a:custGeom>
              <a:avLst/>
              <a:gdLst>
                <a:gd name="T0" fmla="*/ 8 w 65"/>
                <a:gd name="T1" fmla="*/ 1 h 65"/>
                <a:gd name="T2" fmla="*/ 7 w 65"/>
                <a:gd name="T3" fmla="*/ 1 h 65"/>
                <a:gd name="T4" fmla="*/ 6 w 65"/>
                <a:gd name="T5" fmla="*/ 1 h 65"/>
                <a:gd name="T6" fmla="*/ 5 w 65"/>
                <a:gd name="T7" fmla="*/ 1 h 65"/>
                <a:gd name="T8" fmla="*/ 4 w 65"/>
                <a:gd name="T9" fmla="*/ 2 h 65"/>
                <a:gd name="T10" fmla="*/ 3 w 65"/>
                <a:gd name="T11" fmla="*/ 3 h 65"/>
                <a:gd name="T12" fmla="*/ 2 w 65"/>
                <a:gd name="T13" fmla="*/ 4 h 65"/>
                <a:gd name="T14" fmla="*/ 1 w 65"/>
                <a:gd name="T15" fmla="*/ 5 h 65"/>
                <a:gd name="T16" fmla="*/ 1 w 65"/>
                <a:gd name="T17" fmla="*/ 6 h 65"/>
                <a:gd name="T18" fmla="*/ 1 w 65"/>
                <a:gd name="T19" fmla="*/ 7 h 65"/>
                <a:gd name="T20" fmla="*/ 1 w 65"/>
                <a:gd name="T21" fmla="*/ 8 h 65"/>
                <a:gd name="T22" fmla="*/ 1 w 65"/>
                <a:gd name="T23" fmla="*/ 9 h 65"/>
                <a:gd name="T24" fmla="*/ 1 w 65"/>
                <a:gd name="T25" fmla="*/ 10 h 65"/>
                <a:gd name="T26" fmla="*/ 1 w 65"/>
                <a:gd name="T27" fmla="*/ 11 h 65"/>
                <a:gd name="T28" fmla="*/ 1 w 65"/>
                <a:gd name="T29" fmla="*/ 12 h 65"/>
                <a:gd name="T30" fmla="*/ 2 w 65"/>
                <a:gd name="T31" fmla="*/ 13 h 65"/>
                <a:gd name="T32" fmla="*/ 3 w 65"/>
                <a:gd name="T33" fmla="*/ 15 h 65"/>
                <a:gd name="T34" fmla="*/ 4 w 65"/>
                <a:gd name="T35" fmla="*/ 15 h 65"/>
                <a:gd name="T36" fmla="*/ 5 w 65"/>
                <a:gd name="T37" fmla="*/ 16 h 65"/>
                <a:gd name="T38" fmla="*/ 6 w 65"/>
                <a:gd name="T39" fmla="*/ 16 h 65"/>
                <a:gd name="T40" fmla="*/ 7 w 65"/>
                <a:gd name="T41" fmla="*/ 17 h 65"/>
                <a:gd name="T42" fmla="*/ 8 w 65"/>
                <a:gd name="T43" fmla="*/ 17 h 65"/>
                <a:gd name="T44" fmla="*/ 9 w 65"/>
                <a:gd name="T45" fmla="*/ 17 h 65"/>
                <a:gd name="T46" fmla="*/ 10 w 65"/>
                <a:gd name="T47" fmla="*/ 17 h 65"/>
                <a:gd name="T48" fmla="*/ 11 w 65"/>
                <a:gd name="T49" fmla="*/ 16 h 65"/>
                <a:gd name="T50" fmla="*/ 12 w 65"/>
                <a:gd name="T51" fmla="*/ 16 h 65"/>
                <a:gd name="T52" fmla="*/ 13 w 65"/>
                <a:gd name="T53" fmla="*/ 15 h 65"/>
                <a:gd name="T54" fmla="*/ 14 w 65"/>
                <a:gd name="T55" fmla="*/ 15 h 65"/>
                <a:gd name="T56" fmla="*/ 15 w 65"/>
                <a:gd name="T57" fmla="*/ 13 h 65"/>
                <a:gd name="T58" fmla="*/ 16 w 65"/>
                <a:gd name="T59" fmla="*/ 12 h 65"/>
                <a:gd name="T60" fmla="*/ 16 w 65"/>
                <a:gd name="T61" fmla="*/ 11 h 65"/>
                <a:gd name="T62" fmla="*/ 17 w 65"/>
                <a:gd name="T63" fmla="*/ 10 h 65"/>
                <a:gd name="T64" fmla="*/ 17 w 65"/>
                <a:gd name="T65" fmla="*/ 9 h 65"/>
                <a:gd name="T66" fmla="*/ 17 w 65"/>
                <a:gd name="T67" fmla="*/ 8 h 65"/>
                <a:gd name="T68" fmla="*/ 17 w 65"/>
                <a:gd name="T69" fmla="*/ 7 h 65"/>
                <a:gd name="T70" fmla="*/ 16 w 65"/>
                <a:gd name="T71" fmla="*/ 6 h 65"/>
                <a:gd name="T72" fmla="*/ 16 w 65"/>
                <a:gd name="T73" fmla="*/ 5 h 65"/>
                <a:gd name="T74" fmla="*/ 15 w 65"/>
                <a:gd name="T75" fmla="*/ 4 h 65"/>
                <a:gd name="T76" fmla="*/ 14 w 65"/>
                <a:gd name="T77" fmla="*/ 3 h 65"/>
                <a:gd name="T78" fmla="*/ 13 w 65"/>
                <a:gd name="T79" fmla="*/ 2 h 65"/>
                <a:gd name="T80" fmla="*/ 12 w 65"/>
                <a:gd name="T81" fmla="*/ 1 h 65"/>
                <a:gd name="T82" fmla="*/ 11 w 65"/>
                <a:gd name="T83" fmla="*/ 1 h 65"/>
                <a:gd name="T84" fmla="*/ 10 w 65"/>
                <a:gd name="T85" fmla="*/ 1 h 65"/>
                <a:gd name="T86" fmla="*/ 9 w 65"/>
                <a:gd name="T87" fmla="*/ 1 h 65"/>
                <a:gd name="T88" fmla="*/ 8 w 65"/>
                <a:gd name="T89" fmla="*/ 8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2"/>
                  </a:moveTo>
                  <a:lnTo>
                    <a:pt x="32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6" y="52"/>
                  </a:lnTo>
                  <a:lnTo>
                    <a:pt x="8" y="53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58"/>
                  </a:lnTo>
                  <a:lnTo>
                    <a:pt x="14" y="60"/>
                  </a:lnTo>
                  <a:lnTo>
                    <a:pt x="16" y="61"/>
                  </a:lnTo>
                  <a:lnTo>
                    <a:pt x="17" y="61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2" y="60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8" y="53"/>
                  </a:lnTo>
                  <a:lnTo>
                    <a:pt x="60" y="52"/>
                  </a:lnTo>
                  <a:lnTo>
                    <a:pt x="61" y="50"/>
                  </a:lnTo>
                  <a:lnTo>
                    <a:pt x="61" y="48"/>
                  </a:lnTo>
                  <a:lnTo>
                    <a:pt x="63" y="47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3" y="22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60" y="14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5" y="9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Freeform 126"/>
            <p:cNvSpPr>
              <a:spLocks/>
            </p:cNvSpPr>
            <p:nvPr/>
          </p:nvSpPr>
          <p:spPr bwMode="auto">
            <a:xfrm>
              <a:off x="4395" y="3359"/>
              <a:ext cx="24" cy="24"/>
            </a:xfrm>
            <a:custGeom>
              <a:avLst/>
              <a:gdLst>
                <a:gd name="T0" fmla="*/ 5 w 49"/>
                <a:gd name="T1" fmla="*/ 0 h 49"/>
                <a:gd name="T2" fmla="*/ 4 w 49"/>
                <a:gd name="T3" fmla="*/ 0 h 49"/>
                <a:gd name="T4" fmla="*/ 3 w 49"/>
                <a:gd name="T5" fmla="*/ 0 h 49"/>
                <a:gd name="T6" fmla="*/ 2 w 49"/>
                <a:gd name="T7" fmla="*/ 0 h 49"/>
                <a:gd name="T8" fmla="*/ 2 w 49"/>
                <a:gd name="T9" fmla="*/ 1 h 49"/>
                <a:gd name="T10" fmla="*/ 1 w 49"/>
                <a:gd name="T11" fmla="*/ 2 h 49"/>
                <a:gd name="T12" fmla="*/ 1 w 49"/>
                <a:gd name="T13" fmla="*/ 2 h 49"/>
                <a:gd name="T14" fmla="*/ 0 w 49"/>
                <a:gd name="T15" fmla="*/ 3 h 49"/>
                <a:gd name="T16" fmla="*/ 0 w 49"/>
                <a:gd name="T17" fmla="*/ 4 h 49"/>
                <a:gd name="T18" fmla="*/ 0 w 49"/>
                <a:gd name="T19" fmla="*/ 5 h 49"/>
                <a:gd name="T20" fmla="*/ 0 w 49"/>
                <a:gd name="T21" fmla="*/ 6 h 49"/>
                <a:gd name="T22" fmla="*/ 0 w 49"/>
                <a:gd name="T23" fmla="*/ 6 h 49"/>
                <a:gd name="T24" fmla="*/ 0 w 49"/>
                <a:gd name="T25" fmla="*/ 7 h 49"/>
                <a:gd name="T26" fmla="*/ 0 w 49"/>
                <a:gd name="T27" fmla="*/ 8 h 49"/>
                <a:gd name="T28" fmla="*/ 0 w 49"/>
                <a:gd name="T29" fmla="*/ 9 h 49"/>
                <a:gd name="T30" fmla="*/ 1 w 49"/>
                <a:gd name="T31" fmla="*/ 9 h 49"/>
                <a:gd name="T32" fmla="*/ 2 w 49"/>
                <a:gd name="T33" fmla="*/ 10 h 49"/>
                <a:gd name="T34" fmla="*/ 2 w 49"/>
                <a:gd name="T35" fmla="*/ 11 h 49"/>
                <a:gd name="T36" fmla="*/ 3 w 49"/>
                <a:gd name="T37" fmla="*/ 11 h 49"/>
                <a:gd name="T38" fmla="*/ 4 w 49"/>
                <a:gd name="T39" fmla="*/ 11 h 49"/>
                <a:gd name="T40" fmla="*/ 5 w 49"/>
                <a:gd name="T41" fmla="*/ 12 h 49"/>
                <a:gd name="T42" fmla="*/ 6 w 49"/>
                <a:gd name="T43" fmla="*/ 12 h 49"/>
                <a:gd name="T44" fmla="*/ 6 w 49"/>
                <a:gd name="T45" fmla="*/ 12 h 49"/>
                <a:gd name="T46" fmla="*/ 7 w 49"/>
                <a:gd name="T47" fmla="*/ 11 h 49"/>
                <a:gd name="T48" fmla="*/ 8 w 49"/>
                <a:gd name="T49" fmla="*/ 11 h 49"/>
                <a:gd name="T50" fmla="*/ 9 w 49"/>
                <a:gd name="T51" fmla="*/ 11 h 49"/>
                <a:gd name="T52" fmla="*/ 9 w 49"/>
                <a:gd name="T53" fmla="*/ 10 h 49"/>
                <a:gd name="T54" fmla="*/ 10 w 49"/>
                <a:gd name="T55" fmla="*/ 10 h 49"/>
                <a:gd name="T56" fmla="*/ 11 w 49"/>
                <a:gd name="T57" fmla="*/ 9 h 49"/>
                <a:gd name="T58" fmla="*/ 11 w 49"/>
                <a:gd name="T59" fmla="*/ 8 h 49"/>
                <a:gd name="T60" fmla="*/ 11 w 49"/>
                <a:gd name="T61" fmla="*/ 7 h 49"/>
                <a:gd name="T62" fmla="*/ 12 w 49"/>
                <a:gd name="T63" fmla="*/ 6 h 49"/>
                <a:gd name="T64" fmla="*/ 12 w 49"/>
                <a:gd name="T65" fmla="*/ 6 h 49"/>
                <a:gd name="T66" fmla="*/ 12 w 49"/>
                <a:gd name="T67" fmla="*/ 5 h 49"/>
                <a:gd name="T68" fmla="*/ 11 w 49"/>
                <a:gd name="T69" fmla="*/ 4 h 49"/>
                <a:gd name="T70" fmla="*/ 11 w 49"/>
                <a:gd name="T71" fmla="*/ 3 h 49"/>
                <a:gd name="T72" fmla="*/ 11 w 49"/>
                <a:gd name="T73" fmla="*/ 2 h 49"/>
                <a:gd name="T74" fmla="*/ 10 w 49"/>
                <a:gd name="T75" fmla="*/ 2 h 49"/>
                <a:gd name="T76" fmla="*/ 10 w 49"/>
                <a:gd name="T77" fmla="*/ 1 h 49"/>
                <a:gd name="T78" fmla="*/ 9 w 49"/>
                <a:gd name="T79" fmla="*/ 1 h 49"/>
                <a:gd name="T80" fmla="*/ 8 w 49"/>
                <a:gd name="T81" fmla="*/ 0 h 49"/>
                <a:gd name="T82" fmla="*/ 7 w 49"/>
                <a:gd name="T83" fmla="*/ 0 h 49"/>
                <a:gd name="T84" fmla="*/ 6 w 49"/>
                <a:gd name="T85" fmla="*/ 0 h 49"/>
                <a:gd name="T86" fmla="*/ 6 w 49"/>
                <a:gd name="T87" fmla="*/ 0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24" y="0"/>
                  </a:move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0" y="40"/>
                  </a:lnTo>
                  <a:lnTo>
                    <a:pt x="42" y="40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Freeform 127"/>
            <p:cNvSpPr>
              <a:spLocks/>
            </p:cNvSpPr>
            <p:nvPr/>
          </p:nvSpPr>
          <p:spPr bwMode="auto">
            <a:xfrm>
              <a:off x="3701" y="2860"/>
              <a:ext cx="32" cy="33"/>
            </a:xfrm>
            <a:custGeom>
              <a:avLst/>
              <a:gdLst>
                <a:gd name="T0" fmla="*/ 0 w 65"/>
                <a:gd name="T1" fmla="*/ 9 h 65"/>
                <a:gd name="T2" fmla="*/ 0 w 65"/>
                <a:gd name="T3" fmla="*/ 11 h 65"/>
                <a:gd name="T4" fmla="*/ 0 w 65"/>
                <a:gd name="T5" fmla="*/ 11 h 65"/>
                <a:gd name="T6" fmla="*/ 1 w 65"/>
                <a:gd name="T7" fmla="*/ 13 h 65"/>
                <a:gd name="T8" fmla="*/ 1 w 65"/>
                <a:gd name="T9" fmla="*/ 13 h 65"/>
                <a:gd name="T10" fmla="*/ 2 w 65"/>
                <a:gd name="T11" fmla="*/ 15 h 65"/>
                <a:gd name="T12" fmla="*/ 3 w 65"/>
                <a:gd name="T13" fmla="*/ 15 h 65"/>
                <a:gd name="T14" fmla="*/ 4 w 65"/>
                <a:gd name="T15" fmla="*/ 16 h 65"/>
                <a:gd name="T16" fmla="*/ 5 w 65"/>
                <a:gd name="T17" fmla="*/ 16 h 65"/>
                <a:gd name="T18" fmla="*/ 6 w 65"/>
                <a:gd name="T19" fmla="*/ 17 h 65"/>
                <a:gd name="T20" fmla="*/ 7 w 65"/>
                <a:gd name="T21" fmla="*/ 17 h 65"/>
                <a:gd name="T22" fmla="*/ 9 w 65"/>
                <a:gd name="T23" fmla="*/ 17 h 65"/>
                <a:gd name="T24" fmla="*/ 10 w 65"/>
                <a:gd name="T25" fmla="*/ 17 h 65"/>
                <a:gd name="T26" fmla="*/ 11 w 65"/>
                <a:gd name="T27" fmla="*/ 16 h 65"/>
                <a:gd name="T28" fmla="*/ 12 w 65"/>
                <a:gd name="T29" fmla="*/ 16 h 65"/>
                <a:gd name="T30" fmla="*/ 13 w 65"/>
                <a:gd name="T31" fmla="*/ 15 h 65"/>
                <a:gd name="T32" fmla="*/ 14 w 65"/>
                <a:gd name="T33" fmla="*/ 15 h 65"/>
                <a:gd name="T34" fmla="*/ 15 w 65"/>
                <a:gd name="T35" fmla="*/ 13 h 65"/>
                <a:gd name="T36" fmla="*/ 15 w 65"/>
                <a:gd name="T37" fmla="*/ 13 h 65"/>
                <a:gd name="T38" fmla="*/ 15 w 65"/>
                <a:gd name="T39" fmla="*/ 11 h 65"/>
                <a:gd name="T40" fmla="*/ 16 w 65"/>
                <a:gd name="T41" fmla="*/ 11 h 65"/>
                <a:gd name="T42" fmla="*/ 16 w 65"/>
                <a:gd name="T43" fmla="*/ 9 h 65"/>
                <a:gd name="T44" fmla="*/ 16 w 65"/>
                <a:gd name="T45" fmla="*/ 8 h 65"/>
                <a:gd name="T46" fmla="*/ 16 w 65"/>
                <a:gd name="T47" fmla="*/ 7 h 65"/>
                <a:gd name="T48" fmla="*/ 15 w 65"/>
                <a:gd name="T49" fmla="*/ 6 h 65"/>
                <a:gd name="T50" fmla="*/ 15 w 65"/>
                <a:gd name="T51" fmla="*/ 5 h 65"/>
                <a:gd name="T52" fmla="*/ 15 w 65"/>
                <a:gd name="T53" fmla="*/ 4 h 65"/>
                <a:gd name="T54" fmla="*/ 14 w 65"/>
                <a:gd name="T55" fmla="*/ 3 h 65"/>
                <a:gd name="T56" fmla="*/ 13 w 65"/>
                <a:gd name="T57" fmla="*/ 2 h 65"/>
                <a:gd name="T58" fmla="*/ 12 w 65"/>
                <a:gd name="T59" fmla="*/ 2 h 65"/>
                <a:gd name="T60" fmla="*/ 11 w 65"/>
                <a:gd name="T61" fmla="*/ 1 h 65"/>
                <a:gd name="T62" fmla="*/ 10 w 65"/>
                <a:gd name="T63" fmla="*/ 1 h 65"/>
                <a:gd name="T64" fmla="*/ 9 w 65"/>
                <a:gd name="T65" fmla="*/ 1 h 65"/>
                <a:gd name="T66" fmla="*/ 7 w 65"/>
                <a:gd name="T67" fmla="*/ 1 h 65"/>
                <a:gd name="T68" fmla="*/ 6 w 65"/>
                <a:gd name="T69" fmla="*/ 1 h 65"/>
                <a:gd name="T70" fmla="*/ 5 w 65"/>
                <a:gd name="T71" fmla="*/ 1 h 65"/>
                <a:gd name="T72" fmla="*/ 4 w 65"/>
                <a:gd name="T73" fmla="*/ 2 h 65"/>
                <a:gd name="T74" fmla="*/ 3 w 65"/>
                <a:gd name="T75" fmla="*/ 2 h 65"/>
                <a:gd name="T76" fmla="*/ 2 w 65"/>
                <a:gd name="T77" fmla="*/ 3 h 65"/>
                <a:gd name="T78" fmla="*/ 1 w 65"/>
                <a:gd name="T79" fmla="*/ 4 h 65"/>
                <a:gd name="T80" fmla="*/ 1 w 65"/>
                <a:gd name="T81" fmla="*/ 5 h 65"/>
                <a:gd name="T82" fmla="*/ 0 w 65"/>
                <a:gd name="T83" fmla="*/ 6 h 65"/>
                <a:gd name="T84" fmla="*/ 0 w 65"/>
                <a:gd name="T85" fmla="*/ 7 h 65"/>
                <a:gd name="T86" fmla="*/ 0 w 65"/>
                <a:gd name="T87" fmla="*/ 8 h 65"/>
                <a:gd name="T88" fmla="*/ 8 w 65"/>
                <a:gd name="T89" fmla="*/ 9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3"/>
                  </a:moveTo>
                  <a:lnTo>
                    <a:pt x="0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2" y="65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7" y="64"/>
                  </a:lnTo>
                  <a:lnTo>
                    <a:pt x="49" y="62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8" y="54"/>
                  </a:lnTo>
                  <a:lnTo>
                    <a:pt x="60" y="52"/>
                  </a:lnTo>
                  <a:lnTo>
                    <a:pt x="62" y="50"/>
                  </a:lnTo>
                  <a:lnTo>
                    <a:pt x="62" y="49"/>
                  </a:lnTo>
                  <a:lnTo>
                    <a:pt x="63" y="47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2"/>
                  </a:lnTo>
                  <a:lnTo>
                    <a:pt x="65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5" y="33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0" y="15"/>
                  </a:lnTo>
                  <a:lnTo>
                    <a:pt x="58" y="13"/>
                  </a:lnTo>
                  <a:lnTo>
                    <a:pt x="57" y="11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1" name="Freeform 128"/>
            <p:cNvSpPr>
              <a:spLocks/>
            </p:cNvSpPr>
            <p:nvPr/>
          </p:nvSpPr>
          <p:spPr bwMode="auto">
            <a:xfrm>
              <a:off x="3711" y="2871"/>
              <a:ext cx="25" cy="24"/>
            </a:xfrm>
            <a:custGeom>
              <a:avLst/>
              <a:gdLst>
                <a:gd name="T0" fmla="*/ 0 w 49"/>
                <a:gd name="T1" fmla="*/ 6 h 49"/>
                <a:gd name="T2" fmla="*/ 1 w 49"/>
                <a:gd name="T3" fmla="*/ 7 h 49"/>
                <a:gd name="T4" fmla="*/ 1 w 49"/>
                <a:gd name="T5" fmla="*/ 8 h 49"/>
                <a:gd name="T6" fmla="*/ 1 w 49"/>
                <a:gd name="T7" fmla="*/ 9 h 49"/>
                <a:gd name="T8" fmla="*/ 2 w 49"/>
                <a:gd name="T9" fmla="*/ 9 h 49"/>
                <a:gd name="T10" fmla="*/ 2 w 49"/>
                <a:gd name="T11" fmla="*/ 10 h 49"/>
                <a:gd name="T12" fmla="*/ 3 w 49"/>
                <a:gd name="T13" fmla="*/ 11 h 49"/>
                <a:gd name="T14" fmla="*/ 4 w 49"/>
                <a:gd name="T15" fmla="*/ 11 h 49"/>
                <a:gd name="T16" fmla="*/ 4 w 49"/>
                <a:gd name="T17" fmla="*/ 11 h 49"/>
                <a:gd name="T18" fmla="*/ 6 w 49"/>
                <a:gd name="T19" fmla="*/ 12 h 49"/>
                <a:gd name="T20" fmla="*/ 6 w 49"/>
                <a:gd name="T21" fmla="*/ 12 h 49"/>
                <a:gd name="T22" fmla="*/ 7 w 49"/>
                <a:gd name="T23" fmla="*/ 12 h 49"/>
                <a:gd name="T24" fmla="*/ 8 w 49"/>
                <a:gd name="T25" fmla="*/ 11 h 49"/>
                <a:gd name="T26" fmla="*/ 9 w 49"/>
                <a:gd name="T27" fmla="*/ 11 h 49"/>
                <a:gd name="T28" fmla="*/ 10 w 49"/>
                <a:gd name="T29" fmla="*/ 11 h 49"/>
                <a:gd name="T30" fmla="*/ 10 w 49"/>
                <a:gd name="T31" fmla="*/ 10 h 49"/>
                <a:gd name="T32" fmla="*/ 11 w 49"/>
                <a:gd name="T33" fmla="*/ 10 h 49"/>
                <a:gd name="T34" fmla="*/ 11 w 49"/>
                <a:gd name="T35" fmla="*/ 9 h 49"/>
                <a:gd name="T36" fmla="*/ 12 w 49"/>
                <a:gd name="T37" fmla="*/ 8 h 49"/>
                <a:gd name="T38" fmla="*/ 12 w 49"/>
                <a:gd name="T39" fmla="*/ 7 h 49"/>
                <a:gd name="T40" fmla="*/ 13 w 49"/>
                <a:gd name="T41" fmla="*/ 7 h 49"/>
                <a:gd name="T42" fmla="*/ 13 w 49"/>
                <a:gd name="T43" fmla="*/ 6 h 49"/>
                <a:gd name="T44" fmla="*/ 13 w 49"/>
                <a:gd name="T45" fmla="*/ 5 h 49"/>
                <a:gd name="T46" fmla="*/ 12 w 49"/>
                <a:gd name="T47" fmla="*/ 4 h 49"/>
                <a:gd name="T48" fmla="*/ 12 w 49"/>
                <a:gd name="T49" fmla="*/ 3 h 49"/>
                <a:gd name="T50" fmla="*/ 12 w 49"/>
                <a:gd name="T51" fmla="*/ 3 h 49"/>
                <a:gd name="T52" fmla="*/ 11 w 49"/>
                <a:gd name="T53" fmla="*/ 2 h 49"/>
                <a:gd name="T54" fmla="*/ 11 w 49"/>
                <a:gd name="T55" fmla="*/ 1 h 49"/>
                <a:gd name="T56" fmla="*/ 10 w 49"/>
                <a:gd name="T57" fmla="*/ 1 h 49"/>
                <a:gd name="T58" fmla="*/ 9 w 49"/>
                <a:gd name="T59" fmla="*/ 0 h 49"/>
                <a:gd name="T60" fmla="*/ 8 w 49"/>
                <a:gd name="T61" fmla="*/ 0 h 49"/>
                <a:gd name="T62" fmla="*/ 7 w 49"/>
                <a:gd name="T63" fmla="*/ 0 h 49"/>
                <a:gd name="T64" fmla="*/ 6 w 49"/>
                <a:gd name="T65" fmla="*/ 0 h 49"/>
                <a:gd name="T66" fmla="*/ 6 w 49"/>
                <a:gd name="T67" fmla="*/ 0 h 49"/>
                <a:gd name="T68" fmla="*/ 5 w 49"/>
                <a:gd name="T69" fmla="*/ 0 h 49"/>
                <a:gd name="T70" fmla="*/ 4 w 49"/>
                <a:gd name="T71" fmla="*/ 0 h 49"/>
                <a:gd name="T72" fmla="*/ 3 w 49"/>
                <a:gd name="T73" fmla="*/ 0 h 49"/>
                <a:gd name="T74" fmla="*/ 2 w 49"/>
                <a:gd name="T75" fmla="*/ 1 h 49"/>
                <a:gd name="T76" fmla="*/ 2 w 49"/>
                <a:gd name="T77" fmla="*/ 2 h 49"/>
                <a:gd name="T78" fmla="*/ 2 w 49"/>
                <a:gd name="T79" fmla="*/ 3 h 49"/>
                <a:gd name="T80" fmla="*/ 1 w 49"/>
                <a:gd name="T81" fmla="*/ 3 h 49"/>
                <a:gd name="T82" fmla="*/ 1 w 49"/>
                <a:gd name="T83" fmla="*/ 4 h 49"/>
                <a:gd name="T84" fmla="*/ 0 w 49"/>
                <a:gd name="T85" fmla="*/ 5 h 49"/>
                <a:gd name="T86" fmla="*/ 0 w 49"/>
                <a:gd name="T87" fmla="*/ 6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0" y="25"/>
                  </a:move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1"/>
                  </a:lnTo>
                  <a:lnTo>
                    <a:pt x="8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7" y="46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2" name="Freeform 129"/>
            <p:cNvSpPr>
              <a:spLocks/>
            </p:cNvSpPr>
            <p:nvPr/>
          </p:nvSpPr>
          <p:spPr bwMode="auto">
            <a:xfrm>
              <a:off x="3571" y="2860"/>
              <a:ext cx="32" cy="33"/>
            </a:xfrm>
            <a:custGeom>
              <a:avLst/>
              <a:gdLst>
                <a:gd name="T0" fmla="*/ 0 w 66"/>
                <a:gd name="T1" fmla="*/ 9 h 65"/>
                <a:gd name="T2" fmla="*/ 0 w 66"/>
                <a:gd name="T3" fmla="*/ 11 h 65"/>
                <a:gd name="T4" fmla="*/ 1 w 66"/>
                <a:gd name="T5" fmla="*/ 11 h 65"/>
                <a:gd name="T6" fmla="*/ 1 w 66"/>
                <a:gd name="T7" fmla="*/ 13 h 65"/>
                <a:gd name="T8" fmla="*/ 1 w 66"/>
                <a:gd name="T9" fmla="*/ 13 h 65"/>
                <a:gd name="T10" fmla="*/ 2 w 66"/>
                <a:gd name="T11" fmla="*/ 15 h 65"/>
                <a:gd name="T12" fmla="*/ 3 w 66"/>
                <a:gd name="T13" fmla="*/ 15 h 65"/>
                <a:gd name="T14" fmla="*/ 4 w 66"/>
                <a:gd name="T15" fmla="*/ 16 h 65"/>
                <a:gd name="T16" fmla="*/ 5 w 66"/>
                <a:gd name="T17" fmla="*/ 16 h 65"/>
                <a:gd name="T18" fmla="*/ 6 w 66"/>
                <a:gd name="T19" fmla="*/ 17 h 65"/>
                <a:gd name="T20" fmla="*/ 7 w 66"/>
                <a:gd name="T21" fmla="*/ 17 h 65"/>
                <a:gd name="T22" fmla="*/ 8 w 66"/>
                <a:gd name="T23" fmla="*/ 17 h 65"/>
                <a:gd name="T24" fmla="*/ 10 w 66"/>
                <a:gd name="T25" fmla="*/ 17 h 65"/>
                <a:gd name="T26" fmla="*/ 10 w 66"/>
                <a:gd name="T27" fmla="*/ 16 h 65"/>
                <a:gd name="T28" fmla="*/ 12 w 66"/>
                <a:gd name="T29" fmla="*/ 16 h 65"/>
                <a:gd name="T30" fmla="*/ 12 w 66"/>
                <a:gd name="T31" fmla="*/ 15 h 65"/>
                <a:gd name="T32" fmla="*/ 14 w 66"/>
                <a:gd name="T33" fmla="*/ 15 h 65"/>
                <a:gd name="T34" fmla="*/ 15 w 66"/>
                <a:gd name="T35" fmla="*/ 13 h 65"/>
                <a:gd name="T36" fmla="*/ 15 w 66"/>
                <a:gd name="T37" fmla="*/ 13 h 65"/>
                <a:gd name="T38" fmla="*/ 15 w 66"/>
                <a:gd name="T39" fmla="*/ 11 h 65"/>
                <a:gd name="T40" fmla="*/ 16 w 66"/>
                <a:gd name="T41" fmla="*/ 11 h 65"/>
                <a:gd name="T42" fmla="*/ 16 w 66"/>
                <a:gd name="T43" fmla="*/ 9 h 65"/>
                <a:gd name="T44" fmla="*/ 16 w 66"/>
                <a:gd name="T45" fmla="*/ 8 h 65"/>
                <a:gd name="T46" fmla="*/ 16 w 66"/>
                <a:gd name="T47" fmla="*/ 7 h 65"/>
                <a:gd name="T48" fmla="*/ 15 w 66"/>
                <a:gd name="T49" fmla="*/ 6 h 65"/>
                <a:gd name="T50" fmla="*/ 15 w 66"/>
                <a:gd name="T51" fmla="*/ 5 h 65"/>
                <a:gd name="T52" fmla="*/ 15 w 66"/>
                <a:gd name="T53" fmla="*/ 4 h 65"/>
                <a:gd name="T54" fmla="*/ 14 w 66"/>
                <a:gd name="T55" fmla="*/ 3 h 65"/>
                <a:gd name="T56" fmla="*/ 12 w 66"/>
                <a:gd name="T57" fmla="*/ 2 h 65"/>
                <a:gd name="T58" fmla="*/ 12 w 66"/>
                <a:gd name="T59" fmla="*/ 2 h 65"/>
                <a:gd name="T60" fmla="*/ 10 w 66"/>
                <a:gd name="T61" fmla="*/ 1 h 65"/>
                <a:gd name="T62" fmla="*/ 10 w 66"/>
                <a:gd name="T63" fmla="*/ 1 h 65"/>
                <a:gd name="T64" fmla="*/ 8 w 66"/>
                <a:gd name="T65" fmla="*/ 1 h 65"/>
                <a:gd name="T66" fmla="*/ 7 w 66"/>
                <a:gd name="T67" fmla="*/ 1 h 65"/>
                <a:gd name="T68" fmla="*/ 6 w 66"/>
                <a:gd name="T69" fmla="*/ 1 h 65"/>
                <a:gd name="T70" fmla="*/ 5 w 66"/>
                <a:gd name="T71" fmla="*/ 1 h 65"/>
                <a:gd name="T72" fmla="*/ 4 w 66"/>
                <a:gd name="T73" fmla="*/ 2 h 65"/>
                <a:gd name="T74" fmla="*/ 3 w 66"/>
                <a:gd name="T75" fmla="*/ 2 h 65"/>
                <a:gd name="T76" fmla="*/ 2 w 66"/>
                <a:gd name="T77" fmla="*/ 3 h 65"/>
                <a:gd name="T78" fmla="*/ 1 w 66"/>
                <a:gd name="T79" fmla="*/ 4 h 65"/>
                <a:gd name="T80" fmla="*/ 1 w 66"/>
                <a:gd name="T81" fmla="*/ 5 h 65"/>
                <a:gd name="T82" fmla="*/ 1 w 66"/>
                <a:gd name="T83" fmla="*/ 6 h 65"/>
                <a:gd name="T84" fmla="*/ 0 w 66"/>
                <a:gd name="T85" fmla="*/ 7 h 65"/>
                <a:gd name="T86" fmla="*/ 0 w 66"/>
                <a:gd name="T87" fmla="*/ 8 h 65"/>
                <a:gd name="T88" fmla="*/ 8 w 66"/>
                <a:gd name="T89" fmla="*/ 9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6"/>
                <a:gd name="T136" fmla="*/ 0 h 65"/>
                <a:gd name="T137" fmla="*/ 66 w 66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6" h="65">
                  <a:moveTo>
                    <a:pt x="33" y="33"/>
                  </a:moveTo>
                  <a:lnTo>
                    <a:pt x="0" y="33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9" y="54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3" y="64"/>
                  </a:lnTo>
                  <a:lnTo>
                    <a:pt x="25" y="65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9" y="65"/>
                  </a:lnTo>
                  <a:lnTo>
                    <a:pt x="41" y="65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8" y="64"/>
                  </a:lnTo>
                  <a:lnTo>
                    <a:pt x="49" y="62"/>
                  </a:lnTo>
                  <a:lnTo>
                    <a:pt x="51" y="62"/>
                  </a:lnTo>
                  <a:lnTo>
                    <a:pt x="52" y="60"/>
                  </a:lnTo>
                  <a:lnTo>
                    <a:pt x="54" y="59"/>
                  </a:lnTo>
                  <a:lnTo>
                    <a:pt x="56" y="57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9" y="54"/>
                  </a:lnTo>
                  <a:lnTo>
                    <a:pt x="61" y="52"/>
                  </a:lnTo>
                  <a:lnTo>
                    <a:pt x="62" y="50"/>
                  </a:lnTo>
                  <a:lnTo>
                    <a:pt x="62" y="49"/>
                  </a:lnTo>
                  <a:lnTo>
                    <a:pt x="64" y="47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6" y="39"/>
                  </a:lnTo>
                  <a:lnTo>
                    <a:pt x="66" y="37"/>
                  </a:lnTo>
                  <a:lnTo>
                    <a:pt x="66" y="36"/>
                  </a:lnTo>
                  <a:lnTo>
                    <a:pt x="66" y="33"/>
                  </a:lnTo>
                  <a:lnTo>
                    <a:pt x="66" y="31"/>
                  </a:lnTo>
                  <a:lnTo>
                    <a:pt x="66" y="29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4" y="23"/>
                  </a:lnTo>
                  <a:lnTo>
                    <a:pt x="64" y="21"/>
                  </a:lnTo>
                  <a:lnTo>
                    <a:pt x="64" y="20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1" y="15"/>
                  </a:lnTo>
                  <a:lnTo>
                    <a:pt x="59" y="13"/>
                  </a:lnTo>
                  <a:lnTo>
                    <a:pt x="57" y="11"/>
                  </a:lnTo>
                  <a:lnTo>
                    <a:pt x="57" y="10"/>
                  </a:lnTo>
                  <a:lnTo>
                    <a:pt x="56" y="10"/>
                  </a:lnTo>
                  <a:lnTo>
                    <a:pt x="54" y="8"/>
                  </a:lnTo>
                  <a:lnTo>
                    <a:pt x="52" y="7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3" name="Freeform 130"/>
            <p:cNvSpPr>
              <a:spLocks/>
            </p:cNvSpPr>
            <p:nvPr/>
          </p:nvSpPr>
          <p:spPr bwMode="auto">
            <a:xfrm>
              <a:off x="3581" y="2871"/>
              <a:ext cx="25" cy="24"/>
            </a:xfrm>
            <a:custGeom>
              <a:avLst/>
              <a:gdLst>
                <a:gd name="T0" fmla="*/ 0 w 48"/>
                <a:gd name="T1" fmla="*/ 6 h 49"/>
                <a:gd name="T2" fmla="*/ 1 w 48"/>
                <a:gd name="T3" fmla="*/ 7 h 49"/>
                <a:gd name="T4" fmla="*/ 1 w 48"/>
                <a:gd name="T5" fmla="*/ 8 h 49"/>
                <a:gd name="T6" fmla="*/ 1 w 48"/>
                <a:gd name="T7" fmla="*/ 9 h 49"/>
                <a:gd name="T8" fmla="*/ 1 w 48"/>
                <a:gd name="T9" fmla="*/ 9 h 49"/>
                <a:gd name="T10" fmla="*/ 2 w 48"/>
                <a:gd name="T11" fmla="*/ 10 h 49"/>
                <a:gd name="T12" fmla="*/ 3 w 48"/>
                <a:gd name="T13" fmla="*/ 11 h 49"/>
                <a:gd name="T14" fmla="*/ 4 w 48"/>
                <a:gd name="T15" fmla="*/ 11 h 49"/>
                <a:gd name="T16" fmla="*/ 4 w 48"/>
                <a:gd name="T17" fmla="*/ 11 h 49"/>
                <a:gd name="T18" fmla="*/ 6 w 48"/>
                <a:gd name="T19" fmla="*/ 12 h 49"/>
                <a:gd name="T20" fmla="*/ 7 w 48"/>
                <a:gd name="T21" fmla="*/ 12 h 49"/>
                <a:gd name="T22" fmla="*/ 7 w 48"/>
                <a:gd name="T23" fmla="*/ 12 h 49"/>
                <a:gd name="T24" fmla="*/ 8 w 48"/>
                <a:gd name="T25" fmla="*/ 11 h 49"/>
                <a:gd name="T26" fmla="*/ 9 w 48"/>
                <a:gd name="T27" fmla="*/ 11 h 49"/>
                <a:gd name="T28" fmla="*/ 10 w 48"/>
                <a:gd name="T29" fmla="*/ 11 h 49"/>
                <a:gd name="T30" fmla="*/ 10 w 48"/>
                <a:gd name="T31" fmla="*/ 10 h 49"/>
                <a:gd name="T32" fmla="*/ 11 w 48"/>
                <a:gd name="T33" fmla="*/ 10 h 49"/>
                <a:gd name="T34" fmla="*/ 12 w 48"/>
                <a:gd name="T35" fmla="*/ 9 h 49"/>
                <a:gd name="T36" fmla="*/ 12 w 48"/>
                <a:gd name="T37" fmla="*/ 8 h 49"/>
                <a:gd name="T38" fmla="*/ 13 w 48"/>
                <a:gd name="T39" fmla="*/ 7 h 49"/>
                <a:gd name="T40" fmla="*/ 13 w 48"/>
                <a:gd name="T41" fmla="*/ 7 h 49"/>
                <a:gd name="T42" fmla="*/ 13 w 48"/>
                <a:gd name="T43" fmla="*/ 6 h 49"/>
                <a:gd name="T44" fmla="*/ 13 w 48"/>
                <a:gd name="T45" fmla="*/ 5 h 49"/>
                <a:gd name="T46" fmla="*/ 13 w 48"/>
                <a:gd name="T47" fmla="*/ 4 h 49"/>
                <a:gd name="T48" fmla="*/ 13 w 48"/>
                <a:gd name="T49" fmla="*/ 3 h 49"/>
                <a:gd name="T50" fmla="*/ 12 w 48"/>
                <a:gd name="T51" fmla="*/ 3 h 49"/>
                <a:gd name="T52" fmla="*/ 11 w 48"/>
                <a:gd name="T53" fmla="*/ 2 h 49"/>
                <a:gd name="T54" fmla="*/ 11 w 48"/>
                <a:gd name="T55" fmla="*/ 1 h 49"/>
                <a:gd name="T56" fmla="*/ 10 w 48"/>
                <a:gd name="T57" fmla="*/ 1 h 49"/>
                <a:gd name="T58" fmla="*/ 9 w 48"/>
                <a:gd name="T59" fmla="*/ 0 h 49"/>
                <a:gd name="T60" fmla="*/ 8 w 48"/>
                <a:gd name="T61" fmla="*/ 0 h 49"/>
                <a:gd name="T62" fmla="*/ 7 w 48"/>
                <a:gd name="T63" fmla="*/ 0 h 49"/>
                <a:gd name="T64" fmla="*/ 7 w 48"/>
                <a:gd name="T65" fmla="*/ 0 h 49"/>
                <a:gd name="T66" fmla="*/ 6 w 48"/>
                <a:gd name="T67" fmla="*/ 0 h 49"/>
                <a:gd name="T68" fmla="*/ 5 w 48"/>
                <a:gd name="T69" fmla="*/ 0 h 49"/>
                <a:gd name="T70" fmla="*/ 4 w 48"/>
                <a:gd name="T71" fmla="*/ 0 h 49"/>
                <a:gd name="T72" fmla="*/ 3 w 48"/>
                <a:gd name="T73" fmla="*/ 0 h 49"/>
                <a:gd name="T74" fmla="*/ 2 w 48"/>
                <a:gd name="T75" fmla="*/ 1 h 49"/>
                <a:gd name="T76" fmla="*/ 2 w 48"/>
                <a:gd name="T77" fmla="*/ 2 h 49"/>
                <a:gd name="T78" fmla="*/ 1 w 48"/>
                <a:gd name="T79" fmla="*/ 3 h 49"/>
                <a:gd name="T80" fmla="*/ 1 w 48"/>
                <a:gd name="T81" fmla="*/ 3 h 49"/>
                <a:gd name="T82" fmla="*/ 1 w 48"/>
                <a:gd name="T83" fmla="*/ 4 h 49"/>
                <a:gd name="T84" fmla="*/ 0 w 48"/>
                <a:gd name="T85" fmla="*/ 5 h 49"/>
                <a:gd name="T86" fmla="*/ 0 w 48"/>
                <a:gd name="T87" fmla="*/ 6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"/>
                <a:gd name="T133" fmla="*/ 0 h 49"/>
                <a:gd name="T134" fmla="*/ 48 w 48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" h="49">
                  <a:moveTo>
                    <a:pt x="0" y="25"/>
                  </a:move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41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6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4" name="Freeform 131"/>
            <p:cNvSpPr>
              <a:spLocks/>
            </p:cNvSpPr>
            <p:nvPr/>
          </p:nvSpPr>
          <p:spPr bwMode="auto">
            <a:xfrm>
              <a:off x="3457" y="2860"/>
              <a:ext cx="32" cy="33"/>
            </a:xfrm>
            <a:custGeom>
              <a:avLst/>
              <a:gdLst>
                <a:gd name="T0" fmla="*/ 0 w 65"/>
                <a:gd name="T1" fmla="*/ 9 h 65"/>
                <a:gd name="T2" fmla="*/ 0 w 65"/>
                <a:gd name="T3" fmla="*/ 11 h 65"/>
                <a:gd name="T4" fmla="*/ 0 w 65"/>
                <a:gd name="T5" fmla="*/ 11 h 65"/>
                <a:gd name="T6" fmla="*/ 1 w 65"/>
                <a:gd name="T7" fmla="*/ 13 h 65"/>
                <a:gd name="T8" fmla="*/ 1 w 65"/>
                <a:gd name="T9" fmla="*/ 13 h 65"/>
                <a:gd name="T10" fmla="*/ 2 w 65"/>
                <a:gd name="T11" fmla="*/ 15 h 65"/>
                <a:gd name="T12" fmla="*/ 3 w 65"/>
                <a:gd name="T13" fmla="*/ 15 h 65"/>
                <a:gd name="T14" fmla="*/ 4 w 65"/>
                <a:gd name="T15" fmla="*/ 16 h 65"/>
                <a:gd name="T16" fmla="*/ 5 w 65"/>
                <a:gd name="T17" fmla="*/ 16 h 65"/>
                <a:gd name="T18" fmla="*/ 6 w 65"/>
                <a:gd name="T19" fmla="*/ 17 h 65"/>
                <a:gd name="T20" fmla="*/ 7 w 65"/>
                <a:gd name="T21" fmla="*/ 17 h 65"/>
                <a:gd name="T22" fmla="*/ 8 w 65"/>
                <a:gd name="T23" fmla="*/ 17 h 65"/>
                <a:gd name="T24" fmla="*/ 10 w 65"/>
                <a:gd name="T25" fmla="*/ 17 h 65"/>
                <a:gd name="T26" fmla="*/ 11 w 65"/>
                <a:gd name="T27" fmla="*/ 16 h 65"/>
                <a:gd name="T28" fmla="*/ 12 w 65"/>
                <a:gd name="T29" fmla="*/ 16 h 65"/>
                <a:gd name="T30" fmla="*/ 13 w 65"/>
                <a:gd name="T31" fmla="*/ 15 h 65"/>
                <a:gd name="T32" fmla="*/ 14 w 65"/>
                <a:gd name="T33" fmla="*/ 15 h 65"/>
                <a:gd name="T34" fmla="*/ 15 w 65"/>
                <a:gd name="T35" fmla="*/ 13 h 65"/>
                <a:gd name="T36" fmla="*/ 15 w 65"/>
                <a:gd name="T37" fmla="*/ 13 h 65"/>
                <a:gd name="T38" fmla="*/ 15 w 65"/>
                <a:gd name="T39" fmla="*/ 11 h 65"/>
                <a:gd name="T40" fmla="*/ 16 w 65"/>
                <a:gd name="T41" fmla="*/ 11 h 65"/>
                <a:gd name="T42" fmla="*/ 16 w 65"/>
                <a:gd name="T43" fmla="*/ 9 h 65"/>
                <a:gd name="T44" fmla="*/ 16 w 65"/>
                <a:gd name="T45" fmla="*/ 8 h 65"/>
                <a:gd name="T46" fmla="*/ 16 w 65"/>
                <a:gd name="T47" fmla="*/ 7 h 65"/>
                <a:gd name="T48" fmla="*/ 15 w 65"/>
                <a:gd name="T49" fmla="*/ 6 h 65"/>
                <a:gd name="T50" fmla="*/ 15 w 65"/>
                <a:gd name="T51" fmla="*/ 5 h 65"/>
                <a:gd name="T52" fmla="*/ 15 w 65"/>
                <a:gd name="T53" fmla="*/ 4 h 65"/>
                <a:gd name="T54" fmla="*/ 14 w 65"/>
                <a:gd name="T55" fmla="*/ 3 h 65"/>
                <a:gd name="T56" fmla="*/ 13 w 65"/>
                <a:gd name="T57" fmla="*/ 2 h 65"/>
                <a:gd name="T58" fmla="*/ 12 w 65"/>
                <a:gd name="T59" fmla="*/ 2 h 65"/>
                <a:gd name="T60" fmla="*/ 11 w 65"/>
                <a:gd name="T61" fmla="*/ 1 h 65"/>
                <a:gd name="T62" fmla="*/ 10 w 65"/>
                <a:gd name="T63" fmla="*/ 1 h 65"/>
                <a:gd name="T64" fmla="*/ 8 w 65"/>
                <a:gd name="T65" fmla="*/ 1 h 65"/>
                <a:gd name="T66" fmla="*/ 7 w 65"/>
                <a:gd name="T67" fmla="*/ 1 h 65"/>
                <a:gd name="T68" fmla="*/ 6 w 65"/>
                <a:gd name="T69" fmla="*/ 1 h 65"/>
                <a:gd name="T70" fmla="*/ 5 w 65"/>
                <a:gd name="T71" fmla="*/ 1 h 65"/>
                <a:gd name="T72" fmla="*/ 4 w 65"/>
                <a:gd name="T73" fmla="*/ 2 h 65"/>
                <a:gd name="T74" fmla="*/ 3 w 65"/>
                <a:gd name="T75" fmla="*/ 2 h 65"/>
                <a:gd name="T76" fmla="*/ 2 w 65"/>
                <a:gd name="T77" fmla="*/ 3 h 65"/>
                <a:gd name="T78" fmla="*/ 1 w 65"/>
                <a:gd name="T79" fmla="*/ 4 h 65"/>
                <a:gd name="T80" fmla="*/ 1 w 65"/>
                <a:gd name="T81" fmla="*/ 5 h 65"/>
                <a:gd name="T82" fmla="*/ 0 w 65"/>
                <a:gd name="T83" fmla="*/ 6 h 65"/>
                <a:gd name="T84" fmla="*/ 0 w 65"/>
                <a:gd name="T85" fmla="*/ 7 h 65"/>
                <a:gd name="T86" fmla="*/ 0 w 65"/>
                <a:gd name="T87" fmla="*/ 8 h 65"/>
                <a:gd name="T88" fmla="*/ 8 w 65"/>
                <a:gd name="T89" fmla="*/ 9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2" y="33"/>
                  </a:moveTo>
                  <a:lnTo>
                    <a:pt x="0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7" y="64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8" y="54"/>
                  </a:lnTo>
                  <a:lnTo>
                    <a:pt x="60" y="52"/>
                  </a:lnTo>
                  <a:lnTo>
                    <a:pt x="61" y="50"/>
                  </a:lnTo>
                  <a:lnTo>
                    <a:pt x="61" y="49"/>
                  </a:lnTo>
                  <a:lnTo>
                    <a:pt x="63" y="47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2"/>
                  </a:lnTo>
                  <a:lnTo>
                    <a:pt x="65" y="41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5" y="33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0" y="15"/>
                  </a:lnTo>
                  <a:lnTo>
                    <a:pt x="58" y="13"/>
                  </a:lnTo>
                  <a:lnTo>
                    <a:pt x="57" y="11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5" name="Freeform 132"/>
            <p:cNvSpPr>
              <a:spLocks/>
            </p:cNvSpPr>
            <p:nvPr/>
          </p:nvSpPr>
          <p:spPr bwMode="auto">
            <a:xfrm>
              <a:off x="3451" y="2871"/>
              <a:ext cx="25" cy="24"/>
            </a:xfrm>
            <a:custGeom>
              <a:avLst/>
              <a:gdLst>
                <a:gd name="T0" fmla="*/ 0 w 49"/>
                <a:gd name="T1" fmla="*/ 6 h 49"/>
                <a:gd name="T2" fmla="*/ 1 w 49"/>
                <a:gd name="T3" fmla="*/ 7 h 49"/>
                <a:gd name="T4" fmla="*/ 1 w 49"/>
                <a:gd name="T5" fmla="*/ 8 h 49"/>
                <a:gd name="T6" fmla="*/ 1 w 49"/>
                <a:gd name="T7" fmla="*/ 9 h 49"/>
                <a:gd name="T8" fmla="*/ 2 w 49"/>
                <a:gd name="T9" fmla="*/ 9 h 49"/>
                <a:gd name="T10" fmla="*/ 2 w 49"/>
                <a:gd name="T11" fmla="*/ 10 h 49"/>
                <a:gd name="T12" fmla="*/ 3 w 49"/>
                <a:gd name="T13" fmla="*/ 11 h 49"/>
                <a:gd name="T14" fmla="*/ 4 w 49"/>
                <a:gd name="T15" fmla="*/ 11 h 49"/>
                <a:gd name="T16" fmla="*/ 5 w 49"/>
                <a:gd name="T17" fmla="*/ 11 h 49"/>
                <a:gd name="T18" fmla="*/ 6 w 49"/>
                <a:gd name="T19" fmla="*/ 12 h 49"/>
                <a:gd name="T20" fmla="*/ 7 w 49"/>
                <a:gd name="T21" fmla="*/ 12 h 49"/>
                <a:gd name="T22" fmla="*/ 7 w 49"/>
                <a:gd name="T23" fmla="*/ 12 h 49"/>
                <a:gd name="T24" fmla="*/ 8 w 49"/>
                <a:gd name="T25" fmla="*/ 11 h 49"/>
                <a:gd name="T26" fmla="*/ 9 w 49"/>
                <a:gd name="T27" fmla="*/ 11 h 49"/>
                <a:gd name="T28" fmla="*/ 10 w 49"/>
                <a:gd name="T29" fmla="*/ 11 h 49"/>
                <a:gd name="T30" fmla="*/ 10 w 49"/>
                <a:gd name="T31" fmla="*/ 10 h 49"/>
                <a:gd name="T32" fmla="*/ 11 w 49"/>
                <a:gd name="T33" fmla="*/ 10 h 49"/>
                <a:gd name="T34" fmla="*/ 11 w 49"/>
                <a:gd name="T35" fmla="*/ 9 h 49"/>
                <a:gd name="T36" fmla="*/ 12 w 49"/>
                <a:gd name="T37" fmla="*/ 8 h 49"/>
                <a:gd name="T38" fmla="*/ 12 w 49"/>
                <a:gd name="T39" fmla="*/ 7 h 49"/>
                <a:gd name="T40" fmla="*/ 13 w 49"/>
                <a:gd name="T41" fmla="*/ 7 h 49"/>
                <a:gd name="T42" fmla="*/ 13 w 49"/>
                <a:gd name="T43" fmla="*/ 6 h 49"/>
                <a:gd name="T44" fmla="*/ 13 w 49"/>
                <a:gd name="T45" fmla="*/ 5 h 49"/>
                <a:gd name="T46" fmla="*/ 12 w 49"/>
                <a:gd name="T47" fmla="*/ 4 h 49"/>
                <a:gd name="T48" fmla="*/ 12 w 49"/>
                <a:gd name="T49" fmla="*/ 3 h 49"/>
                <a:gd name="T50" fmla="*/ 12 w 49"/>
                <a:gd name="T51" fmla="*/ 3 h 49"/>
                <a:gd name="T52" fmla="*/ 11 w 49"/>
                <a:gd name="T53" fmla="*/ 2 h 49"/>
                <a:gd name="T54" fmla="*/ 11 w 49"/>
                <a:gd name="T55" fmla="*/ 1 h 49"/>
                <a:gd name="T56" fmla="*/ 10 w 49"/>
                <a:gd name="T57" fmla="*/ 1 h 49"/>
                <a:gd name="T58" fmla="*/ 9 w 49"/>
                <a:gd name="T59" fmla="*/ 0 h 49"/>
                <a:gd name="T60" fmla="*/ 8 w 49"/>
                <a:gd name="T61" fmla="*/ 0 h 49"/>
                <a:gd name="T62" fmla="*/ 7 w 49"/>
                <a:gd name="T63" fmla="*/ 0 h 49"/>
                <a:gd name="T64" fmla="*/ 7 w 49"/>
                <a:gd name="T65" fmla="*/ 0 h 49"/>
                <a:gd name="T66" fmla="*/ 6 w 49"/>
                <a:gd name="T67" fmla="*/ 0 h 49"/>
                <a:gd name="T68" fmla="*/ 5 w 49"/>
                <a:gd name="T69" fmla="*/ 0 h 49"/>
                <a:gd name="T70" fmla="*/ 4 w 49"/>
                <a:gd name="T71" fmla="*/ 0 h 49"/>
                <a:gd name="T72" fmla="*/ 3 w 49"/>
                <a:gd name="T73" fmla="*/ 0 h 49"/>
                <a:gd name="T74" fmla="*/ 2 w 49"/>
                <a:gd name="T75" fmla="*/ 1 h 49"/>
                <a:gd name="T76" fmla="*/ 2 w 49"/>
                <a:gd name="T77" fmla="*/ 2 h 49"/>
                <a:gd name="T78" fmla="*/ 2 w 49"/>
                <a:gd name="T79" fmla="*/ 3 h 49"/>
                <a:gd name="T80" fmla="*/ 1 w 49"/>
                <a:gd name="T81" fmla="*/ 3 h 49"/>
                <a:gd name="T82" fmla="*/ 1 w 49"/>
                <a:gd name="T83" fmla="*/ 4 h 49"/>
                <a:gd name="T84" fmla="*/ 0 w 49"/>
                <a:gd name="T85" fmla="*/ 5 h 49"/>
                <a:gd name="T86" fmla="*/ 0 w 49"/>
                <a:gd name="T87" fmla="*/ 6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49"/>
                <a:gd name="T134" fmla="*/ 49 w 49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49">
                  <a:moveTo>
                    <a:pt x="0" y="25"/>
                  </a:move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8" y="43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3" y="8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Freeform 133"/>
            <p:cNvSpPr>
              <a:spLocks/>
            </p:cNvSpPr>
            <p:nvPr/>
          </p:nvSpPr>
          <p:spPr bwMode="auto">
            <a:xfrm>
              <a:off x="4482" y="3202"/>
              <a:ext cx="98" cy="49"/>
            </a:xfrm>
            <a:custGeom>
              <a:avLst/>
              <a:gdLst>
                <a:gd name="T0" fmla="*/ 0 w 195"/>
                <a:gd name="T1" fmla="*/ 25 h 97"/>
                <a:gd name="T2" fmla="*/ 49 w 195"/>
                <a:gd name="T3" fmla="*/ 17 h 97"/>
                <a:gd name="T4" fmla="*/ 0 w 195"/>
                <a:gd name="T5" fmla="*/ 0 h 97"/>
                <a:gd name="T6" fmla="*/ 0 w 195"/>
                <a:gd name="T7" fmla="*/ 17 h 97"/>
                <a:gd name="T8" fmla="*/ 0 w 195"/>
                <a:gd name="T9" fmla="*/ 2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97"/>
                <a:gd name="T17" fmla="*/ 195 w 195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97">
                  <a:moveTo>
                    <a:pt x="0" y="97"/>
                  </a:moveTo>
                  <a:lnTo>
                    <a:pt x="195" y="65"/>
                  </a:lnTo>
                  <a:lnTo>
                    <a:pt x="0" y="0"/>
                  </a:lnTo>
                  <a:lnTo>
                    <a:pt x="0" y="65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Freeform 134"/>
            <p:cNvSpPr>
              <a:spLocks/>
            </p:cNvSpPr>
            <p:nvPr/>
          </p:nvSpPr>
          <p:spPr bwMode="auto">
            <a:xfrm>
              <a:off x="4222" y="3202"/>
              <a:ext cx="97" cy="49"/>
            </a:xfrm>
            <a:custGeom>
              <a:avLst/>
              <a:gdLst>
                <a:gd name="T0" fmla="*/ 48 w 195"/>
                <a:gd name="T1" fmla="*/ 0 h 97"/>
                <a:gd name="T2" fmla="*/ 0 w 195"/>
                <a:gd name="T3" fmla="*/ 17 h 97"/>
                <a:gd name="T4" fmla="*/ 48 w 195"/>
                <a:gd name="T5" fmla="*/ 25 h 97"/>
                <a:gd name="T6" fmla="*/ 48 w 195"/>
                <a:gd name="T7" fmla="*/ 17 h 97"/>
                <a:gd name="T8" fmla="*/ 48 w 195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97"/>
                <a:gd name="T17" fmla="*/ 195 w 195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97">
                  <a:moveTo>
                    <a:pt x="195" y="0"/>
                  </a:moveTo>
                  <a:lnTo>
                    <a:pt x="0" y="65"/>
                  </a:lnTo>
                  <a:lnTo>
                    <a:pt x="195" y="97"/>
                  </a:lnTo>
                  <a:lnTo>
                    <a:pt x="195" y="65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Line 135"/>
            <p:cNvSpPr>
              <a:spLocks noChangeShapeType="1"/>
            </p:cNvSpPr>
            <p:nvPr/>
          </p:nvSpPr>
          <p:spPr bwMode="auto">
            <a:xfrm>
              <a:off x="4335" y="3234"/>
              <a:ext cx="1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89" name="Freeform 136"/>
            <p:cNvSpPr>
              <a:spLocks/>
            </p:cNvSpPr>
            <p:nvPr/>
          </p:nvSpPr>
          <p:spPr bwMode="auto">
            <a:xfrm>
              <a:off x="4075" y="2990"/>
              <a:ext cx="49" cy="98"/>
            </a:xfrm>
            <a:custGeom>
              <a:avLst/>
              <a:gdLst>
                <a:gd name="T0" fmla="*/ 0 w 98"/>
                <a:gd name="T1" fmla="*/ 0 h 196"/>
                <a:gd name="T2" fmla="*/ 9 w 98"/>
                <a:gd name="T3" fmla="*/ 49 h 196"/>
                <a:gd name="T4" fmla="*/ 25 w 98"/>
                <a:gd name="T5" fmla="*/ 0 h 196"/>
                <a:gd name="T6" fmla="*/ 9 w 98"/>
                <a:gd name="T7" fmla="*/ 0 h 196"/>
                <a:gd name="T8" fmla="*/ 0 w 98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196"/>
                <a:gd name="T17" fmla="*/ 98 w 98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196">
                  <a:moveTo>
                    <a:pt x="0" y="0"/>
                  </a:moveTo>
                  <a:lnTo>
                    <a:pt x="33" y="196"/>
                  </a:lnTo>
                  <a:lnTo>
                    <a:pt x="98" y="0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Freeform 137"/>
            <p:cNvSpPr>
              <a:spLocks/>
            </p:cNvSpPr>
            <p:nvPr/>
          </p:nvSpPr>
          <p:spPr bwMode="auto">
            <a:xfrm>
              <a:off x="4075" y="2681"/>
              <a:ext cx="49" cy="98"/>
            </a:xfrm>
            <a:custGeom>
              <a:avLst/>
              <a:gdLst>
                <a:gd name="T0" fmla="*/ 25 w 98"/>
                <a:gd name="T1" fmla="*/ 49 h 195"/>
                <a:gd name="T2" fmla="*/ 9 w 98"/>
                <a:gd name="T3" fmla="*/ 0 h 195"/>
                <a:gd name="T4" fmla="*/ 0 w 98"/>
                <a:gd name="T5" fmla="*/ 49 h 195"/>
                <a:gd name="T6" fmla="*/ 9 w 98"/>
                <a:gd name="T7" fmla="*/ 49 h 195"/>
                <a:gd name="T8" fmla="*/ 25 w 98"/>
                <a:gd name="T9" fmla="*/ 49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195"/>
                <a:gd name="T17" fmla="*/ 98 w 98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195">
                  <a:moveTo>
                    <a:pt x="98" y="195"/>
                  </a:moveTo>
                  <a:lnTo>
                    <a:pt x="33" y="0"/>
                  </a:lnTo>
                  <a:lnTo>
                    <a:pt x="0" y="195"/>
                  </a:lnTo>
                  <a:lnTo>
                    <a:pt x="33" y="195"/>
                  </a:lnTo>
                  <a:lnTo>
                    <a:pt x="98" y="195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Line 138"/>
            <p:cNvSpPr>
              <a:spLocks noChangeShapeType="1"/>
            </p:cNvSpPr>
            <p:nvPr/>
          </p:nvSpPr>
          <p:spPr bwMode="auto">
            <a:xfrm>
              <a:off x="4091" y="2779"/>
              <a:ext cx="1" cy="211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92" name="Freeform 139"/>
            <p:cNvSpPr>
              <a:spLocks/>
            </p:cNvSpPr>
            <p:nvPr/>
          </p:nvSpPr>
          <p:spPr bwMode="auto">
            <a:xfrm>
              <a:off x="3896" y="2990"/>
              <a:ext cx="33" cy="98"/>
            </a:xfrm>
            <a:custGeom>
              <a:avLst/>
              <a:gdLst>
                <a:gd name="T0" fmla="*/ 0 w 65"/>
                <a:gd name="T1" fmla="*/ 0 h 196"/>
                <a:gd name="T2" fmla="*/ 9 w 65"/>
                <a:gd name="T3" fmla="*/ 49 h 196"/>
                <a:gd name="T4" fmla="*/ 17 w 65"/>
                <a:gd name="T5" fmla="*/ 0 h 196"/>
                <a:gd name="T6" fmla="*/ 9 w 65"/>
                <a:gd name="T7" fmla="*/ 0 h 196"/>
                <a:gd name="T8" fmla="*/ 0 w 65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6"/>
                <a:gd name="T17" fmla="*/ 65 w 6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6">
                  <a:moveTo>
                    <a:pt x="0" y="0"/>
                  </a:moveTo>
                  <a:lnTo>
                    <a:pt x="33" y="196"/>
                  </a:lnTo>
                  <a:lnTo>
                    <a:pt x="65" y="0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3" name="Freeform 140"/>
            <p:cNvSpPr>
              <a:spLocks/>
            </p:cNvSpPr>
            <p:nvPr/>
          </p:nvSpPr>
          <p:spPr bwMode="auto">
            <a:xfrm>
              <a:off x="3896" y="2681"/>
              <a:ext cx="33" cy="98"/>
            </a:xfrm>
            <a:custGeom>
              <a:avLst/>
              <a:gdLst>
                <a:gd name="T0" fmla="*/ 17 w 65"/>
                <a:gd name="T1" fmla="*/ 49 h 195"/>
                <a:gd name="T2" fmla="*/ 9 w 65"/>
                <a:gd name="T3" fmla="*/ 0 h 195"/>
                <a:gd name="T4" fmla="*/ 0 w 65"/>
                <a:gd name="T5" fmla="*/ 49 h 195"/>
                <a:gd name="T6" fmla="*/ 9 w 65"/>
                <a:gd name="T7" fmla="*/ 49 h 195"/>
                <a:gd name="T8" fmla="*/ 17 w 65"/>
                <a:gd name="T9" fmla="*/ 49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5"/>
                <a:gd name="T17" fmla="*/ 65 w 65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5">
                  <a:moveTo>
                    <a:pt x="65" y="195"/>
                  </a:moveTo>
                  <a:lnTo>
                    <a:pt x="33" y="0"/>
                  </a:lnTo>
                  <a:lnTo>
                    <a:pt x="0" y="195"/>
                  </a:lnTo>
                  <a:lnTo>
                    <a:pt x="33" y="195"/>
                  </a:lnTo>
                  <a:lnTo>
                    <a:pt x="65" y="195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4" name="Line 141"/>
            <p:cNvSpPr>
              <a:spLocks noChangeShapeType="1"/>
            </p:cNvSpPr>
            <p:nvPr/>
          </p:nvSpPr>
          <p:spPr bwMode="auto">
            <a:xfrm>
              <a:off x="3912" y="2779"/>
              <a:ext cx="1" cy="211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95" name="Freeform 142"/>
            <p:cNvSpPr>
              <a:spLocks/>
            </p:cNvSpPr>
            <p:nvPr/>
          </p:nvSpPr>
          <p:spPr bwMode="auto">
            <a:xfrm>
              <a:off x="3262" y="2990"/>
              <a:ext cx="32" cy="98"/>
            </a:xfrm>
            <a:custGeom>
              <a:avLst/>
              <a:gdLst>
                <a:gd name="T0" fmla="*/ 0 w 65"/>
                <a:gd name="T1" fmla="*/ 0 h 196"/>
                <a:gd name="T2" fmla="*/ 8 w 65"/>
                <a:gd name="T3" fmla="*/ 49 h 196"/>
                <a:gd name="T4" fmla="*/ 16 w 65"/>
                <a:gd name="T5" fmla="*/ 0 h 196"/>
                <a:gd name="T6" fmla="*/ 8 w 65"/>
                <a:gd name="T7" fmla="*/ 0 h 196"/>
                <a:gd name="T8" fmla="*/ 0 w 65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6"/>
                <a:gd name="T17" fmla="*/ 65 w 6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6">
                  <a:moveTo>
                    <a:pt x="0" y="0"/>
                  </a:moveTo>
                  <a:lnTo>
                    <a:pt x="33" y="196"/>
                  </a:lnTo>
                  <a:lnTo>
                    <a:pt x="65" y="0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6" name="Freeform 143"/>
            <p:cNvSpPr>
              <a:spLocks/>
            </p:cNvSpPr>
            <p:nvPr/>
          </p:nvSpPr>
          <p:spPr bwMode="auto">
            <a:xfrm>
              <a:off x="3262" y="2681"/>
              <a:ext cx="32" cy="98"/>
            </a:xfrm>
            <a:custGeom>
              <a:avLst/>
              <a:gdLst>
                <a:gd name="T0" fmla="*/ 16 w 65"/>
                <a:gd name="T1" fmla="*/ 49 h 195"/>
                <a:gd name="T2" fmla="*/ 8 w 65"/>
                <a:gd name="T3" fmla="*/ 0 h 195"/>
                <a:gd name="T4" fmla="*/ 0 w 65"/>
                <a:gd name="T5" fmla="*/ 49 h 195"/>
                <a:gd name="T6" fmla="*/ 8 w 65"/>
                <a:gd name="T7" fmla="*/ 49 h 195"/>
                <a:gd name="T8" fmla="*/ 16 w 65"/>
                <a:gd name="T9" fmla="*/ 49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5"/>
                <a:gd name="T17" fmla="*/ 65 w 65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5">
                  <a:moveTo>
                    <a:pt x="65" y="195"/>
                  </a:moveTo>
                  <a:lnTo>
                    <a:pt x="33" y="0"/>
                  </a:lnTo>
                  <a:lnTo>
                    <a:pt x="0" y="195"/>
                  </a:lnTo>
                  <a:lnTo>
                    <a:pt x="33" y="195"/>
                  </a:lnTo>
                  <a:lnTo>
                    <a:pt x="65" y="195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Line 144"/>
            <p:cNvSpPr>
              <a:spLocks noChangeShapeType="1"/>
            </p:cNvSpPr>
            <p:nvPr/>
          </p:nvSpPr>
          <p:spPr bwMode="auto">
            <a:xfrm>
              <a:off x="3278" y="2779"/>
              <a:ext cx="1" cy="211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698" name="Rectangle 145"/>
            <p:cNvSpPr>
              <a:spLocks noChangeArrowheads="1"/>
            </p:cNvSpPr>
            <p:nvPr/>
          </p:nvSpPr>
          <p:spPr bwMode="auto">
            <a:xfrm>
              <a:off x="1488" y="2372"/>
              <a:ext cx="2831" cy="276"/>
            </a:xfrm>
            <a:prstGeom prst="rect">
              <a:avLst/>
            </a:prstGeom>
            <a:noFill/>
            <a:ln w="2381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9" name="Freeform 146"/>
            <p:cNvSpPr>
              <a:spLocks/>
            </p:cNvSpPr>
            <p:nvPr/>
          </p:nvSpPr>
          <p:spPr bwMode="auto">
            <a:xfrm>
              <a:off x="1065" y="1932"/>
              <a:ext cx="49" cy="98"/>
            </a:xfrm>
            <a:custGeom>
              <a:avLst/>
              <a:gdLst>
                <a:gd name="T0" fmla="*/ 25 w 98"/>
                <a:gd name="T1" fmla="*/ 49 h 195"/>
                <a:gd name="T2" fmla="*/ 8 w 98"/>
                <a:gd name="T3" fmla="*/ 0 h 195"/>
                <a:gd name="T4" fmla="*/ 0 w 98"/>
                <a:gd name="T5" fmla="*/ 49 h 195"/>
                <a:gd name="T6" fmla="*/ 8 w 98"/>
                <a:gd name="T7" fmla="*/ 49 h 195"/>
                <a:gd name="T8" fmla="*/ 25 w 98"/>
                <a:gd name="T9" fmla="*/ 49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195"/>
                <a:gd name="T17" fmla="*/ 98 w 98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195">
                  <a:moveTo>
                    <a:pt x="98" y="195"/>
                  </a:moveTo>
                  <a:lnTo>
                    <a:pt x="32" y="0"/>
                  </a:lnTo>
                  <a:lnTo>
                    <a:pt x="0" y="195"/>
                  </a:lnTo>
                  <a:lnTo>
                    <a:pt x="32" y="195"/>
                  </a:lnTo>
                  <a:lnTo>
                    <a:pt x="98" y="195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Freeform 147"/>
            <p:cNvSpPr>
              <a:spLocks/>
            </p:cNvSpPr>
            <p:nvPr/>
          </p:nvSpPr>
          <p:spPr bwMode="auto">
            <a:xfrm>
              <a:off x="1374" y="2404"/>
              <a:ext cx="98" cy="33"/>
            </a:xfrm>
            <a:custGeom>
              <a:avLst/>
              <a:gdLst>
                <a:gd name="T0" fmla="*/ 0 w 195"/>
                <a:gd name="T1" fmla="*/ 17 h 65"/>
                <a:gd name="T2" fmla="*/ 49 w 195"/>
                <a:gd name="T3" fmla="*/ 8 h 65"/>
                <a:gd name="T4" fmla="*/ 0 w 195"/>
                <a:gd name="T5" fmla="*/ 0 h 65"/>
                <a:gd name="T6" fmla="*/ 0 w 195"/>
                <a:gd name="T7" fmla="*/ 8 h 65"/>
                <a:gd name="T8" fmla="*/ 0 w 195"/>
                <a:gd name="T9" fmla="*/ 1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65"/>
                <a:gd name="T17" fmla="*/ 195 w 19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65">
                  <a:moveTo>
                    <a:pt x="0" y="65"/>
                  </a:moveTo>
                  <a:lnTo>
                    <a:pt x="195" y="32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1" name="Freeform 148"/>
            <p:cNvSpPr>
              <a:spLocks/>
            </p:cNvSpPr>
            <p:nvPr/>
          </p:nvSpPr>
          <p:spPr bwMode="auto">
            <a:xfrm>
              <a:off x="1081" y="2030"/>
              <a:ext cx="277" cy="391"/>
            </a:xfrm>
            <a:custGeom>
              <a:avLst/>
              <a:gdLst>
                <a:gd name="T0" fmla="*/ 139 w 554"/>
                <a:gd name="T1" fmla="*/ 196 h 781"/>
                <a:gd name="T2" fmla="*/ 0 w 554"/>
                <a:gd name="T3" fmla="*/ 196 h 781"/>
                <a:gd name="T4" fmla="*/ 0 w 554"/>
                <a:gd name="T5" fmla="*/ 0 h 781"/>
                <a:gd name="T6" fmla="*/ 0 60000 65536"/>
                <a:gd name="T7" fmla="*/ 0 60000 65536"/>
                <a:gd name="T8" fmla="*/ 0 60000 65536"/>
                <a:gd name="T9" fmla="*/ 0 w 554"/>
                <a:gd name="T10" fmla="*/ 0 h 781"/>
                <a:gd name="T11" fmla="*/ 554 w 554"/>
                <a:gd name="T12" fmla="*/ 781 h 7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781">
                  <a:moveTo>
                    <a:pt x="554" y="781"/>
                  </a:moveTo>
                  <a:lnTo>
                    <a:pt x="0" y="781"/>
                  </a:lnTo>
                  <a:lnTo>
                    <a:pt x="0" y="0"/>
                  </a:lnTo>
                </a:path>
              </a:pathLst>
            </a:cu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2" name="Freeform 149"/>
            <p:cNvSpPr>
              <a:spLocks/>
            </p:cNvSpPr>
            <p:nvPr/>
          </p:nvSpPr>
          <p:spPr bwMode="auto">
            <a:xfrm>
              <a:off x="1065" y="2990"/>
              <a:ext cx="49" cy="98"/>
            </a:xfrm>
            <a:custGeom>
              <a:avLst/>
              <a:gdLst>
                <a:gd name="T0" fmla="*/ 0 w 98"/>
                <a:gd name="T1" fmla="*/ 0 h 196"/>
                <a:gd name="T2" fmla="*/ 8 w 98"/>
                <a:gd name="T3" fmla="*/ 49 h 196"/>
                <a:gd name="T4" fmla="*/ 25 w 98"/>
                <a:gd name="T5" fmla="*/ 0 h 196"/>
                <a:gd name="T6" fmla="*/ 8 w 98"/>
                <a:gd name="T7" fmla="*/ 0 h 196"/>
                <a:gd name="T8" fmla="*/ 0 w 98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196"/>
                <a:gd name="T17" fmla="*/ 98 w 98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196">
                  <a:moveTo>
                    <a:pt x="0" y="0"/>
                  </a:moveTo>
                  <a:lnTo>
                    <a:pt x="32" y="196"/>
                  </a:lnTo>
                  <a:lnTo>
                    <a:pt x="98" y="0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3" name="Freeform 150"/>
            <p:cNvSpPr>
              <a:spLocks/>
            </p:cNvSpPr>
            <p:nvPr/>
          </p:nvSpPr>
          <p:spPr bwMode="auto">
            <a:xfrm>
              <a:off x="1374" y="2567"/>
              <a:ext cx="98" cy="49"/>
            </a:xfrm>
            <a:custGeom>
              <a:avLst/>
              <a:gdLst>
                <a:gd name="T0" fmla="*/ 0 w 195"/>
                <a:gd name="T1" fmla="*/ 25 h 98"/>
                <a:gd name="T2" fmla="*/ 49 w 195"/>
                <a:gd name="T3" fmla="*/ 17 h 98"/>
                <a:gd name="T4" fmla="*/ 0 w 195"/>
                <a:gd name="T5" fmla="*/ 0 h 98"/>
                <a:gd name="T6" fmla="*/ 0 w 195"/>
                <a:gd name="T7" fmla="*/ 17 h 98"/>
                <a:gd name="T8" fmla="*/ 0 w 195"/>
                <a:gd name="T9" fmla="*/ 25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98"/>
                <a:gd name="T17" fmla="*/ 195 w 19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98">
                  <a:moveTo>
                    <a:pt x="0" y="98"/>
                  </a:moveTo>
                  <a:lnTo>
                    <a:pt x="195" y="65"/>
                  </a:lnTo>
                  <a:lnTo>
                    <a:pt x="0" y="0"/>
                  </a:lnTo>
                  <a:lnTo>
                    <a:pt x="0" y="65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4" name="Freeform 151"/>
            <p:cNvSpPr>
              <a:spLocks/>
            </p:cNvSpPr>
            <p:nvPr/>
          </p:nvSpPr>
          <p:spPr bwMode="auto">
            <a:xfrm>
              <a:off x="1081" y="2600"/>
              <a:ext cx="277" cy="390"/>
            </a:xfrm>
            <a:custGeom>
              <a:avLst/>
              <a:gdLst>
                <a:gd name="T0" fmla="*/ 139 w 554"/>
                <a:gd name="T1" fmla="*/ 0 h 781"/>
                <a:gd name="T2" fmla="*/ 0 w 554"/>
                <a:gd name="T3" fmla="*/ 0 h 781"/>
                <a:gd name="T4" fmla="*/ 0 w 554"/>
                <a:gd name="T5" fmla="*/ 195 h 781"/>
                <a:gd name="T6" fmla="*/ 0 60000 65536"/>
                <a:gd name="T7" fmla="*/ 0 60000 65536"/>
                <a:gd name="T8" fmla="*/ 0 60000 65536"/>
                <a:gd name="T9" fmla="*/ 0 w 554"/>
                <a:gd name="T10" fmla="*/ 0 h 781"/>
                <a:gd name="T11" fmla="*/ 554 w 554"/>
                <a:gd name="T12" fmla="*/ 781 h 7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781">
                  <a:moveTo>
                    <a:pt x="554" y="0"/>
                  </a:moveTo>
                  <a:lnTo>
                    <a:pt x="0" y="0"/>
                  </a:lnTo>
                  <a:lnTo>
                    <a:pt x="0" y="781"/>
                  </a:lnTo>
                </a:path>
              </a:pathLst>
            </a:cu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5" name="Freeform 152"/>
            <p:cNvSpPr>
              <a:spLocks/>
            </p:cNvSpPr>
            <p:nvPr/>
          </p:nvSpPr>
          <p:spPr bwMode="auto">
            <a:xfrm>
              <a:off x="4693" y="1932"/>
              <a:ext cx="49" cy="98"/>
            </a:xfrm>
            <a:custGeom>
              <a:avLst/>
              <a:gdLst>
                <a:gd name="T0" fmla="*/ 25 w 97"/>
                <a:gd name="T1" fmla="*/ 49 h 195"/>
                <a:gd name="T2" fmla="*/ 17 w 97"/>
                <a:gd name="T3" fmla="*/ 0 h 195"/>
                <a:gd name="T4" fmla="*/ 0 w 97"/>
                <a:gd name="T5" fmla="*/ 49 h 195"/>
                <a:gd name="T6" fmla="*/ 17 w 97"/>
                <a:gd name="T7" fmla="*/ 49 h 195"/>
                <a:gd name="T8" fmla="*/ 25 w 97"/>
                <a:gd name="T9" fmla="*/ 49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95"/>
                <a:gd name="T17" fmla="*/ 97 w 97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95">
                  <a:moveTo>
                    <a:pt x="97" y="195"/>
                  </a:moveTo>
                  <a:lnTo>
                    <a:pt x="65" y="0"/>
                  </a:lnTo>
                  <a:lnTo>
                    <a:pt x="0" y="195"/>
                  </a:lnTo>
                  <a:lnTo>
                    <a:pt x="65" y="195"/>
                  </a:lnTo>
                  <a:lnTo>
                    <a:pt x="97" y="195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6" name="Freeform 153"/>
            <p:cNvSpPr>
              <a:spLocks/>
            </p:cNvSpPr>
            <p:nvPr/>
          </p:nvSpPr>
          <p:spPr bwMode="auto">
            <a:xfrm>
              <a:off x="4335" y="2404"/>
              <a:ext cx="98" cy="33"/>
            </a:xfrm>
            <a:custGeom>
              <a:avLst/>
              <a:gdLst>
                <a:gd name="T0" fmla="*/ 49 w 195"/>
                <a:gd name="T1" fmla="*/ 0 h 65"/>
                <a:gd name="T2" fmla="*/ 0 w 195"/>
                <a:gd name="T3" fmla="*/ 8 h 65"/>
                <a:gd name="T4" fmla="*/ 49 w 195"/>
                <a:gd name="T5" fmla="*/ 17 h 65"/>
                <a:gd name="T6" fmla="*/ 49 w 195"/>
                <a:gd name="T7" fmla="*/ 8 h 65"/>
                <a:gd name="T8" fmla="*/ 49 w 195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65"/>
                <a:gd name="T17" fmla="*/ 195 w 19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65">
                  <a:moveTo>
                    <a:pt x="195" y="0"/>
                  </a:moveTo>
                  <a:lnTo>
                    <a:pt x="0" y="32"/>
                  </a:lnTo>
                  <a:lnTo>
                    <a:pt x="195" y="65"/>
                  </a:lnTo>
                  <a:lnTo>
                    <a:pt x="195" y="3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7" name="Freeform 154"/>
            <p:cNvSpPr>
              <a:spLocks/>
            </p:cNvSpPr>
            <p:nvPr/>
          </p:nvSpPr>
          <p:spPr bwMode="auto">
            <a:xfrm>
              <a:off x="4449" y="2030"/>
              <a:ext cx="277" cy="391"/>
            </a:xfrm>
            <a:custGeom>
              <a:avLst/>
              <a:gdLst>
                <a:gd name="T0" fmla="*/ 0 w 553"/>
                <a:gd name="T1" fmla="*/ 196 h 781"/>
                <a:gd name="T2" fmla="*/ 139 w 553"/>
                <a:gd name="T3" fmla="*/ 196 h 781"/>
                <a:gd name="T4" fmla="*/ 139 w 553"/>
                <a:gd name="T5" fmla="*/ 0 h 781"/>
                <a:gd name="T6" fmla="*/ 0 60000 65536"/>
                <a:gd name="T7" fmla="*/ 0 60000 65536"/>
                <a:gd name="T8" fmla="*/ 0 60000 65536"/>
                <a:gd name="T9" fmla="*/ 0 w 553"/>
                <a:gd name="T10" fmla="*/ 0 h 781"/>
                <a:gd name="T11" fmla="*/ 553 w 553"/>
                <a:gd name="T12" fmla="*/ 781 h 7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781">
                  <a:moveTo>
                    <a:pt x="0" y="781"/>
                  </a:moveTo>
                  <a:lnTo>
                    <a:pt x="553" y="781"/>
                  </a:lnTo>
                  <a:lnTo>
                    <a:pt x="553" y="0"/>
                  </a:lnTo>
                </a:path>
              </a:pathLst>
            </a:cu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8" name="Freeform 155"/>
            <p:cNvSpPr>
              <a:spLocks/>
            </p:cNvSpPr>
            <p:nvPr/>
          </p:nvSpPr>
          <p:spPr bwMode="auto">
            <a:xfrm>
              <a:off x="4693" y="2990"/>
              <a:ext cx="49" cy="98"/>
            </a:xfrm>
            <a:custGeom>
              <a:avLst/>
              <a:gdLst>
                <a:gd name="T0" fmla="*/ 0 w 97"/>
                <a:gd name="T1" fmla="*/ 0 h 196"/>
                <a:gd name="T2" fmla="*/ 17 w 97"/>
                <a:gd name="T3" fmla="*/ 49 h 196"/>
                <a:gd name="T4" fmla="*/ 25 w 97"/>
                <a:gd name="T5" fmla="*/ 0 h 196"/>
                <a:gd name="T6" fmla="*/ 17 w 97"/>
                <a:gd name="T7" fmla="*/ 0 h 196"/>
                <a:gd name="T8" fmla="*/ 0 w 97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96"/>
                <a:gd name="T17" fmla="*/ 97 w 97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96">
                  <a:moveTo>
                    <a:pt x="0" y="0"/>
                  </a:moveTo>
                  <a:lnTo>
                    <a:pt x="65" y="196"/>
                  </a:lnTo>
                  <a:lnTo>
                    <a:pt x="97" y="0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9" name="Freeform 156"/>
            <p:cNvSpPr>
              <a:spLocks/>
            </p:cNvSpPr>
            <p:nvPr/>
          </p:nvSpPr>
          <p:spPr bwMode="auto">
            <a:xfrm>
              <a:off x="4335" y="2567"/>
              <a:ext cx="98" cy="49"/>
            </a:xfrm>
            <a:custGeom>
              <a:avLst/>
              <a:gdLst>
                <a:gd name="T0" fmla="*/ 49 w 195"/>
                <a:gd name="T1" fmla="*/ 0 h 98"/>
                <a:gd name="T2" fmla="*/ 0 w 195"/>
                <a:gd name="T3" fmla="*/ 17 h 98"/>
                <a:gd name="T4" fmla="*/ 49 w 195"/>
                <a:gd name="T5" fmla="*/ 25 h 98"/>
                <a:gd name="T6" fmla="*/ 49 w 195"/>
                <a:gd name="T7" fmla="*/ 17 h 98"/>
                <a:gd name="T8" fmla="*/ 49 w 19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98"/>
                <a:gd name="T17" fmla="*/ 195 w 19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98">
                  <a:moveTo>
                    <a:pt x="195" y="0"/>
                  </a:moveTo>
                  <a:lnTo>
                    <a:pt x="0" y="65"/>
                  </a:lnTo>
                  <a:lnTo>
                    <a:pt x="195" y="98"/>
                  </a:lnTo>
                  <a:lnTo>
                    <a:pt x="195" y="65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3300"/>
            </a:solidFill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0" name="Freeform 157"/>
            <p:cNvSpPr>
              <a:spLocks/>
            </p:cNvSpPr>
            <p:nvPr/>
          </p:nvSpPr>
          <p:spPr bwMode="auto">
            <a:xfrm>
              <a:off x="4449" y="2600"/>
              <a:ext cx="277" cy="390"/>
            </a:xfrm>
            <a:custGeom>
              <a:avLst/>
              <a:gdLst>
                <a:gd name="T0" fmla="*/ 0 w 553"/>
                <a:gd name="T1" fmla="*/ 0 h 781"/>
                <a:gd name="T2" fmla="*/ 139 w 553"/>
                <a:gd name="T3" fmla="*/ 0 h 781"/>
                <a:gd name="T4" fmla="*/ 139 w 553"/>
                <a:gd name="T5" fmla="*/ 195 h 781"/>
                <a:gd name="T6" fmla="*/ 0 60000 65536"/>
                <a:gd name="T7" fmla="*/ 0 60000 65536"/>
                <a:gd name="T8" fmla="*/ 0 60000 65536"/>
                <a:gd name="T9" fmla="*/ 0 w 553"/>
                <a:gd name="T10" fmla="*/ 0 h 781"/>
                <a:gd name="T11" fmla="*/ 553 w 553"/>
                <a:gd name="T12" fmla="*/ 781 h 7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781">
                  <a:moveTo>
                    <a:pt x="0" y="0"/>
                  </a:moveTo>
                  <a:lnTo>
                    <a:pt x="553" y="0"/>
                  </a:lnTo>
                  <a:lnTo>
                    <a:pt x="553" y="781"/>
                  </a:lnTo>
                </a:path>
              </a:pathLst>
            </a:cu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1" name="Rectangle 158"/>
            <p:cNvSpPr>
              <a:spLocks noChangeArrowheads="1"/>
            </p:cNvSpPr>
            <p:nvPr/>
          </p:nvSpPr>
          <p:spPr bwMode="auto">
            <a:xfrm rot="5400000">
              <a:off x="4383" y="3529"/>
              <a:ext cx="6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Times-Roman"/>
                </a:rPr>
                <a:t>I/O block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712" name="Rectangle 159"/>
            <p:cNvSpPr>
              <a:spLocks noChangeArrowheads="1"/>
            </p:cNvSpPr>
            <p:nvPr/>
          </p:nvSpPr>
          <p:spPr bwMode="auto">
            <a:xfrm>
              <a:off x="2197" y="2422"/>
              <a:ext cx="163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latin typeface="Times-Roman"/>
                </a:rPr>
                <a:t>Interconnection wires 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Internal Structure of a PAL-like Block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Includes </a:t>
            </a:r>
            <a:r>
              <a:rPr lang="en-US" sz="2400" dirty="0" err="1" smtClean="0"/>
              <a:t>macrocells</a:t>
            </a:r>
            <a:endParaRPr lang="en-US" sz="2400" dirty="0" smtClean="0"/>
          </a:p>
          <a:p>
            <a:pPr lvl="2"/>
            <a:r>
              <a:rPr lang="en-US" sz="2000" dirty="0" smtClean="0"/>
              <a:t>Usually about 16 each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Fixed OR planes</a:t>
            </a:r>
          </a:p>
          <a:p>
            <a:pPr lvl="2"/>
            <a:r>
              <a:rPr lang="en-US" sz="2000" dirty="0" smtClean="0"/>
              <a:t>OR gates have fan-in</a:t>
            </a:r>
            <a:br>
              <a:rPr lang="en-US" sz="2000" dirty="0" smtClean="0"/>
            </a:br>
            <a:r>
              <a:rPr lang="en-US" sz="2000" dirty="0" smtClean="0"/>
              <a:t>between 5-20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400" dirty="0" err="1" smtClean="0"/>
              <a:t>XOR</a:t>
            </a:r>
            <a:r>
              <a:rPr lang="en-US" sz="2400" dirty="0" smtClean="0"/>
              <a:t> gates provide</a:t>
            </a:r>
            <a:br>
              <a:rPr lang="en-US" sz="2400" dirty="0" smtClean="0"/>
            </a:br>
            <a:r>
              <a:rPr lang="en-US" sz="2400" dirty="0" smtClean="0"/>
              <a:t>negation ability</a:t>
            </a:r>
          </a:p>
          <a:p>
            <a:pPr lvl="2"/>
            <a:r>
              <a:rPr lang="en-US" sz="2000" dirty="0" err="1" smtClean="0"/>
              <a:t>XOR</a:t>
            </a:r>
            <a:r>
              <a:rPr lang="en-US" sz="2000" dirty="0" smtClean="0"/>
              <a:t> has a control </a:t>
            </a:r>
            <a:br>
              <a:rPr lang="en-US" sz="2000" dirty="0" smtClean="0"/>
            </a:br>
            <a:r>
              <a:rPr lang="en-US" sz="2000" dirty="0" smtClean="0"/>
              <a:t>input</a:t>
            </a:r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927"/>
          <p:cNvGrpSpPr>
            <a:grpSpLocks/>
          </p:cNvGrpSpPr>
          <p:nvPr/>
        </p:nvGrpSpPr>
        <p:grpSpPr bwMode="auto">
          <a:xfrm>
            <a:off x="4191000" y="2060575"/>
            <a:ext cx="4625975" cy="3654425"/>
            <a:chOff x="2798" y="1298"/>
            <a:chExt cx="2914" cy="2302"/>
          </a:xfrm>
        </p:grpSpPr>
        <p:sp>
          <p:nvSpPr>
            <p:cNvPr id="24583" name="Rectangle 479"/>
            <p:cNvSpPr>
              <a:spLocks noChangeAspect="1" noChangeArrowheads="1"/>
            </p:cNvSpPr>
            <p:nvPr/>
          </p:nvSpPr>
          <p:spPr bwMode="auto">
            <a:xfrm>
              <a:off x="2926" y="2282"/>
              <a:ext cx="2607" cy="1318"/>
            </a:xfrm>
            <a:prstGeom prst="rect">
              <a:avLst/>
            </a:prstGeom>
            <a:noFill/>
            <a:ln w="28575" algn="ctr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4584" name="Freeform 480"/>
            <p:cNvSpPr>
              <a:spLocks noChangeAspect="1"/>
            </p:cNvSpPr>
            <p:nvPr/>
          </p:nvSpPr>
          <p:spPr bwMode="auto">
            <a:xfrm>
              <a:off x="4702" y="2750"/>
              <a:ext cx="30" cy="28"/>
            </a:xfrm>
            <a:custGeom>
              <a:avLst/>
              <a:gdLst>
                <a:gd name="T0" fmla="*/ 0 w 220"/>
                <a:gd name="T1" fmla="*/ 4 h 220"/>
                <a:gd name="T2" fmla="*/ 4 w 220"/>
                <a:gd name="T3" fmla="*/ 2 h 220"/>
                <a:gd name="T4" fmla="*/ 0 w 220"/>
                <a:gd name="T5" fmla="*/ 0 h 220"/>
                <a:gd name="T6" fmla="*/ 0 60000 65536"/>
                <a:gd name="T7" fmla="*/ 0 60000 65536"/>
                <a:gd name="T8" fmla="*/ 0 60000 65536"/>
                <a:gd name="T9" fmla="*/ 0 w 220"/>
                <a:gd name="T10" fmla="*/ 0 h 220"/>
                <a:gd name="T11" fmla="*/ 220 w 220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" h="220">
                  <a:moveTo>
                    <a:pt x="0" y="220"/>
                  </a:moveTo>
                  <a:lnTo>
                    <a:pt x="220" y="126"/>
                  </a:lnTo>
                  <a:lnTo>
                    <a:pt x="0" y="0"/>
                  </a:lnTo>
                </a:path>
              </a:pathLst>
            </a:cu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Line 481"/>
            <p:cNvSpPr>
              <a:spLocks noChangeAspect="1" noChangeShapeType="1"/>
            </p:cNvSpPr>
            <p:nvPr/>
          </p:nvSpPr>
          <p:spPr bwMode="auto">
            <a:xfrm>
              <a:off x="5076" y="2510"/>
              <a:ext cx="134" cy="0"/>
            </a:xfrm>
            <a:prstGeom prst="line">
              <a:avLst/>
            </a:pr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6" name="Freeform 482"/>
            <p:cNvSpPr>
              <a:spLocks noChangeAspect="1"/>
            </p:cNvSpPr>
            <p:nvPr/>
          </p:nvSpPr>
          <p:spPr bwMode="auto">
            <a:xfrm>
              <a:off x="4849" y="2538"/>
              <a:ext cx="168" cy="112"/>
            </a:xfrm>
            <a:custGeom>
              <a:avLst/>
              <a:gdLst>
                <a:gd name="T0" fmla="*/ 22 w 1256"/>
                <a:gd name="T1" fmla="*/ 0 h 879"/>
                <a:gd name="T2" fmla="*/ 8 w 1256"/>
                <a:gd name="T3" fmla="*/ 0 h 879"/>
                <a:gd name="T4" fmla="*/ 8 w 1256"/>
                <a:gd name="T5" fmla="*/ 14 h 879"/>
                <a:gd name="T6" fmla="*/ 0 w 1256"/>
                <a:gd name="T7" fmla="*/ 14 h 8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6"/>
                <a:gd name="T13" fmla="*/ 0 h 879"/>
                <a:gd name="T14" fmla="*/ 1256 w 1256"/>
                <a:gd name="T15" fmla="*/ 879 h 8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6" h="879">
                  <a:moveTo>
                    <a:pt x="1256" y="0"/>
                  </a:moveTo>
                  <a:lnTo>
                    <a:pt x="471" y="0"/>
                  </a:lnTo>
                  <a:lnTo>
                    <a:pt x="471" y="879"/>
                  </a:lnTo>
                  <a:lnTo>
                    <a:pt x="0" y="879"/>
                  </a:lnTo>
                </a:path>
              </a:pathLst>
            </a:cu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483"/>
            <p:cNvSpPr>
              <a:spLocks noChangeAspect="1"/>
            </p:cNvSpPr>
            <p:nvPr/>
          </p:nvSpPr>
          <p:spPr bwMode="auto">
            <a:xfrm>
              <a:off x="4556" y="2478"/>
              <a:ext cx="461" cy="172"/>
            </a:xfrm>
            <a:custGeom>
              <a:avLst/>
              <a:gdLst>
                <a:gd name="T0" fmla="*/ 0 w 3454"/>
                <a:gd name="T1" fmla="*/ 22 h 1350"/>
                <a:gd name="T2" fmla="*/ 0 w 3454"/>
                <a:gd name="T3" fmla="*/ 0 h 1350"/>
                <a:gd name="T4" fmla="*/ 62 w 3454"/>
                <a:gd name="T5" fmla="*/ 0 h 1350"/>
                <a:gd name="T6" fmla="*/ 0 60000 65536"/>
                <a:gd name="T7" fmla="*/ 0 60000 65536"/>
                <a:gd name="T8" fmla="*/ 0 60000 65536"/>
                <a:gd name="T9" fmla="*/ 0 w 3454"/>
                <a:gd name="T10" fmla="*/ 0 h 1350"/>
                <a:gd name="T11" fmla="*/ 3454 w 3454"/>
                <a:gd name="T12" fmla="*/ 1350 h 13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54" h="1350">
                  <a:moveTo>
                    <a:pt x="0" y="1350"/>
                  </a:moveTo>
                  <a:lnTo>
                    <a:pt x="0" y="0"/>
                  </a:lnTo>
                  <a:lnTo>
                    <a:pt x="3454" y="0"/>
                  </a:lnTo>
                </a:path>
              </a:pathLst>
            </a:cu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484"/>
            <p:cNvSpPr>
              <a:spLocks noChangeAspect="1" noChangeShapeType="1"/>
            </p:cNvSpPr>
            <p:nvPr/>
          </p:nvSpPr>
          <p:spPr bwMode="auto">
            <a:xfrm>
              <a:off x="4447" y="2650"/>
              <a:ext cx="255" cy="1"/>
            </a:xfrm>
            <a:prstGeom prst="line">
              <a:avLst/>
            </a:pr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9" name="Freeform 485"/>
            <p:cNvSpPr>
              <a:spLocks noChangeAspect="1"/>
            </p:cNvSpPr>
            <p:nvPr/>
          </p:nvSpPr>
          <p:spPr bwMode="auto">
            <a:xfrm>
              <a:off x="4552" y="2646"/>
              <a:ext cx="8" cy="8"/>
            </a:xfrm>
            <a:custGeom>
              <a:avLst/>
              <a:gdLst>
                <a:gd name="T0" fmla="*/ 1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w 63"/>
                <a:gd name="T9" fmla="*/ 0 h 63"/>
                <a:gd name="T10" fmla="*/ 0 w 63"/>
                <a:gd name="T11" fmla="*/ 0 h 63"/>
                <a:gd name="T12" fmla="*/ 0 w 63"/>
                <a:gd name="T13" fmla="*/ 0 h 63"/>
                <a:gd name="T14" fmla="*/ 0 w 63"/>
                <a:gd name="T15" fmla="*/ 0 h 63"/>
                <a:gd name="T16" fmla="*/ 0 w 63"/>
                <a:gd name="T17" fmla="*/ 0 h 63"/>
                <a:gd name="T18" fmla="*/ 0 w 63"/>
                <a:gd name="T19" fmla="*/ 0 h 63"/>
                <a:gd name="T20" fmla="*/ 0 w 63"/>
                <a:gd name="T21" fmla="*/ 1 h 63"/>
                <a:gd name="T22" fmla="*/ 0 w 63"/>
                <a:gd name="T23" fmla="*/ 1 h 63"/>
                <a:gd name="T24" fmla="*/ 0 w 63"/>
                <a:gd name="T25" fmla="*/ 1 h 63"/>
                <a:gd name="T26" fmla="*/ 0 w 63"/>
                <a:gd name="T27" fmla="*/ 1 h 63"/>
                <a:gd name="T28" fmla="*/ 0 w 63"/>
                <a:gd name="T29" fmla="*/ 1 h 63"/>
                <a:gd name="T30" fmla="*/ 0 w 63"/>
                <a:gd name="T31" fmla="*/ 1 h 63"/>
                <a:gd name="T32" fmla="*/ 0 w 63"/>
                <a:gd name="T33" fmla="*/ 1 h 63"/>
                <a:gd name="T34" fmla="*/ 0 w 63"/>
                <a:gd name="T35" fmla="*/ 1 h 63"/>
                <a:gd name="T36" fmla="*/ 0 w 63"/>
                <a:gd name="T37" fmla="*/ 1 h 63"/>
                <a:gd name="T38" fmla="*/ 0 w 63"/>
                <a:gd name="T39" fmla="*/ 1 h 63"/>
                <a:gd name="T40" fmla="*/ 0 w 63"/>
                <a:gd name="T41" fmla="*/ 1 h 63"/>
                <a:gd name="T42" fmla="*/ 1 w 63"/>
                <a:gd name="T43" fmla="*/ 1 h 63"/>
                <a:gd name="T44" fmla="*/ 1 w 63"/>
                <a:gd name="T45" fmla="*/ 1 h 63"/>
                <a:gd name="T46" fmla="*/ 1 w 63"/>
                <a:gd name="T47" fmla="*/ 1 h 63"/>
                <a:gd name="T48" fmla="*/ 1 w 63"/>
                <a:gd name="T49" fmla="*/ 1 h 63"/>
                <a:gd name="T50" fmla="*/ 1 w 63"/>
                <a:gd name="T51" fmla="*/ 1 h 63"/>
                <a:gd name="T52" fmla="*/ 1 w 63"/>
                <a:gd name="T53" fmla="*/ 1 h 63"/>
                <a:gd name="T54" fmla="*/ 1 w 63"/>
                <a:gd name="T55" fmla="*/ 1 h 63"/>
                <a:gd name="T56" fmla="*/ 1 w 63"/>
                <a:gd name="T57" fmla="*/ 1 h 63"/>
                <a:gd name="T58" fmla="*/ 1 w 63"/>
                <a:gd name="T59" fmla="*/ 1 h 63"/>
                <a:gd name="T60" fmla="*/ 1 w 63"/>
                <a:gd name="T61" fmla="*/ 1 h 63"/>
                <a:gd name="T62" fmla="*/ 1 w 63"/>
                <a:gd name="T63" fmla="*/ 1 h 63"/>
                <a:gd name="T64" fmla="*/ 1 w 63"/>
                <a:gd name="T65" fmla="*/ 1 h 63"/>
                <a:gd name="T66" fmla="*/ 1 w 63"/>
                <a:gd name="T67" fmla="*/ 1 h 63"/>
                <a:gd name="T68" fmla="*/ 1 w 63"/>
                <a:gd name="T69" fmla="*/ 0 h 63"/>
                <a:gd name="T70" fmla="*/ 1 w 63"/>
                <a:gd name="T71" fmla="*/ 0 h 63"/>
                <a:gd name="T72" fmla="*/ 1 w 63"/>
                <a:gd name="T73" fmla="*/ 0 h 63"/>
                <a:gd name="T74" fmla="*/ 1 w 63"/>
                <a:gd name="T75" fmla="*/ 0 h 63"/>
                <a:gd name="T76" fmla="*/ 1 w 63"/>
                <a:gd name="T77" fmla="*/ 0 h 63"/>
                <a:gd name="T78" fmla="*/ 1 w 63"/>
                <a:gd name="T79" fmla="*/ 0 h 63"/>
                <a:gd name="T80" fmla="*/ 1 w 63"/>
                <a:gd name="T81" fmla="*/ 0 h 63"/>
                <a:gd name="T82" fmla="*/ 1 w 63"/>
                <a:gd name="T83" fmla="*/ 0 h 63"/>
                <a:gd name="T84" fmla="*/ 1 w 63"/>
                <a:gd name="T85" fmla="*/ 0 h 63"/>
                <a:gd name="T86" fmla="*/ 1 w 63"/>
                <a:gd name="T87" fmla="*/ 0 h 63"/>
                <a:gd name="T88" fmla="*/ 1 w 63"/>
                <a:gd name="T89" fmla="*/ 1 h 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3"/>
                <a:gd name="T136" fmla="*/ 0 h 63"/>
                <a:gd name="T137" fmla="*/ 63 w 63"/>
                <a:gd name="T138" fmla="*/ 63 h 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3" h="63">
                  <a:moveTo>
                    <a:pt x="31" y="32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5" y="47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9" y="54"/>
                  </a:lnTo>
                  <a:lnTo>
                    <a:pt x="11" y="55"/>
                  </a:lnTo>
                  <a:lnTo>
                    <a:pt x="13" y="57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20" y="61"/>
                  </a:lnTo>
                  <a:lnTo>
                    <a:pt x="22" y="61"/>
                  </a:lnTo>
                  <a:lnTo>
                    <a:pt x="24" y="61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1" y="61"/>
                  </a:lnTo>
                  <a:lnTo>
                    <a:pt x="42" y="61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7" y="60"/>
                  </a:lnTo>
                  <a:lnTo>
                    <a:pt x="47" y="58"/>
                  </a:lnTo>
                  <a:lnTo>
                    <a:pt x="49" y="58"/>
                  </a:lnTo>
                  <a:lnTo>
                    <a:pt x="50" y="57"/>
                  </a:lnTo>
                  <a:lnTo>
                    <a:pt x="52" y="55"/>
                  </a:lnTo>
                  <a:lnTo>
                    <a:pt x="53" y="55"/>
                  </a:lnTo>
                  <a:lnTo>
                    <a:pt x="53" y="54"/>
                  </a:lnTo>
                  <a:lnTo>
                    <a:pt x="55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58" y="47"/>
                  </a:lnTo>
                  <a:lnTo>
                    <a:pt x="60" y="47"/>
                  </a:lnTo>
                  <a:lnTo>
                    <a:pt x="60" y="46"/>
                  </a:lnTo>
                  <a:lnTo>
                    <a:pt x="61" y="44"/>
                  </a:lnTo>
                  <a:lnTo>
                    <a:pt x="61" y="43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63" y="38"/>
                  </a:lnTo>
                  <a:lnTo>
                    <a:pt x="63" y="36"/>
                  </a:lnTo>
                  <a:lnTo>
                    <a:pt x="63" y="35"/>
                  </a:lnTo>
                  <a:lnTo>
                    <a:pt x="63" y="33"/>
                  </a:lnTo>
                  <a:lnTo>
                    <a:pt x="63" y="32"/>
                  </a:lnTo>
                  <a:lnTo>
                    <a:pt x="63" y="30"/>
                  </a:lnTo>
                  <a:lnTo>
                    <a:pt x="63" y="28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61" y="22"/>
                  </a:lnTo>
                  <a:lnTo>
                    <a:pt x="61" y="21"/>
                  </a:lnTo>
                  <a:lnTo>
                    <a:pt x="61" y="19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57" y="13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3" y="10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486"/>
            <p:cNvSpPr>
              <a:spLocks noChangeAspect="1"/>
            </p:cNvSpPr>
            <p:nvPr/>
          </p:nvSpPr>
          <p:spPr bwMode="auto">
            <a:xfrm>
              <a:off x="4549" y="2648"/>
              <a:ext cx="11" cy="10"/>
            </a:xfrm>
            <a:custGeom>
              <a:avLst/>
              <a:gdLst>
                <a:gd name="T0" fmla="*/ 1 w 77"/>
                <a:gd name="T1" fmla="*/ 0 h 77"/>
                <a:gd name="T2" fmla="*/ 1 w 77"/>
                <a:gd name="T3" fmla="*/ 0 h 77"/>
                <a:gd name="T4" fmla="*/ 0 w 77"/>
                <a:gd name="T5" fmla="*/ 0 h 77"/>
                <a:gd name="T6" fmla="*/ 0 w 77"/>
                <a:gd name="T7" fmla="*/ 0 h 77"/>
                <a:gd name="T8" fmla="*/ 0 w 77"/>
                <a:gd name="T9" fmla="*/ 0 h 77"/>
                <a:gd name="T10" fmla="*/ 0 w 77"/>
                <a:gd name="T11" fmla="*/ 0 h 77"/>
                <a:gd name="T12" fmla="*/ 0 w 77"/>
                <a:gd name="T13" fmla="*/ 0 h 77"/>
                <a:gd name="T14" fmla="*/ 0 w 77"/>
                <a:gd name="T15" fmla="*/ 0 h 77"/>
                <a:gd name="T16" fmla="*/ 0 w 77"/>
                <a:gd name="T17" fmla="*/ 0 h 77"/>
                <a:gd name="T18" fmla="*/ 0 w 77"/>
                <a:gd name="T19" fmla="*/ 1 h 77"/>
                <a:gd name="T20" fmla="*/ 0 w 77"/>
                <a:gd name="T21" fmla="*/ 1 h 77"/>
                <a:gd name="T22" fmla="*/ 0 w 77"/>
                <a:gd name="T23" fmla="*/ 1 h 77"/>
                <a:gd name="T24" fmla="*/ 0 w 77"/>
                <a:gd name="T25" fmla="*/ 1 h 77"/>
                <a:gd name="T26" fmla="*/ 0 w 77"/>
                <a:gd name="T27" fmla="*/ 1 h 77"/>
                <a:gd name="T28" fmla="*/ 0 w 77"/>
                <a:gd name="T29" fmla="*/ 1 h 77"/>
                <a:gd name="T30" fmla="*/ 0 w 77"/>
                <a:gd name="T31" fmla="*/ 1 h 77"/>
                <a:gd name="T32" fmla="*/ 0 w 77"/>
                <a:gd name="T33" fmla="*/ 1 h 77"/>
                <a:gd name="T34" fmla="*/ 0 w 77"/>
                <a:gd name="T35" fmla="*/ 1 h 77"/>
                <a:gd name="T36" fmla="*/ 0 w 77"/>
                <a:gd name="T37" fmla="*/ 1 h 77"/>
                <a:gd name="T38" fmla="*/ 1 w 77"/>
                <a:gd name="T39" fmla="*/ 1 h 77"/>
                <a:gd name="T40" fmla="*/ 1 w 77"/>
                <a:gd name="T41" fmla="*/ 1 h 77"/>
                <a:gd name="T42" fmla="*/ 1 w 77"/>
                <a:gd name="T43" fmla="*/ 1 h 77"/>
                <a:gd name="T44" fmla="*/ 1 w 77"/>
                <a:gd name="T45" fmla="*/ 1 h 77"/>
                <a:gd name="T46" fmla="*/ 1 w 77"/>
                <a:gd name="T47" fmla="*/ 1 h 77"/>
                <a:gd name="T48" fmla="*/ 1 w 77"/>
                <a:gd name="T49" fmla="*/ 1 h 77"/>
                <a:gd name="T50" fmla="*/ 1 w 77"/>
                <a:gd name="T51" fmla="*/ 1 h 77"/>
                <a:gd name="T52" fmla="*/ 1 w 77"/>
                <a:gd name="T53" fmla="*/ 1 h 77"/>
                <a:gd name="T54" fmla="*/ 1 w 77"/>
                <a:gd name="T55" fmla="*/ 1 h 77"/>
                <a:gd name="T56" fmla="*/ 1 w 77"/>
                <a:gd name="T57" fmla="*/ 1 h 77"/>
                <a:gd name="T58" fmla="*/ 1 w 77"/>
                <a:gd name="T59" fmla="*/ 1 h 77"/>
                <a:gd name="T60" fmla="*/ 2 w 77"/>
                <a:gd name="T61" fmla="*/ 1 h 77"/>
                <a:gd name="T62" fmla="*/ 2 w 77"/>
                <a:gd name="T63" fmla="*/ 1 h 77"/>
                <a:gd name="T64" fmla="*/ 2 w 77"/>
                <a:gd name="T65" fmla="*/ 1 h 77"/>
                <a:gd name="T66" fmla="*/ 2 w 77"/>
                <a:gd name="T67" fmla="*/ 1 h 77"/>
                <a:gd name="T68" fmla="*/ 2 w 77"/>
                <a:gd name="T69" fmla="*/ 1 h 77"/>
                <a:gd name="T70" fmla="*/ 2 w 77"/>
                <a:gd name="T71" fmla="*/ 0 h 77"/>
                <a:gd name="T72" fmla="*/ 1 w 77"/>
                <a:gd name="T73" fmla="*/ 0 h 77"/>
                <a:gd name="T74" fmla="*/ 1 w 77"/>
                <a:gd name="T75" fmla="*/ 0 h 77"/>
                <a:gd name="T76" fmla="*/ 1 w 77"/>
                <a:gd name="T77" fmla="*/ 0 h 77"/>
                <a:gd name="T78" fmla="*/ 1 w 77"/>
                <a:gd name="T79" fmla="*/ 0 h 77"/>
                <a:gd name="T80" fmla="*/ 1 w 77"/>
                <a:gd name="T81" fmla="*/ 0 h 77"/>
                <a:gd name="T82" fmla="*/ 1 w 77"/>
                <a:gd name="T83" fmla="*/ 0 h 77"/>
                <a:gd name="T84" fmla="*/ 1 w 77"/>
                <a:gd name="T85" fmla="*/ 0 h 77"/>
                <a:gd name="T86" fmla="*/ 1 w 77"/>
                <a:gd name="T87" fmla="*/ 0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77"/>
                <a:gd name="T134" fmla="*/ 77 w 77"/>
                <a:gd name="T135" fmla="*/ 77 h 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77">
                  <a:moveTo>
                    <a:pt x="38" y="0"/>
                  </a:move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5" y="56"/>
                  </a:lnTo>
                  <a:lnTo>
                    <a:pt x="5" y="58"/>
                  </a:lnTo>
                  <a:lnTo>
                    <a:pt x="6" y="59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3" y="66"/>
                  </a:lnTo>
                  <a:lnTo>
                    <a:pt x="14" y="67"/>
                  </a:lnTo>
                  <a:lnTo>
                    <a:pt x="16" y="69"/>
                  </a:lnTo>
                  <a:lnTo>
                    <a:pt x="17" y="69"/>
                  </a:lnTo>
                  <a:lnTo>
                    <a:pt x="19" y="70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24" y="74"/>
                  </a:lnTo>
                  <a:lnTo>
                    <a:pt x="25" y="74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33" y="75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1" y="77"/>
                  </a:lnTo>
                  <a:lnTo>
                    <a:pt x="43" y="75"/>
                  </a:lnTo>
                  <a:lnTo>
                    <a:pt x="44" y="75"/>
                  </a:lnTo>
                  <a:lnTo>
                    <a:pt x="46" y="75"/>
                  </a:lnTo>
                  <a:lnTo>
                    <a:pt x="47" y="75"/>
                  </a:lnTo>
                  <a:lnTo>
                    <a:pt x="50" y="75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5" y="72"/>
                  </a:lnTo>
                  <a:lnTo>
                    <a:pt x="57" y="72"/>
                  </a:lnTo>
                  <a:lnTo>
                    <a:pt x="58" y="70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3" y="67"/>
                  </a:lnTo>
                  <a:lnTo>
                    <a:pt x="65" y="66"/>
                  </a:lnTo>
                  <a:lnTo>
                    <a:pt x="66" y="64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71" y="59"/>
                  </a:lnTo>
                  <a:lnTo>
                    <a:pt x="71" y="58"/>
                  </a:lnTo>
                  <a:lnTo>
                    <a:pt x="72" y="56"/>
                  </a:lnTo>
                  <a:lnTo>
                    <a:pt x="72" y="55"/>
                  </a:lnTo>
                  <a:lnTo>
                    <a:pt x="74" y="53"/>
                  </a:lnTo>
                  <a:lnTo>
                    <a:pt x="74" y="52"/>
                  </a:lnTo>
                  <a:lnTo>
                    <a:pt x="76" y="48"/>
                  </a:lnTo>
                  <a:lnTo>
                    <a:pt x="76" y="47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7" y="42"/>
                  </a:lnTo>
                  <a:lnTo>
                    <a:pt x="77" y="39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7" y="34"/>
                  </a:lnTo>
                  <a:lnTo>
                    <a:pt x="76" y="33"/>
                  </a:lnTo>
                  <a:lnTo>
                    <a:pt x="76" y="30"/>
                  </a:lnTo>
                  <a:lnTo>
                    <a:pt x="76" y="28"/>
                  </a:lnTo>
                  <a:lnTo>
                    <a:pt x="76" y="26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9" y="15"/>
                  </a:lnTo>
                  <a:lnTo>
                    <a:pt x="68" y="14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5" y="9"/>
                  </a:lnTo>
                  <a:lnTo>
                    <a:pt x="63" y="8"/>
                  </a:lnTo>
                  <a:lnTo>
                    <a:pt x="61" y="8"/>
                  </a:lnTo>
                  <a:lnTo>
                    <a:pt x="60" y="6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</a:path>
              </a:pathLst>
            </a:custGeom>
            <a:solidFill>
              <a:schemeClr val="tx2"/>
            </a:solidFill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487"/>
            <p:cNvSpPr>
              <a:spLocks noChangeAspect="1"/>
            </p:cNvSpPr>
            <p:nvPr/>
          </p:nvSpPr>
          <p:spPr bwMode="auto">
            <a:xfrm>
              <a:off x="5473" y="2508"/>
              <a:ext cx="9" cy="8"/>
            </a:xfrm>
            <a:custGeom>
              <a:avLst/>
              <a:gdLst>
                <a:gd name="T0" fmla="*/ 1 w 63"/>
                <a:gd name="T1" fmla="*/ 0 h 63"/>
                <a:gd name="T2" fmla="*/ 1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w 63"/>
                <a:gd name="T9" fmla="*/ 0 h 63"/>
                <a:gd name="T10" fmla="*/ 0 w 63"/>
                <a:gd name="T11" fmla="*/ 0 h 63"/>
                <a:gd name="T12" fmla="*/ 0 w 63"/>
                <a:gd name="T13" fmla="*/ 0 h 63"/>
                <a:gd name="T14" fmla="*/ 0 w 63"/>
                <a:gd name="T15" fmla="*/ 0 h 63"/>
                <a:gd name="T16" fmla="*/ 0 w 63"/>
                <a:gd name="T17" fmla="*/ 0 h 63"/>
                <a:gd name="T18" fmla="*/ 0 w 63"/>
                <a:gd name="T19" fmla="*/ 0 h 63"/>
                <a:gd name="T20" fmla="*/ 0 w 63"/>
                <a:gd name="T21" fmla="*/ 1 h 63"/>
                <a:gd name="T22" fmla="*/ 0 w 63"/>
                <a:gd name="T23" fmla="*/ 1 h 63"/>
                <a:gd name="T24" fmla="*/ 0 w 63"/>
                <a:gd name="T25" fmla="*/ 1 h 63"/>
                <a:gd name="T26" fmla="*/ 0 w 63"/>
                <a:gd name="T27" fmla="*/ 1 h 63"/>
                <a:gd name="T28" fmla="*/ 0 w 63"/>
                <a:gd name="T29" fmla="*/ 1 h 63"/>
                <a:gd name="T30" fmla="*/ 0 w 63"/>
                <a:gd name="T31" fmla="*/ 1 h 63"/>
                <a:gd name="T32" fmla="*/ 0 w 63"/>
                <a:gd name="T33" fmla="*/ 1 h 63"/>
                <a:gd name="T34" fmla="*/ 0 w 63"/>
                <a:gd name="T35" fmla="*/ 1 h 63"/>
                <a:gd name="T36" fmla="*/ 0 w 63"/>
                <a:gd name="T37" fmla="*/ 1 h 63"/>
                <a:gd name="T38" fmla="*/ 0 w 63"/>
                <a:gd name="T39" fmla="*/ 1 h 63"/>
                <a:gd name="T40" fmla="*/ 1 w 63"/>
                <a:gd name="T41" fmla="*/ 1 h 63"/>
                <a:gd name="T42" fmla="*/ 1 w 63"/>
                <a:gd name="T43" fmla="*/ 1 h 63"/>
                <a:gd name="T44" fmla="*/ 1 w 63"/>
                <a:gd name="T45" fmla="*/ 1 h 63"/>
                <a:gd name="T46" fmla="*/ 1 w 63"/>
                <a:gd name="T47" fmla="*/ 1 h 63"/>
                <a:gd name="T48" fmla="*/ 1 w 63"/>
                <a:gd name="T49" fmla="*/ 1 h 63"/>
                <a:gd name="T50" fmla="*/ 1 w 63"/>
                <a:gd name="T51" fmla="*/ 1 h 63"/>
                <a:gd name="T52" fmla="*/ 1 w 63"/>
                <a:gd name="T53" fmla="*/ 1 h 63"/>
                <a:gd name="T54" fmla="*/ 1 w 63"/>
                <a:gd name="T55" fmla="*/ 1 h 63"/>
                <a:gd name="T56" fmla="*/ 1 w 63"/>
                <a:gd name="T57" fmla="*/ 1 h 63"/>
                <a:gd name="T58" fmla="*/ 1 w 63"/>
                <a:gd name="T59" fmla="*/ 1 h 63"/>
                <a:gd name="T60" fmla="*/ 1 w 63"/>
                <a:gd name="T61" fmla="*/ 1 h 63"/>
                <a:gd name="T62" fmla="*/ 1 w 63"/>
                <a:gd name="T63" fmla="*/ 1 h 63"/>
                <a:gd name="T64" fmla="*/ 1 w 63"/>
                <a:gd name="T65" fmla="*/ 1 h 63"/>
                <a:gd name="T66" fmla="*/ 1 w 63"/>
                <a:gd name="T67" fmla="*/ 1 h 63"/>
                <a:gd name="T68" fmla="*/ 1 w 63"/>
                <a:gd name="T69" fmla="*/ 0 h 63"/>
                <a:gd name="T70" fmla="*/ 1 w 63"/>
                <a:gd name="T71" fmla="*/ 0 h 63"/>
                <a:gd name="T72" fmla="*/ 1 w 63"/>
                <a:gd name="T73" fmla="*/ 0 h 63"/>
                <a:gd name="T74" fmla="*/ 1 w 63"/>
                <a:gd name="T75" fmla="*/ 0 h 63"/>
                <a:gd name="T76" fmla="*/ 1 w 63"/>
                <a:gd name="T77" fmla="*/ 0 h 63"/>
                <a:gd name="T78" fmla="*/ 1 w 63"/>
                <a:gd name="T79" fmla="*/ 0 h 63"/>
                <a:gd name="T80" fmla="*/ 1 w 63"/>
                <a:gd name="T81" fmla="*/ 0 h 63"/>
                <a:gd name="T82" fmla="*/ 1 w 63"/>
                <a:gd name="T83" fmla="*/ 0 h 63"/>
                <a:gd name="T84" fmla="*/ 1 w 63"/>
                <a:gd name="T85" fmla="*/ 0 h 63"/>
                <a:gd name="T86" fmla="*/ 1 w 63"/>
                <a:gd name="T87" fmla="*/ 0 h 63"/>
                <a:gd name="T88" fmla="*/ 1 w 63"/>
                <a:gd name="T89" fmla="*/ 1 h 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3"/>
                <a:gd name="T136" fmla="*/ 0 h 63"/>
                <a:gd name="T137" fmla="*/ 63 w 63"/>
                <a:gd name="T138" fmla="*/ 63 h 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3" h="63">
                  <a:moveTo>
                    <a:pt x="31" y="31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3" y="56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20" y="61"/>
                  </a:lnTo>
                  <a:lnTo>
                    <a:pt x="22" y="61"/>
                  </a:lnTo>
                  <a:lnTo>
                    <a:pt x="24" y="61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1" y="61"/>
                  </a:lnTo>
                  <a:lnTo>
                    <a:pt x="42" y="61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7" y="60"/>
                  </a:lnTo>
                  <a:lnTo>
                    <a:pt x="47" y="58"/>
                  </a:lnTo>
                  <a:lnTo>
                    <a:pt x="49" y="58"/>
                  </a:lnTo>
                  <a:lnTo>
                    <a:pt x="50" y="56"/>
                  </a:lnTo>
                  <a:lnTo>
                    <a:pt x="52" y="55"/>
                  </a:lnTo>
                  <a:lnTo>
                    <a:pt x="53" y="55"/>
                  </a:lnTo>
                  <a:lnTo>
                    <a:pt x="53" y="53"/>
                  </a:lnTo>
                  <a:lnTo>
                    <a:pt x="55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58" y="47"/>
                  </a:lnTo>
                  <a:lnTo>
                    <a:pt x="60" y="47"/>
                  </a:lnTo>
                  <a:lnTo>
                    <a:pt x="60" y="46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63" y="38"/>
                  </a:lnTo>
                  <a:lnTo>
                    <a:pt x="63" y="36"/>
                  </a:lnTo>
                  <a:lnTo>
                    <a:pt x="63" y="35"/>
                  </a:lnTo>
                  <a:lnTo>
                    <a:pt x="63" y="33"/>
                  </a:lnTo>
                  <a:lnTo>
                    <a:pt x="63" y="31"/>
                  </a:lnTo>
                  <a:lnTo>
                    <a:pt x="63" y="30"/>
                  </a:lnTo>
                  <a:lnTo>
                    <a:pt x="63" y="28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1" y="19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57" y="13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488"/>
            <p:cNvSpPr>
              <a:spLocks noChangeAspect="1"/>
            </p:cNvSpPr>
            <p:nvPr/>
          </p:nvSpPr>
          <p:spPr bwMode="auto">
            <a:xfrm>
              <a:off x="5471" y="2506"/>
              <a:ext cx="10" cy="10"/>
            </a:xfrm>
            <a:custGeom>
              <a:avLst/>
              <a:gdLst>
                <a:gd name="T0" fmla="*/ 1 w 77"/>
                <a:gd name="T1" fmla="*/ 0 h 77"/>
                <a:gd name="T2" fmla="*/ 1 w 77"/>
                <a:gd name="T3" fmla="*/ 0 h 77"/>
                <a:gd name="T4" fmla="*/ 0 w 77"/>
                <a:gd name="T5" fmla="*/ 0 h 77"/>
                <a:gd name="T6" fmla="*/ 0 w 77"/>
                <a:gd name="T7" fmla="*/ 0 h 77"/>
                <a:gd name="T8" fmla="*/ 0 w 77"/>
                <a:gd name="T9" fmla="*/ 0 h 77"/>
                <a:gd name="T10" fmla="*/ 0 w 77"/>
                <a:gd name="T11" fmla="*/ 0 h 77"/>
                <a:gd name="T12" fmla="*/ 0 w 77"/>
                <a:gd name="T13" fmla="*/ 0 h 77"/>
                <a:gd name="T14" fmla="*/ 0 w 77"/>
                <a:gd name="T15" fmla="*/ 0 h 77"/>
                <a:gd name="T16" fmla="*/ 0 w 77"/>
                <a:gd name="T17" fmla="*/ 1 h 77"/>
                <a:gd name="T18" fmla="*/ 0 w 77"/>
                <a:gd name="T19" fmla="*/ 1 h 77"/>
                <a:gd name="T20" fmla="*/ 0 w 77"/>
                <a:gd name="T21" fmla="*/ 1 h 77"/>
                <a:gd name="T22" fmla="*/ 0 w 77"/>
                <a:gd name="T23" fmla="*/ 1 h 77"/>
                <a:gd name="T24" fmla="*/ 0 w 77"/>
                <a:gd name="T25" fmla="*/ 1 h 77"/>
                <a:gd name="T26" fmla="*/ 0 w 77"/>
                <a:gd name="T27" fmla="*/ 1 h 77"/>
                <a:gd name="T28" fmla="*/ 0 w 77"/>
                <a:gd name="T29" fmla="*/ 1 h 77"/>
                <a:gd name="T30" fmla="*/ 0 w 77"/>
                <a:gd name="T31" fmla="*/ 1 h 77"/>
                <a:gd name="T32" fmla="*/ 0 w 77"/>
                <a:gd name="T33" fmla="*/ 1 h 77"/>
                <a:gd name="T34" fmla="*/ 0 w 77"/>
                <a:gd name="T35" fmla="*/ 1 h 77"/>
                <a:gd name="T36" fmla="*/ 0 w 77"/>
                <a:gd name="T37" fmla="*/ 1 h 77"/>
                <a:gd name="T38" fmla="*/ 1 w 77"/>
                <a:gd name="T39" fmla="*/ 1 h 77"/>
                <a:gd name="T40" fmla="*/ 1 w 77"/>
                <a:gd name="T41" fmla="*/ 1 h 77"/>
                <a:gd name="T42" fmla="*/ 1 w 77"/>
                <a:gd name="T43" fmla="*/ 1 h 77"/>
                <a:gd name="T44" fmla="*/ 1 w 77"/>
                <a:gd name="T45" fmla="*/ 1 h 77"/>
                <a:gd name="T46" fmla="*/ 1 w 77"/>
                <a:gd name="T47" fmla="*/ 1 h 77"/>
                <a:gd name="T48" fmla="*/ 1 w 77"/>
                <a:gd name="T49" fmla="*/ 1 h 77"/>
                <a:gd name="T50" fmla="*/ 1 w 77"/>
                <a:gd name="T51" fmla="*/ 1 h 77"/>
                <a:gd name="T52" fmla="*/ 1 w 77"/>
                <a:gd name="T53" fmla="*/ 1 h 77"/>
                <a:gd name="T54" fmla="*/ 1 w 77"/>
                <a:gd name="T55" fmla="*/ 1 h 77"/>
                <a:gd name="T56" fmla="*/ 1 w 77"/>
                <a:gd name="T57" fmla="*/ 1 h 77"/>
                <a:gd name="T58" fmla="*/ 1 w 77"/>
                <a:gd name="T59" fmla="*/ 1 h 77"/>
                <a:gd name="T60" fmla="*/ 1 w 77"/>
                <a:gd name="T61" fmla="*/ 1 h 77"/>
                <a:gd name="T62" fmla="*/ 1 w 77"/>
                <a:gd name="T63" fmla="*/ 1 h 77"/>
                <a:gd name="T64" fmla="*/ 1 w 77"/>
                <a:gd name="T65" fmla="*/ 1 h 77"/>
                <a:gd name="T66" fmla="*/ 1 w 77"/>
                <a:gd name="T67" fmla="*/ 1 h 77"/>
                <a:gd name="T68" fmla="*/ 1 w 77"/>
                <a:gd name="T69" fmla="*/ 1 h 77"/>
                <a:gd name="T70" fmla="*/ 1 w 77"/>
                <a:gd name="T71" fmla="*/ 0 h 77"/>
                <a:gd name="T72" fmla="*/ 1 w 77"/>
                <a:gd name="T73" fmla="*/ 0 h 77"/>
                <a:gd name="T74" fmla="*/ 1 w 77"/>
                <a:gd name="T75" fmla="*/ 0 h 77"/>
                <a:gd name="T76" fmla="*/ 1 w 77"/>
                <a:gd name="T77" fmla="*/ 0 h 77"/>
                <a:gd name="T78" fmla="*/ 1 w 77"/>
                <a:gd name="T79" fmla="*/ 0 h 77"/>
                <a:gd name="T80" fmla="*/ 1 w 77"/>
                <a:gd name="T81" fmla="*/ 0 h 77"/>
                <a:gd name="T82" fmla="*/ 1 w 77"/>
                <a:gd name="T83" fmla="*/ 0 h 77"/>
                <a:gd name="T84" fmla="*/ 1 w 77"/>
                <a:gd name="T85" fmla="*/ 0 h 77"/>
                <a:gd name="T86" fmla="*/ 1 w 77"/>
                <a:gd name="T87" fmla="*/ 0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77"/>
                <a:gd name="T134" fmla="*/ 77 w 77"/>
                <a:gd name="T135" fmla="*/ 77 h 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77">
                  <a:moveTo>
                    <a:pt x="38" y="0"/>
                  </a:move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10" y="65"/>
                  </a:lnTo>
                  <a:lnTo>
                    <a:pt x="11" y="65"/>
                  </a:lnTo>
                  <a:lnTo>
                    <a:pt x="13" y="66"/>
                  </a:lnTo>
                  <a:lnTo>
                    <a:pt x="14" y="68"/>
                  </a:lnTo>
                  <a:lnTo>
                    <a:pt x="16" y="69"/>
                  </a:lnTo>
                  <a:lnTo>
                    <a:pt x="17" y="69"/>
                  </a:lnTo>
                  <a:lnTo>
                    <a:pt x="19" y="71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24" y="74"/>
                  </a:lnTo>
                  <a:lnTo>
                    <a:pt x="25" y="74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33" y="75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1" y="77"/>
                  </a:lnTo>
                  <a:lnTo>
                    <a:pt x="43" y="75"/>
                  </a:lnTo>
                  <a:lnTo>
                    <a:pt x="44" y="75"/>
                  </a:lnTo>
                  <a:lnTo>
                    <a:pt x="46" y="75"/>
                  </a:lnTo>
                  <a:lnTo>
                    <a:pt x="47" y="75"/>
                  </a:lnTo>
                  <a:lnTo>
                    <a:pt x="50" y="75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5" y="72"/>
                  </a:lnTo>
                  <a:lnTo>
                    <a:pt x="57" y="72"/>
                  </a:lnTo>
                  <a:lnTo>
                    <a:pt x="58" y="71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3" y="68"/>
                  </a:lnTo>
                  <a:lnTo>
                    <a:pt x="65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71" y="60"/>
                  </a:lnTo>
                  <a:lnTo>
                    <a:pt x="71" y="58"/>
                  </a:lnTo>
                  <a:lnTo>
                    <a:pt x="72" y="57"/>
                  </a:lnTo>
                  <a:lnTo>
                    <a:pt x="72" y="55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6" y="49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7" y="39"/>
                  </a:lnTo>
                  <a:lnTo>
                    <a:pt x="77" y="38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6" y="33"/>
                  </a:lnTo>
                  <a:lnTo>
                    <a:pt x="76" y="30"/>
                  </a:lnTo>
                  <a:lnTo>
                    <a:pt x="76" y="28"/>
                  </a:lnTo>
                  <a:lnTo>
                    <a:pt x="76" y="27"/>
                  </a:lnTo>
                  <a:lnTo>
                    <a:pt x="74" y="25"/>
                  </a:lnTo>
                  <a:lnTo>
                    <a:pt x="74" y="24"/>
                  </a:lnTo>
                  <a:lnTo>
                    <a:pt x="72" y="22"/>
                  </a:lnTo>
                  <a:lnTo>
                    <a:pt x="72" y="21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9" y="16"/>
                  </a:lnTo>
                  <a:lnTo>
                    <a:pt x="68" y="14"/>
                  </a:lnTo>
                  <a:lnTo>
                    <a:pt x="66" y="13"/>
                  </a:lnTo>
                  <a:lnTo>
                    <a:pt x="66" y="11"/>
                  </a:lnTo>
                  <a:lnTo>
                    <a:pt x="65" y="10"/>
                  </a:lnTo>
                  <a:lnTo>
                    <a:pt x="63" y="8"/>
                  </a:lnTo>
                  <a:lnTo>
                    <a:pt x="61" y="8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7" y="2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</a:path>
              </a:pathLst>
            </a:custGeom>
            <a:solidFill>
              <a:schemeClr val="tx2"/>
            </a:solidFill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Rectangle 489"/>
            <p:cNvSpPr>
              <a:spLocks noChangeAspect="1" noChangeArrowheads="1"/>
            </p:cNvSpPr>
            <p:nvPr/>
          </p:nvSpPr>
          <p:spPr bwMode="auto">
            <a:xfrm>
              <a:off x="4725" y="263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-Roman"/>
                </a:rPr>
                <a:t>D 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24594" name="Line 490"/>
            <p:cNvSpPr>
              <a:spLocks noChangeAspect="1" noChangeShapeType="1"/>
            </p:cNvSpPr>
            <p:nvPr/>
          </p:nvSpPr>
          <p:spPr bwMode="auto">
            <a:xfrm>
              <a:off x="4614" y="2767"/>
              <a:ext cx="88" cy="0"/>
            </a:xfrm>
            <a:prstGeom prst="line">
              <a:avLst/>
            </a:pr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5" name="Rectangle 491"/>
            <p:cNvSpPr>
              <a:spLocks noChangeAspect="1" noChangeArrowheads="1"/>
            </p:cNvSpPr>
            <p:nvPr/>
          </p:nvSpPr>
          <p:spPr bwMode="auto">
            <a:xfrm>
              <a:off x="4807" y="2634"/>
              <a:ext cx="10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-Roman"/>
                </a:rPr>
                <a:t>Q 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24596" name="Line 492"/>
            <p:cNvSpPr>
              <a:spLocks noChangeAspect="1" noChangeShapeType="1"/>
            </p:cNvSpPr>
            <p:nvPr/>
          </p:nvSpPr>
          <p:spPr bwMode="auto">
            <a:xfrm>
              <a:off x="5046" y="2398"/>
              <a:ext cx="0" cy="56"/>
            </a:xfrm>
            <a:prstGeom prst="line">
              <a:avLst/>
            </a:pr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7" name="Line 493"/>
            <p:cNvSpPr>
              <a:spLocks noChangeAspect="1" noChangeShapeType="1"/>
            </p:cNvSpPr>
            <p:nvPr/>
          </p:nvSpPr>
          <p:spPr bwMode="auto">
            <a:xfrm>
              <a:off x="5247" y="2426"/>
              <a:ext cx="1" cy="60"/>
            </a:xfrm>
            <a:prstGeom prst="line">
              <a:avLst/>
            </a:pr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8" name="Rectangle 494"/>
            <p:cNvSpPr>
              <a:spLocks noChangeAspect="1" noChangeArrowheads="1"/>
            </p:cNvSpPr>
            <p:nvPr/>
          </p:nvSpPr>
          <p:spPr bwMode="auto">
            <a:xfrm>
              <a:off x="4702" y="2594"/>
              <a:ext cx="147" cy="228"/>
            </a:xfrm>
            <a:prstGeom prst="rect">
              <a:avLst/>
            </a:prstGeom>
            <a:noFill/>
            <a:ln w="2381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495"/>
            <p:cNvSpPr>
              <a:spLocks noChangeAspect="1"/>
            </p:cNvSpPr>
            <p:nvPr/>
          </p:nvSpPr>
          <p:spPr bwMode="auto">
            <a:xfrm>
              <a:off x="5017" y="2438"/>
              <a:ext cx="59" cy="144"/>
            </a:xfrm>
            <a:custGeom>
              <a:avLst/>
              <a:gdLst>
                <a:gd name="T0" fmla="*/ 8 w 439"/>
                <a:gd name="T1" fmla="*/ 15 h 1129"/>
                <a:gd name="T2" fmla="*/ 8 w 439"/>
                <a:gd name="T3" fmla="*/ 4 h 1129"/>
                <a:gd name="T4" fmla="*/ 0 w 439"/>
                <a:gd name="T5" fmla="*/ 0 h 1129"/>
                <a:gd name="T6" fmla="*/ 0 w 439"/>
                <a:gd name="T7" fmla="*/ 18 h 1129"/>
                <a:gd name="T8" fmla="*/ 8 w 439"/>
                <a:gd name="T9" fmla="*/ 15 h 1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9"/>
                <a:gd name="T16" fmla="*/ 0 h 1129"/>
                <a:gd name="T17" fmla="*/ 439 w 439"/>
                <a:gd name="T18" fmla="*/ 1129 h 1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9" h="1129">
                  <a:moveTo>
                    <a:pt x="439" y="910"/>
                  </a:moveTo>
                  <a:lnTo>
                    <a:pt x="439" y="219"/>
                  </a:lnTo>
                  <a:lnTo>
                    <a:pt x="0" y="0"/>
                  </a:lnTo>
                  <a:lnTo>
                    <a:pt x="0" y="1129"/>
                  </a:lnTo>
                  <a:lnTo>
                    <a:pt x="439" y="910"/>
                  </a:lnTo>
                  <a:close/>
                </a:path>
              </a:pathLst>
            </a:cu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496"/>
            <p:cNvSpPr>
              <a:spLocks noChangeAspect="1"/>
            </p:cNvSpPr>
            <p:nvPr/>
          </p:nvSpPr>
          <p:spPr bwMode="auto">
            <a:xfrm>
              <a:off x="5210" y="2466"/>
              <a:ext cx="88" cy="88"/>
            </a:xfrm>
            <a:custGeom>
              <a:avLst/>
              <a:gdLst>
                <a:gd name="T0" fmla="*/ 12 w 659"/>
                <a:gd name="T1" fmla="*/ 6 h 691"/>
                <a:gd name="T2" fmla="*/ 0 w 659"/>
                <a:gd name="T3" fmla="*/ 11 h 691"/>
                <a:gd name="T4" fmla="*/ 0 w 659"/>
                <a:gd name="T5" fmla="*/ 0 h 691"/>
                <a:gd name="T6" fmla="*/ 12 w 659"/>
                <a:gd name="T7" fmla="*/ 6 h 6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9"/>
                <a:gd name="T13" fmla="*/ 0 h 691"/>
                <a:gd name="T14" fmla="*/ 659 w 659"/>
                <a:gd name="T15" fmla="*/ 691 h 6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9" h="691">
                  <a:moveTo>
                    <a:pt x="659" y="345"/>
                  </a:moveTo>
                  <a:lnTo>
                    <a:pt x="0" y="691"/>
                  </a:lnTo>
                  <a:lnTo>
                    <a:pt x="0" y="0"/>
                  </a:lnTo>
                  <a:lnTo>
                    <a:pt x="659" y="345"/>
                  </a:lnTo>
                  <a:close/>
                </a:path>
              </a:pathLst>
            </a:cu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497"/>
            <p:cNvSpPr>
              <a:spLocks noChangeAspect="1"/>
            </p:cNvSpPr>
            <p:nvPr/>
          </p:nvSpPr>
          <p:spPr bwMode="auto">
            <a:xfrm>
              <a:off x="4702" y="3479"/>
              <a:ext cx="29" cy="28"/>
            </a:xfrm>
            <a:custGeom>
              <a:avLst/>
              <a:gdLst>
                <a:gd name="T0" fmla="*/ 0 w 220"/>
                <a:gd name="T1" fmla="*/ 4 h 220"/>
                <a:gd name="T2" fmla="*/ 4 w 220"/>
                <a:gd name="T3" fmla="*/ 2 h 220"/>
                <a:gd name="T4" fmla="*/ 0 w 220"/>
                <a:gd name="T5" fmla="*/ 0 h 220"/>
                <a:gd name="T6" fmla="*/ 0 60000 65536"/>
                <a:gd name="T7" fmla="*/ 0 60000 65536"/>
                <a:gd name="T8" fmla="*/ 0 60000 65536"/>
                <a:gd name="T9" fmla="*/ 0 w 220"/>
                <a:gd name="T10" fmla="*/ 0 h 220"/>
                <a:gd name="T11" fmla="*/ 220 w 220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" h="220">
                  <a:moveTo>
                    <a:pt x="0" y="220"/>
                  </a:moveTo>
                  <a:lnTo>
                    <a:pt x="220" y="126"/>
                  </a:lnTo>
                  <a:lnTo>
                    <a:pt x="0" y="0"/>
                  </a:lnTo>
                </a:path>
              </a:pathLst>
            </a:cu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498"/>
            <p:cNvSpPr>
              <a:spLocks noChangeAspect="1"/>
            </p:cNvSpPr>
            <p:nvPr/>
          </p:nvSpPr>
          <p:spPr bwMode="auto">
            <a:xfrm>
              <a:off x="4849" y="3267"/>
              <a:ext cx="168" cy="112"/>
            </a:xfrm>
            <a:custGeom>
              <a:avLst/>
              <a:gdLst>
                <a:gd name="T0" fmla="*/ 22 w 1256"/>
                <a:gd name="T1" fmla="*/ 0 h 879"/>
                <a:gd name="T2" fmla="*/ 8 w 1256"/>
                <a:gd name="T3" fmla="*/ 0 h 879"/>
                <a:gd name="T4" fmla="*/ 8 w 1256"/>
                <a:gd name="T5" fmla="*/ 14 h 879"/>
                <a:gd name="T6" fmla="*/ 0 w 1256"/>
                <a:gd name="T7" fmla="*/ 14 h 8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6"/>
                <a:gd name="T13" fmla="*/ 0 h 879"/>
                <a:gd name="T14" fmla="*/ 1256 w 1256"/>
                <a:gd name="T15" fmla="*/ 879 h 8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6" h="879">
                  <a:moveTo>
                    <a:pt x="1256" y="0"/>
                  </a:moveTo>
                  <a:lnTo>
                    <a:pt x="471" y="0"/>
                  </a:lnTo>
                  <a:lnTo>
                    <a:pt x="471" y="879"/>
                  </a:lnTo>
                  <a:lnTo>
                    <a:pt x="0" y="879"/>
                  </a:lnTo>
                </a:path>
              </a:pathLst>
            </a:cu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499"/>
            <p:cNvSpPr>
              <a:spLocks noChangeAspect="1"/>
            </p:cNvSpPr>
            <p:nvPr/>
          </p:nvSpPr>
          <p:spPr bwMode="auto">
            <a:xfrm>
              <a:off x="4555" y="3207"/>
              <a:ext cx="462" cy="172"/>
            </a:xfrm>
            <a:custGeom>
              <a:avLst/>
              <a:gdLst>
                <a:gd name="T0" fmla="*/ 0 w 3454"/>
                <a:gd name="T1" fmla="*/ 22 h 1350"/>
                <a:gd name="T2" fmla="*/ 0 w 3454"/>
                <a:gd name="T3" fmla="*/ 0 h 1350"/>
                <a:gd name="T4" fmla="*/ 62 w 3454"/>
                <a:gd name="T5" fmla="*/ 0 h 1350"/>
                <a:gd name="T6" fmla="*/ 0 60000 65536"/>
                <a:gd name="T7" fmla="*/ 0 60000 65536"/>
                <a:gd name="T8" fmla="*/ 0 60000 65536"/>
                <a:gd name="T9" fmla="*/ 0 w 3454"/>
                <a:gd name="T10" fmla="*/ 0 h 1350"/>
                <a:gd name="T11" fmla="*/ 3454 w 3454"/>
                <a:gd name="T12" fmla="*/ 1350 h 13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54" h="1350">
                  <a:moveTo>
                    <a:pt x="0" y="1350"/>
                  </a:moveTo>
                  <a:lnTo>
                    <a:pt x="0" y="0"/>
                  </a:lnTo>
                  <a:lnTo>
                    <a:pt x="3454" y="0"/>
                  </a:lnTo>
                </a:path>
              </a:pathLst>
            </a:cu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500"/>
            <p:cNvSpPr>
              <a:spLocks noChangeAspect="1" noChangeShapeType="1"/>
            </p:cNvSpPr>
            <p:nvPr/>
          </p:nvSpPr>
          <p:spPr bwMode="auto">
            <a:xfrm>
              <a:off x="4446" y="3379"/>
              <a:ext cx="256" cy="1"/>
            </a:xfrm>
            <a:prstGeom prst="line">
              <a:avLst/>
            </a:pr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5" name="Freeform 501"/>
            <p:cNvSpPr>
              <a:spLocks noChangeAspect="1"/>
            </p:cNvSpPr>
            <p:nvPr/>
          </p:nvSpPr>
          <p:spPr bwMode="auto">
            <a:xfrm>
              <a:off x="4551" y="3375"/>
              <a:ext cx="9" cy="8"/>
            </a:xfrm>
            <a:custGeom>
              <a:avLst/>
              <a:gdLst>
                <a:gd name="T0" fmla="*/ 1 w 63"/>
                <a:gd name="T1" fmla="*/ 0 h 63"/>
                <a:gd name="T2" fmla="*/ 1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w 63"/>
                <a:gd name="T9" fmla="*/ 0 h 63"/>
                <a:gd name="T10" fmla="*/ 0 w 63"/>
                <a:gd name="T11" fmla="*/ 0 h 63"/>
                <a:gd name="T12" fmla="*/ 0 w 63"/>
                <a:gd name="T13" fmla="*/ 0 h 63"/>
                <a:gd name="T14" fmla="*/ 0 w 63"/>
                <a:gd name="T15" fmla="*/ 0 h 63"/>
                <a:gd name="T16" fmla="*/ 0 w 63"/>
                <a:gd name="T17" fmla="*/ 0 h 63"/>
                <a:gd name="T18" fmla="*/ 0 w 63"/>
                <a:gd name="T19" fmla="*/ 0 h 63"/>
                <a:gd name="T20" fmla="*/ 0 w 63"/>
                <a:gd name="T21" fmla="*/ 1 h 63"/>
                <a:gd name="T22" fmla="*/ 0 w 63"/>
                <a:gd name="T23" fmla="*/ 1 h 63"/>
                <a:gd name="T24" fmla="*/ 0 w 63"/>
                <a:gd name="T25" fmla="*/ 1 h 63"/>
                <a:gd name="T26" fmla="*/ 0 w 63"/>
                <a:gd name="T27" fmla="*/ 1 h 63"/>
                <a:gd name="T28" fmla="*/ 0 w 63"/>
                <a:gd name="T29" fmla="*/ 1 h 63"/>
                <a:gd name="T30" fmla="*/ 0 w 63"/>
                <a:gd name="T31" fmla="*/ 1 h 63"/>
                <a:gd name="T32" fmla="*/ 0 w 63"/>
                <a:gd name="T33" fmla="*/ 1 h 63"/>
                <a:gd name="T34" fmla="*/ 0 w 63"/>
                <a:gd name="T35" fmla="*/ 1 h 63"/>
                <a:gd name="T36" fmla="*/ 0 w 63"/>
                <a:gd name="T37" fmla="*/ 1 h 63"/>
                <a:gd name="T38" fmla="*/ 0 w 63"/>
                <a:gd name="T39" fmla="*/ 1 h 63"/>
                <a:gd name="T40" fmla="*/ 1 w 63"/>
                <a:gd name="T41" fmla="*/ 1 h 63"/>
                <a:gd name="T42" fmla="*/ 1 w 63"/>
                <a:gd name="T43" fmla="*/ 1 h 63"/>
                <a:gd name="T44" fmla="*/ 1 w 63"/>
                <a:gd name="T45" fmla="*/ 1 h 63"/>
                <a:gd name="T46" fmla="*/ 1 w 63"/>
                <a:gd name="T47" fmla="*/ 1 h 63"/>
                <a:gd name="T48" fmla="*/ 1 w 63"/>
                <a:gd name="T49" fmla="*/ 1 h 63"/>
                <a:gd name="T50" fmla="*/ 1 w 63"/>
                <a:gd name="T51" fmla="*/ 1 h 63"/>
                <a:gd name="T52" fmla="*/ 1 w 63"/>
                <a:gd name="T53" fmla="*/ 1 h 63"/>
                <a:gd name="T54" fmla="*/ 1 w 63"/>
                <a:gd name="T55" fmla="*/ 1 h 63"/>
                <a:gd name="T56" fmla="*/ 1 w 63"/>
                <a:gd name="T57" fmla="*/ 1 h 63"/>
                <a:gd name="T58" fmla="*/ 1 w 63"/>
                <a:gd name="T59" fmla="*/ 1 h 63"/>
                <a:gd name="T60" fmla="*/ 1 w 63"/>
                <a:gd name="T61" fmla="*/ 1 h 63"/>
                <a:gd name="T62" fmla="*/ 1 w 63"/>
                <a:gd name="T63" fmla="*/ 1 h 63"/>
                <a:gd name="T64" fmla="*/ 1 w 63"/>
                <a:gd name="T65" fmla="*/ 1 h 63"/>
                <a:gd name="T66" fmla="*/ 1 w 63"/>
                <a:gd name="T67" fmla="*/ 1 h 63"/>
                <a:gd name="T68" fmla="*/ 1 w 63"/>
                <a:gd name="T69" fmla="*/ 0 h 63"/>
                <a:gd name="T70" fmla="*/ 1 w 63"/>
                <a:gd name="T71" fmla="*/ 0 h 63"/>
                <a:gd name="T72" fmla="*/ 1 w 63"/>
                <a:gd name="T73" fmla="*/ 0 h 63"/>
                <a:gd name="T74" fmla="*/ 1 w 63"/>
                <a:gd name="T75" fmla="*/ 0 h 63"/>
                <a:gd name="T76" fmla="*/ 1 w 63"/>
                <a:gd name="T77" fmla="*/ 0 h 63"/>
                <a:gd name="T78" fmla="*/ 1 w 63"/>
                <a:gd name="T79" fmla="*/ 0 h 63"/>
                <a:gd name="T80" fmla="*/ 1 w 63"/>
                <a:gd name="T81" fmla="*/ 0 h 63"/>
                <a:gd name="T82" fmla="*/ 1 w 63"/>
                <a:gd name="T83" fmla="*/ 0 h 63"/>
                <a:gd name="T84" fmla="*/ 1 w 63"/>
                <a:gd name="T85" fmla="*/ 0 h 63"/>
                <a:gd name="T86" fmla="*/ 1 w 63"/>
                <a:gd name="T87" fmla="*/ 0 h 63"/>
                <a:gd name="T88" fmla="*/ 1 w 63"/>
                <a:gd name="T89" fmla="*/ 1 h 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3"/>
                <a:gd name="T136" fmla="*/ 0 h 63"/>
                <a:gd name="T137" fmla="*/ 63 w 63"/>
                <a:gd name="T138" fmla="*/ 63 h 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3" h="63">
                  <a:moveTo>
                    <a:pt x="31" y="32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5" y="47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9" y="54"/>
                  </a:lnTo>
                  <a:lnTo>
                    <a:pt x="11" y="55"/>
                  </a:lnTo>
                  <a:lnTo>
                    <a:pt x="13" y="57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20" y="61"/>
                  </a:lnTo>
                  <a:lnTo>
                    <a:pt x="22" y="61"/>
                  </a:lnTo>
                  <a:lnTo>
                    <a:pt x="24" y="61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1" y="61"/>
                  </a:lnTo>
                  <a:lnTo>
                    <a:pt x="42" y="61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7" y="60"/>
                  </a:lnTo>
                  <a:lnTo>
                    <a:pt x="47" y="58"/>
                  </a:lnTo>
                  <a:lnTo>
                    <a:pt x="49" y="58"/>
                  </a:lnTo>
                  <a:lnTo>
                    <a:pt x="50" y="57"/>
                  </a:lnTo>
                  <a:lnTo>
                    <a:pt x="52" y="55"/>
                  </a:lnTo>
                  <a:lnTo>
                    <a:pt x="53" y="55"/>
                  </a:lnTo>
                  <a:lnTo>
                    <a:pt x="53" y="54"/>
                  </a:lnTo>
                  <a:lnTo>
                    <a:pt x="55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58" y="47"/>
                  </a:lnTo>
                  <a:lnTo>
                    <a:pt x="60" y="47"/>
                  </a:lnTo>
                  <a:lnTo>
                    <a:pt x="60" y="46"/>
                  </a:lnTo>
                  <a:lnTo>
                    <a:pt x="61" y="44"/>
                  </a:lnTo>
                  <a:lnTo>
                    <a:pt x="61" y="43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63" y="38"/>
                  </a:lnTo>
                  <a:lnTo>
                    <a:pt x="63" y="36"/>
                  </a:lnTo>
                  <a:lnTo>
                    <a:pt x="63" y="35"/>
                  </a:lnTo>
                  <a:lnTo>
                    <a:pt x="63" y="33"/>
                  </a:lnTo>
                  <a:lnTo>
                    <a:pt x="63" y="32"/>
                  </a:lnTo>
                  <a:lnTo>
                    <a:pt x="63" y="30"/>
                  </a:lnTo>
                  <a:lnTo>
                    <a:pt x="63" y="28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61" y="22"/>
                  </a:lnTo>
                  <a:lnTo>
                    <a:pt x="61" y="21"/>
                  </a:lnTo>
                  <a:lnTo>
                    <a:pt x="61" y="19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57" y="13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3" y="10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502"/>
            <p:cNvSpPr>
              <a:spLocks noChangeAspect="1"/>
            </p:cNvSpPr>
            <p:nvPr/>
          </p:nvSpPr>
          <p:spPr bwMode="auto">
            <a:xfrm>
              <a:off x="4548" y="3377"/>
              <a:ext cx="11" cy="10"/>
            </a:xfrm>
            <a:custGeom>
              <a:avLst/>
              <a:gdLst>
                <a:gd name="T0" fmla="*/ 1 w 77"/>
                <a:gd name="T1" fmla="*/ 0 h 77"/>
                <a:gd name="T2" fmla="*/ 1 w 77"/>
                <a:gd name="T3" fmla="*/ 0 h 77"/>
                <a:gd name="T4" fmla="*/ 0 w 77"/>
                <a:gd name="T5" fmla="*/ 0 h 77"/>
                <a:gd name="T6" fmla="*/ 0 w 77"/>
                <a:gd name="T7" fmla="*/ 0 h 77"/>
                <a:gd name="T8" fmla="*/ 0 w 77"/>
                <a:gd name="T9" fmla="*/ 0 h 77"/>
                <a:gd name="T10" fmla="*/ 0 w 77"/>
                <a:gd name="T11" fmla="*/ 0 h 77"/>
                <a:gd name="T12" fmla="*/ 0 w 77"/>
                <a:gd name="T13" fmla="*/ 0 h 77"/>
                <a:gd name="T14" fmla="*/ 0 w 77"/>
                <a:gd name="T15" fmla="*/ 0 h 77"/>
                <a:gd name="T16" fmla="*/ 0 w 77"/>
                <a:gd name="T17" fmla="*/ 0 h 77"/>
                <a:gd name="T18" fmla="*/ 0 w 77"/>
                <a:gd name="T19" fmla="*/ 1 h 77"/>
                <a:gd name="T20" fmla="*/ 0 w 77"/>
                <a:gd name="T21" fmla="*/ 1 h 77"/>
                <a:gd name="T22" fmla="*/ 0 w 77"/>
                <a:gd name="T23" fmla="*/ 1 h 77"/>
                <a:gd name="T24" fmla="*/ 0 w 77"/>
                <a:gd name="T25" fmla="*/ 1 h 77"/>
                <a:gd name="T26" fmla="*/ 0 w 77"/>
                <a:gd name="T27" fmla="*/ 1 h 77"/>
                <a:gd name="T28" fmla="*/ 0 w 77"/>
                <a:gd name="T29" fmla="*/ 1 h 77"/>
                <a:gd name="T30" fmla="*/ 0 w 77"/>
                <a:gd name="T31" fmla="*/ 1 h 77"/>
                <a:gd name="T32" fmla="*/ 0 w 77"/>
                <a:gd name="T33" fmla="*/ 1 h 77"/>
                <a:gd name="T34" fmla="*/ 0 w 77"/>
                <a:gd name="T35" fmla="*/ 1 h 77"/>
                <a:gd name="T36" fmla="*/ 0 w 77"/>
                <a:gd name="T37" fmla="*/ 1 h 77"/>
                <a:gd name="T38" fmla="*/ 1 w 77"/>
                <a:gd name="T39" fmla="*/ 1 h 77"/>
                <a:gd name="T40" fmla="*/ 1 w 77"/>
                <a:gd name="T41" fmla="*/ 1 h 77"/>
                <a:gd name="T42" fmla="*/ 1 w 77"/>
                <a:gd name="T43" fmla="*/ 1 h 77"/>
                <a:gd name="T44" fmla="*/ 1 w 77"/>
                <a:gd name="T45" fmla="*/ 1 h 77"/>
                <a:gd name="T46" fmla="*/ 1 w 77"/>
                <a:gd name="T47" fmla="*/ 1 h 77"/>
                <a:gd name="T48" fmla="*/ 1 w 77"/>
                <a:gd name="T49" fmla="*/ 1 h 77"/>
                <a:gd name="T50" fmla="*/ 1 w 77"/>
                <a:gd name="T51" fmla="*/ 1 h 77"/>
                <a:gd name="T52" fmla="*/ 1 w 77"/>
                <a:gd name="T53" fmla="*/ 1 h 77"/>
                <a:gd name="T54" fmla="*/ 1 w 77"/>
                <a:gd name="T55" fmla="*/ 1 h 77"/>
                <a:gd name="T56" fmla="*/ 1 w 77"/>
                <a:gd name="T57" fmla="*/ 1 h 77"/>
                <a:gd name="T58" fmla="*/ 1 w 77"/>
                <a:gd name="T59" fmla="*/ 1 h 77"/>
                <a:gd name="T60" fmla="*/ 2 w 77"/>
                <a:gd name="T61" fmla="*/ 1 h 77"/>
                <a:gd name="T62" fmla="*/ 2 w 77"/>
                <a:gd name="T63" fmla="*/ 1 h 77"/>
                <a:gd name="T64" fmla="*/ 2 w 77"/>
                <a:gd name="T65" fmla="*/ 1 h 77"/>
                <a:gd name="T66" fmla="*/ 2 w 77"/>
                <a:gd name="T67" fmla="*/ 1 h 77"/>
                <a:gd name="T68" fmla="*/ 2 w 77"/>
                <a:gd name="T69" fmla="*/ 1 h 77"/>
                <a:gd name="T70" fmla="*/ 2 w 77"/>
                <a:gd name="T71" fmla="*/ 0 h 77"/>
                <a:gd name="T72" fmla="*/ 1 w 77"/>
                <a:gd name="T73" fmla="*/ 0 h 77"/>
                <a:gd name="T74" fmla="*/ 1 w 77"/>
                <a:gd name="T75" fmla="*/ 0 h 77"/>
                <a:gd name="T76" fmla="*/ 1 w 77"/>
                <a:gd name="T77" fmla="*/ 0 h 77"/>
                <a:gd name="T78" fmla="*/ 1 w 77"/>
                <a:gd name="T79" fmla="*/ 0 h 77"/>
                <a:gd name="T80" fmla="*/ 1 w 77"/>
                <a:gd name="T81" fmla="*/ 0 h 77"/>
                <a:gd name="T82" fmla="*/ 1 w 77"/>
                <a:gd name="T83" fmla="*/ 0 h 77"/>
                <a:gd name="T84" fmla="*/ 1 w 77"/>
                <a:gd name="T85" fmla="*/ 0 h 77"/>
                <a:gd name="T86" fmla="*/ 1 w 77"/>
                <a:gd name="T87" fmla="*/ 0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77"/>
                <a:gd name="T134" fmla="*/ 77 w 77"/>
                <a:gd name="T135" fmla="*/ 77 h 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77">
                  <a:moveTo>
                    <a:pt x="38" y="0"/>
                  </a:move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5" y="56"/>
                  </a:lnTo>
                  <a:lnTo>
                    <a:pt x="5" y="58"/>
                  </a:lnTo>
                  <a:lnTo>
                    <a:pt x="6" y="59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3" y="66"/>
                  </a:lnTo>
                  <a:lnTo>
                    <a:pt x="14" y="67"/>
                  </a:lnTo>
                  <a:lnTo>
                    <a:pt x="16" y="69"/>
                  </a:lnTo>
                  <a:lnTo>
                    <a:pt x="17" y="69"/>
                  </a:lnTo>
                  <a:lnTo>
                    <a:pt x="19" y="70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24" y="74"/>
                  </a:lnTo>
                  <a:lnTo>
                    <a:pt x="25" y="74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33" y="75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1" y="77"/>
                  </a:lnTo>
                  <a:lnTo>
                    <a:pt x="43" y="75"/>
                  </a:lnTo>
                  <a:lnTo>
                    <a:pt x="44" y="75"/>
                  </a:lnTo>
                  <a:lnTo>
                    <a:pt x="46" y="75"/>
                  </a:lnTo>
                  <a:lnTo>
                    <a:pt x="47" y="75"/>
                  </a:lnTo>
                  <a:lnTo>
                    <a:pt x="50" y="75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5" y="72"/>
                  </a:lnTo>
                  <a:lnTo>
                    <a:pt x="57" y="72"/>
                  </a:lnTo>
                  <a:lnTo>
                    <a:pt x="58" y="70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3" y="67"/>
                  </a:lnTo>
                  <a:lnTo>
                    <a:pt x="65" y="66"/>
                  </a:lnTo>
                  <a:lnTo>
                    <a:pt x="66" y="64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71" y="59"/>
                  </a:lnTo>
                  <a:lnTo>
                    <a:pt x="71" y="58"/>
                  </a:lnTo>
                  <a:lnTo>
                    <a:pt x="72" y="56"/>
                  </a:lnTo>
                  <a:lnTo>
                    <a:pt x="72" y="55"/>
                  </a:lnTo>
                  <a:lnTo>
                    <a:pt x="74" y="53"/>
                  </a:lnTo>
                  <a:lnTo>
                    <a:pt x="74" y="52"/>
                  </a:lnTo>
                  <a:lnTo>
                    <a:pt x="76" y="48"/>
                  </a:lnTo>
                  <a:lnTo>
                    <a:pt x="76" y="47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7" y="42"/>
                  </a:lnTo>
                  <a:lnTo>
                    <a:pt x="77" y="39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7" y="34"/>
                  </a:lnTo>
                  <a:lnTo>
                    <a:pt x="76" y="33"/>
                  </a:lnTo>
                  <a:lnTo>
                    <a:pt x="76" y="30"/>
                  </a:lnTo>
                  <a:lnTo>
                    <a:pt x="76" y="28"/>
                  </a:lnTo>
                  <a:lnTo>
                    <a:pt x="76" y="26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9" y="15"/>
                  </a:lnTo>
                  <a:lnTo>
                    <a:pt x="68" y="14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5" y="9"/>
                  </a:lnTo>
                  <a:lnTo>
                    <a:pt x="63" y="8"/>
                  </a:lnTo>
                  <a:lnTo>
                    <a:pt x="61" y="8"/>
                  </a:lnTo>
                  <a:lnTo>
                    <a:pt x="60" y="6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</a:path>
              </a:pathLst>
            </a:custGeom>
            <a:solidFill>
              <a:schemeClr val="tx2"/>
            </a:solidFill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Rectangle 503"/>
            <p:cNvSpPr>
              <a:spLocks noChangeAspect="1" noChangeArrowheads="1"/>
            </p:cNvSpPr>
            <p:nvPr/>
          </p:nvSpPr>
          <p:spPr bwMode="auto">
            <a:xfrm>
              <a:off x="4724" y="336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-Roman"/>
                </a:rPr>
                <a:t>D 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24608" name="Line 504"/>
            <p:cNvSpPr>
              <a:spLocks noChangeAspect="1" noChangeShapeType="1"/>
            </p:cNvSpPr>
            <p:nvPr/>
          </p:nvSpPr>
          <p:spPr bwMode="auto">
            <a:xfrm>
              <a:off x="4614" y="3496"/>
              <a:ext cx="88" cy="0"/>
            </a:xfrm>
            <a:prstGeom prst="line">
              <a:avLst/>
            </a:pr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9" name="Rectangle 505"/>
            <p:cNvSpPr>
              <a:spLocks noChangeAspect="1" noChangeArrowheads="1"/>
            </p:cNvSpPr>
            <p:nvPr/>
          </p:nvSpPr>
          <p:spPr bwMode="auto">
            <a:xfrm>
              <a:off x="4807" y="3364"/>
              <a:ext cx="10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-Roman"/>
                </a:rPr>
                <a:t>Q 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24610" name="Line 506"/>
            <p:cNvSpPr>
              <a:spLocks noChangeAspect="1" noChangeShapeType="1"/>
            </p:cNvSpPr>
            <p:nvPr/>
          </p:nvSpPr>
          <p:spPr bwMode="auto">
            <a:xfrm>
              <a:off x="5046" y="3127"/>
              <a:ext cx="0" cy="57"/>
            </a:xfrm>
            <a:prstGeom prst="line">
              <a:avLst/>
            </a:pr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1" name="Rectangle 507"/>
            <p:cNvSpPr>
              <a:spLocks noChangeAspect="1" noChangeArrowheads="1"/>
            </p:cNvSpPr>
            <p:nvPr/>
          </p:nvSpPr>
          <p:spPr bwMode="auto">
            <a:xfrm>
              <a:off x="4702" y="3323"/>
              <a:ext cx="147" cy="228"/>
            </a:xfrm>
            <a:prstGeom prst="rect">
              <a:avLst/>
            </a:prstGeom>
            <a:noFill/>
            <a:ln w="2381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508"/>
            <p:cNvSpPr>
              <a:spLocks noChangeAspect="1"/>
            </p:cNvSpPr>
            <p:nvPr/>
          </p:nvSpPr>
          <p:spPr bwMode="auto">
            <a:xfrm>
              <a:off x="5017" y="3167"/>
              <a:ext cx="58" cy="144"/>
            </a:xfrm>
            <a:custGeom>
              <a:avLst/>
              <a:gdLst>
                <a:gd name="T0" fmla="*/ 8 w 439"/>
                <a:gd name="T1" fmla="*/ 15 h 1129"/>
                <a:gd name="T2" fmla="*/ 8 w 439"/>
                <a:gd name="T3" fmla="*/ 4 h 1129"/>
                <a:gd name="T4" fmla="*/ 0 w 439"/>
                <a:gd name="T5" fmla="*/ 0 h 1129"/>
                <a:gd name="T6" fmla="*/ 0 w 439"/>
                <a:gd name="T7" fmla="*/ 18 h 1129"/>
                <a:gd name="T8" fmla="*/ 8 w 439"/>
                <a:gd name="T9" fmla="*/ 15 h 1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9"/>
                <a:gd name="T16" fmla="*/ 0 h 1129"/>
                <a:gd name="T17" fmla="*/ 439 w 439"/>
                <a:gd name="T18" fmla="*/ 1129 h 1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9" h="1129">
                  <a:moveTo>
                    <a:pt x="439" y="910"/>
                  </a:moveTo>
                  <a:lnTo>
                    <a:pt x="439" y="219"/>
                  </a:lnTo>
                  <a:lnTo>
                    <a:pt x="0" y="0"/>
                  </a:lnTo>
                  <a:lnTo>
                    <a:pt x="0" y="1129"/>
                  </a:lnTo>
                  <a:lnTo>
                    <a:pt x="439" y="910"/>
                  </a:lnTo>
                  <a:close/>
                </a:path>
              </a:pathLst>
            </a:cu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Line 509"/>
            <p:cNvSpPr>
              <a:spLocks noChangeAspect="1" noChangeShapeType="1"/>
            </p:cNvSpPr>
            <p:nvPr/>
          </p:nvSpPr>
          <p:spPr bwMode="auto">
            <a:xfrm>
              <a:off x="5077" y="3238"/>
              <a:ext cx="3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614" name="Freeform 510"/>
            <p:cNvSpPr>
              <a:spLocks noChangeAspect="1"/>
            </p:cNvSpPr>
            <p:nvPr/>
          </p:nvSpPr>
          <p:spPr bwMode="auto">
            <a:xfrm>
              <a:off x="4705" y="3113"/>
              <a:ext cx="29" cy="28"/>
            </a:xfrm>
            <a:custGeom>
              <a:avLst/>
              <a:gdLst>
                <a:gd name="T0" fmla="*/ 0 w 220"/>
                <a:gd name="T1" fmla="*/ 4 h 220"/>
                <a:gd name="T2" fmla="*/ 4 w 220"/>
                <a:gd name="T3" fmla="*/ 2 h 220"/>
                <a:gd name="T4" fmla="*/ 0 w 220"/>
                <a:gd name="T5" fmla="*/ 0 h 220"/>
                <a:gd name="T6" fmla="*/ 0 60000 65536"/>
                <a:gd name="T7" fmla="*/ 0 60000 65536"/>
                <a:gd name="T8" fmla="*/ 0 60000 65536"/>
                <a:gd name="T9" fmla="*/ 0 w 220"/>
                <a:gd name="T10" fmla="*/ 0 h 220"/>
                <a:gd name="T11" fmla="*/ 220 w 220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" h="220">
                  <a:moveTo>
                    <a:pt x="0" y="220"/>
                  </a:moveTo>
                  <a:lnTo>
                    <a:pt x="220" y="126"/>
                  </a:lnTo>
                  <a:lnTo>
                    <a:pt x="0" y="0"/>
                  </a:lnTo>
                </a:path>
              </a:pathLst>
            </a:cu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511"/>
            <p:cNvSpPr>
              <a:spLocks noChangeAspect="1" noChangeShapeType="1"/>
            </p:cNvSpPr>
            <p:nvPr/>
          </p:nvSpPr>
          <p:spPr bwMode="auto">
            <a:xfrm>
              <a:off x="5078" y="2873"/>
              <a:ext cx="134" cy="0"/>
            </a:xfrm>
            <a:prstGeom prst="line">
              <a:avLst/>
            </a:pr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6" name="Freeform 512"/>
            <p:cNvSpPr>
              <a:spLocks noChangeAspect="1"/>
            </p:cNvSpPr>
            <p:nvPr/>
          </p:nvSpPr>
          <p:spPr bwMode="auto">
            <a:xfrm>
              <a:off x="4852" y="2901"/>
              <a:ext cx="168" cy="112"/>
            </a:xfrm>
            <a:custGeom>
              <a:avLst/>
              <a:gdLst>
                <a:gd name="T0" fmla="*/ 22 w 1256"/>
                <a:gd name="T1" fmla="*/ 0 h 879"/>
                <a:gd name="T2" fmla="*/ 8 w 1256"/>
                <a:gd name="T3" fmla="*/ 0 h 879"/>
                <a:gd name="T4" fmla="*/ 8 w 1256"/>
                <a:gd name="T5" fmla="*/ 14 h 879"/>
                <a:gd name="T6" fmla="*/ 0 w 1256"/>
                <a:gd name="T7" fmla="*/ 14 h 8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6"/>
                <a:gd name="T13" fmla="*/ 0 h 879"/>
                <a:gd name="T14" fmla="*/ 1256 w 1256"/>
                <a:gd name="T15" fmla="*/ 879 h 8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6" h="879">
                  <a:moveTo>
                    <a:pt x="1256" y="0"/>
                  </a:moveTo>
                  <a:lnTo>
                    <a:pt x="471" y="0"/>
                  </a:lnTo>
                  <a:lnTo>
                    <a:pt x="471" y="879"/>
                  </a:lnTo>
                  <a:lnTo>
                    <a:pt x="0" y="879"/>
                  </a:lnTo>
                </a:path>
              </a:pathLst>
            </a:cu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513"/>
            <p:cNvSpPr>
              <a:spLocks noChangeAspect="1"/>
            </p:cNvSpPr>
            <p:nvPr/>
          </p:nvSpPr>
          <p:spPr bwMode="auto">
            <a:xfrm>
              <a:off x="4559" y="2841"/>
              <a:ext cx="461" cy="172"/>
            </a:xfrm>
            <a:custGeom>
              <a:avLst/>
              <a:gdLst>
                <a:gd name="T0" fmla="*/ 0 w 3454"/>
                <a:gd name="T1" fmla="*/ 22 h 1350"/>
                <a:gd name="T2" fmla="*/ 0 w 3454"/>
                <a:gd name="T3" fmla="*/ 0 h 1350"/>
                <a:gd name="T4" fmla="*/ 62 w 3454"/>
                <a:gd name="T5" fmla="*/ 0 h 1350"/>
                <a:gd name="T6" fmla="*/ 0 60000 65536"/>
                <a:gd name="T7" fmla="*/ 0 60000 65536"/>
                <a:gd name="T8" fmla="*/ 0 60000 65536"/>
                <a:gd name="T9" fmla="*/ 0 w 3454"/>
                <a:gd name="T10" fmla="*/ 0 h 1350"/>
                <a:gd name="T11" fmla="*/ 3454 w 3454"/>
                <a:gd name="T12" fmla="*/ 1350 h 13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54" h="1350">
                  <a:moveTo>
                    <a:pt x="0" y="1350"/>
                  </a:moveTo>
                  <a:lnTo>
                    <a:pt x="0" y="0"/>
                  </a:lnTo>
                  <a:lnTo>
                    <a:pt x="3454" y="0"/>
                  </a:lnTo>
                </a:path>
              </a:pathLst>
            </a:cu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514"/>
            <p:cNvSpPr>
              <a:spLocks noChangeAspect="1" noChangeShapeType="1"/>
            </p:cNvSpPr>
            <p:nvPr/>
          </p:nvSpPr>
          <p:spPr bwMode="auto">
            <a:xfrm>
              <a:off x="4449" y="3013"/>
              <a:ext cx="256" cy="1"/>
            </a:xfrm>
            <a:prstGeom prst="line">
              <a:avLst/>
            </a:pr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9" name="Freeform 515"/>
            <p:cNvSpPr>
              <a:spLocks noChangeAspect="1"/>
            </p:cNvSpPr>
            <p:nvPr/>
          </p:nvSpPr>
          <p:spPr bwMode="auto">
            <a:xfrm>
              <a:off x="4554" y="3009"/>
              <a:ext cx="9" cy="8"/>
            </a:xfrm>
            <a:custGeom>
              <a:avLst/>
              <a:gdLst>
                <a:gd name="T0" fmla="*/ 1 w 63"/>
                <a:gd name="T1" fmla="*/ 0 h 63"/>
                <a:gd name="T2" fmla="*/ 1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w 63"/>
                <a:gd name="T9" fmla="*/ 0 h 63"/>
                <a:gd name="T10" fmla="*/ 0 w 63"/>
                <a:gd name="T11" fmla="*/ 0 h 63"/>
                <a:gd name="T12" fmla="*/ 0 w 63"/>
                <a:gd name="T13" fmla="*/ 0 h 63"/>
                <a:gd name="T14" fmla="*/ 0 w 63"/>
                <a:gd name="T15" fmla="*/ 0 h 63"/>
                <a:gd name="T16" fmla="*/ 0 w 63"/>
                <a:gd name="T17" fmla="*/ 0 h 63"/>
                <a:gd name="T18" fmla="*/ 0 w 63"/>
                <a:gd name="T19" fmla="*/ 0 h 63"/>
                <a:gd name="T20" fmla="*/ 0 w 63"/>
                <a:gd name="T21" fmla="*/ 1 h 63"/>
                <a:gd name="T22" fmla="*/ 0 w 63"/>
                <a:gd name="T23" fmla="*/ 1 h 63"/>
                <a:gd name="T24" fmla="*/ 0 w 63"/>
                <a:gd name="T25" fmla="*/ 1 h 63"/>
                <a:gd name="T26" fmla="*/ 0 w 63"/>
                <a:gd name="T27" fmla="*/ 1 h 63"/>
                <a:gd name="T28" fmla="*/ 0 w 63"/>
                <a:gd name="T29" fmla="*/ 1 h 63"/>
                <a:gd name="T30" fmla="*/ 0 w 63"/>
                <a:gd name="T31" fmla="*/ 1 h 63"/>
                <a:gd name="T32" fmla="*/ 0 w 63"/>
                <a:gd name="T33" fmla="*/ 1 h 63"/>
                <a:gd name="T34" fmla="*/ 0 w 63"/>
                <a:gd name="T35" fmla="*/ 1 h 63"/>
                <a:gd name="T36" fmla="*/ 0 w 63"/>
                <a:gd name="T37" fmla="*/ 1 h 63"/>
                <a:gd name="T38" fmla="*/ 0 w 63"/>
                <a:gd name="T39" fmla="*/ 1 h 63"/>
                <a:gd name="T40" fmla="*/ 1 w 63"/>
                <a:gd name="T41" fmla="*/ 1 h 63"/>
                <a:gd name="T42" fmla="*/ 1 w 63"/>
                <a:gd name="T43" fmla="*/ 1 h 63"/>
                <a:gd name="T44" fmla="*/ 1 w 63"/>
                <a:gd name="T45" fmla="*/ 1 h 63"/>
                <a:gd name="T46" fmla="*/ 1 w 63"/>
                <a:gd name="T47" fmla="*/ 1 h 63"/>
                <a:gd name="T48" fmla="*/ 1 w 63"/>
                <a:gd name="T49" fmla="*/ 1 h 63"/>
                <a:gd name="T50" fmla="*/ 1 w 63"/>
                <a:gd name="T51" fmla="*/ 1 h 63"/>
                <a:gd name="T52" fmla="*/ 1 w 63"/>
                <a:gd name="T53" fmla="*/ 1 h 63"/>
                <a:gd name="T54" fmla="*/ 1 w 63"/>
                <a:gd name="T55" fmla="*/ 1 h 63"/>
                <a:gd name="T56" fmla="*/ 1 w 63"/>
                <a:gd name="T57" fmla="*/ 1 h 63"/>
                <a:gd name="T58" fmla="*/ 1 w 63"/>
                <a:gd name="T59" fmla="*/ 1 h 63"/>
                <a:gd name="T60" fmla="*/ 1 w 63"/>
                <a:gd name="T61" fmla="*/ 1 h 63"/>
                <a:gd name="T62" fmla="*/ 1 w 63"/>
                <a:gd name="T63" fmla="*/ 1 h 63"/>
                <a:gd name="T64" fmla="*/ 1 w 63"/>
                <a:gd name="T65" fmla="*/ 1 h 63"/>
                <a:gd name="T66" fmla="*/ 1 w 63"/>
                <a:gd name="T67" fmla="*/ 1 h 63"/>
                <a:gd name="T68" fmla="*/ 1 w 63"/>
                <a:gd name="T69" fmla="*/ 0 h 63"/>
                <a:gd name="T70" fmla="*/ 1 w 63"/>
                <a:gd name="T71" fmla="*/ 0 h 63"/>
                <a:gd name="T72" fmla="*/ 1 w 63"/>
                <a:gd name="T73" fmla="*/ 0 h 63"/>
                <a:gd name="T74" fmla="*/ 1 w 63"/>
                <a:gd name="T75" fmla="*/ 0 h 63"/>
                <a:gd name="T76" fmla="*/ 1 w 63"/>
                <a:gd name="T77" fmla="*/ 0 h 63"/>
                <a:gd name="T78" fmla="*/ 1 w 63"/>
                <a:gd name="T79" fmla="*/ 0 h 63"/>
                <a:gd name="T80" fmla="*/ 1 w 63"/>
                <a:gd name="T81" fmla="*/ 0 h 63"/>
                <a:gd name="T82" fmla="*/ 1 w 63"/>
                <a:gd name="T83" fmla="*/ 0 h 63"/>
                <a:gd name="T84" fmla="*/ 1 w 63"/>
                <a:gd name="T85" fmla="*/ 0 h 63"/>
                <a:gd name="T86" fmla="*/ 1 w 63"/>
                <a:gd name="T87" fmla="*/ 0 h 63"/>
                <a:gd name="T88" fmla="*/ 1 w 63"/>
                <a:gd name="T89" fmla="*/ 1 h 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3"/>
                <a:gd name="T136" fmla="*/ 0 h 63"/>
                <a:gd name="T137" fmla="*/ 63 w 63"/>
                <a:gd name="T138" fmla="*/ 63 h 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3" h="63">
                  <a:moveTo>
                    <a:pt x="31" y="32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5" y="47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9" y="54"/>
                  </a:lnTo>
                  <a:lnTo>
                    <a:pt x="11" y="55"/>
                  </a:lnTo>
                  <a:lnTo>
                    <a:pt x="13" y="57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20" y="61"/>
                  </a:lnTo>
                  <a:lnTo>
                    <a:pt x="22" y="61"/>
                  </a:lnTo>
                  <a:lnTo>
                    <a:pt x="24" y="61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1" y="61"/>
                  </a:lnTo>
                  <a:lnTo>
                    <a:pt x="42" y="61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7" y="60"/>
                  </a:lnTo>
                  <a:lnTo>
                    <a:pt x="47" y="58"/>
                  </a:lnTo>
                  <a:lnTo>
                    <a:pt x="49" y="58"/>
                  </a:lnTo>
                  <a:lnTo>
                    <a:pt x="50" y="57"/>
                  </a:lnTo>
                  <a:lnTo>
                    <a:pt x="52" y="55"/>
                  </a:lnTo>
                  <a:lnTo>
                    <a:pt x="53" y="55"/>
                  </a:lnTo>
                  <a:lnTo>
                    <a:pt x="53" y="54"/>
                  </a:lnTo>
                  <a:lnTo>
                    <a:pt x="55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58" y="47"/>
                  </a:lnTo>
                  <a:lnTo>
                    <a:pt x="60" y="47"/>
                  </a:lnTo>
                  <a:lnTo>
                    <a:pt x="60" y="46"/>
                  </a:lnTo>
                  <a:lnTo>
                    <a:pt x="61" y="44"/>
                  </a:lnTo>
                  <a:lnTo>
                    <a:pt x="61" y="43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63" y="38"/>
                  </a:lnTo>
                  <a:lnTo>
                    <a:pt x="63" y="36"/>
                  </a:lnTo>
                  <a:lnTo>
                    <a:pt x="63" y="35"/>
                  </a:lnTo>
                  <a:lnTo>
                    <a:pt x="63" y="33"/>
                  </a:lnTo>
                  <a:lnTo>
                    <a:pt x="63" y="32"/>
                  </a:lnTo>
                  <a:lnTo>
                    <a:pt x="63" y="30"/>
                  </a:lnTo>
                  <a:lnTo>
                    <a:pt x="63" y="28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61" y="22"/>
                  </a:lnTo>
                  <a:lnTo>
                    <a:pt x="61" y="21"/>
                  </a:lnTo>
                  <a:lnTo>
                    <a:pt x="61" y="19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57" y="13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3" y="10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Freeform 516"/>
            <p:cNvSpPr>
              <a:spLocks noChangeAspect="1"/>
            </p:cNvSpPr>
            <p:nvPr/>
          </p:nvSpPr>
          <p:spPr bwMode="auto">
            <a:xfrm>
              <a:off x="4552" y="3011"/>
              <a:ext cx="10" cy="10"/>
            </a:xfrm>
            <a:custGeom>
              <a:avLst/>
              <a:gdLst>
                <a:gd name="T0" fmla="*/ 1 w 77"/>
                <a:gd name="T1" fmla="*/ 0 h 77"/>
                <a:gd name="T2" fmla="*/ 1 w 77"/>
                <a:gd name="T3" fmla="*/ 0 h 77"/>
                <a:gd name="T4" fmla="*/ 0 w 77"/>
                <a:gd name="T5" fmla="*/ 0 h 77"/>
                <a:gd name="T6" fmla="*/ 0 w 77"/>
                <a:gd name="T7" fmla="*/ 0 h 77"/>
                <a:gd name="T8" fmla="*/ 0 w 77"/>
                <a:gd name="T9" fmla="*/ 0 h 77"/>
                <a:gd name="T10" fmla="*/ 0 w 77"/>
                <a:gd name="T11" fmla="*/ 0 h 77"/>
                <a:gd name="T12" fmla="*/ 0 w 77"/>
                <a:gd name="T13" fmla="*/ 0 h 77"/>
                <a:gd name="T14" fmla="*/ 0 w 77"/>
                <a:gd name="T15" fmla="*/ 0 h 77"/>
                <a:gd name="T16" fmla="*/ 0 w 77"/>
                <a:gd name="T17" fmla="*/ 0 h 77"/>
                <a:gd name="T18" fmla="*/ 0 w 77"/>
                <a:gd name="T19" fmla="*/ 1 h 77"/>
                <a:gd name="T20" fmla="*/ 0 w 77"/>
                <a:gd name="T21" fmla="*/ 1 h 77"/>
                <a:gd name="T22" fmla="*/ 0 w 77"/>
                <a:gd name="T23" fmla="*/ 1 h 77"/>
                <a:gd name="T24" fmla="*/ 0 w 77"/>
                <a:gd name="T25" fmla="*/ 1 h 77"/>
                <a:gd name="T26" fmla="*/ 0 w 77"/>
                <a:gd name="T27" fmla="*/ 1 h 77"/>
                <a:gd name="T28" fmla="*/ 0 w 77"/>
                <a:gd name="T29" fmla="*/ 1 h 77"/>
                <a:gd name="T30" fmla="*/ 0 w 77"/>
                <a:gd name="T31" fmla="*/ 1 h 77"/>
                <a:gd name="T32" fmla="*/ 0 w 77"/>
                <a:gd name="T33" fmla="*/ 1 h 77"/>
                <a:gd name="T34" fmla="*/ 0 w 77"/>
                <a:gd name="T35" fmla="*/ 1 h 77"/>
                <a:gd name="T36" fmla="*/ 0 w 77"/>
                <a:gd name="T37" fmla="*/ 1 h 77"/>
                <a:gd name="T38" fmla="*/ 1 w 77"/>
                <a:gd name="T39" fmla="*/ 1 h 77"/>
                <a:gd name="T40" fmla="*/ 1 w 77"/>
                <a:gd name="T41" fmla="*/ 1 h 77"/>
                <a:gd name="T42" fmla="*/ 1 w 77"/>
                <a:gd name="T43" fmla="*/ 1 h 77"/>
                <a:gd name="T44" fmla="*/ 1 w 77"/>
                <a:gd name="T45" fmla="*/ 1 h 77"/>
                <a:gd name="T46" fmla="*/ 1 w 77"/>
                <a:gd name="T47" fmla="*/ 1 h 77"/>
                <a:gd name="T48" fmla="*/ 1 w 77"/>
                <a:gd name="T49" fmla="*/ 1 h 77"/>
                <a:gd name="T50" fmla="*/ 1 w 77"/>
                <a:gd name="T51" fmla="*/ 1 h 77"/>
                <a:gd name="T52" fmla="*/ 1 w 77"/>
                <a:gd name="T53" fmla="*/ 1 h 77"/>
                <a:gd name="T54" fmla="*/ 1 w 77"/>
                <a:gd name="T55" fmla="*/ 1 h 77"/>
                <a:gd name="T56" fmla="*/ 1 w 77"/>
                <a:gd name="T57" fmla="*/ 1 h 77"/>
                <a:gd name="T58" fmla="*/ 1 w 77"/>
                <a:gd name="T59" fmla="*/ 1 h 77"/>
                <a:gd name="T60" fmla="*/ 1 w 77"/>
                <a:gd name="T61" fmla="*/ 1 h 77"/>
                <a:gd name="T62" fmla="*/ 1 w 77"/>
                <a:gd name="T63" fmla="*/ 1 h 77"/>
                <a:gd name="T64" fmla="*/ 1 w 77"/>
                <a:gd name="T65" fmla="*/ 1 h 77"/>
                <a:gd name="T66" fmla="*/ 1 w 77"/>
                <a:gd name="T67" fmla="*/ 1 h 77"/>
                <a:gd name="T68" fmla="*/ 1 w 77"/>
                <a:gd name="T69" fmla="*/ 1 h 77"/>
                <a:gd name="T70" fmla="*/ 1 w 77"/>
                <a:gd name="T71" fmla="*/ 0 h 77"/>
                <a:gd name="T72" fmla="*/ 1 w 77"/>
                <a:gd name="T73" fmla="*/ 0 h 77"/>
                <a:gd name="T74" fmla="*/ 1 w 77"/>
                <a:gd name="T75" fmla="*/ 0 h 77"/>
                <a:gd name="T76" fmla="*/ 1 w 77"/>
                <a:gd name="T77" fmla="*/ 0 h 77"/>
                <a:gd name="T78" fmla="*/ 1 w 77"/>
                <a:gd name="T79" fmla="*/ 0 h 77"/>
                <a:gd name="T80" fmla="*/ 1 w 77"/>
                <a:gd name="T81" fmla="*/ 0 h 77"/>
                <a:gd name="T82" fmla="*/ 1 w 77"/>
                <a:gd name="T83" fmla="*/ 0 h 77"/>
                <a:gd name="T84" fmla="*/ 1 w 77"/>
                <a:gd name="T85" fmla="*/ 0 h 77"/>
                <a:gd name="T86" fmla="*/ 1 w 77"/>
                <a:gd name="T87" fmla="*/ 0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77"/>
                <a:gd name="T134" fmla="*/ 77 w 77"/>
                <a:gd name="T135" fmla="*/ 77 h 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77">
                  <a:moveTo>
                    <a:pt x="38" y="0"/>
                  </a:move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5" y="56"/>
                  </a:lnTo>
                  <a:lnTo>
                    <a:pt x="5" y="58"/>
                  </a:lnTo>
                  <a:lnTo>
                    <a:pt x="6" y="59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3" y="66"/>
                  </a:lnTo>
                  <a:lnTo>
                    <a:pt x="14" y="67"/>
                  </a:lnTo>
                  <a:lnTo>
                    <a:pt x="16" y="69"/>
                  </a:lnTo>
                  <a:lnTo>
                    <a:pt x="17" y="69"/>
                  </a:lnTo>
                  <a:lnTo>
                    <a:pt x="19" y="70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24" y="74"/>
                  </a:lnTo>
                  <a:lnTo>
                    <a:pt x="25" y="74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33" y="75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1" y="77"/>
                  </a:lnTo>
                  <a:lnTo>
                    <a:pt x="43" y="75"/>
                  </a:lnTo>
                  <a:lnTo>
                    <a:pt x="44" y="75"/>
                  </a:lnTo>
                  <a:lnTo>
                    <a:pt x="46" y="75"/>
                  </a:lnTo>
                  <a:lnTo>
                    <a:pt x="47" y="75"/>
                  </a:lnTo>
                  <a:lnTo>
                    <a:pt x="50" y="75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5" y="72"/>
                  </a:lnTo>
                  <a:lnTo>
                    <a:pt x="57" y="72"/>
                  </a:lnTo>
                  <a:lnTo>
                    <a:pt x="58" y="70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3" y="67"/>
                  </a:lnTo>
                  <a:lnTo>
                    <a:pt x="65" y="66"/>
                  </a:lnTo>
                  <a:lnTo>
                    <a:pt x="66" y="64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71" y="59"/>
                  </a:lnTo>
                  <a:lnTo>
                    <a:pt x="71" y="58"/>
                  </a:lnTo>
                  <a:lnTo>
                    <a:pt x="72" y="56"/>
                  </a:lnTo>
                  <a:lnTo>
                    <a:pt x="72" y="55"/>
                  </a:lnTo>
                  <a:lnTo>
                    <a:pt x="74" y="53"/>
                  </a:lnTo>
                  <a:lnTo>
                    <a:pt x="74" y="52"/>
                  </a:lnTo>
                  <a:lnTo>
                    <a:pt x="76" y="48"/>
                  </a:lnTo>
                  <a:lnTo>
                    <a:pt x="76" y="47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7" y="42"/>
                  </a:lnTo>
                  <a:lnTo>
                    <a:pt x="77" y="39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7" y="34"/>
                  </a:lnTo>
                  <a:lnTo>
                    <a:pt x="76" y="33"/>
                  </a:lnTo>
                  <a:lnTo>
                    <a:pt x="76" y="30"/>
                  </a:lnTo>
                  <a:lnTo>
                    <a:pt x="76" y="28"/>
                  </a:lnTo>
                  <a:lnTo>
                    <a:pt x="76" y="26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9" y="15"/>
                  </a:lnTo>
                  <a:lnTo>
                    <a:pt x="68" y="14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5" y="9"/>
                  </a:lnTo>
                  <a:lnTo>
                    <a:pt x="63" y="8"/>
                  </a:lnTo>
                  <a:lnTo>
                    <a:pt x="61" y="8"/>
                  </a:lnTo>
                  <a:lnTo>
                    <a:pt x="60" y="6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</a:path>
              </a:pathLst>
            </a:custGeom>
            <a:solidFill>
              <a:schemeClr val="tx2"/>
            </a:solidFill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517"/>
            <p:cNvSpPr>
              <a:spLocks noChangeAspect="1"/>
            </p:cNvSpPr>
            <p:nvPr/>
          </p:nvSpPr>
          <p:spPr bwMode="auto">
            <a:xfrm>
              <a:off x="5408" y="2871"/>
              <a:ext cx="8" cy="8"/>
            </a:xfrm>
            <a:custGeom>
              <a:avLst/>
              <a:gdLst>
                <a:gd name="T0" fmla="*/ 1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w 63"/>
                <a:gd name="T9" fmla="*/ 0 h 63"/>
                <a:gd name="T10" fmla="*/ 0 w 63"/>
                <a:gd name="T11" fmla="*/ 0 h 63"/>
                <a:gd name="T12" fmla="*/ 0 w 63"/>
                <a:gd name="T13" fmla="*/ 0 h 63"/>
                <a:gd name="T14" fmla="*/ 0 w 63"/>
                <a:gd name="T15" fmla="*/ 0 h 63"/>
                <a:gd name="T16" fmla="*/ 0 w 63"/>
                <a:gd name="T17" fmla="*/ 0 h 63"/>
                <a:gd name="T18" fmla="*/ 0 w 63"/>
                <a:gd name="T19" fmla="*/ 0 h 63"/>
                <a:gd name="T20" fmla="*/ 0 w 63"/>
                <a:gd name="T21" fmla="*/ 1 h 63"/>
                <a:gd name="T22" fmla="*/ 0 w 63"/>
                <a:gd name="T23" fmla="*/ 1 h 63"/>
                <a:gd name="T24" fmla="*/ 0 w 63"/>
                <a:gd name="T25" fmla="*/ 1 h 63"/>
                <a:gd name="T26" fmla="*/ 0 w 63"/>
                <a:gd name="T27" fmla="*/ 1 h 63"/>
                <a:gd name="T28" fmla="*/ 0 w 63"/>
                <a:gd name="T29" fmla="*/ 1 h 63"/>
                <a:gd name="T30" fmla="*/ 0 w 63"/>
                <a:gd name="T31" fmla="*/ 1 h 63"/>
                <a:gd name="T32" fmla="*/ 0 w 63"/>
                <a:gd name="T33" fmla="*/ 1 h 63"/>
                <a:gd name="T34" fmla="*/ 0 w 63"/>
                <a:gd name="T35" fmla="*/ 1 h 63"/>
                <a:gd name="T36" fmla="*/ 0 w 63"/>
                <a:gd name="T37" fmla="*/ 1 h 63"/>
                <a:gd name="T38" fmla="*/ 0 w 63"/>
                <a:gd name="T39" fmla="*/ 1 h 63"/>
                <a:gd name="T40" fmla="*/ 0 w 63"/>
                <a:gd name="T41" fmla="*/ 1 h 63"/>
                <a:gd name="T42" fmla="*/ 1 w 63"/>
                <a:gd name="T43" fmla="*/ 1 h 63"/>
                <a:gd name="T44" fmla="*/ 1 w 63"/>
                <a:gd name="T45" fmla="*/ 1 h 63"/>
                <a:gd name="T46" fmla="*/ 1 w 63"/>
                <a:gd name="T47" fmla="*/ 1 h 63"/>
                <a:gd name="T48" fmla="*/ 1 w 63"/>
                <a:gd name="T49" fmla="*/ 1 h 63"/>
                <a:gd name="T50" fmla="*/ 1 w 63"/>
                <a:gd name="T51" fmla="*/ 1 h 63"/>
                <a:gd name="T52" fmla="*/ 1 w 63"/>
                <a:gd name="T53" fmla="*/ 1 h 63"/>
                <a:gd name="T54" fmla="*/ 1 w 63"/>
                <a:gd name="T55" fmla="*/ 1 h 63"/>
                <a:gd name="T56" fmla="*/ 1 w 63"/>
                <a:gd name="T57" fmla="*/ 1 h 63"/>
                <a:gd name="T58" fmla="*/ 1 w 63"/>
                <a:gd name="T59" fmla="*/ 1 h 63"/>
                <a:gd name="T60" fmla="*/ 1 w 63"/>
                <a:gd name="T61" fmla="*/ 1 h 63"/>
                <a:gd name="T62" fmla="*/ 1 w 63"/>
                <a:gd name="T63" fmla="*/ 1 h 63"/>
                <a:gd name="T64" fmla="*/ 1 w 63"/>
                <a:gd name="T65" fmla="*/ 1 h 63"/>
                <a:gd name="T66" fmla="*/ 1 w 63"/>
                <a:gd name="T67" fmla="*/ 1 h 63"/>
                <a:gd name="T68" fmla="*/ 1 w 63"/>
                <a:gd name="T69" fmla="*/ 0 h 63"/>
                <a:gd name="T70" fmla="*/ 1 w 63"/>
                <a:gd name="T71" fmla="*/ 0 h 63"/>
                <a:gd name="T72" fmla="*/ 1 w 63"/>
                <a:gd name="T73" fmla="*/ 0 h 63"/>
                <a:gd name="T74" fmla="*/ 1 w 63"/>
                <a:gd name="T75" fmla="*/ 0 h 63"/>
                <a:gd name="T76" fmla="*/ 1 w 63"/>
                <a:gd name="T77" fmla="*/ 0 h 63"/>
                <a:gd name="T78" fmla="*/ 1 w 63"/>
                <a:gd name="T79" fmla="*/ 0 h 63"/>
                <a:gd name="T80" fmla="*/ 1 w 63"/>
                <a:gd name="T81" fmla="*/ 0 h 63"/>
                <a:gd name="T82" fmla="*/ 1 w 63"/>
                <a:gd name="T83" fmla="*/ 0 h 63"/>
                <a:gd name="T84" fmla="*/ 1 w 63"/>
                <a:gd name="T85" fmla="*/ 0 h 63"/>
                <a:gd name="T86" fmla="*/ 1 w 63"/>
                <a:gd name="T87" fmla="*/ 0 h 63"/>
                <a:gd name="T88" fmla="*/ 1 w 63"/>
                <a:gd name="T89" fmla="*/ 1 h 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3"/>
                <a:gd name="T136" fmla="*/ 0 h 63"/>
                <a:gd name="T137" fmla="*/ 63 w 63"/>
                <a:gd name="T138" fmla="*/ 63 h 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3" h="63">
                  <a:moveTo>
                    <a:pt x="31" y="31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3" y="56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20" y="61"/>
                  </a:lnTo>
                  <a:lnTo>
                    <a:pt x="22" y="61"/>
                  </a:lnTo>
                  <a:lnTo>
                    <a:pt x="24" y="61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1" y="61"/>
                  </a:lnTo>
                  <a:lnTo>
                    <a:pt x="42" y="61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7" y="60"/>
                  </a:lnTo>
                  <a:lnTo>
                    <a:pt x="47" y="58"/>
                  </a:lnTo>
                  <a:lnTo>
                    <a:pt x="49" y="58"/>
                  </a:lnTo>
                  <a:lnTo>
                    <a:pt x="50" y="56"/>
                  </a:lnTo>
                  <a:lnTo>
                    <a:pt x="52" y="55"/>
                  </a:lnTo>
                  <a:lnTo>
                    <a:pt x="53" y="55"/>
                  </a:lnTo>
                  <a:lnTo>
                    <a:pt x="53" y="53"/>
                  </a:lnTo>
                  <a:lnTo>
                    <a:pt x="55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58" y="47"/>
                  </a:lnTo>
                  <a:lnTo>
                    <a:pt x="60" y="47"/>
                  </a:lnTo>
                  <a:lnTo>
                    <a:pt x="60" y="46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63" y="38"/>
                  </a:lnTo>
                  <a:lnTo>
                    <a:pt x="63" y="36"/>
                  </a:lnTo>
                  <a:lnTo>
                    <a:pt x="63" y="35"/>
                  </a:lnTo>
                  <a:lnTo>
                    <a:pt x="63" y="33"/>
                  </a:lnTo>
                  <a:lnTo>
                    <a:pt x="63" y="31"/>
                  </a:lnTo>
                  <a:lnTo>
                    <a:pt x="63" y="30"/>
                  </a:lnTo>
                  <a:lnTo>
                    <a:pt x="63" y="28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1" y="19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57" y="13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518"/>
            <p:cNvSpPr>
              <a:spLocks noChangeAspect="1"/>
            </p:cNvSpPr>
            <p:nvPr/>
          </p:nvSpPr>
          <p:spPr bwMode="auto">
            <a:xfrm>
              <a:off x="5406" y="2869"/>
              <a:ext cx="10" cy="10"/>
            </a:xfrm>
            <a:custGeom>
              <a:avLst/>
              <a:gdLst>
                <a:gd name="T0" fmla="*/ 1 w 77"/>
                <a:gd name="T1" fmla="*/ 0 h 77"/>
                <a:gd name="T2" fmla="*/ 1 w 77"/>
                <a:gd name="T3" fmla="*/ 0 h 77"/>
                <a:gd name="T4" fmla="*/ 0 w 77"/>
                <a:gd name="T5" fmla="*/ 0 h 77"/>
                <a:gd name="T6" fmla="*/ 0 w 77"/>
                <a:gd name="T7" fmla="*/ 0 h 77"/>
                <a:gd name="T8" fmla="*/ 0 w 77"/>
                <a:gd name="T9" fmla="*/ 0 h 77"/>
                <a:gd name="T10" fmla="*/ 0 w 77"/>
                <a:gd name="T11" fmla="*/ 0 h 77"/>
                <a:gd name="T12" fmla="*/ 0 w 77"/>
                <a:gd name="T13" fmla="*/ 0 h 77"/>
                <a:gd name="T14" fmla="*/ 0 w 77"/>
                <a:gd name="T15" fmla="*/ 0 h 77"/>
                <a:gd name="T16" fmla="*/ 0 w 77"/>
                <a:gd name="T17" fmla="*/ 1 h 77"/>
                <a:gd name="T18" fmla="*/ 0 w 77"/>
                <a:gd name="T19" fmla="*/ 1 h 77"/>
                <a:gd name="T20" fmla="*/ 0 w 77"/>
                <a:gd name="T21" fmla="*/ 1 h 77"/>
                <a:gd name="T22" fmla="*/ 0 w 77"/>
                <a:gd name="T23" fmla="*/ 1 h 77"/>
                <a:gd name="T24" fmla="*/ 0 w 77"/>
                <a:gd name="T25" fmla="*/ 1 h 77"/>
                <a:gd name="T26" fmla="*/ 0 w 77"/>
                <a:gd name="T27" fmla="*/ 1 h 77"/>
                <a:gd name="T28" fmla="*/ 0 w 77"/>
                <a:gd name="T29" fmla="*/ 1 h 77"/>
                <a:gd name="T30" fmla="*/ 0 w 77"/>
                <a:gd name="T31" fmla="*/ 1 h 77"/>
                <a:gd name="T32" fmla="*/ 0 w 77"/>
                <a:gd name="T33" fmla="*/ 1 h 77"/>
                <a:gd name="T34" fmla="*/ 0 w 77"/>
                <a:gd name="T35" fmla="*/ 1 h 77"/>
                <a:gd name="T36" fmla="*/ 0 w 77"/>
                <a:gd name="T37" fmla="*/ 1 h 77"/>
                <a:gd name="T38" fmla="*/ 1 w 77"/>
                <a:gd name="T39" fmla="*/ 1 h 77"/>
                <a:gd name="T40" fmla="*/ 1 w 77"/>
                <a:gd name="T41" fmla="*/ 1 h 77"/>
                <a:gd name="T42" fmla="*/ 1 w 77"/>
                <a:gd name="T43" fmla="*/ 1 h 77"/>
                <a:gd name="T44" fmla="*/ 1 w 77"/>
                <a:gd name="T45" fmla="*/ 1 h 77"/>
                <a:gd name="T46" fmla="*/ 1 w 77"/>
                <a:gd name="T47" fmla="*/ 1 h 77"/>
                <a:gd name="T48" fmla="*/ 1 w 77"/>
                <a:gd name="T49" fmla="*/ 1 h 77"/>
                <a:gd name="T50" fmla="*/ 1 w 77"/>
                <a:gd name="T51" fmla="*/ 1 h 77"/>
                <a:gd name="T52" fmla="*/ 1 w 77"/>
                <a:gd name="T53" fmla="*/ 1 h 77"/>
                <a:gd name="T54" fmla="*/ 1 w 77"/>
                <a:gd name="T55" fmla="*/ 1 h 77"/>
                <a:gd name="T56" fmla="*/ 1 w 77"/>
                <a:gd name="T57" fmla="*/ 1 h 77"/>
                <a:gd name="T58" fmla="*/ 1 w 77"/>
                <a:gd name="T59" fmla="*/ 1 h 77"/>
                <a:gd name="T60" fmla="*/ 1 w 77"/>
                <a:gd name="T61" fmla="*/ 1 h 77"/>
                <a:gd name="T62" fmla="*/ 1 w 77"/>
                <a:gd name="T63" fmla="*/ 1 h 77"/>
                <a:gd name="T64" fmla="*/ 1 w 77"/>
                <a:gd name="T65" fmla="*/ 1 h 77"/>
                <a:gd name="T66" fmla="*/ 1 w 77"/>
                <a:gd name="T67" fmla="*/ 1 h 77"/>
                <a:gd name="T68" fmla="*/ 1 w 77"/>
                <a:gd name="T69" fmla="*/ 1 h 77"/>
                <a:gd name="T70" fmla="*/ 1 w 77"/>
                <a:gd name="T71" fmla="*/ 0 h 77"/>
                <a:gd name="T72" fmla="*/ 1 w 77"/>
                <a:gd name="T73" fmla="*/ 0 h 77"/>
                <a:gd name="T74" fmla="*/ 1 w 77"/>
                <a:gd name="T75" fmla="*/ 0 h 77"/>
                <a:gd name="T76" fmla="*/ 1 w 77"/>
                <a:gd name="T77" fmla="*/ 0 h 77"/>
                <a:gd name="T78" fmla="*/ 1 w 77"/>
                <a:gd name="T79" fmla="*/ 0 h 77"/>
                <a:gd name="T80" fmla="*/ 1 w 77"/>
                <a:gd name="T81" fmla="*/ 0 h 77"/>
                <a:gd name="T82" fmla="*/ 1 w 77"/>
                <a:gd name="T83" fmla="*/ 0 h 77"/>
                <a:gd name="T84" fmla="*/ 1 w 77"/>
                <a:gd name="T85" fmla="*/ 0 h 77"/>
                <a:gd name="T86" fmla="*/ 1 w 77"/>
                <a:gd name="T87" fmla="*/ 0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77"/>
                <a:gd name="T134" fmla="*/ 77 w 77"/>
                <a:gd name="T135" fmla="*/ 77 h 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77">
                  <a:moveTo>
                    <a:pt x="38" y="0"/>
                  </a:move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10" y="65"/>
                  </a:lnTo>
                  <a:lnTo>
                    <a:pt x="11" y="65"/>
                  </a:lnTo>
                  <a:lnTo>
                    <a:pt x="13" y="66"/>
                  </a:lnTo>
                  <a:lnTo>
                    <a:pt x="14" y="68"/>
                  </a:lnTo>
                  <a:lnTo>
                    <a:pt x="16" y="69"/>
                  </a:lnTo>
                  <a:lnTo>
                    <a:pt x="17" y="69"/>
                  </a:lnTo>
                  <a:lnTo>
                    <a:pt x="19" y="71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24" y="74"/>
                  </a:lnTo>
                  <a:lnTo>
                    <a:pt x="25" y="74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33" y="75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1" y="77"/>
                  </a:lnTo>
                  <a:lnTo>
                    <a:pt x="43" y="75"/>
                  </a:lnTo>
                  <a:lnTo>
                    <a:pt x="44" y="75"/>
                  </a:lnTo>
                  <a:lnTo>
                    <a:pt x="46" y="75"/>
                  </a:lnTo>
                  <a:lnTo>
                    <a:pt x="47" y="75"/>
                  </a:lnTo>
                  <a:lnTo>
                    <a:pt x="50" y="75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5" y="72"/>
                  </a:lnTo>
                  <a:lnTo>
                    <a:pt x="57" y="72"/>
                  </a:lnTo>
                  <a:lnTo>
                    <a:pt x="58" y="71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3" y="68"/>
                  </a:lnTo>
                  <a:lnTo>
                    <a:pt x="65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71" y="60"/>
                  </a:lnTo>
                  <a:lnTo>
                    <a:pt x="71" y="58"/>
                  </a:lnTo>
                  <a:lnTo>
                    <a:pt x="72" y="57"/>
                  </a:lnTo>
                  <a:lnTo>
                    <a:pt x="72" y="55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6" y="49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7" y="39"/>
                  </a:lnTo>
                  <a:lnTo>
                    <a:pt x="77" y="38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6" y="33"/>
                  </a:lnTo>
                  <a:lnTo>
                    <a:pt x="76" y="30"/>
                  </a:lnTo>
                  <a:lnTo>
                    <a:pt x="76" y="28"/>
                  </a:lnTo>
                  <a:lnTo>
                    <a:pt x="76" y="27"/>
                  </a:lnTo>
                  <a:lnTo>
                    <a:pt x="74" y="25"/>
                  </a:lnTo>
                  <a:lnTo>
                    <a:pt x="74" y="24"/>
                  </a:lnTo>
                  <a:lnTo>
                    <a:pt x="72" y="22"/>
                  </a:lnTo>
                  <a:lnTo>
                    <a:pt x="72" y="21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9" y="16"/>
                  </a:lnTo>
                  <a:lnTo>
                    <a:pt x="68" y="14"/>
                  </a:lnTo>
                  <a:lnTo>
                    <a:pt x="66" y="13"/>
                  </a:lnTo>
                  <a:lnTo>
                    <a:pt x="66" y="11"/>
                  </a:lnTo>
                  <a:lnTo>
                    <a:pt x="65" y="10"/>
                  </a:lnTo>
                  <a:lnTo>
                    <a:pt x="63" y="8"/>
                  </a:lnTo>
                  <a:lnTo>
                    <a:pt x="61" y="8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7" y="2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</a:path>
              </a:pathLst>
            </a:custGeom>
            <a:solidFill>
              <a:schemeClr val="tx2"/>
            </a:solidFill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Rectangle 519"/>
            <p:cNvSpPr>
              <a:spLocks noChangeAspect="1" noChangeArrowheads="1"/>
            </p:cNvSpPr>
            <p:nvPr/>
          </p:nvSpPr>
          <p:spPr bwMode="auto">
            <a:xfrm>
              <a:off x="4727" y="2997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-Roman"/>
                </a:rPr>
                <a:t>D 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24624" name="Line 520"/>
            <p:cNvSpPr>
              <a:spLocks noChangeAspect="1" noChangeShapeType="1"/>
            </p:cNvSpPr>
            <p:nvPr/>
          </p:nvSpPr>
          <p:spPr bwMode="auto">
            <a:xfrm>
              <a:off x="4617" y="3130"/>
              <a:ext cx="88" cy="0"/>
            </a:xfrm>
            <a:prstGeom prst="line">
              <a:avLst/>
            </a:pr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5" name="Rectangle 521"/>
            <p:cNvSpPr>
              <a:spLocks noChangeAspect="1" noChangeArrowheads="1"/>
            </p:cNvSpPr>
            <p:nvPr/>
          </p:nvSpPr>
          <p:spPr bwMode="auto">
            <a:xfrm>
              <a:off x="4809" y="2997"/>
              <a:ext cx="10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-Roman"/>
                </a:rPr>
                <a:t>Q 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24626" name="Line 522"/>
            <p:cNvSpPr>
              <a:spLocks noChangeAspect="1" noChangeShapeType="1"/>
            </p:cNvSpPr>
            <p:nvPr/>
          </p:nvSpPr>
          <p:spPr bwMode="auto">
            <a:xfrm>
              <a:off x="5049" y="2761"/>
              <a:ext cx="0" cy="56"/>
            </a:xfrm>
            <a:prstGeom prst="line">
              <a:avLst/>
            </a:pr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7" name="Line 523"/>
            <p:cNvSpPr>
              <a:spLocks noChangeAspect="1" noChangeShapeType="1"/>
            </p:cNvSpPr>
            <p:nvPr/>
          </p:nvSpPr>
          <p:spPr bwMode="auto">
            <a:xfrm>
              <a:off x="5250" y="2789"/>
              <a:ext cx="0" cy="60"/>
            </a:xfrm>
            <a:prstGeom prst="line">
              <a:avLst/>
            </a:pr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8" name="Rectangle 524"/>
            <p:cNvSpPr>
              <a:spLocks noChangeAspect="1" noChangeArrowheads="1"/>
            </p:cNvSpPr>
            <p:nvPr/>
          </p:nvSpPr>
          <p:spPr bwMode="auto">
            <a:xfrm>
              <a:off x="4705" y="2957"/>
              <a:ext cx="147" cy="228"/>
            </a:xfrm>
            <a:prstGeom prst="rect">
              <a:avLst/>
            </a:prstGeom>
            <a:noFill/>
            <a:ln w="2381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525"/>
            <p:cNvSpPr>
              <a:spLocks noChangeAspect="1"/>
            </p:cNvSpPr>
            <p:nvPr/>
          </p:nvSpPr>
          <p:spPr bwMode="auto">
            <a:xfrm>
              <a:off x="5020" y="2801"/>
              <a:ext cx="58" cy="144"/>
            </a:xfrm>
            <a:custGeom>
              <a:avLst/>
              <a:gdLst>
                <a:gd name="T0" fmla="*/ 8 w 439"/>
                <a:gd name="T1" fmla="*/ 15 h 1129"/>
                <a:gd name="T2" fmla="*/ 8 w 439"/>
                <a:gd name="T3" fmla="*/ 4 h 1129"/>
                <a:gd name="T4" fmla="*/ 0 w 439"/>
                <a:gd name="T5" fmla="*/ 0 h 1129"/>
                <a:gd name="T6" fmla="*/ 0 w 439"/>
                <a:gd name="T7" fmla="*/ 18 h 1129"/>
                <a:gd name="T8" fmla="*/ 8 w 439"/>
                <a:gd name="T9" fmla="*/ 15 h 1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9"/>
                <a:gd name="T16" fmla="*/ 0 h 1129"/>
                <a:gd name="T17" fmla="*/ 439 w 439"/>
                <a:gd name="T18" fmla="*/ 1129 h 1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9" h="1129">
                  <a:moveTo>
                    <a:pt x="439" y="910"/>
                  </a:moveTo>
                  <a:lnTo>
                    <a:pt x="439" y="219"/>
                  </a:lnTo>
                  <a:lnTo>
                    <a:pt x="0" y="0"/>
                  </a:lnTo>
                  <a:lnTo>
                    <a:pt x="0" y="1129"/>
                  </a:lnTo>
                  <a:lnTo>
                    <a:pt x="439" y="910"/>
                  </a:lnTo>
                  <a:close/>
                </a:path>
              </a:pathLst>
            </a:cu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Freeform 526"/>
            <p:cNvSpPr>
              <a:spLocks noChangeAspect="1"/>
            </p:cNvSpPr>
            <p:nvPr/>
          </p:nvSpPr>
          <p:spPr bwMode="auto">
            <a:xfrm>
              <a:off x="5212" y="2829"/>
              <a:ext cx="88" cy="88"/>
            </a:xfrm>
            <a:custGeom>
              <a:avLst/>
              <a:gdLst>
                <a:gd name="T0" fmla="*/ 12 w 659"/>
                <a:gd name="T1" fmla="*/ 6 h 691"/>
                <a:gd name="T2" fmla="*/ 0 w 659"/>
                <a:gd name="T3" fmla="*/ 11 h 691"/>
                <a:gd name="T4" fmla="*/ 0 w 659"/>
                <a:gd name="T5" fmla="*/ 0 h 691"/>
                <a:gd name="T6" fmla="*/ 12 w 659"/>
                <a:gd name="T7" fmla="*/ 6 h 6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9"/>
                <a:gd name="T13" fmla="*/ 0 h 691"/>
                <a:gd name="T14" fmla="*/ 659 w 659"/>
                <a:gd name="T15" fmla="*/ 691 h 6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9" h="691">
                  <a:moveTo>
                    <a:pt x="659" y="345"/>
                  </a:moveTo>
                  <a:lnTo>
                    <a:pt x="0" y="691"/>
                  </a:lnTo>
                  <a:lnTo>
                    <a:pt x="0" y="0"/>
                  </a:lnTo>
                  <a:lnTo>
                    <a:pt x="659" y="345"/>
                  </a:lnTo>
                  <a:close/>
                </a:path>
              </a:pathLst>
            </a:cu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Line 527"/>
            <p:cNvSpPr>
              <a:spLocks noChangeAspect="1" noChangeShapeType="1"/>
            </p:cNvSpPr>
            <p:nvPr/>
          </p:nvSpPr>
          <p:spPr bwMode="auto">
            <a:xfrm>
              <a:off x="5473" y="2237"/>
              <a:ext cx="0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632" name="Line 528"/>
            <p:cNvSpPr>
              <a:spLocks noChangeAspect="1" noChangeShapeType="1"/>
            </p:cNvSpPr>
            <p:nvPr/>
          </p:nvSpPr>
          <p:spPr bwMode="auto">
            <a:xfrm>
              <a:off x="5299" y="2510"/>
              <a:ext cx="2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633" name="Line 529"/>
            <p:cNvSpPr>
              <a:spLocks noChangeAspect="1" noChangeShapeType="1"/>
            </p:cNvSpPr>
            <p:nvPr/>
          </p:nvSpPr>
          <p:spPr bwMode="auto">
            <a:xfrm>
              <a:off x="5299" y="3238"/>
              <a:ext cx="2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634" name="Line 530"/>
            <p:cNvSpPr>
              <a:spLocks noChangeAspect="1" noChangeShapeType="1"/>
            </p:cNvSpPr>
            <p:nvPr/>
          </p:nvSpPr>
          <p:spPr bwMode="auto">
            <a:xfrm>
              <a:off x="5303" y="2872"/>
              <a:ext cx="2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635" name="Line 531"/>
            <p:cNvSpPr>
              <a:spLocks noChangeAspect="1" noChangeShapeType="1"/>
            </p:cNvSpPr>
            <p:nvPr/>
          </p:nvSpPr>
          <p:spPr bwMode="auto">
            <a:xfrm flipH="1">
              <a:off x="5414" y="2237"/>
              <a:ext cx="4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636" name="Freeform 532"/>
            <p:cNvSpPr>
              <a:spLocks noChangeAspect="1"/>
            </p:cNvSpPr>
            <p:nvPr/>
          </p:nvSpPr>
          <p:spPr bwMode="auto">
            <a:xfrm>
              <a:off x="5349" y="3235"/>
              <a:ext cx="9" cy="8"/>
            </a:xfrm>
            <a:custGeom>
              <a:avLst/>
              <a:gdLst>
                <a:gd name="T0" fmla="*/ 1 w 63"/>
                <a:gd name="T1" fmla="*/ 0 h 63"/>
                <a:gd name="T2" fmla="*/ 1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w 63"/>
                <a:gd name="T9" fmla="*/ 0 h 63"/>
                <a:gd name="T10" fmla="*/ 0 w 63"/>
                <a:gd name="T11" fmla="*/ 0 h 63"/>
                <a:gd name="T12" fmla="*/ 0 w 63"/>
                <a:gd name="T13" fmla="*/ 0 h 63"/>
                <a:gd name="T14" fmla="*/ 0 w 63"/>
                <a:gd name="T15" fmla="*/ 0 h 63"/>
                <a:gd name="T16" fmla="*/ 0 w 63"/>
                <a:gd name="T17" fmla="*/ 0 h 63"/>
                <a:gd name="T18" fmla="*/ 0 w 63"/>
                <a:gd name="T19" fmla="*/ 0 h 63"/>
                <a:gd name="T20" fmla="*/ 0 w 63"/>
                <a:gd name="T21" fmla="*/ 1 h 63"/>
                <a:gd name="T22" fmla="*/ 0 w 63"/>
                <a:gd name="T23" fmla="*/ 1 h 63"/>
                <a:gd name="T24" fmla="*/ 0 w 63"/>
                <a:gd name="T25" fmla="*/ 1 h 63"/>
                <a:gd name="T26" fmla="*/ 0 w 63"/>
                <a:gd name="T27" fmla="*/ 1 h 63"/>
                <a:gd name="T28" fmla="*/ 0 w 63"/>
                <a:gd name="T29" fmla="*/ 1 h 63"/>
                <a:gd name="T30" fmla="*/ 0 w 63"/>
                <a:gd name="T31" fmla="*/ 1 h 63"/>
                <a:gd name="T32" fmla="*/ 0 w 63"/>
                <a:gd name="T33" fmla="*/ 1 h 63"/>
                <a:gd name="T34" fmla="*/ 0 w 63"/>
                <a:gd name="T35" fmla="*/ 1 h 63"/>
                <a:gd name="T36" fmla="*/ 0 w 63"/>
                <a:gd name="T37" fmla="*/ 1 h 63"/>
                <a:gd name="T38" fmla="*/ 0 w 63"/>
                <a:gd name="T39" fmla="*/ 1 h 63"/>
                <a:gd name="T40" fmla="*/ 1 w 63"/>
                <a:gd name="T41" fmla="*/ 1 h 63"/>
                <a:gd name="T42" fmla="*/ 1 w 63"/>
                <a:gd name="T43" fmla="*/ 1 h 63"/>
                <a:gd name="T44" fmla="*/ 1 w 63"/>
                <a:gd name="T45" fmla="*/ 1 h 63"/>
                <a:gd name="T46" fmla="*/ 1 w 63"/>
                <a:gd name="T47" fmla="*/ 1 h 63"/>
                <a:gd name="T48" fmla="*/ 1 w 63"/>
                <a:gd name="T49" fmla="*/ 1 h 63"/>
                <a:gd name="T50" fmla="*/ 1 w 63"/>
                <a:gd name="T51" fmla="*/ 1 h 63"/>
                <a:gd name="T52" fmla="*/ 1 w 63"/>
                <a:gd name="T53" fmla="*/ 1 h 63"/>
                <a:gd name="T54" fmla="*/ 1 w 63"/>
                <a:gd name="T55" fmla="*/ 1 h 63"/>
                <a:gd name="T56" fmla="*/ 1 w 63"/>
                <a:gd name="T57" fmla="*/ 1 h 63"/>
                <a:gd name="T58" fmla="*/ 1 w 63"/>
                <a:gd name="T59" fmla="*/ 1 h 63"/>
                <a:gd name="T60" fmla="*/ 1 w 63"/>
                <a:gd name="T61" fmla="*/ 1 h 63"/>
                <a:gd name="T62" fmla="*/ 1 w 63"/>
                <a:gd name="T63" fmla="*/ 1 h 63"/>
                <a:gd name="T64" fmla="*/ 1 w 63"/>
                <a:gd name="T65" fmla="*/ 1 h 63"/>
                <a:gd name="T66" fmla="*/ 1 w 63"/>
                <a:gd name="T67" fmla="*/ 1 h 63"/>
                <a:gd name="T68" fmla="*/ 1 w 63"/>
                <a:gd name="T69" fmla="*/ 0 h 63"/>
                <a:gd name="T70" fmla="*/ 1 w 63"/>
                <a:gd name="T71" fmla="*/ 0 h 63"/>
                <a:gd name="T72" fmla="*/ 1 w 63"/>
                <a:gd name="T73" fmla="*/ 0 h 63"/>
                <a:gd name="T74" fmla="*/ 1 w 63"/>
                <a:gd name="T75" fmla="*/ 0 h 63"/>
                <a:gd name="T76" fmla="*/ 1 w 63"/>
                <a:gd name="T77" fmla="*/ 0 h 63"/>
                <a:gd name="T78" fmla="*/ 1 w 63"/>
                <a:gd name="T79" fmla="*/ 0 h 63"/>
                <a:gd name="T80" fmla="*/ 1 w 63"/>
                <a:gd name="T81" fmla="*/ 0 h 63"/>
                <a:gd name="T82" fmla="*/ 1 w 63"/>
                <a:gd name="T83" fmla="*/ 0 h 63"/>
                <a:gd name="T84" fmla="*/ 1 w 63"/>
                <a:gd name="T85" fmla="*/ 0 h 63"/>
                <a:gd name="T86" fmla="*/ 1 w 63"/>
                <a:gd name="T87" fmla="*/ 0 h 63"/>
                <a:gd name="T88" fmla="*/ 1 w 63"/>
                <a:gd name="T89" fmla="*/ 1 h 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3"/>
                <a:gd name="T136" fmla="*/ 0 h 63"/>
                <a:gd name="T137" fmla="*/ 63 w 63"/>
                <a:gd name="T138" fmla="*/ 63 h 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3" h="63">
                  <a:moveTo>
                    <a:pt x="31" y="31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3" y="56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20" y="61"/>
                  </a:lnTo>
                  <a:lnTo>
                    <a:pt x="22" y="61"/>
                  </a:lnTo>
                  <a:lnTo>
                    <a:pt x="24" y="61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1" y="61"/>
                  </a:lnTo>
                  <a:lnTo>
                    <a:pt x="42" y="61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7" y="60"/>
                  </a:lnTo>
                  <a:lnTo>
                    <a:pt x="47" y="58"/>
                  </a:lnTo>
                  <a:lnTo>
                    <a:pt x="49" y="58"/>
                  </a:lnTo>
                  <a:lnTo>
                    <a:pt x="50" y="56"/>
                  </a:lnTo>
                  <a:lnTo>
                    <a:pt x="52" y="55"/>
                  </a:lnTo>
                  <a:lnTo>
                    <a:pt x="53" y="55"/>
                  </a:lnTo>
                  <a:lnTo>
                    <a:pt x="53" y="53"/>
                  </a:lnTo>
                  <a:lnTo>
                    <a:pt x="55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58" y="47"/>
                  </a:lnTo>
                  <a:lnTo>
                    <a:pt x="60" y="47"/>
                  </a:lnTo>
                  <a:lnTo>
                    <a:pt x="60" y="46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63" y="38"/>
                  </a:lnTo>
                  <a:lnTo>
                    <a:pt x="63" y="36"/>
                  </a:lnTo>
                  <a:lnTo>
                    <a:pt x="63" y="35"/>
                  </a:lnTo>
                  <a:lnTo>
                    <a:pt x="63" y="33"/>
                  </a:lnTo>
                  <a:lnTo>
                    <a:pt x="63" y="31"/>
                  </a:lnTo>
                  <a:lnTo>
                    <a:pt x="63" y="30"/>
                  </a:lnTo>
                  <a:lnTo>
                    <a:pt x="63" y="28"/>
                  </a:lnTo>
                  <a:lnTo>
                    <a:pt x="63" y="27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1" y="19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57" y="13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Freeform 533"/>
            <p:cNvSpPr>
              <a:spLocks noChangeAspect="1"/>
            </p:cNvSpPr>
            <p:nvPr/>
          </p:nvSpPr>
          <p:spPr bwMode="auto">
            <a:xfrm>
              <a:off x="5347" y="3232"/>
              <a:ext cx="10" cy="11"/>
            </a:xfrm>
            <a:custGeom>
              <a:avLst/>
              <a:gdLst>
                <a:gd name="T0" fmla="*/ 1 w 77"/>
                <a:gd name="T1" fmla="*/ 0 h 77"/>
                <a:gd name="T2" fmla="*/ 1 w 77"/>
                <a:gd name="T3" fmla="*/ 0 h 77"/>
                <a:gd name="T4" fmla="*/ 0 w 77"/>
                <a:gd name="T5" fmla="*/ 0 h 77"/>
                <a:gd name="T6" fmla="*/ 0 w 77"/>
                <a:gd name="T7" fmla="*/ 0 h 77"/>
                <a:gd name="T8" fmla="*/ 0 w 77"/>
                <a:gd name="T9" fmla="*/ 0 h 77"/>
                <a:gd name="T10" fmla="*/ 0 w 77"/>
                <a:gd name="T11" fmla="*/ 0 h 77"/>
                <a:gd name="T12" fmla="*/ 0 w 77"/>
                <a:gd name="T13" fmla="*/ 0 h 77"/>
                <a:gd name="T14" fmla="*/ 0 w 77"/>
                <a:gd name="T15" fmla="*/ 0 h 77"/>
                <a:gd name="T16" fmla="*/ 0 w 77"/>
                <a:gd name="T17" fmla="*/ 1 h 77"/>
                <a:gd name="T18" fmla="*/ 0 w 77"/>
                <a:gd name="T19" fmla="*/ 1 h 77"/>
                <a:gd name="T20" fmla="*/ 0 w 77"/>
                <a:gd name="T21" fmla="*/ 1 h 77"/>
                <a:gd name="T22" fmla="*/ 0 w 77"/>
                <a:gd name="T23" fmla="*/ 1 h 77"/>
                <a:gd name="T24" fmla="*/ 0 w 77"/>
                <a:gd name="T25" fmla="*/ 1 h 77"/>
                <a:gd name="T26" fmla="*/ 0 w 77"/>
                <a:gd name="T27" fmla="*/ 1 h 77"/>
                <a:gd name="T28" fmla="*/ 0 w 77"/>
                <a:gd name="T29" fmla="*/ 1 h 77"/>
                <a:gd name="T30" fmla="*/ 0 w 77"/>
                <a:gd name="T31" fmla="*/ 1 h 77"/>
                <a:gd name="T32" fmla="*/ 0 w 77"/>
                <a:gd name="T33" fmla="*/ 1 h 77"/>
                <a:gd name="T34" fmla="*/ 0 w 77"/>
                <a:gd name="T35" fmla="*/ 1 h 77"/>
                <a:gd name="T36" fmla="*/ 0 w 77"/>
                <a:gd name="T37" fmla="*/ 1 h 77"/>
                <a:gd name="T38" fmla="*/ 1 w 77"/>
                <a:gd name="T39" fmla="*/ 2 h 77"/>
                <a:gd name="T40" fmla="*/ 1 w 77"/>
                <a:gd name="T41" fmla="*/ 2 h 77"/>
                <a:gd name="T42" fmla="*/ 1 w 77"/>
                <a:gd name="T43" fmla="*/ 2 h 77"/>
                <a:gd name="T44" fmla="*/ 1 w 77"/>
                <a:gd name="T45" fmla="*/ 2 h 77"/>
                <a:gd name="T46" fmla="*/ 1 w 77"/>
                <a:gd name="T47" fmla="*/ 2 h 77"/>
                <a:gd name="T48" fmla="*/ 1 w 77"/>
                <a:gd name="T49" fmla="*/ 2 h 77"/>
                <a:gd name="T50" fmla="*/ 1 w 77"/>
                <a:gd name="T51" fmla="*/ 1 h 77"/>
                <a:gd name="T52" fmla="*/ 1 w 77"/>
                <a:gd name="T53" fmla="*/ 1 h 77"/>
                <a:gd name="T54" fmla="*/ 1 w 77"/>
                <a:gd name="T55" fmla="*/ 1 h 77"/>
                <a:gd name="T56" fmla="*/ 1 w 77"/>
                <a:gd name="T57" fmla="*/ 1 h 77"/>
                <a:gd name="T58" fmla="*/ 1 w 77"/>
                <a:gd name="T59" fmla="*/ 1 h 77"/>
                <a:gd name="T60" fmla="*/ 1 w 77"/>
                <a:gd name="T61" fmla="*/ 1 h 77"/>
                <a:gd name="T62" fmla="*/ 1 w 77"/>
                <a:gd name="T63" fmla="*/ 1 h 77"/>
                <a:gd name="T64" fmla="*/ 1 w 77"/>
                <a:gd name="T65" fmla="*/ 1 h 77"/>
                <a:gd name="T66" fmla="*/ 1 w 77"/>
                <a:gd name="T67" fmla="*/ 1 h 77"/>
                <a:gd name="T68" fmla="*/ 1 w 77"/>
                <a:gd name="T69" fmla="*/ 1 h 77"/>
                <a:gd name="T70" fmla="*/ 1 w 77"/>
                <a:gd name="T71" fmla="*/ 0 h 77"/>
                <a:gd name="T72" fmla="*/ 1 w 77"/>
                <a:gd name="T73" fmla="*/ 0 h 77"/>
                <a:gd name="T74" fmla="*/ 1 w 77"/>
                <a:gd name="T75" fmla="*/ 0 h 77"/>
                <a:gd name="T76" fmla="*/ 1 w 77"/>
                <a:gd name="T77" fmla="*/ 0 h 77"/>
                <a:gd name="T78" fmla="*/ 1 w 77"/>
                <a:gd name="T79" fmla="*/ 0 h 77"/>
                <a:gd name="T80" fmla="*/ 1 w 77"/>
                <a:gd name="T81" fmla="*/ 0 h 77"/>
                <a:gd name="T82" fmla="*/ 1 w 77"/>
                <a:gd name="T83" fmla="*/ 0 h 77"/>
                <a:gd name="T84" fmla="*/ 1 w 77"/>
                <a:gd name="T85" fmla="*/ 0 h 77"/>
                <a:gd name="T86" fmla="*/ 1 w 77"/>
                <a:gd name="T87" fmla="*/ 0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77"/>
                <a:gd name="T134" fmla="*/ 77 w 77"/>
                <a:gd name="T135" fmla="*/ 77 h 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77">
                  <a:moveTo>
                    <a:pt x="38" y="0"/>
                  </a:move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10" y="65"/>
                  </a:lnTo>
                  <a:lnTo>
                    <a:pt x="11" y="65"/>
                  </a:lnTo>
                  <a:lnTo>
                    <a:pt x="13" y="66"/>
                  </a:lnTo>
                  <a:lnTo>
                    <a:pt x="14" y="68"/>
                  </a:lnTo>
                  <a:lnTo>
                    <a:pt x="16" y="69"/>
                  </a:lnTo>
                  <a:lnTo>
                    <a:pt x="17" y="69"/>
                  </a:lnTo>
                  <a:lnTo>
                    <a:pt x="19" y="71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24" y="74"/>
                  </a:lnTo>
                  <a:lnTo>
                    <a:pt x="25" y="74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33" y="75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1" y="77"/>
                  </a:lnTo>
                  <a:lnTo>
                    <a:pt x="43" y="75"/>
                  </a:lnTo>
                  <a:lnTo>
                    <a:pt x="44" y="75"/>
                  </a:lnTo>
                  <a:lnTo>
                    <a:pt x="46" y="75"/>
                  </a:lnTo>
                  <a:lnTo>
                    <a:pt x="47" y="75"/>
                  </a:lnTo>
                  <a:lnTo>
                    <a:pt x="50" y="75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5" y="72"/>
                  </a:lnTo>
                  <a:lnTo>
                    <a:pt x="57" y="72"/>
                  </a:lnTo>
                  <a:lnTo>
                    <a:pt x="58" y="71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3" y="68"/>
                  </a:lnTo>
                  <a:lnTo>
                    <a:pt x="65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71" y="60"/>
                  </a:lnTo>
                  <a:lnTo>
                    <a:pt x="71" y="58"/>
                  </a:lnTo>
                  <a:lnTo>
                    <a:pt x="72" y="57"/>
                  </a:lnTo>
                  <a:lnTo>
                    <a:pt x="72" y="55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6" y="49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7" y="39"/>
                  </a:lnTo>
                  <a:lnTo>
                    <a:pt x="77" y="38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6" y="33"/>
                  </a:lnTo>
                  <a:lnTo>
                    <a:pt x="76" y="30"/>
                  </a:lnTo>
                  <a:lnTo>
                    <a:pt x="76" y="28"/>
                  </a:lnTo>
                  <a:lnTo>
                    <a:pt x="76" y="27"/>
                  </a:lnTo>
                  <a:lnTo>
                    <a:pt x="74" y="25"/>
                  </a:lnTo>
                  <a:lnTo>
                    <a:pt x="74" y="24"/>
                  </a:lnTo>
                  <a:lnTo>
                    <a:pt x="72" y="22"/>
                  </a:lnTo>
                  <a:lnTo>
                    <a:pt x="72" y="21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9" y="16"/>
                  </a:lnTo>
                  <a:lnTo>
                    <a:pt x="68" y="14"/>
                  </a:lnTo>
                  <a:lnTo>
                    <a:pt x="66" y="13"/>
                  </a:lnTo>
                  <a:lnTo>
                    <a:pt x="66" y="11"/>
                  </a:lnTo>
                  <a:lnTo>
                    <a:pt x="65" y="10"/>
                  </a:lnTo>
                  <a:lnTo>
                    <a:pt x="63" y="8"/>
                  </a:lnTo>
                  <a:lnTo>
                    <a:pt x="61" y="8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7" y="2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</a:path>
              </a:pathLst>
            </a:custGeom>
            <a:solidFill>
              <a:schemeClr val="tx2"/>
            </a:solidFill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Line 534"/>
            <p:cNvSpPr>
              <a:spLocks noChangeAspect="1" noChangeShapeType="1"/>
            </p:cNvSpPr>
            <p:nvPr/>
          </p:nvSpPr>
          <p:spPr bwMode="auto">
            <a:xfrm>
              <a:off x="5251" y="3157"/>
              <a:ext cx="0" cy="60"/>
            </a:xfrm>
            <a:prstGeom prst="line">
              <a:avLst/>
            </a:prstGeom>
            <a:noFill/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9" name="Freeform 535"/>
            <p:cNvSpPr>
              <a:spLocks noChangeAspect="1"/>
            </p:cNvSpPr>
            <p:nvPr/>
          </p:nvSpPr>
          <p:spPr bwMode="auto">
            <a:xfrm>
              <a:off x="5214" y="3197"/>
              <a:ext cx="87" cy="88"/>
            </a:xfrm>
            <a:custGeom>
              <a:avLst/>
              <a:gdLst>
                <a:gd name="T0" fmla="*/ 11 w 659"/>
                <a:gd name="T1" fmla="*/ 6 h 691"/>
                <a:gd name="T2" fmla="*/ 0 w 659"/>
                <a:gd name="T3" fmla="*/ 11 h 691"/>
                <a:gd name="T4" fmla="*/ 0 w 659"/>
                <a:gd name="T5" fmla="*/ 0 h 691"/>
                <a:gd name="T6" fmla="*/ 11 w 659"/>
                <a:gd name="T7" fmla="*/ 6 h 6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9"/>
                <a:gd name="T13" fmla="*/ 0 h 691"/>
                <a:gd name="T14" fmla="*/ 659 w 659"/>
                <a:gd name="T15" fmla="*/ 691 h 6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9" h="691">
                  <a:moveTo>
                    <a:pt x="659" y="345"/>
                  </a:moveTo>
                  <a:lnTo>
                    <a:pt x="0" y="691"/>
                  </a:lnTo>
                  <a:lnTo>
                    <a:pt x="0" y="0"/>
                  </a:lnTo>
                  <a:lnTo>
                    <a:pt x="659" y="345"/>
                  </a:lnTo>
                  <a:close/>
                </a:path>
              </a:pathLst>
            </a:custGeom>
            <a:solidFill>
              <a:schemeClr val="bg1"/>
            </a:solidFill>
            <a:ln w="2381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Line 536"/>
            <p:cNvSpPr>
              <a:spLocks noChangeAspect="1" noChangeShapeType="1"/>
            </p:cNvSpPr>
            <p:nvPr/>
          </p:nvSpPr>
          <p:spPr bwMode="auto">
            <a:xfrm flipV="1">
              <a:off x="5354" y="2237"/>
              <a:ext cx="0" cy="10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641" name="Line 537"/>
            <p:cNvSpPr>
              <a:spLocks noChangeAspect="1" noChangeShapeType="1"/>
            </p:cNvSpPr>
            <p:nvPr/>
          </p:nvSpPr>
          <p:spPr bwMode="auto">
            <a:xfrm>
              <a:off x="3335" y="2353"/>
              <a:ext cx="0" cy="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42" name="Line 538"/>
            <p:cNvSpPr>
              <a:spLocks noChangeAspect="1" noChangeShapeType="1"/>
            </p:cNvSpPr>
            <p:nvPr/>
          </p:nvSpPr>
          <p:spPr bwMode="auto">
            <a:xfrm>
              <a:off x="3518" y="2353"/>
              <a:ext cx="0" cy="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43" name="Line 539"/>
            <p:cNvSpPr>
              <a:spLocks noChangeAspect="1" noChangeShapeType="1"/>
            </p:cNvSpPr>
            <p:nvPr/>
          </p:nvSpPr>
          <p:spPr bwMode="auto">
            <a:xfrm>
              <a:off x="3697" y="2353"/>
              <a:ext cx="0" cy="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44" name="Line 540"/>
            <p:cNvSpPr>
              <a:spLocks noChangeAspect="1" noChangeShapeType="1"/>
            </p:cNvSpPr>
            <p:nvPr/>
          </p:nvSpPr>
          <p:spPr bwMode="auto">
            <a:xfrm>
              <a:off x="3245" y="2353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45" name="Line 541"/>
            <p:cNvSpPr>
              <a:spLocks noChangeAspect="1" noChangeShapeType="1"/>
            </p:cNvSpPr>
            <p:nvPr/>
          </p:nvSpPr>
          <p:spPr bwMode="auto">
            <a:xfrm>
              <a:off x="3607" y="2353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46" name="Freeform 542"/>
            <p:cNvSpPr>
              <a:spLocks noChangeAspect="1"/>
            </p:cNvSpPr>
            <p:nvPr/>
          </p:nvSpPr>
          <p:spPr bwMode="auto">
            <a:xfrm>
              <a:off x="3241" y="2349"/>
              <a:ext cx="8" cy="8"/>
            </a:xfrm>
            <a:custGeom>
              <a:avLst/>
              <a:gdLst>
                <a:gd name="T0" fmla="*/ 1 w 55"/>
                <a:gd name="T1" fmla="*/ 1 h 55"/>
                <a:gd name="T2" fmla="*/ 1 w 55"/>
                <a:gd name="T3" fmla="*/ 0 h 55"/>
                <a:gd name="T4" fmla="*/ 1 w 55"/>
                <a:gd name="T5" fmla="*/ 0 h 55"/>
                <a:gd name="T6" fmla="*/ 1 w 55"/>
                <a:gd name="T7" fmla="*/ 0 h 55"/>
                <a:gd name="T8" fmla="*/ 1 w 55"/>
                <a:gd name="T9" fmla="*/ 0 h 55"/>
                <a:gd name="T10" fmla="*/ 1 w 55"/>
                <a:gd name="T11" fmla="*/ 0 h 55"/>
                <a:gd name="T12" fmla="*/ 1 w 55"/>
                <a:gd name="T13" fmla="*/ 0 h 55"/>
                <a:gd name="T14" fmla="*/ 1 w 55"/>
                <a:gd name="T15" fmla="*/ 0 h 55"/>
                <a:gd name="T16" fmla="*/ 1 w 55"/>
                <a:gd name="T17" fmla="*/ 0 h 55"/>
                <a:gd name="T18" fmla="*/ 1 w 55"/>
                <a:gd name="T19" fmla="*/ 0 h 55"/>
                <a:gd name="T20" fmla="*/ 1 w 55"/>
                <a:gd name="T21" fmla="*/ 0 h 55"/>
                <a:gd name="T22" fmla="*/ 1 w 55"/>
                <a:gd name="T23" fmla="*/ 0 h 55"/>
                <a:gd name="T24" fmla="*/ 0 w 55"/>
                <a:gd name="T25" fmla="*/ 0 h 55"/>
                <a:gd name="T26" fmla="*/ 0 w 55"/>
                <a:gd name="T27" fmla="*/ 0 h 55"/>
                <a:gd name="T28" fmla="*/ 0 w 55"/>
                <a:gd name="T29" fmla="*/ 0 h 55"/>
                <a:gd name="T30" fmla="*/ 0 w 55"/>
                <a:gd name="T31" fmla="*/ 0 h 55"/>
                <a:gd name="T32" fmla="*/ 0 w 55"/>
                <a:gd name="T33" fmla="*/ 0 h 55"/>
                <a:gd name="T34" fmla="*/ 0 w 55"/>
                <a:gd name="T35" fmla="*/ 0 h 55"/>
                <a:gd name="T36" fmla="*/ 0 w 55"/>
                <a:gd name="T37" fmla="*/ 0 h 55"/>
                <a:gd name="T38" fmla="*/ 0 w 55"/>
                <a:gd name="T39" fmla="*/ 0 h 55"/>
                <a:gd name="T40" fmla="*/ 0 w 55"/>
                <a:gd name="T41" fmla="*/ 0 h 55"/>
                <a:gd name="T42" fmla="*/ 0 w 55"/>
                <a:gd name="T43" fmla="*/ 1 h 55"/>
                <a:gd name="T44" fmla="*/ 0 w 55"/>
                <a:gd name="T45" fmla="*/ 1 h 55"/>
                <a:gd name="T46" fmla="*/ 0 w 55"/>
                <a:gd name="T47" fmla="*/ 1 h 55"/>
                <a:gd name="T48" fmla="*/ 0 w 55"/>
                <a:gd name="T49" fmla="*/ 1 h 55"/>
                <a:gd name="T50" fmla="*/ 0 w 55"/>
                <a:gd name="T51" fmla="*/ 1 h 55"/>
                <a:gd name="T52" fmla="*/ 0 w 55"/>
                <a:gd name="T53" fmla="*/ 1 h 55"/>
                <a:gd name="T54" fmla="*/ 0 w 55"/>
                <a:gd name="T55" fmla="*/ 1 h 55"/>
                <a:gd name="T56" fmla="*/ 0 w 55"/>
                <a:gd name="T57" fmla="*/ 1 h 55"/>
                <a:gd name="T58" fmla="*/ 0 w 55"/>
                <a:gd name="T59" fmla="*/ 1 h 55"/>
                <a:gd name="T60" fmla="*/ 0 w 55"/>
                <a:gd name="T61" fmla="*/ 1 h 55"/>
                <a:gd name="T62" fmla="*/ 0 w 55"/>
                <a:gd name="T63" fmla="*/ 1 h 55"/>
                <a:gd name="T64" fmla="*/ 1 w 55"/>
                <a:gd name="T65" fmla="*/ 1 h 55"/>
                <a:gd name="T66" fmla="*/ 1 w 55"/>
                <a:gd name="T67" fmla="*/ 1 h 55"/>
                <a:gd name="T68" fmla="*/ 1 w 55"/>
                <a:gd name="T69" fmla="*/ 1 h 55"/>
                <a:gd name="T70" fmla="*/ 1 w 55"/>
                <a:gd name="T71" fmla="*/ 1 h 55"/>
                <a:gd name="T72" fmla="*/ 1 w 55"/>
                <a:gd name="T73" fmla="*/ 1 h 55"/>
                <a:gd name="T74" fmla="*/ 1 w 55"/>
                <a:gd name="T75" fmla="*/ 1 h 55"/>
                <a:gd name="T76" fmla="*/ 1 w 55"/>
                <a:gd name="T77" fmla="*/ 1 h 55"/>
                <a:gd name="T78" fmla="*/ 1 w 55"/>
                <a:gd name="T79" fmla="*/ 1 h 55"/>
                <a:gd name="T80" fmla="*/ 1 w 55"/>
                <a:gd name="T81" fmla="*/ 1 h 55"/>
                <a:gd name="T82" fmla="*/ 1 w 55"/>
                <a:gd name="T83" fmla="*/ 1 h 55"/>
                <a:gd name="T84" fmla="*/ 1 w 55"/>
                <a:gd name="T85" fmla="*/ 1 h 55"/>
                <a:gd name="T86" fmla="*/ 1 w 55"/>
                <a:gd name="T87" fmla="*/ 1 h 55"/>
                <a:gd name="T88" fmla="*/ 1 w 55"/>
                <a:gd name="T89" fmla="*/ 1 h 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"/>
                <a:gd name="T136" fmla="*/ 0 h 55"/>
                <a:gd name="T137" fmla="*/ 55 w 55"/>
                <a:gd name="T138" fmla="*/ 55 h 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" h="55">
                  <a:moveTo>
                    <a:pt x="28" y="27"/>
                  </a:moveTo>
                  <a:lnTo>
                    <a:pt x="55" y="27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5" y="21"/>
                  </a:lnTo>
                  <a:lnTo>
                    <a:pt x="55" y="19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3" y="14"/>
                  </a:lnTo>
                  <a:lnTo>
                    <a:pt x="53" y="12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7" y="7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5"/>
                  </a:lnTo>
                  <a:lnTo>
                    <a:pt x="9" y="45"/>
                  </a:lnTo>
                  <a:lnTo>
                    <a:pt x="9" y="47"/>
                  </a:lnTo>
                  <a:lnTo>
                    <a:pt x="10" y="48"/>
                  </a:lnTo>
                  <a:lnTo>
                    <a:pt x="11" y="48"/>
                  </a:lnTo>
                  <a:lnTo>
                    <a:pt x="13" y="49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7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6" y="55"/>
                  </a:lnTo>
                  <a:lnTo>
                    <a:pt x="28" y="55"/>
                  </a:lnTo>
                  <a:lnTo>
                    <a:pt x="31" y="55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7" y="54"/>
                  </a:lnTo>
                  <a:lnTo>
                    <a:pt x="39" y="52"/>
                  </a:lnTo>
                  <a:lnTo>
                    <a:pt x="40" y="52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6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50" y="45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3" y="40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7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5" y="33"/>
                  </a:lnTo>
                  <a:lnTo>
                    <a:pt x="55" y="32"/>
                  </a:lnTo>
                  <a:lnTo>
                    <a:pt x="55" y="30"/>
                  </a:lnTo>
                  <a:lnTo>
                    <a:pt x="55" y="29"/>
                  </a:lnTo>
                  <a:lnTo>
                    <a:pt x="55" y="27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Freeform 543"/>
            <p:cNvSpPr>
              <a:spLocks noChangeAspect="1"/>
            </p:cNvSpPr>
            <p:nvPr/>
          </p:nvSpPr>
          <p:spPr bwMode="auto">
            <a:xfrm>
              <a:off x="3238" y="2347"/>
              <a:ext cx="11" cy="9"/>
            </a:xfrm>
            <a:custGeom>
              <a:avLst/>
              <a:gdLst>
                <a:gd name="T0" fmla="*/ 2 w 67"/>
                <a:gd name="T1" fmla="*/ 1 h 65"/>
                <a:gd name="T2" fmla="*/ 2 w 67"/>
                <a:gd name="T3" fmla="*/ 0 h 65"/>
                <a:gd name="T4" fmla="*/ 2 w 67"/>
                <a:gd name="T5" fmla="*/ 0 h 65"/>
                <a:gd name="T6" fmla="*/ 2 w 67"/>
                <a:gd name="T7" fmla="*/ 0 h 65"/>
                <a:gd name="T8" fmla="*/ 2 w 67"/>
                <a:gd name="T9" fmla="*/ 0 h 65"/>
                <a:gd name="T10" fmla="*/ 1 w 67"/>
                <a:gd name="T11" fmla="*/ 0 h 65"/>
                <a:gd name="T12" fmla="*/ 1 w 67"/>
                <a:gd name="T13" fmla="*/ 0 h 65"/>
                <a:gd name="T14" fmla="*/ 1 w 67"/>
                <a:gd name="T15" fmla="*/ 0 h 65"/>
                <a:gd name="T16" fmla="*/ 1 w 67"/>
                <a:gd name="T17" fmla="*/ 0 h 65"/>
                <a:gd name="T18" fmla="*/ 1 w 67"/>
                <a:gd name="T19" fmla="*/ 0 h 65"/>
                <a:gd name="T20" fmla="*/ 1 w 67"/>
                <a:gd name="T21" fmla="*/ 0 h 65"/>
                <a:gd name="T22" fmla="*/ 1 w 67"/>
                <a:gd name="T23" fmla="*/ 0 h 65"/>
                <a:gd name="T24" fmla="*/ 1 w 67"/>
                <a:gd name="T25" fmla="*/ 0 h 65"/>
                <a:gd name="T26" fmla="*/ 0 w 67"/>
                <a:gd name="T27" fmla="*/ 0 h 65"/>
                <a:gd name="T28" fmla="*/ 0 w 67"/>
                <a:gd name="T29" fmla="*/ 0 h 65"/>
                <a:gd name="T30" fmla="*/ 0 w 67"/>
                <a:gd name="T31" fmla="*/ 0 h 65"/>
                <a:gd name="T32" fmla="*/ 0 w 67"/>
                <a:gd name="T33" fmla="*/ 0 h 65"/>
                <a:gd name="T34" fmla="*/ 0 w 67"/>
                <a:gd name="T35" fmla="*/ 0 h 65"/>
                <a:gd name="T36" fmla="*/ 0 w 67"/>
                <a:gd name="T37" fmla="*/ 0 h 65"/>
                <a:gd name="T38" fmla="*/ 0 w 67"/>
                <a:gd name="T39" fmla="*/ 0 h 65"/>
                <a:gd name="T40" fmla="*/ 0 w 67"/>
                <a:gd name="T41" fmla="*/ 1 h 65"/>
                <a:gd name="T42" fmla="*/ 0 w 67"/>
                <a:gd name="T43" fmla="*/ 1 h 65"/>
                <a:gd name="T44" fmla="*/ 0 w 67"/>
                <a:gd name="T45" fmla="*/ 1 h 65"/>
                <a:gd name="T46" fmla="*/ 0 w 67"/>
                <a:gd name="T47" fmla="*/ 1 h 65"/>
                <a:gd name="T48" fmla="*/ 0 w 67"/>
                <a:gd name="T49" fmla="*/ 1 h 65"/>
                <a:gd name="T50" fmla="*/ 0 w 67"/>
                <a:gd name="T51" fmla="*/ 1 h 65"/>
                <a:gd name="T52" fmla="*/ 0 w 67"/>
                <a:gd name="T53" fmla="*/ 1 h 65"/>
                <a:gd name="T54" fmla="*/ 0 w 67"/>
                <a:gd name="T55" fmla="*/ 1 h 65"/>
                <a:gd name="T56" fmla="*/ 0 w 67"/>
                <a:gd name="T57" fmla="*/ 1 h 65"/>
                <a:gd name="T58" fmla="*/ 0 w 67"/>
                <a:gd name="T59" fmla="*/ 1 h 65"/>
                <a:gd name="T60" fmla="*/ 1 w 67"/>
                <a:gd name="T61" fmla="*/ 1 h 65"/>
                <a:gd name="T62" fmla="*/ 1 w 67"/>
                <a:gd name="T63" fmla="*/ 1 h 65"/>
                <a:gd name="T64" fmla="*/ 1 w 67"/>
                <a:gd name="T65" fmla="*/ 1 h 65"/>
                <a:gd name="T66" fmla="*/ 1 w 67"/>
                <a:gd name="T67" fmla="*/ 1 h 65"/>
                <a:gd name="T68" fmla="*/ 1 w 67"/>
                <a:gd name="T69" fmla="*/ 1 h 65"/>
                <a:gd name="T70" fmla="*/ 1 w 67"/>
                <a:gd name="T71" fmla="*/ 1 h 65"/>
                <a:gd name="T72" fmla="*/ 1 w 67"/>
                <a:gd name="T73" fmla="*/ 1 h 65"/>
                <a:gd name="T74" fmla="*/ 1 w 67"/>
                <a:gd name="T75" fmla="*/ 1 h 65"/>
                <a:gd name="T76" fmla="*/ 2 w 67"/>
                <a:gd name="T77" fmla="*/ 1 h 65"/>
                <a:gd name="T78" fmla="*/ 2 w 67"/>
                <a:gd name="T79" fmla="*/ 1 h 65"/>
                <a:gd name="T80" fmla="*/ 2 w 67"/>
                <a:gd name="T81" fmla="*/ 1 h 65"/>
                <a:gd name="T82" fmla="*/ 2 w 67"/>
                <a:gd name="T83" fmla="*/ 1 h 65"/>
                <a:gd name="T84" fmla="*/ 2 w 67"/>
                <a:gd name="T85" fmla="*/ 1 h 65"/>
                <a:gd name="T86" fmla="*/ 2 w 67"/>
                <a:gd name="T87" fmla="*/ 1 h 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7"/>
                <a:gd name="T133" fmla="*/ 0 h 65"/>
                <a:gd name="T134" fmla="*/ 67 w 67"/>
                <a:gd name="T135" fmla="*/ 65 h 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7" h="65">
                  <a:moveTo>
                    <a:pt x="67" y="32"/>
                  </a:moveTo>
                  <a:lnTo>
                    <a:pt x="67" y="31"/>
                  </a:lnTo>
                  <a:lnTo>
                    <a:pt x="67" y="30"/>
                  </a:lnTo>
                  <a:lnTo>
                    <a:pt x="67" y="27"/>
                  </a:lnTo>
                  <a:lnTo>
                    <a:pt x="67" y="26"/>
                  </a:lnTo>
                  <a:lnTo>
                    <a:pt x="66" y="24"/>
                  </a:lnTo>
                  <a:lnTo>
                    <a:pt x="66" y="23"/>
                  </a:lnTo>
                  <a:lnTo>
                    <a:pt x="66" y="21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3" y="16"/>
                  </a:lnTo>
                  <a:lnTo>
                    <a:pt x="63" y="15"/>
                  </a:lnTo>
                  <a:lnTo>
                    <a:pt x="62" y="13"/>
                  </a:lnTo>
                  <a:lnTo>
                    <a:pt x="60" y="12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3" y="43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7" y="53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1" y="57"/>
                  </a:lnTo>
                  <a:lnTo>
                    <a:pt x="12" y="59"/>
                  </a:lnTo>
                  <a:lnTo>
                    <a:pt x="14" y="60"/>
                  </a:lnTo>
                  <a:lnTo>
                    <a:pt x="15" y="60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3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3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38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7" y="64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1" y="61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55" y="59"/>
                  </a:lnTo>
                  <a:lnTo>
                    <a:pt x="56" y="57"/>
                  </a:lnTo>
                  <a:lnTo>
                    <a:pt x="58" y="56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3"/>
                  </a:lnTo>
                  <a:lnTo>
                    <a:pt x="62" y="52"/>
                  </a:lnTo>
                  <a:lnTo>
                    <a:pt x="63" y="50"/>
                  </a:lnTo>
                  <a:lnTo>
                    <a:pt x="63" y="49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6" y="43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7" y="34"/>
                  </a:lnTo>
                  <a:lnTo>
                    <a:pt x="67" y="3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Line 544"/>
            <p:cNvSpPr>
              <a:spLocks noChangeAspect="1" noChangeShapeType="1"/>
            </p:cNvSpPr>
            <p:nvPr/>
          </p:nvSpPr>
          <p:spPr bwMode="auto">
            <a:xfrm flipV="1">
              <a:off x="3335" y="2494"/>
              <a:ext cx="0" cy="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49" name="Line 545"/>
            <p:cNvSpPr>
              <a:spLocks noChangeAspect="1" noChangeShapeType="1"/>
            </p:cNvSpPr>
            <p:nvPr/>
          </p:nvSpPr>
          <p:spPr bwMode="auto">
            <a:xfrm>
              <a:off x="3335" y="2373"/>
              <a:ext cx="0" cy="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50" name="Freeform 546"/>
            <p:cNvSpPr>
              <a:spLocks noChangeAspect="1"/>
            </p:cNvSpPr>
            <p:nvPr/>
          </p:nvSpPr>
          <p:spPr bwMode="auto">
            <a:xfrm>
              <a:off x="3300" y="2409"/>
              <a:ext cx="69" cy="64"/>
            </a:xfrm>
            <a:custGeom>
              <a:avLst/>
              <a:gdLst>
                <a:gd name="T0" fmla="*/ 5 w 439"/>
                <a:gd name="T1" fmla="*/ 9 h 439"/>
                <a:gd name="T2" fmla="*/ 0 w 439"/>
                <a:gd name="T3" fmla="*/ 0 h 439"/>
                <a:gd name="T4" fmla="*/ 11 w 439"/>
                <a:gd name="T5" fmla="*/ 0 h 439"/>
                <a:gd name="T6" fmla="*/ 5 w 439"/>
                <a:gd name="T7" fmla="*/ 9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9"/>
                <a:gd name="T13" fmla="*/ 0 h 439"/>
                <a:gd name="T14" fmla="*/ 439 w 439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9" h="439">
                  <a:moveTo>
                    <a:pt x="219" y="439"/>
                  </a:moveTo>
                  <a:lnTo>
                    <a:pt x="0" y="0"/>
                  </a:lnTo>
                  <a:lnTo>
                    <a:pt x="439" y="0"/>
                  </a:lnTo>
                  <a:lnTo>
                    <a:pt x="219" y="439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Freeform 547"/>
            <p:cNvSpPr>
              <a:spLocks noChangeAspect="1"/>
            </p:cNvSpPr>
            <p:nvPr/>
          </p:nvSpPr>
          <p:spPr bwMode="auto">
            <a:xfrm>
              <a:off x="3326" y="2477"/>
              <a:ext cx="18" cy="17"/>
            </a:xfrm>
            <a:custGeom>
              <a:avLst/>
              <a:gdLst>
                <a:gd name="T0" fmla="*/ 3 w 116"/>
                <a:gd name="T1" fmla="*/ 1 h 115"/>
                <a:gd name="T2" fmla="*/ 3 w 116"/>
                <a:gd name="T3" fmla="*/ 1 h 115"/>
                <a:gd name="T4" fmla="*/ 3 w 116"/>
                <a:gd name="T5" fmla="*/ 1 h 115"/>
                <a:gd name="T6" fmla="*/ 3 w 116"/>
                <a:gd name="T7" fmla="*/ 1 h 115"/>
                <a:gd name="T8" fmla="*/ 2 w 116"/>
                <a:gd name="T9" fmla="*/ 0 h 115"/>
                <a:gd name="T10" fmla="*/ 2 w 116"/>
                <a:gd name="T11" fmla="*/ 0 h 115"/>
                <a:gd name="T12" fmla="*/ 2 w 116"/>
                <a:gd name="T13" fmla="*/ 0 h 115"/>
                <a:gd name="T14" fmla="*/ 2 w 116"/>
                <a:gd name="T15" fmla="*/ 0 h 115"/>
                <a:gd name="T16" fmla="*/ 2 w 116"/>
                <a:gd name="T17" fmla="*/ 0 h 115"/>
                <a:gd name="T18" fmla="*/ 2 w 116"/>
                <a:gd name="T19" fmla="*/ 0 h 115"/>
                <a:gd name="T20" fmla="*/ 1 w 116"/>
                <a:gd name="T21" fmla="*/ 0 h 115"/>
                <a:gd name="T22" fmla="*/ 1 w 116"/>
                <a:gd name="T23" fmla="*/ 0 h 115"/>
                <a:gd name="T24" fmla="*/ 1 w 116"/>
                <a:gd name="T25" fmla="*/ 0 h 115"/>
                <a:gd name="T26" fmla="*/ 1 w 116"/>
                <a:gd name="T27" fmla="*/ 0 h 115"/>
                <a:gd name="T28" fmla="*/ 1 w 116"/>
                <a:gd name="T29" fmla="*/ 0 h 115"/>
                <a:gd name="T30" fmla="*/ 0 w 116"/>
                <a:gd name="T31" fmla="*/ 0 h 115"/>
                <a:gd name="T32" fmla="*/ 0 w 116"/>
                <a:gd name="T33" fmla="*/ 0 h 115"/>
                <a:gd name="T34" fmla="*/ 0 w 116"/>
                <a:gd name="T35" fmla="*/ 1 h 115"/>
                <a:gd name="T36" fmla="*/ 0 w 116"/>
                <a:gd name="T37" fmla="*/ 1 h 115"/>
                <a:gd name="T38" fmla="*/ 0 w 116"/>
                <a:gd name="T39" fmla="*/ 1 h 115"/>
                <a:gd name="T40" fmla="*/ 0 w 116"/>
                <a:gd name="T41" fmla="*/ 1 h 115"/>
                <a:gd name="T42" fmla="*/ 0 w 116"/>
                <a:gd name="T43" fmla="*/ 1 h 115"/>
                <a:gd name="T44" fmla="*/ 0 w 116"/>
                <a:gd name="T45" fmla="*/ 1 h 115"/>
                <a:gd name="T46" fmla="*/ 0 w 116"/>
                <a:gd name="T47" fmla="*/ 2 h 115"/>
                <a:gd name="T48" fmla="*/ 0 w 116"/>
                <a:gd name="T49" fmla="*/ 2 h 115"/>
                <a:gd name="T50" fmla="*/ 0 w 116"/>
                <a:gd name="T51" fmla="*/ 2 h 115"/>
                <a:gd name="T52" fmla="*/ 0 w 116"/>
                <a:gd name="T53" fmla="*/ 2 h 115"/>
                <a:gd name="T54" fmla="*/ 0 w 116"/>
                <a:gd name="T55" fmla="*/ 2 h 115"/>
                <a:gd name="T56" fmla="*/ 1 w 116"/>
                <a:gd name="T57" fmla="*/ 2 h 115"/>
                <a:gd name="T58" fmla="*/ 1 w 116"/>
                <a:gd name="T59" fmla="*/ 2 h 115"/>
                <a:gd name="T60" fmla="*/ 1 w 116"/>
                <a:gd name="T61" fmla="*/ 3 h 115"/>
                <a:gd name="T62" fmla="*/ 1 w 116"/>
                <a:gd name="T63" fmla="*/ 3 h 115"/>
                <a:gd name="T64" fmla="*/ 1 w 116"/>
                <a:gd name="T65" fmla="*/ 3 h 115"/>
                <a:gd name="T66" fmla="*/ 2 w 116"/>
                <a:gd name="T67" fmla="*/ 3 h 115"/>
                <a:gd name="T68" fmla="*/ 2 w 116"/>
                <a:gd name="T69" fmla="*/ 3 h 115"/>
                <a:gd name="T70" fmla="*/ 2 w 116"/>
                <a:gd name="T71" fmla="*/ 2 h 115"/>
                <a:gd name="T72" fmla="*/ 2 w 116"/>
                <a:gd name="T73" fmla="*/ 2 h 115"/>
                <a:gd name="T74" fmla="*/ 2 w 116"/>
                <a:gd name="T75" fmla="*/ 2 h 115"/>
                <a:gd name="T76" fmla="*/ 2 w 116"/>
                <a:gd name="T77" fmla="*/ 2 h 115"/>
                <a:gd name="T78" fmla="*/ 3 w 116"/>
                <a:gd name="T79" fmla="*/ 2 h 115"/>
                <a:gd name="T80" fmla="*/ 3 w 116"/>
                <a:gd name="T81" fmla="*/ 2 h 115"/>
                <a:gd name="T82" fmla="*/ 3 w 116"/>
                <a:gd name="T83" fmla="*/ 2 h 115"/>
                <a:gd name="T84" fmla="*/ 3 w 116"/>
                <a:gd name="T85" fmla="*/ 1 h 115"/>
                <a:gd name="T86" fmla="*/ 3 w 116"/>
                <a:gd name="T87" fmla="*/ 1 h 1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115"/>
                <a:gd name="T134" fmla="*/ 116 w 116"/>
                <a:gd name="T135" fmla="*/ 115 h 1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115">
                  <a:moveTo>
                    <a:pt x="116" y="58"/>
                  </a:moveTo>
                  <a:lnTo>
                    <a:pt x="116" y="55"/>
                  </a:lnTo>
                  <a:lnTo>
                    <a:pt x="116" y="52"/>
                  </a:lnTo>
                  <a:lnTo>
                    <a:pt x="116" y="50"/>
                  </a:lnTo>
                  <a:lnTo>
                    <a:pt x="115" y="45"/>
                  </a:lnTo>
                  <a:lnTo>
                    <a:pt x="115" y="43"/>
                  </a:lnTo>
                  <a:lnTo>
                    <a:pt x="114" y="40"/>
                  </a:lnTo>
                  <a:lnTo>
                    <a:pt x="114" y="37"/>
                  </a:lnTo>
                  <a:lnTo>
                    <a:pt x="112" y="36"/>
                  </a:lnTo>
                  <a:lnTo>
                    <a:pt x="111" y="33"/>
                  </a:lnTo>
                  <a:lnTo>
                    <a:pt x="110" y="30"/>
                  </a:lnTo>
                  <a:lnTo>
                    <a:pt x="108" y="28"/>
                  </a:lnTo>
                  <a:lnTo>
                    <a:pt x="107" y="25"/>
                  </a:lnTo>
                  <a:lnTo>
                    <a:pt x="105" y="23"/>
                  </a:lnTo>
                  <a:lnTo>
                    <a:pt x="103" y="21"/>
                  </a:lnTo>
                  <a:lnTo>
                    <a:pt x="101" y="19"/>
                  </a:lnTo>
                  <a:lnTo>
                    <a:pt x="100" y="17"/>
                  </a:lnTo>
                  <a:lnTo>
                    <a:pt x="97" y="15"/>
                  </a:lnTo>
                  <a:lnTo>
                    <a:pt x="96" y="12"/>
                  </a:lnTo>
                  <a:lnTo>
                    <a:pt x="93" y="11"/>
                  </a:lnTo>
                  <a:lnTo>
                    <a:pt x="90" y="10"/>
                  </a:lnTo>
                  <a:lnTo>
                    <a:pt x="89" y="8"/>
                  </a:lnTo>
                  <a:lnTo>
                    <a:pt x="86" y="7"/>
                  </a:lnTo>
                  <a:lnTo>
                    <a:pt x="83" y="6"/>
                  </a:lnTo>
                  <a:lnTo>
                    <a:pt x="81" y="4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0" y="7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12" y="23"/>
                  </a:lnTo>
                  <a:lnTo>
                    <a:pt x="11" y="25"/>
                  </a:lnTo>
                  <a:lnTo>
                    <a:pt x="8" y="28"/>
                  </a:lnTo>
                  <a:lnTo>
                    <a:pt x="7" y="30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4" y="37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1" y="45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1" y="66"/>
                  </a:lnTo>
                  <a:lnTo>
                    <a:pt x="1" y="70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7" y="85"/>
                  </a:lnTo>
                  <a:lnTo>
                    <a:pt x="8" y="88"/>
                  </a:lnTo>
                  <a:lnTo>
                    <a:pt x="11" y="91"/>
                  </a:lnTo>
                  <a:lnTo>
                    <a:pt x="12" y="92"/>
                  </a:lnTo>
                  <a:lnTo>
                    <a:pt x="13" y="95"/>
                  </a:lnTo>
                  <a:lnTo>
                    <a:pt x="15" y="98"/>
                  </a:lnTo>
                  <a:lnTo>
                    <a:pt x="18" y="99"/>
                  </a:lnTo>
                  <a:lnTo>
                    <a:pt x="19" y="100"/>
                  </a:lnTo>
                  <a:lnTo>
                    <a:pt x="22" y="103"/>
                  </a:lnTo>
                  <a:lnTo>
                    <a:pt x="23" y="104"/>
                  </a:lnTo>
                  <a:lnTo>
                    <a:pt x="26" y="106"/>
                  </a:lnTo>
                  <a:lnTo>
                    <a:pt x="29" y="107"/>
                  </a:lnTo>
                  <a:lnTo>
                    <a:pt x="30" y="109"/>
                  </a:lnTo>
                  <a:lnTo>
                    <a:pt x="33" y="110"/>
                  </a:lnTo>
                  <a:lnTo>
                    <a:pt x="35" y="111"/>
                  </a:lnTo>
                  <a:lnTo>
                    <a:pt x="38" y="113"/>
                  </a:lnTo>
                  <a:lnTo>
                    <a:pt x="41" y="114"/>
                  </a:lnTo>
                  <a:lnTo>
                    <a:pt x="44" y="114"/>
                  </a:lnTo>
                  <a:lnTo>
                    <a:pt x="46" y="115"/>
                  </a:lnTo>
                  <a:lnTo>
                    <a:pt x="49" y="115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5"/>
                  </a:lnTo>
                  <a:lnTo>
                    <a:pt x="62" y="115"/>
                  </a:lnTo>
                  <a:lnTo>
                    <a:pt x="64" y="115"/>
                  </a:lnTo>
                  <a:lnTo>
                    <a:pt x="67" y="115"/>
                  </a:lnTo>
                  <a:lnTo>
                    <a:pt x="70" y="115"/>
                  </a:lnTo>
                  <a:lnTo>
                    <a:pt x="72" y="114"/>
                  </a:lnTo>
                  <a:lnTo>
                    <a:pt x="75" y="114"/>
                  </a:lnTo>
                  <a:lnTo>
                    <a:pt x="78" y="113"/>
                  </a:lnTo>
                  <a:lnTo>
                    <a:pt x="81" y="111"/>
                  </a:lnTo>
                  <a:lnTo>
                    <a:pt x="83" y="110"/>
                  </a:lnTo>
                  <a:lnTo>
                    <a:pt x="86" y="109"/>
                  </a:lnTo>
                  <a:lnTo>
                    <a:pt x="89" y="107"/>
                  </a:lnTo>
                  <a:lnTo>
                    <a:pt x="90" y="106"/>
                  </a:lnTo>
                  <a:lnTo>
                    <a:pt x="93" y="104"/>
                  </a:lnTo>
                  <a:lnTo>
                    <a:pt x="96" y="103"/>
                  </a:lnTo>
                  <a:lnTo>
                    <a:pt x="97" y="100"/>
                  </a:lnTo>
                  <a:lnTo>
                    <a:pt x="100" y="99"/>
                  </a:lnTo>
                  <a:lnTo>
                    <a:pt x="101" y="98"/>
                  </a:lnTo>
                  <a:lnTo>
                    <a:pt x="103" y="95"/>
                  </a:lnTo>
                  <a:lnTo>
                    <a:pt x="105" y="92"/>
                  </a:lnTo>
                  <a:lnTo>
                    <a:pt x="107" y="91"/>
                  </a:lnTo>
                  <a:lnTo>
                    <a:pt x="108" y="88"/>
                  </a:lnTo>
                  <a:lnTo>
                    <a:pt x="110" y="85"/>
                  </a:lnTo>
                  <a:lnTo>
                    <a:pt x="111" y="82"/>
                  </a:lnTo>
                  <a:lnTo>
                    <a:pt x="112" y="81"/>
                  </a:lnTo>
                  <a:lnTo>
                    <a:pt x="114" y="78"/>
                  </a:lnTo>
                  <a:lnTo>
                    <a:pt x="114" y="76"/>
                  </a:lnTo>
                  <a:lnTo>
                    <a:pt x="115" y="73"/>
                  </a:lnTo>
                  <a:lnTo>
                    <a:pt x="115" y="70"/>
                  </a:lnTo>
                  <a:lnTo>
                    <a:pt x="116" y="66"/>
                  </a:lnTo>
                  <a:lnTo>
                    <a:pt x="116" y="63"/>
                  </a:lnTo>
                  <a:lnTo>
                    <a:pt x="116" y="61"/>
                  </a:lnTo>
                  <a:lnTo>
                    <a:pt x="116" y="58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Line 548"/>
            <p:cNvSpPr>
              <a:spLocks noChangeAspect="1" noChangeShapeType="1"/>
            </p:cNvSpPr>
            <p:nvPr/>
          </p:nvSpPr>
          <p:spPr bwMode="auto">
            <a:xfrm flipV="1">
              <a:off x="3518" y="2494"/>
              <a:ext cx="0" cy="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53" name="Line 549"/>
            <p:cNvSpPr>
              <a:spLocks noChangeAspect="1" noChangeShapeType="1"/>
            </p:cNvSpPr>
            <p:nvPr/>
          </p:nvSpPr>
          <p:spPr bwMode="auto">
            <a:xfrm>
              <a:off x="3518" y="2373"/>
              <a:ext cx="0" cy="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54" name="Freeform 550"/>
            <p:cNvSpPr>
              <a:spLocks noChangeAspect="1"/>
            </p:cNvSpPr>
            <p:nvPr/>
          </p:nvSpPr>
          <p:spPr bwMode="auto">
            <a:xfrm>
              <a:off x="3484" y="2409"/>
              <a:ext cx="68" cy="64"/>
            </a:xfrm>
            <a:custGeom>
              <a:avLst/>
              <a:gdLst>
                <a:gd name="T0" fmla="*/ 5 w 439"/>
                <a:gd name="T1" fmla="*/ 9 h 439"/>
                <a:gd name="T2" fmla="*/ 0 w 439"/>
                <a:gd name="T3" fmla="*/ 0 h 439"/>
                <a:gd name="T4" fmla="*/ 11 w 439"/>
                <a:gd name="T5" fmla="*/ 0 h 439"/>
                <a:gd name="T6" fmla="*/ 5 w 439"/>
                <a:gd name="T7" fmla="*/ 9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9"/>
                <a:gd name="T13" fmla="*/ 0 h 439"/>
                <a:gd name="T14" fmla="*/ 439 w 439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9" h="439">
                  <a:moveTo>
                    <a:pt x="220" y="439"/>
                  </a:moveTo>
                  <a:lnTo>
                    <a:pt x="0" y="0"/>
                  </a:lnTo>
                  <a:lnTo>
                    <a:pt x="439" y="0"/>
                  </a:lnTo>
                  <a:lnTo>
                    <a:pt x="220" y="439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Freeform 551"/>
            <p:cNvSpPr>
              <a:spLocks noChangeAspect="1"/>
            </p:cNvSpPr>
            <p:nvPr/>
          </p:nvSpPr>
          <p:spPr bwMode="auto">
            <a:xfrm>
              <a:off x="3509" y="2477"/>
              <a:ext cx="19" cy="17"/>
            </a:xfrm>
            <a:custGeom>
              <a:avLst/>
              <a:gdLst>
                <a:gd name="T0" fmla="*/ 3 w 116"/>
                <a:gd name="T1" fmla="*/ 1 h 115"/>
                <a:gd name="T2" fmla="*/ 3 w 116"/>
                <a:gd name="T3" fmla="*/ 1 h 115"/>
                <a:gd name="T4" fmla="*/ 3 w 116"/>
                <a:gd name="T5" fmla="*/ 1 h 115"/>
                <a:gd name="T6" fmla="*/ 3 w 116"/>
                <a:gd name="T7" fmla="*/ 1 h 115"/>
                <a:gd name="T8" fmla="*/ 3 w 116"/>
                <a:gd name="T9" fmla="*/ 0 h 115"/>
                <a:gd name="T10" fmla="*/ 3 w 116"/>
                <a:gd name="T11" fmla="*/ 0 h 115"/>
                <a:gd name="T12" fmla="*/ 2 w 116"/>
                <a:gd name="T13" fmla="*/ 0 h 115"/>
                <a:gd name="T14" fmla="*/ 2 w 116"/>
                <a:gd name="T15" fmla="*/ 0 h 115"/>
                <a:gd name="T16" fmla="*/ 2 w 116"/>
                <a:gd name="T17" fmla="*/ 0 h 115"/>
                <a:gd name="T18" fmla="*/ 2 w 116"/>
                <a:gd name="T19" fmla="*/ 0 h 115"/>
                <a:gd name="T20" fmla="*/ 2 w 116"/>
                <a:gd name="T21" fmla="*/ 0 h 115"/>
                <a:gd name="T22" fmla="*/ 1 w 116"/>
                <a:gd name="T23" fmla="*/ 0 h 115"/>
                <a:gd name="T24" fmla="*/ 1 w 116"/>
                <a:gd name="T25" fmla="*/ 0 h 115"/>
                <a:gd name="T26" fmla="*/ 1 w 116"/>
                <a:gd name="T27" fmla="*/ 0 h 115"/>
                <a:gd name="T28" fmla="*/ 1 w 116"/>
                <a:gd name="T29" fmla="*/ 0 h 115"/>
                <a:gd name="T30" fmla="*/ 1 w 116"/>
                <a:gd name="T31" fmla="*/ 0 h 115"/>
                <a:gd name="T32" fmla="*/ 0 w 116"/>
                <a:gd name="T33" fmla="*/ 0 h 115"/>
                <a:gd name="T34" fmla="*/ 0 w 116"/>
                <a:gd name="T35" fmla="*/ 1 h 115"/>
                <a:gd name="T36" fmla="*/ 0 w 116"/>
                <a:gd name="T37" fmla="*/ 1 h 115"/>
                <a:gd name="T38" fmla="*/ 0 w 116"/>
                <a:gd name="T39" fmla="*/ 1 h 115"/>
                <a:gd name="T40" fmla="*/ 0 w 116"/>
                <a:gd name="T41" fmla="*/ 1 h 115"/>
                <a:gd name="T42" fmla="*/ 0 w 116"/>
                <a:gd name="T43" fmla="*/ 1 h 115"/>
                <a:gd name="T44" fmla="*/ 0 w 116"/>
                <a:gd name="T45" fmla="*/ 1 h 115"/>
                <a:gd name="T46" fmla="*/ 0 w 116"/>
                <a:gd name="T47" fmla="*/ 2 h 115"/>
                <a:gd name="T48" fmla="*/ 0 w 116"/>
                <a:gd name="T49" fmla="*/ 2 h 115"/>
                <a:gd name="T50" fmla="*/ 0 w 116"/>
                <a:gd name="T51" fmla="*/ 2 h 115"/>
                <a:gd name="T52" fmla="*/ 0 w 116"/>
                <a:gd name="T53" fmla="*/ 2 h 115"/>
                <a:gd name="T54" fmla="*/ 0 w 116"/>
                <a:gd name="T55" fmla="*/ 2 h 115"/>
                <a:gd name="T56" fmla="*/ 1 w 116"/>
                <a:gd name="T57" fmla="*/ 2 h 115"/>
                <a:gd name="T58" fmla="*/ 1 w 116"/>
                <a:gd name="T59" fmla="*/ 2 h 115"/>
                <a:gd name="T60" fmla="*/ 1 w 116"/>
                <a:gd name="T61" fmla="*/ 3 h 115"/>
                <a:gd name="T62" fmla="*/ 1 w 116"/>
                <a:gd name="T63" fmla="*/ 3 h 115"/>
                <a:gd name="T64" fmla="*/ 2 w 116"/>
                <a:gd name="T65" fmla="*/ 3 h 115"/>
                <a:gd name="T66" fmla="*/ 2 w 116"/>
                <a:gd name="T67" fmla="*/ 3 h 115"/>
                <a:gd name="T68" fmla="*/ 2 w 116"/>
                <a:gd name="T69" fmla="*/ 3 h 115"/>
                <a:gd name="T70" fmla="*/ 2 w 116"/>
                <a:gd name="T71" fmla="*/ 2 h 115"/>
                <a:gd name="T72" fmla="*/ 2 w 116"/>
                <a:gd name="T73" fmla="*/ 2 h 115"/>
                <a:gd name="T74" fmla="*/ 3 w 116"/>
                <a:gd name="T75" fmla="*/ 2 h 115"/>
                <a:gd name="T76" fmla="*/ 3 w 116"/>
                <a:gd name="T77" fmla="*/ 2 h 115"/>
                <a:gd name="T78" fmla="*/ 3 w 116"/>
                <a:gd name="T79" fmla="*/ 2 h 115"/>
                <a:gd name="T80" fmla="*/ 3 w 116"/>
                <a:gd name="T81" fmla="*/ 2 h 115"/>
                <a:gd name="T82" fmla="*/ 3 w 116"/>
                <a:gd name="T83" fmla="*/ 2 h 115"/>
                <a:gd name="T84" fmla="*/ 3 w 116"/>
                <a:gd name="T85" fmla="*/ 1 h 115"/>
                <a:gd name="T86" fmla="*/ 3 w 116"/>
                <a:gd name="T87" fmla="*/ 1 h 1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115"/>
                <a:gd name="T134" fmla="*/ 116 w 116"/>
                <a:gd name="T135" fmla="*/ 115 h 1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115">
                  <a:moveTo>
                    <a:pt x="116" y="58"/>
                  </a:moveTo>
                  <a:lnTo>
                    <a:pt x="116" y="55"/>
                  </a:lnTo>
                  <a:lnTo>
                    <a:pt x="116" y="52"/>
                  </a:lnTo>
                  <a:lnTo>
                    <a:pt x="116" y="50"/>
                  </a:lnTo>
                  <a:lnTo>
                    <a:pt x="115" y="45"/>
                  </a:lnTo>
                  <a:lnTo>
                    <a:pt x="115" y="43"/>
                  </a:lnTo>
                  <a:lnTo>
                    <a:pt x="113" y="40"/>
                  </a:lnTo>
                  <a:lnTo>
                    <a:pt x="113" y="37"/>
                  </a:lnTo>
                  <a:lnTo>
                    <a:pt x="112" y="36"/>
                  </a:lnTo>
                  <a:lnTo>
                    <a:pt x="111" y="33"/>
                  </a:lnTo>
                  <a:lnTo>
                    <a:pt x="109" y="30"/>
                  </a:lnTo>
                  <a:lnTo>
                    <a:pt x="108" y="28"/>
                  </a:lnTo>
                  <a:lnTo>
                    <a:pt x="107" y="25"/>
                  </a:lnTo>
                  <a:lnTo>
                    <a:pt x="105" y="23"/>
                  </a:lnTo>
                  <a:lnTo>
                    <a:pt x="102" y="21"/>
                  </a:lnTo>
                  <a:lnTo>
                    <a:pt x="101" y="19"/>
                  </a:lnTo>
                  <a:lnTo>
                    <a:pt x="100" y="17"/>
                  </a:lnTo>
                  <a:lnTo>
                    <a:pt x="97" y="15"/>
                  </a:lnTo>
                  <a:lnTo>
                    <a:pt x="96" y="12"/>
                  </a:lnTo>
                  <a:lnTo>
                    <a:pt x="93" y="11"/>
                  </a:lnTo>
                  <a:lnTo>
                    <a:pt x="90" y="10"/>
                  </a:lnTo>
                  <a:lnTo>
                    <a:pt x="89" y="8"/>
                  </a:lnTo>
                  <a:lnTo>
                    <a:pt x="86" y="7"/>
                  </a:lnTo>
                  <a:lnTo>
                    <a:pt x="83" y="6"/>
                  </a:lnTo>
                  <a:lnTo>
                    <a:pt x="81" y="4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0" y="7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12" y="23"/>
                  </a:lnTo>
                  <a:lnTo>
                    <a:pt x="11" y="25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4" y="37"/>
                  </a:lnTo>
                  <a:lnTo>
                    <a:pt x="2" y="40"/>
                  </a:lnTo>
                  <a:lnTo>
                    <a:pt x="2" y="43"/>
                  </a:lnTo>
                  <a:lnTo>
                    <a:pt x="1" y="45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1" y="66"/>
                  </a:lnTo>
                  <a:lnTo>
                    <a:pt x="1" y="70"/>
                  </a:lnTo>
                  <a:lnTo>
                    <a:pt x="2" y="73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6" y="85"/>
                  </a:lnTo>
                  <a:lnTo>
                    <a:pt x="8" y="88"/>
                  </a:lnTo>
                  <a:lnTo>
                    <a:pt x="11" y="91"/>
                  </a:lnTo>
                  <a:lnTo>
                    <a:pt x="12" y="92"/>
                  </a:lnTo>
                  <a:lnTo>
                    <a:pt x="13" y="95"/>
                  </a:lnTo>
                  <a:lnTo>
                    <a:pt x="15" y="98"/>
                  </a:lnTo>
                  <a:lnTo>
                    <a:pt x="17" y="99"/>
                  </a:lnTo>
                  <a:lnTo>
                    <a:pt x="19" y="100"/>
                  </a:lnTo>
                  <a:lnTo>
                    <a:pt x="22" y="103"/>
                  </a:lnTo>
                  <a:lnTo>
                    <a:pt x="23" y="104"/>
                  </a:lnTo>
                  <a:lnTo>
                    <a:pt x="26" y="106"/>
                  </a:lnTo>
                  <a:lnTo>
                    <a:pt x="28" y="107"/>
                  </a:lnTo>
                  <a:lnTo>
                    <a:pt x="30" y="109"/>
                  </a:lnTo>
                  <a:lnTo>
                    <a:pt x="33" y="110"/>
                  </a:lnTo>
                  <a:lnTo>
                    <a:pt x="35" y="111"/>
                  </a:lnTo>
                  <a:lnTo>
                    <a:pt x="38" y="113"/>
                  </a:lnTo>
                  <a:lnTo>
                    <a:pt x="41" y="114"/>
                  </a:lnTo>
                  <a:lnTo>
                    <a:pt x="44" y="114"/>
                  </a:lnTo>
                  <a:lnTo>
                    <a:pt x="46" y="115"/>
                  </a:lnTo>
                  <a:lnTo>
                    <a:pt x="49" y="115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5"/>
                  </a:lnTo>
                  <a:lnTo>
                    <a:pt x="61" y="115"/>
                  </a:lnTo>
                  <a:lnTo>
                    <a:pt x="64" y="115"/>
                  </a:lnTo>
                  <a:lnTo>
                    <a:pt x="67" y="115"/>
                  </a:lnTo>
                  <a:lnTo>
                    <a:pt x="70" y="115"/>
                  </a:lnTo>
                  <a:lnTo>
                    <a:pt x="72" y="114"/>
                  </a:lnTo>
                  <a:lnTo>
                    <a:pt x="75" y="114"/>
                  </a:lnTo>
                  <a:lnTo>
                    <a:pt x="78" y="113"/>
                  </a:lnTo>
                  <a:lnTo>
                    <a:pt x="81" y="111"/>
                  </a:lnTo>
                  <a:lnTo>
                    <a:pt x="83" y="110"/>
                  </a:lnTo>
                  <a:lnTo>
                    <a:pt x="86" y="109"/>
                  </a:lnTo>
                  <a:lnTo>
                    <a:pt x="89" y="107"/>
                  </a:lnTo>
                  <a:lnTo>
                    <a:pt x="90" y="106"/>
                  </a:lnTo>
                  <a:lnTo>
                    <a:pt x="93" y="104"/>
                  </a:lnTo>
                  <a:lnTo>
                    <a:pt x="96" y="103"/>
                  </a:lnTo>
                  <a:lnTo>
                    <a:pt x="97" y="100"/>
                  </a:lnTo>
                  <a:lnTo>
                    <a:pt x="100" y="99"/>
                  </a:lnTo>
                  <a:lnTo>
                    <a:pt x="101" y="98"/>
                  </a:lnTo>
                  <a:lnTo>
                    <a:pt x="102" y="95"/>
                  </a:lnTo>
                  <a:lnTo>
                    <a:pt x="105" y="92"/>
                  </a:lnTo>
                  <a:lnTo>
                    <a:pt x="107" y="91"/>
                  </a:lnTo>
                  <a:lnTo>
                    <a:pt x="108" y="88"/>
                  </a:lnTo>
                  <a:lnTo>
                    <a:pt x="109" y="85"/>
                  </a:lnTo>
                  <a:lnTo>
                    <a:pt x="111" y="82"/>
                  </a:lnTo>
                  <a:lnTo>
                    <a:pt x="112" y="81"/>
                  </a:lnTo>
                  <a:lnTo>
                    <a:pt x="113" y="78"/>
                  </a:lnTo>
                  <a:lnTo>
                    <a:pt x="113" y="76"/>
                  </a:lnTo>
                  <a:lnTo>
                    <a:pt x="115" y="73"/>
                  </a:lnTo>
                  <a:lnTo>
                    <a:pt x="115" y="70"/>
                  </a:lnTo>
                  <a:lnTo>
                    <a:pt x="116" y="66"/>
                  </a:lnTo>
                  <a:lnTo>
                    <a:pt x="116" y="63"/>
                  </a:lnTo>
                  <a:lnTo>
                    <a:pt x="116" y="61"/>
                  </a:lnTo>
                  <a:lnTo>
                    <a:pt x="116" y="58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Line 552"/>
            <p:cNvSpPr>
              <a:spLocks noChangeAspect="1" noChangeShapeType="1"/>
            </p:cNvSpPr>
            <p:nvPr/>
          </p:nvSpPr>
          <p:spPr bwMode="auto">
            <a:xfrm flipV="1">
              <a:off x="3697" y="2494"/>
              <a:ext cx="0" cy="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57" name="Line 553"/>
            <p:cNvSpPr>
              <a:spLocks noChangeAspect="1" noChangeShapeType="1"/>
            </p:cNvSpPr>
            <p:nvPr/>
          </p:nvSpPr>
          <p:spPr bwMode="auto">
            <a:xfrm>
              <a:off x="3697" y="2373"/>
              <a:ext cx="0" cy="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58" name="Freeform 554"/>
            <p:cNvSpPr>
              <a:spLocks noChangeAspect="1"/>
            </p:cNvSpPr>
            <p:nvPr/>
          </p:nvSpPr>
          <p:spPr bwMode="auto">
            <a:xfrm>
              <a:off x="3662" y="2409"/>
              <a:ext cx="69" cy="64"/>
            </a:xfrm>
            <a:custGeom>
              <a:avLst/>
              <a:gdLst>
                <a:gd name="T0" fmla="*/ 5 w 439"/>
                <a:gd name="T1" fmla="*/ 9 h 439"/>
                <a:gd name="T2" fmla="*/ 0 w 439"/>
                <a:gd name="T3" fmla="*/ 0 h 439"/>
                <a:gd name="T4" fmla="*/ 11 w 439"/>
                <a:gd name="T5" fmla="*/ 0 h 439"/>
                <a:gd name="T6" fmla="*/ 5 w 439"/>
                <a:gd name="T7" fmla="*/ 9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9"/>
                <a:gd name="T13" fmla="*/ 0 h 439"/>
                <a:gd name="T14" fmla="*/ 439 w 439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9" h="439">
                  <a:moveTo>
                    <a:pt x="219" y="439"/>
                  </a:moveTo>
                  <a:lnTo>
                    <a:pt x="0" y="0"/>
                  </a:lnTo>
                  <a:lnTo>
                    <a:pt x="439" y="0"/>
                  </a:lnTo>
                  <a:lnTo>
                    <a:pt x="219" y="439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Freeform 555"/>
            <p:cNvSpPr>
              <a:spLocks noChangeAspect="1"/>
            </p:cNvSpPr>
            <p:nvPr/>
          </p:nvSpPr>
          <p:spPr bwMode="auto">
            <a:xfrm>
              <a:off x="3688" y="2477"/>
              <a:ext cx="18" cy="17"/>
            </a:xfrm>
            <a:custGeom>
              <a:avLst/>
              <a:gdLst>
                <a:gd name="T0" fmla="*/ 3 w 117"/>
                <a:gd name="T1" fmla="*/ 1 h 115"/>
                <a:gd name="T2" fmla="*/ 3 w 117"/>
                <a:gd name="T3" fmla="*/ 1 h 115"/>
                <a:gd name="T4" fmla="*/ 3 w 117"/>
                <a:gd name="T5" fmla="*/ 1 h 115"/>
                <a:gd name="T6" fmla="*/ 3 w 117"/>
                <a:gd name="T7" fmla="*/ 1 h 115"/>
                <a:gd name="T8" fmla="*/ 2 w 117"/>
                <a:gd name="T9" fmla="*/ 0 h 115"/>
                <a:gd name="T10" fmla="*/ 2 w 117"/>
                <a:gd name="T11" fmla="*/ 0 h 115"/>
                <a:gd name="T12" fmla="*/ 2 w 117"/>
                <a:gd name="T13" fmla="*/ 0 h 115"/>
                <a:gd name="T14" fmla="*/ 2 w 117"/>
                <a:gd name="T15" fmla="*/ 0 h 115"/>
                <a:gd name="T16" fmla="*/ 2 w 117"/>
                <a:gd name="T17" fmla="*/ 0 h 115"/>
                <a:gd name="T18" fmla="*/ 2 w 117"/>
                <a:gd name="T19" fmla="*/ 0 h 115"/>
                <a:gd name="T20" fmla="*/ 1 w 117"/>
                <a:gd name="T21" fmla="*/ 0 h 115"/>
                <a:gd name="T22" fmla="*/ 1 w 117"/>
                <a:gd name="T23" fmla="*/ 0 h 115"/>
                <a:gd name="T24" fmla="*/ 1 w 117"/>
                <a:gd name="T25" fmla="*/ 0 h 115"/>
                <a:gd name="T26" fmla="*/ 1 w 117"/>
                <a:gd name="T27" fmla="*/ 0 h 115"/>
                <a:gd name="T28" fmla="*/ 1 w 117"/>
                <a:gd name="T29" fmla="*/ 0 h 115"/>
                <a:gd name="T30" fmla="*/ 0 w 117"/>
                <a:gd name="T31" fmla="*/ 0 h 115"/>
                <a:gd name="T32" fmla="*/ 0 w 117"/>
                <a:gd name="T33" fmla="*/ 0 h 115"/>
                <a:gd name="T34" fmla="*/ 0 w 117"/>
                <a:gd name="T35" fmla="*/ 1 h 115"/>
                <a:gd name="T36" fmla="*/ 0 w 117"/>
                <a:gd name="T37" fmla="*/ 1 h 115"/>
                <a:gd name="T38" fmla="*/ 0 w 117"/>
                <a:gd name="T39" fmla="*/ 1 h 115"/>
                <a:gd name="T40" fmla="*/ 0 w 117"/>
                <a:gd name="T41" fmla="*/ 1 h 115"/>
                <a:gd name="T42" fmla="*/ 0 w 117"/>
                <a:gd name="T43" fmla="*/ 1 h 115"/>
                <a:gd name="T44" fmla="*/ 0 w 117"/>
                <a:gd name="T45" fmla="*/ 1 h 115"/>
                <a:gd name="T46" fmla="*/ 0 w 117"/>
                <a:gd name="T47" fmla="*/ 2 h 115"/>
                <a:gd name="T48" fmla="*/ 0 w 117"/>
                <a:gd name="T49" fmla="*/ 2 h 115"/>
                <a:gd name="T50" fmla="*/ 0 w 117"/>
                <a:gd name="T51" fmla="*/ 2 h 115"/>
                <a:gd name="T52" fmla="*/ 0 w 117"/>
                <a:gd name="T53" fmla="*/ 2 h 115"/>
                <a:gd name="T54" fmla="*/ 0 w 117"/>
                <a:gd name="T55" fmla="*/ 2 h 115"/>
                <a:gd name="T56" fmla="*/ 1 w 117"/>
                <a:gd name="T57" fmla="*/ 2 h 115"/>
                <a:gd name="T58" fmla="*/ 1 w 117"/>
                <a:gd name="T59" fmla="*/ 2 h 115"/>
                <a:gd name="T60" fmla="*/ 1 w 117"/>
                <a:gd name="T61" fmla="*/ 3 h 115"/>
                <a:gd name="T62" fmla="*/ 1 w 117"/>
                <a:gd name="T63" fmla="*/ 3 h 115"/>
                <a:gd name="T64" fmla="*/ 1 w 117"/>
                <a:gd name="T65" fmla="*/ 3 h 115"/>
                <a:gd name="T66" fmla="*/ 2 w 117"/>
                <a:gd name="T67" fmla="*/ 3 h 115"/>
                <a:gd name="T68" fmla="*/ 2 w 117"/>
                <a:gd name="T69" fmla="*/ 3 h 115"/>
                <a:gd name="T70" fmla="*/ 2 w 117"/>
                <a:gd name="T71" fmla="*/ 2 h 115"/>
                <a:gd name="T72" fmla="*/ 2 w 117"/>
                <a:gd name="T73" fmla="*/ 2 h 115"/>
                <a:gd name="T74" fmla="*/ 2 w 117"/>
                <a:gd name="T75" fmla="*/ 2 h 115"/>
                <a:gd name="T76" fmla="*/ 2 w 117"/>
                <a:gd name="T77" fmla="*/ 2 h 115"/>
                <a:gd name="T78" fmla="*/ 2 w 117"/>
                <a:gd name="T79" fmla="*/ 2 h 115"/>
                <a:gd name="T80" fmla="*/ 3 w 117"/>
                <a:gd name="T81" fmla="*/ 2 h 115"/>
                <a:gd name="T82" fmla="*/ 3 w 117"/>
                <a:gd name="T83" fmla="*/ 2 h 115"/>
                <a:gd name="T84" fmla="*/ 3 w 117"/>
                <a:gd name="T85" fmla="*/ 1 h 115"/>
                <a:gd name="T86" fmla="*/ 3 w 117"/>
                <a:gd name="T87" fmla="*/ 1 h 1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"/>
                <a:gd name="T133" fmla="*/ 0 h 115"/>
                <a:gd name="T134" fmla="*/ 117 w 117"/>
                <a:gd name="T135" fmla="*/ 115 h 1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" h="115">
                  <a:moveTo>
                    <a:pt x="117" y="58"/>
                  </a:moveTo>
                  <a:lnTo>
                    <a:pt x="117" y="55"/>
                  </a:lnTo>
                  <a:lnTo>
                    <a:pt x="117" y="52"/>
                  </a:lnTo>
                  <a:lnTo>
                    <a:pt x="117" y="50"/>
                  </a:lnTo>
                  <a:lnTo>
                    <a:pt x="115" y="45"/>
                  </a:lnTo>
                  <a:lnTo>
                    <a:pt x="115" y="43"/>
                  </a:lnTo>
                  <a:lnTo>
                    <a:pt x="114" y="40"/>
                  </a:lnTo>
                  <a:lnTo>
                    <a:pt x="114" y="37"/>
                  </a:lnTo>
                  <a:lnTo>
                    <a:pt x="112" y="36"/>
                  </a:lnTo>
                  <a:lnTo>
                    <a:pt x="111" y="33"/>
                  </a:lnTo>
                  <a:lnTo>
                    <a:pt x="110" y="30"/>
                  </a:lnTo>
                  <a:lnTo>
                    <a:pt x="108" y="28"/>
                  </a:lnTo>
                  <a:lnTo>
                    <a:pt x="107" y="25"/>
                  </a:lnTo>
                  <a:lnTo>
                    <a:pt x="106" y="23"/>
                  </a:lnTo>
                  <a:lnTo>
                    <a:pt x="103" y="21"/>
                  </a:lnTo>
                  <a:lnTo>
                    <a:pt x="102" y="19"/>
                  </a:lnTo>
                  <a:lnTo>
                    <a:pt x="100" y="17"/>
                  </a:lnTo>
                  <a:lnTo>
                    <a:pt x="97" y="15"/>
                  </a:lnTo>
                  <a:lnTo>
                    <a:pt x="96" y="12"/>
                  </a:lnTo>
                  <a:lnTo>
                    <a:pt x="93" y="11"/>
                  </a:lnTo>
                  <a:lnTo>
                    <a:pt x="91" y="10"/>
                  </a:lnTo>
                  <a:lnTo>
                    <a:pt x="89" y="8"/>
                  </a:lnTo>
                  <a:lnTo>
                    <a:pt x="86" y="7"/>
                  </a:lnTo>
                  <a:lnTo>
                    <a:pt x="84" y="6"/>
                  </a:lnTo>
                  <a:lnTo>
                    <a:pt x="81" y="4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73" y="1"/>
                  </a:lnTo>
                  <a:lnTo>
                    <a:pt x="70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4" y="1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6" y="4"/>
                  </a:lnTo>
                  <a:lnTo>
                    <a:pt x="33" y="6"/>
                  </a:lnTo>
                  <a:lnTo>
                    <a:pt x="30" y="7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5" y="19"/>
                  </a:lnTo>
                  <a:lnTo>
                    <a:pt x="14" y="21"/>
                  </a:lnTo>
                  <a:lnTo>
                    <a:pt x="12" y="23"/>
                  </a:lnTo>
                  <a:lnTo>
                    <a:pt x="11" y="25"/>
                  </a:lnTo>
                  <a:lnTo>
                    <a:pt x="8" y="28"/>
                  </a:lnTo>
                  <a:lnTo>
                    <a:pt x="7" y="30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4" y="37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1" y="45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1" y="66"/>
                  </a:lnTo>
                  <a:lnTo>
                    <a:pt x="1" y="70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7" y="85"/>
                  </a:lnTo>
                  <a:lnTo>
                    <a:pt x="8" y="88"/>
                  </a:lnTo>
                  <a:lnTo>
                    <a:pt x="11" y="91"/>
                  </a:lnTo>
                  <a:lnTo>
                    <a:pt x="12" y="92"/>
                  </a:lnTo>
                  <a:lnTo>
                    <a:pt x="14" y="95"/>
                  </a:lnTo>
                  <a:lnTo>
                    <a:pt x="15" y="98"/>
                  </a:lnTo>
                  <a:lnTo>
                    <a:pt x="18" y="99"/>
                  </a:lnTo>
                  <a:lnTo>
                    <a:pt x="19" y="100"/>
                  </a:lnTo>
                  <a:lnTo>
                    <a:pt x="22" y="103"/>
                  </a:lnTo>
                  <a:lnTo>
                    <a:pt x="23" y="104"/>
                  </a:lnTo>
                  <a:lnTo>
                    <a:pt x="26" y="106"/>
                  </a:lnTo>
                  <a:lnTo>
                    <a:pt x="29" y="107"/>
                  </a:lnTo>
                  <a:lnTo>
                    <a:pt x="30" y="109"/>
                  </a:lnTo>
                  <a:lnTo>
                    <a:pt x="33" y="110"/>
                  </a:lnTo>
                  <a:lnTo>
                    <a:pt x="36" y="111"/>
                  </a:lnTo>
                  <a:lnTo>
                    <a:pt x="38" y="113"/>
                  </a:lnTo>
                  <a:lnTo>
                    <a:pt x="41" y="114"/>
                  </a:lnTo>
                  <a:lnTo>
                    <a:pt x="44" y="114"/>
                  </a:lnTo>
                  <a:lnTo>
                    <a:pt x="47" y="115"/>
                  </a:lnTo>
                  <a:lnTo>
                    <a:pt x="49" y="115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5"/>
                  </a:lnTo>
                  <a:lnTo>
                    <a:pt x="62" y="115"/>
                  </a:lnTo>
                  <a:lnTo>
                    <a:pt x="64" y="115"/>
                  </a:lnTo>
                  <a:lnTo>
                    <a:pt x="67" y="115"/>
                  </a:lnTo>
                  <a:lnTo>
                    <a:pt x="70" y="115"/>
                  </a:lnTo>
                  <a:lnTo>
                    <a:pt x="73" y="114"/>
                  </a:lnTo>
                  <a:lnTo>
                    <a:pt x="75" y="114"/>
                  </a:lnTo>
                  <a:lnTo>
                    <a:pt x="78" y="113"/>
                  </a:lnTo>
                  <a:lnTo>
                    <a:pt x="81" y="111"/>
                  </a:lnTo>
                  <a:lnTo>
                    <a:pt x="84" y="110"/>
                  </a:lnTo>
                  <a:lnTo>
                    <a:pt x="86" y="109"/>
                  </a:lnTo>
                  <a:lnTo>
                    <a:pt x="89" y="107"/>
                  </a:lnTo>
                  <a:lnTo>
                    <a:pt x="91" y="106"/>
                  </a:lnTo>
                  <a:lnTo>
                    <a:pt x="93" y="104"/>
                  </a:lnTo>
                  <a:lnTo>
                    <a:pt x="96" y="103"/>
                  </a:lnTo>
                  <a:lnTo>
                    <a:pt x="97" y="100"/>
                  </a:lnTo>
                  <a:lnTo>
                    <a:pt x="100" y="99"/>
                  </a:lnTo>
                  <a:lnTo>
                    <a:pt x="102" y="98"/>
                  </a:lnTo>
                  <a:lnTo>
                    <a:pt x="103" y="95"/>
                  </a:lnTo>
                  <a:lnTo>
                    <a:pt x="106" y="92"/>
                  </a:lnTo>
                  <a:lnTo>
                    <a:pt x="107" y="91"/>
                  </a:lnTo>
                  <a:lnTo>
                    <a:pt x="108" y="88"/>
                  </a:lnTo>
                  <a:lnTo>
                    <a:pt x="110" y="85"/>
                  </a:lnTo>
                  <a:lnTo>
                    <a:pt x="111" y="82"/>
                  </a:lnTo>
                  <a:lnTo>
                    <a:pt x="112" y="81"/>
                  </a:lnTo>
                  <a:lnTo>
                    <a:pt x="114" y="78"/>
                  </a:lnTo>
                  <a:lnTo>
                    <a:pt x="114" y="76"/>
                  </a:lnTo>
                  <a:lnTo>
                    <a:pt x="115" y="73"/>
                  </a:lnTo>
                  <a:lnTo>
                    <a:pt x="115" y="70"/>
                  </a:lnTo>
                  <a:lnTo>
                    <a:pt x="117" y="66"/>
                  </a:lnTo>
                  <a:lnTo>
                    <a:pt x="117" y="63"/>
                  </a:lnTo>
                  <a:lnTo>
                    <a:pt x="117" y="61"/>
                  </a:lnTo>
                  <a:lnTo>
                    <a:pt x="117" y="58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0" name="Freeform 556"/>
            <p:cNvSpPr>
              <a:spLocks noChangeAspect="1"/>
            </p:cNvSpPr>
            <p:nvPr/>
          </p:nvSpPr>
          <p:spPr bwMode="auto">
            <a:xfrm>
              <a:off x="3424" y="2349"/>
              <a:ext cx="9" cy="8"/>
            </a:xfrm>
            <a:custGeom>
              <a:avLst/>
              <a:gdLst>
                <a:gd name="T0" fmla="*/ 1 w 55"/>
                <a:gd name="T1" fmla="*/ 1 h 55"/>
                <a:gd name="T2" fmla="*/ 1 w 55"/>
                <a:gd name="T3" fmla="*/ 0 h 55"/>
                <a:gd name="T4" fmla="*/ 1 w 55"/>
                <a:gd name="T5" fmla="*/ 0 h 55"/>
                <a:gd name="T6" fmla="*/ 1 w 55"/>
                <a:gd name="T7" fmla="*/ 0 h 55"/>
                <a:gd name="T8" fmla="*/ 1 w 55"/>
                <a:gd name="T9" fmla="*/ 0 h 55"/>
                <a:gd name="T10" fmla="*/ 1 w 55"/>
                <a:gd name="T11" fmla="*/ 0 h 55"/>
                <a:gd name="T12" fmla="*/ 1 w 55"/>
                <a:gd name="T13" fmla="*/ 0 h 55"/>
                <a:gd name="T14" fmla="*/ 1 w 55"/>
                <a:gd name="T15" fmla="*/ 0 h 55"/>
                <a:gd name="T16" fmla="*/ 1 w 55"/>
                <a:gd name="T17" fmla="*/ 0 h 55"/>
                <a:gd name="T18" fmla="*/ 1 w 55"/>
                <a:gd name="T19" fmla="*/ 0 h 55"/>
                <a:gd name="T20" fmla="*/ 1 w 55"/>
                <a:gd name="T21" fmla="*/ 0 h 55"/>
                <a:gd name="T22" fmla="*/ 1 w 55"/>
                <a:gd name="T23" fmla="*/ 0 h 55"/>
                <a:gd name="T24" fmla="*/ 1 w 55"/>
                <a:gd name="T25" fmla="*/ 0 h 55"/>
                <a:gd name="T26" fmla="*/ 0 w 55"/>
                <a:gd name="T27" fmla="*/ 0 h 55"/>
                <a:gd name="T28" fmla="*/ 0 w 55"/>
                <a:gd name="T29" fmla="*/ 0 h 55"/>
                <a:gd name="T30" fmla="*/ 0 w 55"/>
                <a:gd name="T31" fmla="*/ 0 h 55"/>
                <a:gd name="T32" fmla="*/ 0 w 55"/>
                <a:gd name="T33" fmla="*/ 0 h 55"/>
                <a:gd name="T34" fmla="*/ 0 w 55"/>
                <a:gd name="T35" fmla="*/ 0 h 55"/>
                <a:gd name="T36" fmla="*/ 0 w 55"/>
                <a:gd name="T37" fmla="*/ 0 h 55"/>
                <a:gd name="T38" fmla="*/ 0 w 55"/>
                <a:gd name="T39" fmla="*/ 0 h 55"/>
                <a:gd name="T40" fmla="*/ 0 w 55"/>
                <a:gd name="T41" fmla="*/ 0 h 55"/>
                <a:gd name="T42" fmla="*/ 0 w 55"/>
                <a:gd name="T43" fmla="*/ 1 h 55"/>
                <a:gd name="T44" fmla="*/ 0 w 55"/>
                <a:gd name="T45" fmla="*/ 1 h 55"/>
                <a:gd name="T46" fmla="*/ 0 w 55"/>
                <a:gd name="T47" fmla="*/ 1 h 55"/>
                <a:gd name="T48" fmla="*/ 0 w 55"/>
                <a:gd name="T49" fmla="*/ 1 h 55"/>
                <a:gd name="T50" fmla="*/ 0 w 55"/>
                <a:gd name="T51" fmla="*/ 1 h 55"/>
                <a:gd name="T52" fmla="*/ 0 w 55"/>
                <a:gd name="T53" fmla="*/ 1 h 55"/>
                <a:gd name="T54" fmla="*/ 0 w 55"/>
                <a:gd name="T55" fmla="*/ 1 h 55"/>
                <a:gd name="T56" fmla="*/ 0 w 55"/>
                <a:gd name="T57" fmla="*/ 1 h 55"/>
                <a:gd name="T58" fmla="*/ 0 w 55"/>
                <a:gd name="T59" fmla="*/ 1 h 55"/>
                <a:gd name="T60" fmla="*/ 0 w 55"/>
                <a:gd name="T61" fmla="*/ 1 h 55"/>
                <a:gd name="T62" fmla="*/ 1 w 55"/>
                <a:gd name="T63" fmla="*/ 1 h 55"/>
                <a:gd name="T64" fmla="*/ 1 w 55"/>
                <a:gd name="T65" fmla="*/ 1 h 55"/>
                <a:gd name="T66" fmla="*/ 1 w 55"/>
                <a:gd name="T67" fmla="*/ 1 h 55"/>
                <a:gd name="T68" fmla="*/ 1 w 55"/>
                <a:gd name="T69" fmla="*/ 1 h 55"/>
                <a:gd name="T70" fmla="*/ 1 w 55"/>
                <a:gd name="T71" fmla="*/ 1 h 55"/>
                <a:gd name="T72" fmla="*/ 1 w 55"/>
                <a:gd name="T73" fmla="*/ 1 h 55"/>
                <a:gd name="T74" fmla="*/ 1 w 55"/>
                <a:gd name="T75" fmla="*/ 1 h 55"/>
                <a:gd name="T76" fmla="*/ 1 w 55"/>
                <a:gd name="T77" fmla="*/ 1 h 55"/>
                <a:gd name="T78" fmla="*/ 1 w 55"/>
                <a:gd name="T79" fmla="*/ 1 h 55"/>
                <a:gd name="T80" fmla="*/ 1 w 55"/>
                <a:gd name="T81" fmla="*/ 1 h 55"/>
                <a:gd name="T82" fmla="*/ 1 w 55"/>
                <a:gd name="T83" fmla="*/ 1 h 55"/>
                <a:gd name="T84" fmla="*/ 1 w 55"/>
                <a:gd name="T85" fmla="*/ 1 h 55"/>
                <a:gd name="T86" fmla="*/ 1 w 55"/>
                <a:gd name="T87" fmla="*/ 1 h 55"/>
                <a:gd name="T88" fmla="*/ 1 w 55"/>
                <a:gd name="T89" fmla="*/ 1 h 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"/>
                <a:gd name="T136" fmla="*/ 0 h 55"/>
                <a:gd name="T137" fmla="*/ 55 w 55"/>
                <a:gd name="T138" fmla="*/ 55 h 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" h="55">
                  <a:moveTo>
                    <a:pt x="28" y="27"/>
                  </a:moveTo>
                  <a:lnTo>
                    <a:pt x="55" y="27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5" y="21"/>
                  </a:lnTo>
                  <a:lnTo>
                    <a:pt x="55" y="19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7" y="7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10" y="48"/>
                  </a:lnTo>
                  <a:lnTo>
                    <a:pt x="11" y="48"/>
                  </a:lnTo>
                  <a:lnTo>
                    <a:pt x="13" y="49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7" y="52"/>
                  </a:lnTo>
                  <a:lnTo>
                    <a:pt x="18" y="52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6" y="55"/>
                  </a:lnTo>
                  <a:lnTo>
                    <a:pt x="28" y="55"/>
                  </a:lnTo>
                  <a:lnTo>
                    <a:pt x="30" y="55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7" y="54"/>
                  </a:lnTo>
                  <a:lnTo>
                    <a:pt x="39" y="52"/>
                  </a:lnTo>
                  <a:lnTo>
                    <a:pt x="40" y="52"/>
                  </a:lnTo>
                  <a:lnTo>
                    <a:pt x="41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50" y="45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7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5" y="33"/>
                  </a:lnTo>
                  <a:lnTo>
                    <a:pt x="55" y="32"/>
                  </a:lnTo>
                  <a:lnTo>
                    <a:pt x="55" y="30"/>
                  </a:lnTo>
                  <a:lnTo>
                    <a:pt x="55" y="29"/>
                  </a:lnTo>
                  <a:lnTo>
                    <a:pt x="55" y="27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Freeform 557"/>
            <p:cNvSpPr>
              <a:spLocks noChangeAspect="1"/>
            </p:cNvSpPr>
            <p:nvPr/>
          </p:nvSpPr>
          <p:spPr bwMode="auto">
            <a:xfrm>
              <a:off x="3421" y="2347"/>
              <a:ext cx="11" cy="9"/>
            </a:xfrm>
            <a:custGeom>
              <a:avLst/>
              <a:gdLst>
                <a:gd name="T0" fmla="*/ 2 w 67"/>
                <a:gd name="T1" fmla="*/ 1 h 65"/>
                <a:gd name="T2" fmla="*/ 2 w 67"/>
                <a:gd name="T3" fmla="*/ 0 h 65"/>
                <a:gd name="T4" fmla="*/ 2 w 67"/>
                <a:gd name="T5" fmla="*/ 0 h 65"/>
                <a:gd name="T6" fmla="*/ 2 w 67"/>
                <a:gd name="T7" fmla="*/ 0 h 65"/>
                <a:gd name="T8" fmla="*/ 2 w 67"/>
                <a:gd name="T9" fmla="*/ 0 h 65"/>
                <a:gd name="T10" fmla="*/ 1 w 67"/>
                <a:gd name="T11" fmla="*/ 0 h 65"/>
                <a:gd name="T12" fmla="*/ 1 w 67"/>
                <a:gd name="T13" fmla="*/ 0 h 65"/>
                <a:gd name="T14" fmla="*/ 1 w 67"/>
                <a:gd name="T15" fmla="*/ 0 h 65"/>
                <a:gd name="T16" fmla="*/ 1 w 67"/>
                <a:gd name="T17" fmla="*/ 0 h 65"/>
                <a:gd name="T18" fmla="*/ 1 w 67"/>
                <a:gd name="T19" fmla="*/ 0 h 65"/>
                <a:gd name="T20" fmla="*/ 1 w 67"/>
                <a:gd name="T21" fmla="*/ 0 h 65"/>
                <a:gd name="T22" fmla="*/ 1 w 67"/>
                <a:gd name="T23" fmla="*/ 0 h 65"/>
                <a:gd name="T24" fmla="*/ 1 w 67"/>
                <a:gd name="T25" fmla="*/ 0 h 65"/>
                <a:gd name="T26" fmla="*/ 0 w 67"/>
                <a:gd name="T27" fmla="*/ 0 h 65"/>
                <a:gd name="T28" fmla="*/ 0 w 67"/>
                <a:gd name="T29" fmla="*/ 0 h 65"/>
                <a:gd name="T30" fmla="*/ 0 w 67"/>
                <a:gd name="T31" fmla="*/ 0 h 65"/>
                <a:gd name="T32" fmla="*/ 0 w 67"/>
                <a:gd name="T33" fmla="*/ 0 h 65"/>
                <a:gd name="T34" fmla="*/ 0 w 67"/>
                <a:gd name="T35" fmla="*/ 0 h 65"/>
                <a:gd name="T36" fmla="*/ 0 w 67"/>
                <a:gd name="T37" fmla="*/ 0 h 65"/>
                <a:gd name="T38" fmla="*/ 0 w 67"/>
                <a:gd name="T39" fmla="*/ 0 h 65"/>
                <a:gd name="T40" fmla="*/ 0 w 67"/>
                <a:gd name="T41" fmla="*/ 1 h 65"/>
                <a:gd name="T42" fmla="*/ 0 w 67"/>
                <a:gd name="T43" fmla="*/ 1 h 65"/>
                <a:gd name="T44" fmla="*/ 0 w 67"/>
                <a:gd name="T45" fmla="*/ 1 h 65"/>
                <a:gd name="T46" fmla="*/ 0 w 67"/>
                <a:gd name="T47" fmla="*/ 1 h 65"/>
                <a:gd name="T48" fmla="*/ 0 w 67"/>
                <a:gd name="T49" fmla="*/ 1 h 65"/>
                <a:gd name="T50" fmla="*/ 0 w 67"/>
                <a:gd name="T51" fmla="*/ 1 h 65"/>
                <a:gd name="T52" fmla="*/ 0 w 67"/>
                <a:gd name="T53" fmla="*/ 1 h 65"/>
                <a:gd name="T54" fmla="*/ 0 w 67"/>
                <a:gd name="T55" fmla="*/ 1 h 65"/>
                <a:gd name="T56" fmla="*/ 0 w 67"/>
                <a:gd name="T57" fmla="*/ 1 h 65"/>
                <a:gd name="T58" fmla="*/ 0 w 67"/>
                <a:gd name="T59" fmla="*/ 1 h 65"/>
                <a:gd name="T60" fmla="*/ 1 w 67"/>
                <a:gd name="T61" fmla="*/ 1 h 65"/>
                <a:gd name="T62" fmla="*/ 1 w 67"/>
                <a:gd name="T63" fmla="*/ 1 h 65"/>
                <a:gd name="T64" fmla="*/ 1 w 67"/>
                <a:gd name="T65" fmla="*/ 1 h 65"/>
                <a:gd name="T66" fmla="*/ 1 w 67"/>
                <a:gd name="T67" fmla="*/ 1 h 65"/>
                <a:gd name="T68" fmla="*/ 1 w 67"/>
                <a:gd name="T69" fmla="*/ 1 h 65"/>
                <a:gd name="T70" fmla="*/ 1 w 67"/>
                <a:gd name="T71" fmla="*/ 1 h 65"/>
                <a:gd name="T72" fmla="*/ 1 w 67"/>
                <a:gd name="T73" fmla="*/ 1 h 65"/>
                <a:gd name="T74" fmla="*/ 1 w 67"/>
                <a:gd name="T75" fmla="*/ 1 h 65"/>
                <a:gd name="T76" fmla="*/ 2 w 67"/>
                <a:gd name="T77" fmla="*/ 1 h 65"/>
                <a:gd name="T78" fmla="*/ 2 w 67"/>
                <a:gd name="T79" fmla="*/ 1 h 65"/>
                <a:gd name="T80" fmla="*/ 2 w 67"/>
                <a:gd name="T81" fmla="*/ 1 h 65"/>
                <a:gd name="T82" fmla="*/ 2 w 67"/>
                <a:gd name="T83" fmla="*/ 1 h 65"/>
                <a:gd name="T84" fmla="*/ 2 w 67"/>
                <a:gd name="T85" fmla="*/ 1 h 65"/>
                <a:gd name="T86" fmla="*/ 2 w 67"/>
                <a:gd name="T87" fmla="*/ 1 h 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7"/>
                <a:gd name="T133" fmla="*/ 0 h 65"/>
                <a:gd name="T134" fmla="*/ 67 w 67"/>
                <a:gd name="T135" fmla="*/ 65 h 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7" h="65">
                  <a:moveTo>
                    <a:pt x="67" y="32"/>
                  </a:moveTo>
                  <a:lnTo>
                    <a:pt x="67" y="31"/>
                  </a:lnTo>
                  <a:lnTo>
                    <a:pt x="67" y="30"/>
                  </a:lnTo>
                  <a:lnTo>
                    <a:pt x="67" y="27"/>
                  </a:lnTo>
                  <a:lnTo>
                    <a:pt x="67" y="26"/>
                  </a:lnTo>
                  <a:lnTo>
                    <a:pt x="66" y="24"/>
                  </a:lnTo>
                  <a:lnTo>
                    <a:pt x="66" y="23"/>
                  </a:lnTo>
                  <a:lnTo>
                    <a:pt x="66" y="21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3" y="16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60" y="12"/>
                  </a:lnTo>
                  <a:lnTo>
                    <a:pt x="59" y="10"/>
                  </a:lnTo>
                  <a:lnTo>
                    <a:pt x="57" y="9"/>
                  </a:lnTo>
                  <a:lnTo>
                    <a:pt x="56" y="8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2" y="43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7" y="53"/>
                  </a:lnTo>
                  <a:lnTo>
                    <a:pt x="8" y="54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1" y="57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3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3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8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6" y="64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1" y="61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55" y="59"/>
                  </a:lnTo>
                  <a:lnTo>
                    <a:pt x="56" y="57"/>
                  </a:lnTo>
                  <a:lnTo>
                    <a:pt x="57" y="56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3"/>
                  </a:lnTo>
                  <a:lnTo>
                    <a:pt x="61" y="52"/>
                  </a:lnTo>
                  <a:lnTo>
                    <a:pt x="63" y="50"/>
                  </a:lnTo>
                  <a:lnTo>
                    <a:pt x="63" y="49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6" y="43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7" y="34"/>
                  </a:lnTo>
                  <a:lnTo>
                    <a:pt x="67" y="3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Freeform 558"/>
            <p:cNvSpPr>
              <a:spLocks noChangeAspect="1"/>
            </p:cNvSpPr>
            <p:nvPr/>
          </p:nvSpPr>
          <p:spPr bwMode="auto">
            <a:xfrm>
              <a:off x="3603" y="2349"/>
              <a:ext cx="8" cy="8"/>
            </a:xfrm>
            <a:custGeom>
              <a:avLst/>
              <a:gdLst>
                <a:gd name="T0" fmla="*/ 1 w 54"/>
                <a:gd name="T1" fmla="*/ 1 h 55"/>
                <a:gd name="T2" fmla="*/ 1 w 54"/>
                <a:gd name="T3" fmla="*/ 0 h 55"/>
                <a:gd name="T4" fmla="*/ 1 w 54"/>
                <a:gd name="T5" fmla="*/ 0 h 55"/>
                <a:gd name="T6" fmla="*/ 1 w 54"/>
                <a:gd name="T7" fmla="*/ 0 h 55"/>
                <a:gd name="T8" fmla="*/ 1 w 54"/>
                <a:gd name="T9" fmla="*/ 0 h 55"/>
                <a:gd name="T10" fmla="*/ 1 w 54"/>
                <a:gd name="T11" fmla="*/ 0 h 55"/>
                <a:gd name="T12" fmla="*/ 1 w 54"/>
                <a:gd name="T13" fmla="*/ 0 h 55"/>
                <a:gd name="T14" fmla="*/ 1 w 54"/>
                <a:gd name="T15" fmla="*/ 0 h 55"/>
                <a:gd name="T16" fmla="*/ 1 w 54"/>
                <a:gd name="T17" fmla="*/ 0 h 55"/>
                <a:gd name="T18" fmla="*/ 1 w 54"/>
                <a:gd name="T19" fmla="*/ 0 h 55"/>
                <a:gd name="T20" fmla="*/ 1 w 54"/>
                <a:gd name="T21" fmla="*/ 0 h 55"/>
                <a:gd name="T22" fmla="*/ 1 w 54"/>
                <a:gd name="T23" fmla="*/ 0 h 55"/>
                <a:gd name="T24" fmla="*/ 0 w 54"/>
                <a:gd name="T25" fmla="*/ 0 h 55"/>
                <a:gd name="T26" fmla="*/ 0 w 54"/>
                <a:gd name="T27" fmla="*/ 0 h 55"/>
                <a:gd name="T28" fmla="*/ 0 w 54"/>
                <a:gd name="T29" fmla="*/ 0 h 55"/>
                <a:gd name="T30" fmla="*/ 0 w 54"/>
                <a:gd name="T31" fmla="*/ 0 h 55"/>
                <a:gd name="T32" fmla="*/ 0 w 54"/>
                <a:gd name="T33" fmla="*/ 0 h 55"/>
                <a:gd name="T34" fmla="*/ 0 w 54"/>
                <a:gd name="T35" fmla="*/ 0 h 55"/>
                <a:gd name="T36" fmla="*/ 0 w 54"/>
                <a:gd name="T37" fmla="*/ 0 h 55"/>
                <a:gd name="T38" fmla="*/ 0 w 54"/>
                <a:gd name="T39" fmla="*/ 0 h 55"/>
                <a:gd name="T40" fmla="*/ 0 w 54"/>
                <a:gd name="T41" fmla="*/ 0 h 55"/>
                <a:gd name="T42" fmla="*/ 0 w 54"/>
                <a:gd name="T43" fmla="*/ 1 h 55"/>
                <a:gd name="T44" fmla="*/ 0 w 54"/>
                <a:gd name="T45" fmla="*/ 1 h 55"/>
                <a:gd name="T46" fmla="*/ 0 w 54"/>
                <a:gd name="T47" fmla="*/ 1 h 55"/>
                <a:gd name="T48" fmla="*/ 0 w 54"/>
                <a:gd name="T49" fmla="*/ 1 h 55"/>
                <a:gd name="T50" fmla="*/ 0 w 54"/>
                <a:gd name="T51" fmla="*/ 1 h 55"/>
                <a:gd name="T52" fmla="*/ 0 w 54"/>
                <a:gd name="T53" fmla="*/ 1 h 55"/>
                <a:gd name="T54" fmla="*/ 0 w 54"/>
                <a:gd name="T55" fmla="*/ 1 h 55"/>
                <a:gd name="T56" fmla="*/ 0 w 54"/>
                <a:gd name="T57" fmla="*/ 1 h 55"/>
                <a:gd name="T58" fmla="*/ 0 w 54"/>
                <a:gd name="T59" fmla="*/ 1 h 55"/>
                <a:gd name="T60" fmla="*/ 0 w 54"/>
                <a:gd name="T61" fmla="*/ 1 h 55"/>
                <a:gd name="T62" fmla="*/ 0 w 54"/>
                <a:gd name="T63" fmla="*/ 1 h 55"/>
                <a:gd name="T64" fmla="*/ 1 w 54"/>
                <a:gd name="T65" fmla="*/ 1 h 55"/>
                <a:gd name="T66" fmla="*/ 1 w 54"/>
                <a:gd name="T67" fmla="*/ 1 h 55"/>
                <a:gd name="T68" fmla="*/ 1 w 54"/>
                <a:gd name="T69" fmla="*/ 1 h 55"/>
                <a:gd name="T70" fmla="*/ 1 w 54"/>
                <a:gd name="T71" fmla="*/ 1 h 55"/>
                <a:gd name="T72" fmla="*/ 1 w 54"/>
                <a:gd name="T73" fmla="*/ 1 h 55"/>
                <a:gd name="T74" fmla="*/ 1 w 54"/>
                <a:gd name="T75" fmla="*/ 1 h 55"/>
                <a:gd name="T76" fmla="*/ 1 w 54"/>
                <a:gd name="T77" fmla="*/ 1 h 55"/>
                <a:gd name="T78" fmla="*/ 1 w 54"/>
                <a:gd name="T79" fmla="*/ 1 h 55"/>
                <a:gd name="T80" fmla="*/ 1 w 54"/>
                <a:gd name="T81" fmla="*/ 1 h 55"/>
                <a:gd name="T82" fmla="*/ 1 w 54"/>
                <a:gd name="T83" fmla="*/ 1 h 55"/>
                <a:gd name="T84" fmla="*/ 1 w 54"/>
                <a:gd name="T85" fmla="*/ 1 h 55"/>
                <a:gd name="T86" fmla="*/ 1 w 54"/>
                <a:gd name="T87" fmla="*/ 1 h 55"/>
                <a:gd name="T88" fmla="*/ 1 w 54"/>
                <a:gd name="T89" fmla="*/ 1 h 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4"/>
                <a:gd name="T136" fmla="*/ 0 h 55"/>
                <a:gd name="T137" fmla="*/ 54 w 54"/>
                <a:gd name="T138" fmla="*/ 55 h 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4" h="55">
                  <a:moveTo>
                    <a:pt x="27" y="27"/>
                  </a:moveTo>
                  <a:lnTo>
                    <a:pt x="54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4" y="23"/>
                  </a:lnTo>
                  <a:lnTo>
                    <a:pt x="54" y="22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6"/>
                  </a:lnTo>
                  <a:lnTo>
                    <a:pt x="53" y="15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49" y="10"/>
                  </a:lnTo>
                  <a:lnTo>
                    <a:pt x="48" y="8"/>
                  </a:lnTo>
                  <a:lnTo>
                    <a:pt x="46" y="7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3" y="51"/>
                  </a:lnTo>
                  <a:lnTo>
                    <a:pt x="15" y="51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7" y="55"/>
                  </a:lnTo>
                  <a:lnTo>
                    <a:pt x="30" y="55"/>
                  </a:lnTo>
                  <a:lnTo>
                    <a:pt x="31" y="55"/>
                  </a:lnTo>
                  <a:lnTo>
                    <a:pt x="33" y="55"/>
                  </a:lnTo>
                  <a:lnTo>
                    <a:pt x="34" y="54"/>
                  </a:lnTo>
                  <a:lnTo>
                    <a:pt x="35" y="54"/>
                  </a:lnTo>
                  <a:lnTo>
                    <a:pt x="37" y="54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4" y="49"/>
                  </a:lnTo>
                  <a:lnTo>
                    <a:pt x="45" y="48"/>
                  </a:lnTo>
                  <a:lnTo>
                    <a:pt x="46" y="48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0" y="44"/>
                  </a:lnTo>
                  <a:lnTo>
                    <a:pt x="50" y="43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3" y="37"/>
                  </a:lnTo>
                  <a:lnTo>
                    <a:pt x="54" y="36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Freeform 559"/>
            <p:cNvSpPr>
              <a:spLocks noChangeAspect="1"/>
            </p:cNvSpPr>
            <p:nvPr/>
          </p:nvSpPr>
          <p:spPr bwMode="auto">
            <a:xfrm>
              <a:off x="3604" y="2347"/>
              <a:ext cx="11" cy="9"/>
            </a:xfrm>
            <a:custGeom>
              <a:avLst/>
              <a:gdLst>
                <a:gd name="T0" fmla="*/ 2 w 67"/>
                <a:gd name="T1" fmla="*/ 1 h 65"/>
                <a:gd name="T2" fmla="*/ 2 w 67"/>
                <a:gd name="T3" fmla="*/ 0 h 65"/>
                <a:gd name="T4" fmla="*/ 2 w 67"/>
                <a:gd name="T5" fmla="*/ 0 h 65"/>
                <a:gd name="T6" fmla="*/ 2 w 67"/>
                <a:gd name="T7" fmla="*/ 0 h 65"/>
                <a:gd name="T8" fmla="*/ 2 w 67"/>
                <a:gd name="T9" fmla="*/ 0 h 65"/>
                <a:gd name="T10" fmla="*/ 1 w 67"/>
                <a:gd name="T11" fmla="*/ 0 h 65"/>
                <a:gd name="T12" fmla="*/ 1 w 67"/>
                <a:gd name="T13" fmla="*/ 0 h 65"/>
                <a:gd name="T14" fmla="*/ 1 w 67"/>
                <a:gd name="T15" fmla="*/ 0 h 65"/>
                <a:gd name="T16" fmla="*/ 1 w 67"/>
                <a:gd name="T17" fmla="*/ 0 h 65"/>
                <a:gd name="T18" fmla="*/ 1 w 67"/>
                <a:gd name="T19" fmla="*/ 0 h 65"/>
                <a:gd name="T20" fmla="*/ 1 w 67"/>
                <a:gd name="T21" fmla="*/ 0 h 65"/>
                <a:gd name="T22" fmla="*/ 1 w 67"/>
                <a:gd name="T23" fmla="*/ 0 h 65"/>
                <a:gd name="T24" fmla="*/ 1 w 67"/>
                <a:gd name="T25" fmla="*/ 0 h 65"/>
                <a:gd name="T26" fmla="*/ 0 w 67"/>
                <a:gd name="T27" fmla="*/ 0 h 65"/>
                <a:gd name="T28" fmla="*/ 0 w 67"/>
                <a:gd name="T29" fmla="*/ 0 h 65"/>
                <a:gd name="T30" fmla="*/ 0 w 67"/>
                <a:gd name="T31" fmla="*/ 0 h 65"/>
                <a:gd name="T32" fmla="*/ 0 w 67"/>
                <a:gd name="T33" fmla="*/ 0 h 65"/>
                <a:gd name="T34" fmla="*/ 0 w 67"/>
                <a:gd name="T35" fmla="*/ 0 h 65"/>
                <a:gd name="T36" fmla="*/ 0 w 67"/>
                <a:gd name="T37" fmla="*/ 0 h 65"/>
                <a:gd name="T38" fmla="*/ 0 w 67"/>
                <a:gd name="T39" fmla="*/ 0 h 65"/>
                <a:gd name="T40" fmla="*/ 0 w 67"/>
                <a:gd name="T41" fmla="*/ 1 h 65"/>
                <a:gd name="T42" fmla="*/ 0 w 67"/>
                <a:gd name="T43" fmla="*/ 1 h 65"/>
                <a:gd name="T44" fmla="*/ 0 w 67"/>
                <a:gd name="T45" fmla="*/ 1 h 65"/>
                <a:gd name="T46" fmla="*/ 0 w 67"/>
                <a:gd name="T47" fmla="*/ 1 h 65"/>
                <a:gd name="T48" fmla="*/ 0 w 67"/>
                <a:gd name="T49" fmla="*/ 1 h 65"/>
                <a:gd name="T50" fmla="*/ 0 w 67"/>
                <a:gd name="T51" fmla="*/ 1 h 65"/>
                <a:gd name="T52" fmla="*/ 0 w 67"/>
                <a:gd name="T53" fmla="*/ 1 h 65"/>
                <a:gd name="T54" fmla="*/ 0 w 67"/>
                <a:gd name="T55" fmla="*/ 1 h 65"/>
                <a:gd name="T56" fmla="*/ 0 w 67"/>
                <a:gd name="T57" fmla="*/ 1 h 65"/>
                <a:gd name="T58" fmla="*/ 0 w 67"/>
                <a:gd name="T59" fmla="*/ 1 h 65"/>
                <a:gd name="T60" fmla="*/ 1 w 67"/>
                <a:gd name="T61" fmla="*/ 1 h 65"/>
                <a:gd name="T62" fmla="*/ 1 w 67"/>
                <a:gd name="T63" fmla="*/ 1 h 65"/>
                <a:gd name="T64" fmla="*/ 1 w 67"/>
                <a:gd name="T65" fmla="*/ 1 h 65"/>
                <a:gd name="T66" fmla="*/ 1 w 67"/>
                <a:gd name="T67" fmla="*/ 1 h 65"/>
                <a:gd name="T68" fmla="*/ 1 w 67"/>
                <a:gd name="T69" fmla="*/ 1 h 65"/>
                <a:gd name="T70" fmla="*/ 1 w 67"/>
                <a:gd name="T71" fmla="*/ 1 h 65"/>
                <a:gd name="T72" fmla="*/ 1 w 67"/>
                <a:gd name="T73" fmla="*/ 1 h 65"/>
                <a:gd name="T74" fmla="*/ 1 w 67"/>
                <a:gd name="T75" fmla="*/ 1 h 65"/>
                <a:gd name="T76" fmla="*/ 2 w 67"/>
                <a:gd name="T77" fmla="*/ 1 h 65"/>
                <a:gd name="T78" fmla="*/ 2 w 67"/>
                <a:gd name="T79" fmla="*/ 1 h 65"/>
                <a:gd name="T80" fmla="*/ 2 w 67"/>
                <a:gd name="T81" fmla="*/ 1 h 65"/>
                <a:gd name="T82" fmla="*/ 2 w 67"/>
                <a:gd name="T83" fmla="*/ 1 h 65"/>
                <a:gd name="T84" fmla="*/ 2 w 67"/>
                <a:gd name="T85" fmla="*/ 1 h 65"/>
                <a:gd name="T86" fmla="*/ 2 w 67"/>
                <a:gd name="T87" fmla="*/ 1 h 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7"/>
                <a:gd name="T133" fmla="*/ 0 h 65"/>
                <a:gd name="T134" fmla="*/ 67 w 67"/>
                <a:gd name="T135" fmla="*/ 65 h 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7" h="65">
                  <a:moveTo>
                    <a:pt x="67" y="32"/>
                  </a:moveTo>
                  <a:lnTo>
                    <a:pt x="67" y="31"/>
                  </a:lnTo>
                  <a:lnTo>
                    <a:pt x="67" y="30"/>
                  </a:lnTo>
                  <a:lnTo>
                    <a:pt x="67" y="27"/>
                  </a:lnTo>
                  <a:lnTo>
                    <a:pt x="67" y="26"/>
                  </a:lnTo>
                  <a:lnTo>
                    <a:pt x="65" y="24"/>
                  </a:lnTo>
                  <a:lnTo>
                    <a:pt x="65" y="23"/>
                  </a:lnTo>
                  <a:lnTo>
                    <a:pt x="65" y="21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3" y="16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60" y="12"/>
                  </a:lnTo>
                  <a:lnTo>
                    <a:pt x="59" y="10"/>
                  </a:lnTo>
                  <a:lnTo>
                    <a:pt x="57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2" y="43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1" y="57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6" y="61"/>
                  </a:lnTo>
                  <a:lnTo>
                    <a:pt x="17" y="61"/>
                  </a:lnTo>
                  <a:lnTo>
                    <a:pt x="19" y="63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3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8" y="65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8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3" y="64"/>
                  </a:lnTo>
                  <a:lnTo>
                    <a:pt x="45" y="64"/>
                  </a:lnTo>
                  <a:lnTo>
                    <a:pt x="46" y="64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0" y="61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54" y="59"/>
                  </a:lnTo>
                  <a:lnTo>
                    <a:pt x="56" y="57"/>
                  </a:lnTo>
                  <a:lnTo>
                    <a:pt x="57" y="56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3"/>
                  </a:lnTo>
                  <a:lnTo>
                    <a:pt x="61" y="52"/>
                  </a:lnTo>
                  <a:lnTo>
                    <a:pt x="63" y="50"/>
                  </a:lnTo>
                  <a:lnTo>
                    <a:pt x="63" y="49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5" y="43"/>
                  </a:lnTo>
                  <a:lnTo>
                    <a:pt x="65" y="42"/>
                  </a:lnTo>
                  <a:lnTo>
                    <a:pt x="65" y="41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7" y="34"/>
                  </a:lnTo>
                  <a:lnTo>
                    <a:pt x="67" y="3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Freeform 560"/>
            <p:cNvSpPr>
              <a:spLocks noChangeAspect="1"/>
            </p:cNvSpPr>
            <p:nvPr/>
          </p:nvSpPr>
          <p:spPr bwMode="auto">
            <a:xfrm>
              <a:off x="3812" y="2707"/>
              <a:ext cx="103" cy="96"/>
            </a:xfrm>
            <a:custGeom>
              <a:avLst/>
              <a:gdLst>
                <a:gd name="T0" fmla="*/ 8 w 658"/>
                <a:gd name="T1" fmla="*/ 0 h 659"/>
                <a:gd name="T2" fmla="*/ 6 w 658"/>
                <a:gd name="T3" fmla="*/ 0 h 659"/>
                <a:gd name="T4" fmla="*/ 5 w 658"/>
                <a:gd name="T5" fmla="*/ 0 h 659"/>
                <a:gd name="T6" fmla="*/ 4 w 658"/>
                <a:gd name="T7" fmla="*/ 1 h 659"/>
                <a:gd name="T8" fmla="*/ 3 w 658"/>
                <a:gd name="T9" fmla="*/ 1 h 659"/>
                <a:gd name="T10" fmla="*/ 2 w 658"/>
                <a:gd name="T11" fmla="*/ 2 h 659"/>
                <a:gd name="T12" fmla="*/ 2 w 658"/>
                <a:gd name="T13" fmla="*/ 3 h 659"/>
                <a:gd name="T14" fmla="*/ 1 w 658"/>
                <a:gd name="T15" fmla="*/ 4 h 659"/>
                <a:gd name="T16" fmla="*/ 0 w 658"/>
                <a:gd name="T17" fmla="*/ 5 h 659"/>
                <a:gd name="T18" fmla="*/ 0 w 658"/>
                <a:gd name="T19" fmla="*/ 6 h 659"/>
                <a:gd name="T20" fmla="*/ 0 w 658"/>
                <a:gd name="T21" fmla="*/ 7 h 659"/>
                <a:gd name="T22" fmla="*/ 0 w 658"/>
                <a:gd name="T23" fmla="*/ 7 h 659"/>
                <a:gd name="T24" fmla="*/ 0 w 658"/>
                <a:gd name="T25" fmla="*/ 8 h 659"/>
                <a:gd name="T26" fmla="*/ 0 w 658"/>
                <a:gd name="T27" fmla="*/ 9 h 659"/>
                <a:gd name="T28" fmla="*/ 1 w 658"/>
                <a:gd name="T29" fmla="*/ 10 h 659"/>
                <a:gd name="T30" fmla="*/ 2 w 658"/>
                <a:gd name="T31" fmla="*/ 11 h 659"/>
                <a:gd name="T32" fmla="*/ 2 w 658"/>
                <a:gd name="T33" fmla="*/ 12 h 659"/>
                <a:gd name="T34" fmla="*/ 3 w 658"/>
                <a:gd name="T35" fmla="*/ 13 h 659"/>
                <a:gd name="T36" fmla="*/ 4 w 658"/>
                <a:gd name="T37" fmla="*/ 13 h 659"/>
                <a:gd name="T38" fmla="*/ 5 w 658"/>
                <a:gd name="T39" fmla="*/ 14 h 659"/>
                <a:gd name="T40" fmla="*/ 6 w 658"/>
                <a:gd name="T41" fmla="*/ 14 h 659"/>
                <a:gd name="T42" fmla="*/ 8 w 658"/>
                <a:gd name="T43" fmla="*/ 14 h 659"/>
                <a:gd name="T44" fmla="*/ 8 w 658"/>
                <a:gd name="T45" fmla="*/ 14 h 659"/>
                <a:gd name="T46" fmla="*/ 10 w 658"/>
                <a:gd name="T47" fmla="*/ 14 h 659"/>
                <a:gd name="T48" fmla="*/ 11 w 658"/>
                <a:gd name="T49" fmla="*/ 14 h 659"/>
                <a:gd name="T50" fmla="*/ 12 w 658"/>
                <a:gd name="T51" fmla="*/ 13 h 659"/>
                <a:gd name="T52" fmla="*/ 13 w 658"/>
                <a:gd name="T53" fmla="*/ 13 h 659"/>
                <a:gd name="T54" fmla="*/ 14 w 658"/>
                <a:gd name="T55" fmla="*/ 12 h 659"/>
                <a:gd name="T56" fmla="*/ 15 w 658"/>
                <a:gd name="T57" fmla="*/ 11 h 659"/>
                <a:gd name="T58" fmla="*/ 15 w 658"/>
                <a:gd name="T59" fmla="*/ 10 h 659"/>
                <a:gd name="T60" fmla="*/ 16 w 658"/>
                <a:gd name="T61" fmla="*/ 9 h 659"/>
                <a:gd name="T62" fmla="*/ 16 w 658"/>
                <a:gd name="T63" fmla="*/ 8 h 659"/>
                <a:gd name="T64" fmla="*/ 16 w 658"/>
                <a:gd name="T65" fmla="*/ 7 h 659"/>
                <a:gd name="T66" fmla="*/ 16 w 658"/>
                <a:gd name="T67" fmla="*/ 7 h 659"/>
                <a:gd name="T68" fmla="*/ 16 w 658"/>
                <a:gd name="T69" fmla="*/ 6 h 659"/>
                <a:gd name="T70" fmla="*/ 16 w 658"/>
                <a:gd name="T71" fmla="*/ 5 h 659"/>
                <a:gd name="T72" fmla="*/ 15 w 658"/>
                <a:gd name="T73" fmla="*/ 4 h 659"/>
                <a:gd name="T74" fmla="*/ 15 w 658"/>
                <a:gd name="T75" fmla="*/ 3 h 659"/>
                <a:gd name="T76" fmla="*/ 14 w 658"/>
                <a:gd name="T77" fmla="*/ 2 h 659"/>
                <a:gd name="T78" fmla="*/ 13 w 658"/>
                <a:gd name="T79" fmla="*/ 1 h 659"/>
                <a:gd name="T80" fmla="*/ 12 w 658"/>
                <a:gd name="T81" fmla="*/ 1 h 659"/>
                <a:gd name="T82" fmla="*/ 11 w 658"/>
                <a:gd name="T83" fmla="*/ 0 h 659"/>
                <a:gd name="T84" fmla="*/ 10 w 658"/>
                <a:gd name="T85" fmla="*/ 0 h 659"/>
                <a:gd name="T86" fmla="*/ 8 w 658"/>
                <a:gd name="T87" fmla="*/ 0 h 659"/>
                <a:gd name="T88" fmla="*/ 8 w 658"/>
                <a:gd name="T89" fmla="*/ 7 h 6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8"/>
                <a:gd name="T136" fmla="*/ 0 h 659"/>
                <a:gd name="T137" fmla="*/ 658 w 658"/>
                <a:gd name="T138" fmla="*/ 659 h 6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8" h="659">
                  <a:moveTo>
                    <a:pt x="329" y="330"/>
                  </a:moveTo>
                  <a:lnTo>
                    <a:pt x="329" y="0"/>
                  </a:lnTo>
                  <a:lnTo>
                    <a:pt x="312" y="0"/>
                  </a:lnTo>
                  <a:lnTo>
                    <a:pt x="296" y="2"/>
                  </a:lnTo>
                  <a:lnTo>
                    <a:pt x="279" y="4"/>
                  </a:lnTo>
                  <a:lnTo>
                    <a:pt x="263" y="7"/>
                  </a:lnTo>
                  <a:lnTo>
                    <a:pt x="248" y="10"/>
                  </a:lnTo>
                  <a:lnTo>
                    <a:pt x="231" y="15"/>
                  </a:lnTo>
                  <a:lnTo>
                    <a:pt x="216" y="20"/>
                  </a:lnTo>
                  <a:lnTo>
                    <a:pt x="201" y="26"/>
                  </a:lnTo>
                  <a:lnTo>
                    <a:pt x="186" y="33"/>
                  </a:lnTo>
                  <a:lnTo>
                    <a:pt x="172" y="40"/>
                  </a:lnTo>
                  <a:lnTo>
                    <a:pt x="159" y="48"/>
                  </a:lnTo>
                  <a:lnTo>
                    <a:pt x="145" y="57"/>
                  </a:lnTo>
                  <a:lnTo>
                    <a:pt x="133" y="66"/>
                  </a:lnTo>
                  <a:lnTo>
                    <a:pt x="120" y="76"/>
                  </a:lnTo>
                  <a:lnTo>
                    <a:pt x="108" y="85"/>
                  </a:lnTo>
                  <a:lnTo>
                    <a:pt x="97" y="96"/>
                  </a:lnTo>
                  <a:lnTo>
                    <a:pt x="86" y="107"/>
                  </a:lnTo>
                  <a:lnTo>
                    <a:pt x="75" y="120"/>
                  </a:lnTo>
                  <a:lnTo>
                    <a:pt x="65" y="132"/>
                  </a:lnTo>
                  <a:lnTo>
                    <a:pt x="56" y="146"/>
                  </a:lnTo>
                  <a:lnTo>
                    <a:pt x="48" y="158"/>
                  </a:lnTo>
                  <a:lnTo>
                    <a:pt x="39" y="172"/>
                  </a:lnTo>
                  <a:lnTo>
                    <a:pt x="33" y="187"/>
                  </a:lnTo>
                  <a:lnTo>
                    <a:pt x="26" y="201"/>
                  </a:lnTo>
                  <a:lnTo>
                    <a:pt x="20" y="216"/>
                  </a:lnTo>
                  <a:lnTo>
                    <a:pt x="15" y="231"/>
                  </a:lnTo>
                  <a:lnTo>
                    <a:pt x="11" y="247"/>
                  </a:lnTo>
                  <a:lnTo>
                    <a:pt x="6" y="263"/>
                  </a:lnTo>
                  <a:lnTo>
                    <a:pt x="4" y="279"/>
                  </a:lnTo>
                  <a:lnTo>
                    <a:pt x="2" y="295"/>
                  </a:lnTo>
                  <a:lnTo>
                    <a:pt x="1" y="312"/>
                  </a:lnTo>
                  <a:lnTo>
                    <a:pt x="0" y="330"/>
                  </a:lnTo>
                  <a:lnTo>
                    <a:pt x="1" y="346"/>
                  </a:lnTo>
                  <a:lnTo>
                    <a:pt x="2" y="363"/>
                  </a:lnTo>
                  <a:lnTo>
                    <a:pt x="4" y="379"/>
                  </a:lnTo>
                  <a:lnTo>
                    <a:pt x="6" y="396"/>
                  </a:lnTo>
                  <a:lnTo>
                    <a:pt x="11" y="412"/>
                  </a:lnTo>
                  <a:lnTo>
                    <a:pt x="15" y="427"/>
                  </a:lnTo>
                  <a:lnTo>
                    <a:pt x="20" y="442"/>
                  </a:lnTo>
                  <a:lnTo>
                    <a:pt x="26" y="457"/>
                  </a:lnTo>
                  <a:lnTo>
                    <a:pt x="33" y="473"/>
                  </a:lnTo>
                  <a:lnTo>
                    <a:pt x="39" y="486"/>
                  </a:lnTo>
                  <a:lnTo>
                    <a:pt x="48" y="500"/>
                  </a:lnTo>
                  <a:lnTo>
                    <a:pt x="56" y="514"/>
                  </a:lnTo>
                  <a:lnTo>
                    <a:pt x="65" y="526"/>
                  </a:lnTo>
                  <a:lnTo>
                    <a:pt x="75" y="538"/>
                  </a:lnTo>
                  <a:lnTo>
                    <a:pt x="86" y="551"/>
                  </a:lnTo>
                  <a:lnTo>
                    <a:pt x="97" y="563"/>
                  </a:lnTo>
                  <a:lnTo>
                    <a:pt x="108" y="573"/>
                  </a:lnTo>
                  <a:lnTo>
                    <a:pt x="120" y="584"/>
                  </a:lnTo>
                  <a:lnTo>
                    <a:pt x="133" y="593"/>
                  </a:lnTo>
                  <a:lnTo>
                    <a:pt x="145" y="603"/>
                  </a:lnTo>
                  <a:lnTo>
                    <a:pt x="159" y="611"/>
                  </a:lnTo>
                  <a:lnTo>
                    <a:pt x="172" y="619"/>
                  </a:lnTo>
                  <a:lnTo>
                    <a:pt x="186" y="626"/>
                  </a:lnTo>
                  <a:lnTo>
                    <a:pt x="201" y="633"/>
                  </a:lnTo>
                  <a:lnTo>
                    <a:pt x="216" y="639"/>
                  </a:lnTo>
                  <a:lnTo>
                    <a:pt x="231" y="644"/>
                  </a:lnTo>
                  <a:lnTo>
                    <a:pt x="248" y="648"/>
                  </a:lnTo>
                  <a:lnTo>
                    <a:pt x="263" y="652"/>
                  </a:lnTo>
                  <a:lnTo>
                    <a:pt x="279" y="655"/>
                  </a:lnTo>
                  <a:lnTo>
                    <a:pt x="296" y="658"/>
                  </a:lnTo>
                  <a:lnTo>
                    <a:pt x="312" y="659"/>
                  </a:lnTo>
                  <a:lnTo>
                    <a:pt x="329" y="659"/>
                  </a:lnTo>
                  <a:lnTo>
                    <a:pt x="347" y="659"/>
                  </a:lnTo>
                  <a:lnTo>
                    <a:pt x="363" y="658"/>
                  </a:lnTo>
                  <a:lnTo>
                    <a:pt x="380" y="655"/>
                  </a:lnTo>
                  <a:lnTo>
                    <a:pt x="396" y="652"/>
                  </a:lnTo>
                  <a:lnTo>
                    <a:pt x="411" y="648"/>
                  </a:lnTo>
                  <a:lnTo>
                    <a:pt x="428" y="644"/>
                  </a:lnTo>
                  <a:lnTo>
                    <a:pt x="443" y="639"/>
                  </a:lnTo>
                  <a:lnTo>
                    <a:pt x="458" y="633"/>
                  </a:lnTo>
                  <a:lnTo>
                    <a:pt x="473" y="626"/>
                  </a:lnTo>
                  <a:lnTo>
                    <a:pt x="487" y="619"/>
                  </a:lnTo>
                  <a:lnTo>
                    <a:pt x="500" y="611"/>
                  </a:lnTo>
                  <a:lnTo>
                    <a:pt x="514" y="603"/>
                  </a:lnTo>
                  <a:lnTo>
                    <a:pt x="526" y="593"/>
                  </a:lnTo>
                  <a:lnTo>
                    <a:pt x="539" y="584"/>
                  </a:lnTo>
                  <a:lnTo>
                    <a:pt x="551" y="573"/>
                  </a:lnTo>
                  <a:lnTo>
                    <a:pt x="562" y="563"/>
                  </a:lnTo>
                  <a:lnTo>
                    <a:pt x="573" y="551"/>
                  </a:lnTo>
                  <a:lnTo>
                    <a:pt x="584" y="538"/>
                  </a:lnTo>
                  <a:lnTo>
                    <a:pt x="594" y="526"/>
                  </a:lnTo>
                  <a:lnTo>
                    <a:pt x="603" y="514"/>
                  </a:lnTo>
                  <a:lnTo>
                    <a:pt x="611" y="500"/>
                  </a:lnTo>
                  <a:lnTo>
                    <a:pt x="620" y="486"/>
                  </a:lnTo>
                  <a:lnTo>
                    <a:pt x="627" y="473"/>
                  </a:lnTo>
                  <a:lnTo>
                    <a:pt x="633" y="457"/>
                  </a:lnTo>
                  <a:lnTo>
                    <a:pt x="639" y="442"/>
                  </a:lnTo>
                  <a:lnTo>
                    <a:pt x="644" y="427"/>
                  </a:lnTo>
                  <a:lnTo>
                    <a:pt x="649" y="412"/>
                  </a:lnTo>
                  <a:lnTo>
                    <a:pt x="653" y="396"/>
                  </a:lnTo>
                  <a:lnTo>
                    <a:pt x="655" y="379"/>
                  </a:lnTo>
                  <a:lnTo>
                    <a:pt x="657" y="363"/>
                  </a:lnTo>
                  <a:lnTo>
                    <a:pt x="658" y="346"/>
                  </a:lnTo>
                  <a:lnTo>
                    <a:pt x="658" y="330"/>
                  </a:lnTo>
                  <a:lnTo>
                    <a:pt x="658" y="312"/>
                  </a:lnTo>
                  <a:lnTo>
                    <a:pt x="657" y="295"/>
                  </a:lnTo>
                  <a:lnTo>
                    <a:pt x="655" y="279"/>
                  </a:lnTo>
                  <a:lnTo>
                    <a:pt x="653" y="263"/>
                  </a:lnTo>
                  <a:lnTo>
                    <a:pt x="649" y="247"/>
                  </a:lnTo>
                  <a:lnTo>
                    <a:pt x="644" y="231"/>
                  </a:lnTo>
                  <a:lnTo>
                    <a:pt x="639" y="216"/>
                  </a:lnTo>
                  <a:lnTo>
                    <a:pt x="633" y="201"/>
                  </a:lnTo>
                  <a:lnTo>
                    <a:pt x="627" y="187"/>
                  </a:lnTo>
                  <a:lnTo>
                    <a:pt x="620" y="172"/>
                  </a:lnTo>
                  <a:lnTo>
                    <a:pt x="611" y="158"/>
                  </a:lnTo>
                  <a:lnTo>
                    <a:pt x="603" y="146"/>
                  </a:lnTo>
                  <a:lnTo>
                    <a:pt x="594" y="132"/>
                  </a:lnTo>
                  <a:lnTo>
                    <a:pt x="584" y="120"/>
                  </a:lnTo>
                  <a:lnTo>
                    <a:pt x="573" y="107"/>
                  </a:lnTo>
                  <a:lnTo>
                    <a:pt x="562" y="96"/>
                  </a:lnTo>
                  <a:lnTo>
                    <a:pt x="551" y="85"/>
                  </a:lnTo>
                  <a:lnTo>
                    <a:pt x="539" y="76"/>
                  </a:lnTo>
                  <a:lnTo>
                    <a:pt x="526" y="66"/>
                  </a:lnTo>
                  <a:lnTo>
                    <a:pt x="514" y="57"/>
                  </a:lnTo>
                  <a:lnTo>
                    <a:pt x="500" y="48"/>
                  </a:lnTo>
                  <a:lnTo>
                    <a:pt x="487" y="40"/>
                  </a:lnTo>
                  <a:lnTo>
                    <a:pt x="473" y="33"/>
                  </a:lnTo>
                  <a:lnTo>
                    <a:pt x="458" y="26"/>
                  </a:lnTo>
                  <a:lnTo>
                    <a:pt x="443" y="20"/>
                  </a:lnTo>
                  <a:lnTo>
                    <a:pt x="428" y="15"/>
                  </a:lnTo>
                  <a:lnTo>
                    <a:pt x="411" y="10"/>
                  </a:lnTo>
                  <a:lnTo>
                    <a:pt x="396" y="7"/>
                  </a:lnTo>
                  <a:lnTo>
                    <a:pt x="380" y="4"/>
                  </a:lnTo>
                  <a:lnTo>
                    <a:pt x="363" y="2"/>
                  </a:lnTo>
                  <a:lnTo>
                    <a:pt x="347" y="0"/>
                  </a:lnTo>
                  <a:lnTo>
                    <a:pt x="329" y="0"/>
                  </a:lnTo>
                  <a:lnTo>
                    <a:pt x="329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5" name="Line 561"/>
            <p:cNvSpPr>
              <a:spLocks noChangeAspect="1" noChangeShapeType="1"/>
            </p:cNvSpPr>
            <p:nvPr/>
          </p:nvSpPr>
          <p:spPr bwMode="auto">
            <a:xfrm flipH="1">
              <a:off x="3910" y="2606"/>
              <a:ext cx="15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66" name="Line 562"/>
            <p:cNvSpPr>
              <a:spLocks noChangeAspect="1" noChangeShapeType="1"/>
            </p:cNvSpPr>
            <p:nvPr/>
          </p:nvSpPr>
          <p:spPr bwMode="auto">
            <a:xfrm flipH="1">
              <a:off x="3910" y="2754"/>
              <a:ext cx="15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67" name="Freeform 563"/>
            <p:cNvSpPr>
              <a:spLocks noChangeAspect="1"/>
            </p:cNvSpPr>
            <p:nvPr/>
          </p:nvSpPr>
          <p:spPr bwMode="auto">
            <a:xfrm>
              <a:off x="4064" y="2606"/>
              <a:ext cx="85" cy="52"/>
            </a:xfrm>
            <a:custGeom>
              <a:avLst/>
              <a:gdLst>
                <a:gd name="T0" fmla="*/ 0 w 549"/>
                <a:gd name="T1" fmla="*/ 0 h 357"/>
                <a:gd name="T2" fmla="*/ 0 w 549"/>
                <a:gd name="T3" fmla="*/ 8 h 357"/>
                <a:gd name="T4" fmla="*/ 13 w 549"/>
                <a:gd name="T5" fmla="*/ 8 h 357"/>
                <a:gd name="T6" fmla="*/ 0 60000 65536"/>
                <a:gd name="T7" fmla="*/ 0 60000 65536"/>
                <a:gd name="T8" fmla="*/ 0 60000 65536"/>
                <a:gd name="T9" fmla="*/ 0 w 549"/>
                <a:gd name="T10" fmla="*/ 0 h 357"/>
                <a:gd name="T11" fmla="*/ 549 w 549"/>
                <a:gd name="T12" fmla="*/ 357 h 3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9" h="357">
                  <a:moveTo>
                    <a:pt x="0" y="0"/>
                  </a:moveTo>
                  <a:lnTo>
                    <a:pt x="0" y="357"/>
                  </a:lnTo>
                  <a:lnTo>
                    <a:pt x="549" y="35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8" name="Freeform 564"/>
            <p:cNvSpPr>
              <a:spLocks noChangeAspect="1"/>
            </p:cNvSpPr>
            <p:nvPr/>
          </p:nvSpPr>
          <p:spPr bwMode="auto">
            <a:xfrm>
              <a:off x="4064" y="2703"/>
              <a:ext cx="85" cy="51"/>
            </a:xfrm>
            <a:custGeom>
              <a:avLst/>
              <a:gdLst>
                <a:gd name="T0" fmla="*/ 0 w 549"/>
                <a:gd name="T1" fmla="*/ 7 h 357"/>
                <a:gd name="T2" fmla="*/ 0 w 549"/>
                <a:gd name="T3" fmla="*/ 0 h 357"/>
                <a:gd name="T4" fmla="*/ 13 w 549"/>
                <a:gd name="T5" fmla="*/ 0 h 357"/>
                <a:gd name="T6" fmla="*/ 0 60000 65536"/>
                <a:gd name="T7" fmla="*/ 0 60000 65536"/>
                <a:gd name="T8" fmla="*/ 0 60000 65536"/>
                <a:gd name="T9" fmla="*/ 0 w 549"/>
                <a:gd name="T10" fmla="*/ 0 h 357"/>
                <a:gd name="T11" fmla="*/ 549 w 549"/>
                <a:gd name="T12" fmla="*/ 357 h 3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9" h="357">
                  <a:moveTo>
                    <a:pt x="0" y="357"/>
                  </a:moveTo>
                  <a:lnTo>
                    <a:pt x="0" y="0"/>
                  </a:lnTo>
                  <a:lnTo>
                    <a:pt x="54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Line 565"/>
            <p:cNvSpPr>
              <a:spLocks noChangeAspect="1" noChangeShapeType="1"/>
            </p:cNvSpPr>
            <p:nvPr/>
          </p:nvSpPr>
          <p:spPr bwMode="auto">
            <a:xfrm flipH="1">
              <a:off x="4264" y="2679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70" name="AutoShape 566"/>
            <p:cNvSpPr>
              <a:spLocks noChangeAspect="1" noChangeArrowheads="1"/>
            </p:cNvSpPr>
            <p:nvPr/>
          </p:nvSpPr>
          <p:spPr bwMode="auto">
            <a:xfrm>
              <a:off x="3795" y="2708"/>
              <a:ext cx="118" cy="92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1" name="AutoShape 567"/>
            <p:cNvSpPr>
              <a:spLocks noChangeAspect="1" noChangeArrowheads="1"/>
            </p:cNvSpPr>
            <p:nvPr/>
          </p:nvSpPr>
          <p:spPr bwMode="auto">
            <a:xfrm>
              <a:off x="3795" y="2559"/>
              <a:ext cx="118" cy="93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68"/>
            <p:cNvGrpSpPr>
              <a:grpSpLocks noChangeAspect="1"/>
            </p:cNvGrpSpPr>
            <p:nvPr/>
          </p:nvGrpSpPr>
          <p:grpSpPr bwMode="auto">
            <a:xfrm>
              <a:off x="4138" y="2632"/>
              <a:ext cx="126" cy="93"/>
              <a:chOff x="3403" y="2587"/>
              <a:chExt cx="462" cy="364"/>
            </a:xfrm>
          </p:grpSpPr>
          <p:sp>
            <p:nvSpPr>
              <p:cNvPr id="25011" name="Freeform 569"/>
              <p:cNvSpPr>
                <a:spLocks noChangeAspect="1"/>
              </p:cNvSpPr>
              <p:nvPr/>
            </p:nvSpPr>
            <p:spPr bwMode="auto">
              <a:xfrm>
                <a:off x="3408" y="2587"/>
                <a:ext cx="457" cy="181"/>
              </a:xfrm>
              <a:custGeom>
                <a:avLst/>
                <a:gdLst>
                  <a:gd name="T0" fmla="*/ 45 w 914"/>
                  <a:gd name="T1" fmla="*/ 0 h 362"/>
                  <a:gd name="T2" fmla="*/ 77 w 914"/>
                  <a:gd name="T3" fmla="*/ 0 h 362"/>
                  <a:gd name="T4" fmla="*/ 93 w 914"/>
                  <a:gd name="T5" fmla="*/ 0 h 362"/>
                  <a:gd name="T6" fmla="*/ 100 w 914"/>
                  <a:gd name="T7" fmla="*/ 1 h 362"/>
                  <a:gd name="T8" fmla="*/ 104 w 914"/>
                  <a:gd name="T9" fmla="*/ 1 h 362"/>
                  <a:gd name="T10" fmla="*/ 107 w 914"/>
                  <a:gd name="T11" fmla="*/ 1 h 362"/>
                  <a:gd name="T12" fmla="*/ 110 w 914"/>
                  <a:gd name="T13" fmla="*/ 1 h 362"/>
                  <a:gd name="T14" fmla="*/ 112 w 914"/>
                  <a:gd name="T15" fmla="*/ 1 h 362"/>
                  <a:gd name="T16" fmla="*/ 115 w 914"/>
                  <a:gd name="T17" fmla="*/ 1 h 362"/>
                  <a:gd name="T18" fmla="*/ 118 w 914"/>
                  <a:gd name="T19" fmla="*/ 3 h 362"/>
                  <a:gd name="T20" fmla="*/ 121 w 914"/>
                  <a:gd name="T21" fmla="*/ 3 h 362"/>
                  <a:gd name="T22" fmla="*/ 123 w 914"/>
                  <a:gd name="T23" fmla="*/ 3 h 362"/>
                  <a:gd name="T24" fmla="*/ 126 w 914"/>
                  <a:gd name="T25" fmla="*/ 3 h 362"/>
                  <a:gd name="T26" fmla="*/ 131 w 914"/>
                  <a:gd name="T27" fmla="*/ 5 h 362"/>
                  <a:gd name="T28" fmla="*/ 134 w 914"/>
                  <a:gd name="T29" fmla="*/ 6 h 362"/>
                  <a:gd name="T30" fmla="*/ 138 w 914"/>
                  <a:gd name="T31" fmla="*/ 7 h 362"/>
                  <a:gd name="T32" fmla="*/ 140 w 914"/>
                  <a:gd name="T33" fmla="*/ 8 h 362"/>
                  <a:gd name="T34" fmla="*/ 143 w 914"/>
                  <a:gd name="T35" fmla="*/ 10 h 362"/>
                  <a:gd name="T36" fmla="*/ 146 w 914"/>
                  <a:gd name="T37" fmla="*/ 11 h 362"/>
                  <a:gd name="T38" fmla="*/ 149 w 914"/>
                  <a:gd name="T39" fmla="*/ 12 h 362"/>
                  <a:gd name="T40" fmla="*/ 152 w 914"/>
                  <a:gd name="T41" fmla="*/ 14 h 362"/>
                  <a:gd name="T42" fmla="*/ 154 w 914"/>
                  <a:gd name="T43" fmla="*/ 15 h 362"/>
                  <a:gd name="T44" fmla="*/ 156 w 914"/>
                  <a:gd name="T45" fmla="*/ 17 h 362"/>
                  <a:gd name="T46" fmla="*/ 159 w 914"/>
                  <a:gd name="T47" fmla="*/ 19 h 362"/>
                  <a:gd name="T48" fmla="*/ 162 w 914"/>
                  <a:gd name="T49" fmla="*/ 20 h 362"/>
                  <a:gd name="T50" fmla="*/ 164 w 914"/>
                  <a:gd name="T51" fmla="*/ 21 h 362"/>
                  <a:gd name="T52" fmla="*/ 166 w 914"/>
                  <a:gd name="T53" fmla="*/ 23 h 362"/>
                  <a:gd name="T54" fmla="*/ 168 w 914"/>
                  <a:gd name="T55" fmla="*/ 23 h 362"/>
                  <a:gd name="T56" fmla="*/ 171 w 914"/>
                  <a:gd name="T57" fmla="*/ 25 h 362"/>
                  <a:gd name="T58" fmla="*/ 173 w 914"/>
                  <a:gd name="T59" fmla="*/ 26 h 362"/>
                  <a:gd name="T60" fmla="*/ 174 w 914"/>
                  <a:gd name="T61" fmla="*/ 27 h 362"/>
                  <a:gd name="T62" fmla="*/ 175 w 914"/>
                  <a:gd name="T63" fmla="*/ 28 h 362"/>
                  <a:gd name="T64" fmla="*/ 177 w 914"/>
                  <a:gd name="T65" fmla="*/ 29 h 362"/>
                  <a:gd name="T66" fmla="*/ 179 w 914"/>
                  <a:gd name="T67" fmla="*/ 31 h 362"/>
                  <a:gd name="T68" fmla="*/ 180 w 914"/>
                  <a:gd name="T69" fmla="*/ 32 h 362"/>
                  <a:gd name="T70" fmla="*/ 181 w 914"/>
                  <a:gd name="T71" fmla="*/ 33 h 362"/>
                  <a:gd name="T72" fmla="*/ 183 w 914"/>
                  <a:gd name="T73" fmla="*/ 34 h 362"/>
                  <a:gd name="T74" fmla="*/ 185 w 914"/>
                  <a:gd name="T75" fmla="*/ 36 h 362"/>
                  <a:gd name="T76" fmla="*/ 186 w 914"/>
                  <a:gd name="T77" fmla="*/ 37 h 362"/>
                  <a:gd name="T78" fmla="*/ 188 w 914"/>
                  <a:gd name="T79" fmla="*/ 38 h 362"/>
                  <a:gd name="T80" fmla="*/ 190 w 914"/>
                  <a:gd name="T81" fmla="*/ 39 h 362"/>
                  <a:gd name="T82" fmla="*/ 191 w 914"/>
                  <a:gd name="T83" fmla="*/ 41 h 362"/>
                  <a:gd name="T84" fmla="*/ 193 w 914"/>
                  <a:gd name="T85" fmla="*/ 44 h 362"/>
                  <a:gd name="T86" fmla="*/ 195 w 914"/>
                  <a:gd name="T87" fmla="*/ 45 h 362"/>
                  <a:gd name="T88" fmla="*/ 196 w 914"/>
                  <a:gd name="T89" fmla="*/ 46 h 362"/>
                  <a:gd name="T90" fmla="*/ 198 w 914"/>
                  <a:gd name="T91" fmla="*/ 48 h 362"/>
                  <a:gd name="T92" fmla="*/ 201 w 914"/>
                  <a:gd name="T93" fmla="*/ 51 h 362"/>
                  <a:gd name="T94" fmla="*/ 203 w 914"/>
                  <a:gd name="T95" fmla="*/ 54 h 362"/>
                  <a:gd name="T96" fmla="*/ 205 w 914"/>
                  <a:gd name="T97" fmla="*/ 56 h 362"/>
                  <a:gd name="T98" fmla="*/ 206 w 914"/>
                  <a:gd name="T99" fmla="*/ 58 h 362"/>
                  <a:gd name="T100" fmla="*/ 208 w 914"/>
                  <a:gd name="T101" fmla="*/ 61 h 362"/>
                  <a:gd name="T102" fmla="*/ 211 w 914"/>
                  <a:gd name="T103" fmla="*/ 65 h 362"/>
                  <a:gd name="T104" fmla="*/ 213 w 914"/>
                  <a:gd name="T105" fmla="*/ 68 h 362"/>
                  <a:gd name="T106" fmla="*/ 215 w 914"/>
                  <a:gd name="T107" fmla="*/ 71 h 362"/>
                  <a:gd name="T108" fmla="*/ 217 w 914"/>
                  <a:gd name="T109" fmla="*/ 73 h 362"/>
                  <a:gd name="T110" fmla="*/ 219 w 914"/>
                  <a:gd name="T111" fmla="*/ 76 h 362"/>
                  <a:gd name="T112" fmla="*/ 221 w 914"/>
                  <a:gd name="T113" fmla="*/ 79 h 362"/>
                  <a:gd name="T114" fmla="*/ 224 w 914"/>
                  <a:gd name="T115" fmla="*/ 83 h 362"/>
                  <a:gd name="T116" fmla="*/ 225 w 914"/>
                  <a:gd name="T117" fmla="*/ 85 h 362"/>
                  <a:gd name="T118" fmla="*/ 227 w 914"/>
                  <a:gd name="T119" fmla="*/ 87 h 362"/>
                  <a:gd name="T120" fmla="*/ 228 w 914"/>
                  <a:gd name="T121" fmla="*/ 90 h 3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4"/>
                  <a:gd name="T184" fmla="*/ 0 h 362"/>
                  <a:gd name="T185" fmla="*/ 914 w 914"/>
                  <a:gd name="T186" fmla="*/ 362 h 3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4" h="362">
                    <a:moveTo>
                      <a:pt x="0" y="0"/>
                    </a:moveTo>
                    <a:lnTo>
                      <a:pt x="35" y="0"/>
                    </a:lnTo>
                    <a:lnTo>
                      <a:pt x="67" y="0"/>
                    </a:lnTo>
                    <a:lnTo>
                      <a:pt x="98" y="0"/>
                    </a:lnTo>
                    <a:lnTo>
                      <a:pt x="127" y="0"/>
                    </a:lnTo>
                    <a:lnTo>
                      <a:pt x="154" y="0"/>
                    </a:lnTo>
                    <a:lnTo>
                      <a:pt x="179" y="0"/>
                    </a:lnTo>
                    <a:lnTo>
                      <a:pt x="202" y="0"/>
                    </a:lnTo>
                    <a:lnTo>
                      <a:pt x="223" y="0"/>
                    </a:lnTo>
                    <a:lnTo>
                      <a:pt x="243" y="0"/>
                    </a:lnTo>
                    <a:lnTo>
                      <a:pt x="260" y="0"/>
                    </a:lnTo>
                    <a:lnTo>
                      <a:pt x="277" y="0"/>
                    </a:lnTo>
                    <a:lnTo>
                      <a:pt x="292" y="0"/>
                    </a:lnTo>
                    <a:lnTo>
                      <a:pt x="306" y="0"/>
                    </a:lnTo>
                    <a:lnTo>
                      <a:pt x="318" y="0"/>
                    </a:lnTo>
                    <a:lnTo>
                      <a:pt x="330" y="0"/>
                    </a:lnTo>
                    <a:lnTo>
                      <a:pt x="339" y="0"/>
                    </a:lnTo>
                    <a:lnTo>
                      <a:pt x="348" y="0"/>
                    </a:lnTo>
                    <a:lnTo>
                      <a:pt x="358" y="0"/>
                    </a:lnTo>
                    <a:lnTo>
                      <a:pt x="364" y="0"/>
                    </a:lnTo>
                    <a:lnTo>
                      <a:pt x="371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7" y="0"/>
                    </a:lnTo>
                    <a:lnTo>
                      <a:pt x="390" y="0"/>
                    </a:lnTo>
                    <a:lnTo>
                      <a:pt x="393" y="0"/>
                    </a:lnTo>
                    <a:lnTo>
                      <a:pt x="396" y="0"/>
                    </a:lnTo>
                    <a:lnTo>
                      <a:pt x="399" y="1"/>
                    </a:lnTo>
                    <a:lnTo>
                      <a:pt x="402" y="1"/>
                    </a:lnTo>
                    <a:lnTo>
                      <a:pt x="405" y="1"/>
                    </a:lnTo>
                    <a:lnTo>
                      <a:pt x="407" y="1"/>
                    </a:lnTo>
                    <a:lnTo>
                      <a:pt x="410" y="1"/>
                    </a:lnTo>
                    <a:lnTo>
                      <a:pt x="411" y="1"/>
                    </a:lnTo>
                    <a:lnTo>
                      <a:pt x="414" y="1"/>
                    </a:lnTo>
                    <a:lnTo>
                      <a:pt x="417" y="1"/>
                    </a:lnTo>
                    <a:lnTo>
                      <a:pt x="419" y="1"/>
                    </a:lnTo>
                    <a:lnTo>
                      <a:pt x="422" y="3"/>
                    </a:lnTo>
                    <a:lnTo>
                      <a:pt x="423" y="3"/>
                    </a:lnTo>
                    <a:lnTo>
                      <a:pt x="425" y="3"/>
                    </a:lnTo>
                    <a:lnTo>
                      <a:pt x="426" y="3"/>
                    </a:lnTo>
                    <a:lnTo>
                      <a:pt x="428" y="3"/>
                    </a:lnTo>
                    <a:lnTo>
                      <a:pt x="429" y="3"/>
                    </a:lnTo>
                    <a:lnTo>
                      <a:pt x="431" y="3"/>
                    </a:lnTo>
                    <a:lnTo>
                      <a:pt x="433" y="3"/>
                    </a:lnTo>
                    <a:lnTo>
                      <a:pt x="434" y="3"/>
                    </a:lnTo>
                    <a:lnTo>
                      <a:pt x="436" y="3"/>
                    </a:lnTo>
                    <a:lnTo>
                      <a:pt x="437" y="3"/>
                    </a:lnTo>
                    <a:lnTo>
                      <a:pt x="439" y="3"/>
                    </a:lnTo>
                    <a:lnTo>
                      <a:pt x="440" y="5"/>
                    </a:lnTo>
                    <a:lnTo>
                      <a:pt x="442" y="5"/>
                    </a:lnTo>
                    <a:lnTo>
                      <a:pt x="443" y="5"/>
                    </a:lnTo>
                    <a:lnTo>
                      <a:pt x="445" y="5"/>
                    </a:lnTo>
                    <a:lnTo>
                      <a:pt x="446" y="5"/>
                    </a:lnTo>
                    <a:lnTo>
                      <a:pt x="448" y="5"/>
                    </a:lnTo>
                    <a:lnTo>
                      <a:pt x="449" y="5"/>
                    </a:lnTo>
                    <a:lnTo>
                      <a:pt x="451" y="5"/>
                    </a:lnTo>
                    <a:lnTo>
                      <a:pt x="452" y="6"/>
                    </a:lnTo>
                    <a:lnTo>
                      <a:pt x="454" y="6"/>
                    </a:lnTo>
                    <a:lnTo>
                      <a:pt x="455" y="6"/>
                    </a:lnTo>
                    <a:lnTo>
                      <a:pt x="457" y="6"/>
                    </a:lnTo>
                    <a:lnTo>
                      <a:pt x="460" y="6"/>
                    </a:lnTo>
                    <a:lnTo>
                      <a:pt x="462" y="6"/>
                    </a:lnTo>
                    <a:lnTo>
                      <a:pt x="465" y="8"/>
                    </a:lnTo>
                    <a:lnTo>
                      <a:pt x="466" y="8"/>
                    </a:lnTo>
                    <a:lnTo>
                      <a:pt x="469" y="8"/>
                    </a:lnTo>
                    <a:lnTo>
                      <a:pt x="471" y="8"/>
                    </a:lnTo>
                    <a:lnTo>
                      <a:pt x="474" y="9"/>
                    </a:lnTo>
                    <a:lnTo>
                      <a:pt x="475" y="9"/>
                    </a:lnTo>
                    <a:lnTo>
                      <a:pt x="477" y="9"/>
                    </a:lnTo>
                    <a:lnTo>
                      <a:pt x="478" y="9"/>
                    </a:lnTo>
                    <a:lnTo>
                      <a:pt x="481" y="9"/>
                    </a:lnTo>
                    <a:lnTo>
                      <a:pt x="483" y="9"/>
                    </a:lnTo>
                    <a:lnTo>
                      <a:pt x="485" y="11"/>
                    </a:lnTo>
                    <a:lnTo>
                      <a:pt x="486" y="11"/>
                    </a:lnTo>
                    <a:lnTo>
                      <a:pt x="488" y="11"/>
                    </a:lnTo>
                    <a:lnTo>
                      <a:pt x="489" y="11"/>
                    </a:lnTo>
                    <a:lnTo>
                      <a:pt x="491" y="11"/>
                    </a:lnTo>
                    <a:lnTo>
                      <a:pt x="492" y="12"/>
                    </a:lnTo>
                    <a:lnTo>
                      <a:pt x="494" y="12"/>
                    </a:lnTo>
                    <a:lnTo>
                      <a:pt x="495" y="12"/>
                    </a:lnTo>
                    <a:lnTo>
                      <a:pt x="497" y="12"/>
                    </a:lnTo>
                    <a:lnTo>
                      <a:pt x="498" y="14"/>
                    </a:lnTo>
                    <a:lnTo>
                      <a:pt x="500" y="14"/>
                    </a:lnTo>
                    <a:lnTo>
                      <a:pt x="501" y="14"/>
                    </a:lnTo>
                    <a:lnTo>
                      <a:pt x="503" y="14"/>
                    </a:lnTo>
                    <a:lnTo>
                      <a:pt x="504" y="15"/>
                    </a:lnTo>
                    <a:lnTo>
                      <a:pt x="506" y="15"/>
                    </a:lnTo>
                    <a:lnTo>
                      <a:pt x="507" y="15"/>
                    </a:lnTo>
                    <a:lnTo>
                      <a:pt x="509" y="17"/>
                    </a:lnTo>
                    <a:lnTo>
                      <a:pt x="512" y="17"/>
                    </a:lnTo>
                    <a:lnTo>
                      <a:pt x="514" y="18"/>
                    </a:lnTo>
                    <a:lnTo>
                      <a:pt x="517" y="18"/>
                    </a:lnTo>
                    <a:lnTo>
                      <a:pt x="518" y="20"/>
                    </a:lnTo>
                    <a:lnTo>
                      <a:pt x="521" y="20"/>
                    </a:lnTo>
                    <a:lnTo>
                      <a:pt x="524" y="21"/>
                    </a:lnTo>
                    <a:lnTo>
                      <a:pt x="527" y="21"/>
                    </a:lnTo>
                    <a:lnTo>
                      <a:pt x="529" y="23"/>
                    </a:lnTo>
                    <a:lnTo>
                      <a:pt x="532" y="23"/>
                    </a:lnTo>
                    <a:lnTo>
                      <a:pt x="533" y="24"/>
                    </a:lnTo>
                    <a:lnTo>
                      <a:pt x="536" y="24"/>
                    </a:lnTo>
                    <a:lnTo>
                      <a:pt x="538" y="26"/>
                    </a:lnTo>
                    <a:lnTo>
                      <a:pt x="540" y="26"/>
                    </a:lnTo>
                    <a:lnTo>
                      <a:pt x="543" y="26"/>
                    </a:lnTo>
                    <a:lnTo>
                      <a:pt x="544" y="27"/>
                    </a:lnTo>
                    <a:lnTo>
                      <a:pt x="546" y="27"/>
                    </a:lnTo>
                    <a:lnTo>
                      <a:pt x="547" y="27"/>
                    </a:lnTo>
                    <a:lnTo>
                      <a:pt x="549" y="29"/>
                    </a:lnTo>
                    <a:lnTo>
                      <a:pt x="550" y="29"/>
                    </a:lnTo>
                    <a:lnTo>
                      <a:pt x="552" y="29"/>
                    </a:lnTo>
                    <a:lnTo>
                      <a:pt x="552" y="30"/>
                    </a:lnTo>
                    <a:lnTo>
                      <a:pt x="553" y="30"/>
                    </a:lnTo>
                    <a:lnTo>
                      <a:pt x="555" y="32"/>
                    </a:lnTo>
                    <a:lnTo>
                      <a:pt x="556" y="32"/>
                    </a:lnTo>
                    <a:lnTo>
                      <a:pt x="558" y="32"/>
                    </a:lnTo>
                    <a:lnTo>
                      <a:pt x="559" y="34"/>
                    </a:lnTo>
                    <a:lnTo>
                      <a:pt x="561" y="34"/>
                    </a:lnTo>
                    <a:lnTo>
                      <a:pt x="562" y="35"/>
                    </a:lnTo>
                    <a:lnTo>
                      <a:pt x="564" y="35"/>
                    </a:lnTo>
                    <a:lnTo>
                      <a:pt x="566" y="35"/>
                    </a:lnTo>
                    <a:lnTo>
                      <a:pt x="567" y="37"/>
                    </a:lnTo>
                    <a:lnTo>
                      <a:pt x="569" y="38"/>
                    </a:lnTo>
                    <a:lnTo>
                      <a:pt x="570" y="38"/>
                    </a:lnTo>
                    <a:lnTo>
                      <a:pt x="572" y="40"/>
                    </a:lnTo>
                    <a:lnTo>
                      <a:pt x="575" y="40"/>
                    </a:lnTo>
                    <a:lnTo>
                      <a:pt x="576" y="41"/>
                    </a:lnTo>
                    <a:lnTo>
                      <a:pt x="579" y="43"/>
                    </a:lnTo>
                    <a:lnTo>
                      <a:pt x="581" y="44"/>
                    </a:lnTo>
                    <a:lnTo>
                      <a:pt x="584" y="44"/>
                    </a:lnTo>
                    <a:lnTo>
                      <a:pt x="585" y="46"/>
                    </a:lnTo>
                    <a:lnTo>
                      <a:pt x="588" y="47"/>
                    </a:lnTo>
                    <a:lnTo>
                      <a:pt x="590" y="49"/>
                    </a:lnTo>
                    <a:lnTo>
                      <a:pt x="592" y="49"/>
                    </a:lnTo>
                    <a:lnTo>
                      <a:pt x="593" y="50"/>
                    </a:lnTo>
                    <a:lnTo>
                      <a:pt x="595" y="50"/>
                    </a:lnTo>
                    <a:lnTo>
                      <a:pt x="598" y="52"/>
                    </a:lnTo>
                    <a:lnTo>
                      <a:pt x="599" y="53"/>
                    </a:lnTo>
                    <a:lnTo>
                      <a:pt x="601" y="53"/>
                    </a:lnTo>
                    <a:lnTo>
                      <a:pt x="602" y="55"/>
                    </a:lnTo>
                    <a:lnTo>
                      <a:pt x="604" y="55"/>
                    </a:lnTo>
                    <a:lnTo>
                      <a:pt x="605" y="56"/>
                    </a:lnTo>
                    <a:lnTo>
                      <a:pt x="607" y="56"/>
                    </a:lnTo>
                    <a:lnTo>
                      <a:pt x="608" y="58"/>
                    </a:lnTo>
                    <a:lnTo>
                      <a:pt x="610" y="58"/>
                    </a:lnTo>
                    <a:lnTo>
                      <a:pt x="611" y="60"/>
                    </a:lnTo>
                    <a:lnTo>
                      <a:pt x="613" y="60"/>
                    </a:lnTo>
                    <a:lnTo>
                      <a:pt x="613" y="61"/>
                    </a:lnTo>
                    <a:lnTo>
                      <a:pt x="614" y="61"/>
                    </a:lnTo>
                    <a:lnTo>
                      <a:pt x="616" y="61"/>
                    </a:lnTo>
                    <a:lnTo>
                      <a:pt x="618" y="63"/>
                    </a:lnTo>
                    <a:lnTo>
                      <a:pt x="619" y="63"/>
                    </a:lnTo>
                    <a:lnTo>
                      <a:pt x="621" y="64"/>
                    </a:lnTo>
                    <a:lnTo>
                      <a:pt x="622" y="66"/>
                    </a:lnTo>
                    <a:lnTo>
                      <a:pt x="624" y="66"/>
                    </a:lnTo>
                    <a:lnTo>
                      <a:pt x="625" y="67"/>
                    </a:lnTo>
                    <a:lnTo>
                      <a:pt x="628" y="69"/>
                    </a:lnTo>
                    <a:lnTo>
                      <a:pt x="630" y="69"/>
                    </a:lnTo>
                    <a:lnTo>
                      <a:pt x="631" y="70"/>
                    </a:lnTo>
                    <a:lnTo>
                      <a:pt x="634" y="72"/>
                    </a:lnTo>
                    <a:lnTo>
                      <a:pt x="636" y="73"/>
                    </a:lnTo>
                    <a:lnTo>
                      <a:pt x="637" y="73"/>
                    </a:lnTo>
                    <a:lnTo>
                      <a:pt x="639" y="75"/>
                    </a:lnTo>
                    <a:lnTo>
                      <a:pt x="642" y="76"/>
                    </a:lnTo>
                    <a:lnTo>
                      <a:pt x="643" y="76"/>
                    </a:lnTo>
                    <a:lnTo>
                      <a:pt x="645" y="78"/>
                    </a:lnTo>
                    <a:lnTo>
                      <a:pt x="647" y="78"/>
                    </a:lnTo>
                    <a:lnTo>
                      <a:pt x="647" y="79"/>
                    </a:lnTo>
                    <a:lnTo>
                      <a:pt x="648" y="79"/>
                    </a:lnTo>
                    <a:lnTo>
                      <a:pt x="650" y="81"/>
                    </a:lnTo>
                    <a:lnTo>
                      <a:pt x="651" y="81"/>
                    </a:lnTo>
                    <a:lnTo>
                      <a:pt x="651" y="82"/>
                    </a:lnTo>
                    <a:lnTo>
                      <a:pt x="653" y="82"/>
                    </a:lnTo>
                    <a:lnTo>
                      <a:pt x="654" y="82"/>
                    </a:lnTo>
                    <a:lnTo>
                      <a:pt x="656" y="84"/>
                    </a:lnTo>
                    <a:lnTo>
                      <a:pt x="657" y="86"/>
                    </a:lnTo>
                    <a:lnTo>
                      <a:pt x="659" y="86"/>
                    </a:lnTo>
                    <a:lnTo>
                      <a:pt x="660" y="87"/>
                    </a:lnTo>
                    <a:lnTo>
                      <a:pt x="662" y="87"/>
                    </a:lnTo>
                    <a:lnTo>
                      <a:pt x="662" y="89"/>
                    </a:lnTo>
                    <a:lnTo>
                      <a:pt x="663" y="89"/>
                    </a:lnTo>
                    <a:lnTo>
                      <a:pt x="665" y="90"/>
                    </a:lnTo>
                    <a:lnTo>
                      <a:pt x="666" y="90"/>
                    </a:lnTo>
                    <a:lnTo>
                      <a:pt x="666" y="92"/>
                    </a:lnTo>
                    <a:lnTo>
                      <a:pt x="668" y="92"/>
                    </a:lnTo>
                    <a:lnTo>
                      <a:pt x="669" y="93"/>
                    </a:lnTo>
                    <a:lnTo>
                      <a:pt x="671" y="95"/>
                    </a:lnTo>
                    <a:lnTo>
                      <a:pt x="673" y="95"/>
                    </a:lnTo>
                    <a:lnTo>
                      <a:pt x="674" y="96"/>
                    </a:lnTo>
                    <a:lnTo>
                      <a:pt x="677" y="98"/>
                    </a:lnTo>
                    <a:lnTo>
                      <a:pt x="679" y="98"/>
                    </a:lnTo>
                    <a:lnTo>
                      <a:pt x="680" y="99"/>
                    </a:lnTo>
                    <a:lnTo>
                      <a:pt x="682" y="101"/>
                    </a:lnTo>
                    <a:lnTo>
                      <a:pt x="683" y="102"/>
                    </a:lnTo>
                    <a:lnTo>
                      <a:pt x="685" y="102"/>
                    </a:lnTo>
                    <a:lnTo>
                      <a:pt x="686" y="104"/>
                    </a:lnTo>
                    <a:lnTo>
                      <a:pt x="688" y="105"/>
                    </a:lnTo>
                    <a:lnTo>
                      <a:pt x="689" y="105"/>
                    </a:lnTo>
                    <a:lnTo>
                      <a:pt x="691" y="107"/>
                    </a:lnTo>
                    <a:lnTo>
                      <a:pt x="692" y="108"/>
                    </a:lnTo>
                    <a:lnTo>
                      <a:pt x="694" y="108"/>
                    </a:lnTo>
                    <a:lnTo>
                      <a:pt x="694" y="110"/>
                    </a:lnTo>
                    <a:lnTo>
                      <a:pt x="695" y="110"/>
                    </a:lnTo>
                    <a:lnTo>
                      <a:pt x="697" y="112"/>
                    </a:lnTo>
                    <a:lnTo>
                      <a:pt x="699" y="112"/>
                    </a:lnTo>
                    <a:lnTo>
                      <a:pt x="699" y="113"/>
                    </a:lnTo>
                    <a:lnTo>
                      <a:pt x="700" y="113"/>
                    </a:lnTo>
                    <a:lnTo>
                      <a:pt x="702" y="115"/>
                    </a:lnTo>
                    <a:lnTo>
                      <a:pt x="703" y="116"/>
                    </a:lnTo>
                    <a:lnTo>
                      <a:pt x="705" y="118"/>
                    </a:lnTo>
                    <a:lnTo>
                      <a:pt x="706" y="118"/>
                    </a:lnTo>
                    <a:lnTo>
                      <a:pt x="708" y="119"/>
                    </a:lnTo>
                    <a:lnTo>
                      <a:pt x="708" y="121"/>
                    </a:lnTo>
                    <a:lnTo>
                      <a:pt x="709" y="121"/>
                    </a:lnTo>
                    <a:lnTo>
                      <a:pt x="711" y="122"/>
                    </a:lnTo>
                    <a:lnTo>
                      <a:pt x="712" y="122"/>
                    </a:lnTo>
                    <a:lnTo>
                      <a:pt x="712" y="124"/>
                    </a:lnTo>
                    <a:lnTo>
                      <a:pt x="714" y="124"/>
                    </a:lnTo>
                    <a:lnTo>
                      <a:pt x="714" y="125"/>
                    </a:lnTo>
                    <a:lnTo>
                      <a:pt x="715" y="125"/>
                    </a:lnTo>
                    <a:lnTo>
                      <a:pt x="717" y="127"/>
                    </a:lnTo>
                    <a:lnTo>
                      <a:pt x="718" y="128"/>
                    </a:lnTo>
                    <a:lnTo>
                      <a:pt x="720" y="128"/>
                    </a:lnTo>
                    <a:lnTo>
                      <a:pt x="720" y="130"/>
                    </a:lnTo>
                    <a:lnTo>
                      <a:pt x="721" y="130"/>
                    </a:lnTo>
                    <a:lnTo>
                      <a:pt x="723" y="131"/>
                    </a:lnTo>
                    <a:lnTo>
                      <a:pt x="725" y="133"/>
                    </a:lnTo>
                    <a:lnTo>
                      <a:pt x="726" y="133"/>
                    </a:lnTo>
                    <a:lnTo>
                      <a:pt x="728" y="134"/>
                    </a:lnTo>
                    <a:lnTo>
                      <a:pt x="729" y="136"/>
                    </a:lnTo>
                    <a:lnTo>
                      <a:pt x="731" y="138"/>
                    </a:lnTo>
                    <a:lnTo>
                      <a:pt x="732" y="138"/>
                    </a:lnTo>
                    <a:lnTo>
                      <a:pt x="734" y="139"/>
                    </a:lnTo>
                    <a:lnTo>
                      <a:pt x="735" y="139"/>
                    </a:lnTo>
                    <a:lnTo>
                      <a:pt x="735" y="141"/>
                    </a:lnTo>
                    <a:lnTo>
                      <a:pt x="737" y="141"/>
                    </a:lnTo>
                    <a:lnTo>
                      <a:pt x="738" y="142"/>
                    </a:lnTo>
                    <a:lnTo>
                      <a:pt x="740" y="144"/>
                    </a:lnTo>
                    <a:lnTo>
                      <a:pt x="741" y="144"/>
                    </a:lnTo>
                    <a:lnTo>
                      <a:pt x="743" y="145"/>
                    </a:lnTo>
                    <a:lnTo>
                      <a:pt x="744" y="147"/>
                    </a:lnTo>
                    <a:lnTo>
                      <a:pt x="746" y="147"/>
                    </a:lnTo>
                    <a:lnTo>
                      <a:pt x="747" y="148"/>
                    </a:lnTo>
                    <a:lnTo>
                      <a:pt x="749" y="150"/>
                    </a:lnTo>
                    <a:lnTo>
                      <a:pt x="751" y="150"/>
                    </a:lnTo>
                    <a:lnTo>
                      <a:pt x="751" y="151"/>
                    </a:lnTo>
                    <a:lnTo>
                      <a:pt x="752" y="151"/>
                    </a:lnTo>
                    <a:lnTo>
                      <a:pt x="752" y="153"/>
                    </a:lnTo>
                    <a:lnTo>
                      <a:pt x="754" y="153"/>
                    </a:lnTo>
                    <a:lnTo>
                      <a:pt x="754" y="154"/>
                    </a:lnTo>
                    <a:lnTo>
                      <a:pt x="755" y="154"/>
                    </a:lnTo>
                    <a:lnTo>
                      <a:pt x="755" y="156"/>
                    </a:lnTo>
                    <a:lnTo>
                      <a:pt x="757" y="156"/>
                    </a:lnTo>
                    <a:lnTo>
                      <a:pt x="757" y="157"/>
                    </a:lnTo>
                    <a:lnTo>
                      <a:pt x="758" y="157"/>
                    </a:lnTo>
                    <a:lnTo>
                      <a:pt x="758" y="159"/>
                    </a:lnTo>
                    <a:lnTo>
                      <a:pt x="760" y="160"/>
                    </a:lnTo>
                    <a:lnTo>
                      <a:pt x="761" y="160"/>
                    </a:lnTo>
                    <a:lnTo>
                      <a:pt x="763" y="162"/>
                    </a:lnTo>
                    <a:lnTo>
                      <a:pt x="763" y="164"/>
                    </a:lnTo>
                    <a:lnTo>
                      <a:pt x="764" y="165"/>
                    </a:lnTo>
                    <a:lnTo>
                      <a:pt x="766" y="167"/>
                    </a:lnTo>
                    <a:lnTo>
                      <a:pt x="767" y="168"/>
                    </a:lnTo>
                    <a:lnTo>
                      <a:pt x="769" y="170"/>
                    </a:lnTo>
                    <a:lnTo>
                      <a:pt x="770" y="171"/>
                    </a:lnTo>
                    <a:lnTo>
                      <a:pt x="772" y="173"/>
                    </a:lnTo>
                    <a:lnTo>
                      <a:pt x="773" y="174"/>
                    </a:lnTo>
                    <a:lnTo>
                      <a:pt x="775" y="176"/>
                    </a:lnTo>
                    <a:lnTo>
                      <a:pt x="776" y="177"/>
                    </a:lnTo>
                    <a:lnTo>
                      <a:pt x="776" y="179"/>
                    </a:lnTo>
                    <a:lnTo>
                      <a:pt x="778" y="179"/>
                    </a:lnTo>
                    <a:lnTo>
                      <a:pt x="780" y="180"/>
                    </a:lnTo>
                    <a:lnTo>
                      <a:pt x="781" y="182"/>
                    </a:lnTo>
                    <a:lnTo>
                      <a:pt x="781" y="183"/>
                    </a:lnTo>
                    <a:lnTo>
                      <a:pt x="783" y="183"/>
                    </a:lnTo>
                    <a:lnTo>
                      <a:pt x="783" y="185"/>
                    </a:lnTo>
                    <a:lnTo>
                      <a:pt x="784" y="186"/>
                    </a:lnTo>
                    <a:lnTo>
                      <a:pt x="786" y="188"/>
                    </a:lnTo>
                    <a:lnTo>
                      <a:pt x="787" y="188"/>
                    </a:lnTo>
                    <a:lnTo>
                      <a:pt x="787" y="189"/>
                    </a:lnTo>
                    <a:lnTo>
                      <a:pt x="789" y="191"/>
                    </a:lnTo>
                    <a:lnTo>
                      <a:pt x="789" y="193"/>
                    </a:lnTo>
                    <a:lnTo>
                      <a:pt x="790" y="193"/>
                    </a:lnTo>
                    <a:lnTo>
                      <a:pt x="792" y="194"/>
                    </a:lnTo>
                    <a:lnTo>
                      <a:pt x="792" y="196"/>
                    </a:lnTo>
                    <a:lnTo>
                      <a:pt x="793" y="197"/>
                    </a:lnTo>
                    <a:lnTo>
                      <a:pt x="795" y="199"/>
                    </a:lnTo>
                    <a:lnTo>
                      <a:pt x="796" y="200"/>
                    </a:lnTo>
                    <a:lnTo>
                      <a:pt x="798" y="202"/>
                    </a:lnTo>
                    <a:lnTo>
                      <a:pt x="799" y="203"/>
                    </a:lnTo>
                    <a:lnTo>
                      <a:pt x="801" y="206"/>
                    </a:lnTo>
                    <a:lnTo>
                      <a:pt x="802" y="208"/>
                    </a:lnTo>
                    <a:lnTo>
                      <a:pt x="804" y="209"/>
                    </a:lnTo>
                    <a:lnTo>
                      <a:pt x="806" y="212"/>
                    </a:lnTo>
                    <a:lnTo>
                      <a:pt x="807" y="214"/>
                    </a:lnTo>
                    <a:lnTo>
                      <a:pt x="809" y="215"/>
                    </a:lnTo>
                    <a:lnTo>
                      <a:pt x="810" y="217"/>
                    </a:lnTo>
                    <a:lnTo>
                      <a:pt x="812" y="219"/>
                    </a:lnTo>
                    <a:lnTo>
                      <a:pt x="813" y="220"/>
                    </a:lnTo>
                    <a:lnTo>
                      <a:pt x="815" y="222"/>
                    </a:lnTo>
                    <a:lnTo>
                      <a:pt x="815" y="223"/>
                    </a:lnTo>
                    <a:lnTo>
                      <a:pt x="816" y="225"/>
                    </a:lnTo>
                    <a:lnTo>
                      <a:pt x="818" y="226"/>
                    </a:lnTo>
                    <a:lnTo>
                      <a:pt x="819" y="228"/>
                    </a:lnTo>
                    <a:lnTo>
                      <a:pt x="819" y="229"/>
                    </a:lnTo>
                    <a:lnTo>
                      <a:pt x="821" y="231"/>
                    </a:lnTo>
                    <a:lnTo>
                      <a:pt x="822" y="231"/>
                    </a:lnTo>
                    <a:lnTo>
                      <a:pt x="822" y="232"/>
                    </a:lnTo>
                    <a:lnTo>
                      <a:pt x="824" y="234"/>
                    </a:lnTo>
                    <a:lnTo>
                      <a:pt x="824" y="235"/>
                    </a:lnTo>
                    <a:lnTo>
                      <a:pt x="825" y="237"/>
                    </a:lnTo>
                    <a:lnTo>
                      <a:pt x="827" y="237"/>
                    </a:lnTo>
                    <a:lnTo>
                      <a:pt x="827" y="238"/>
                    </a:lnTo>
                    <a:lnTo>
                      <a:pt x="828" y="240"/>
                    </a:lnTo>
                    <a:lnTo>
                      <a:pt x="830" y="241"/>
                    </a:lnTo>
                    <a:lnTo>
                      <a:pt x="830" y="243"/>
                    </a:lnTo>
                    <a:lnTo>
                      <a:pt x="832" y="245"/>
                    </a:lnTo>
                    <a:lnTo>
                      <a:pt x="833" y="248"/>
                    </a:lnTo>
                    <a:lnTo>
                      <a:pt x="835" y="249"/>
                    </a:lnTo>
                    <a:lnTo>
                      <a:pt x="836" y="251"/>
                    </a:lnTo>
                    <a:lnTo>
                      <a:pt x="838" y="254"/>
                    </a:lnTo>
                    <a:lnTo>
                      <a:pt x="839" y="255"/>
                    </a:lnTo>
                    <a:lnTo>
                      <a:pt x="841" y="258"/>
                    </a:lnTo>
                    <a:lnTo>
                      <a:pt x="842" y="260"/>
                    </a:lnTo>
                    <a:lnTo>
                      <a:pt x="844" y="263"/>
                    </a:lnTo>
                    <a:lnTo>
                      <a:pt x="845" y="264"/>
                    </a:lnTo>
                    <a:lnTo>
                      <a:pt x="847" y="266"/>
                    </a:lnTo>
                    <a:lnTo>
                      <a:pt x="848" y="269"/>
                    </a:lnTo>
                    <a:lnTo>
                      <a:pt x="850" y="271"/>
                    </a:lnTo>
                    <a:lnTo>
                      <a:pt x="851" y="272"/>
                    </a:lnTo>
                    <a:lnTo>
                      <a:pt x="853" y="274"/>
                    </a:lnTo>
                    <a:lnTo>
                      <a:pt x="853" y="275"/>
                    </a:lnTo>
                    <a:lnTo>
                      <a:pt x="854" y="277"/>
                    </a:lnTo>
                    <a:lnTo>
                      <a:pt x="856" y="278"/>
                    </a:lnTo>
                    <a:lnTo>
                      <a:pt x="856" y="280"/>
                    </a:lnTo>
                    <a:lnTo>
                      <a:pt x="858" y="281"/>
                    </a:lnTo>
                    <a:lnTo>
                      <a:pt x="859" y="281"/>
                    </a:lnTo>
                    <a:lnTo>
                      <a:pt x="859" y="283"/>
                    </a:lnTo>
                    <a:lnTo>
                      <a:pt x="861" y="284"/>
                    </a:lnTo>
                    <a:lnTo>
                      <a:pt x="861" y="286"/>
                    </a:lnTo>
                    <a:lnTo>
                      <a:pt x="862" y="287"/>
                    </a:lnTo>
                    <a:lnTo>
                      <a:pt x="864" y="289"/>
                    </a:lnTo>
                    <a:lnTo>
                      <a:pt x="864" y="290"/>
                    </a:lnTo>
                    <a:lnTo>
                      <a:pt x="865" y="290"/>
                    </a:lnTo>
                    <a:lnTo>
                      <a:pt x="867" y="292"/>
                    </a:lnTo>
                    <a:lnTo>
                      <a:pt x="867" y="293"/>
                    </a:lnTo>
                    <a:lnTo>
                      <a:pt x="868" y="295"/>
                    </a:lnTo>
                    <a:lnTo>
                      <a:pt x="870" y="298"/>
                    </a:lnTo>
                    <a:lnTo>
                      <a:pt x="871" y="300"/>
                    </a:lnTo>
                    <a:lnTo>
                      <a:pt x="873" y="301"/>
                    </a:lnTo>
                    <a:lnTo>
                      <a:pt x="874" y="303"/>
                    </a:lnTo>
                    <a:lnTo>
                      <a:pt x="876" y="306"/>
                    </a:lnTo>
                    <a:lnTo>
                      <a:pt x="877" y="307"/>
                    </a:lnTo>
                    <a:lnTo>
                      <a:pt x="879" y="310"/>
                    </a:lnTo>
                    <a:lnTo>
                      <a:pt x="880" y="312"/>
                    </a:lnTo>
                    <a:lnTo>
                      <a:pt x="882" y="315"/>
                    </a:lnTo>
                    <a:lnTo>
                      <a:pt x="884" y="316"/>
                    </a:lnTo>
                    <a:lnTo>
                      <a:pt x="885" y="319"/>
                    </a:lnTo>
                    <a:lnTo>
                      <a:pt x="887" y="321"/>
                    </a:lnTo>
                    <a:lnTo>
                      <a:pt x="888" y="324"/>
                    </a:lnTo>
                    <a:lnTo>
                      <a:pt x="890" y="326"/>
                    </a:lnTo>
                    <a:lnTo>
                      <a:pt x="891" y="327"/>
                    </a:lnTo>
                    <a:lnTo>
                      <a:pt x="893" y="329"/>
                    </a:lnTo>
                    <a:lnTo>
                      <a:pt x="893" y="330"/>
                    </a:lnTo>
                    <a:lnTo>
                      <a:pt x="894" y="332"/>
                    </a:lnTo>
                    <a:lnTo>
                      <a:pt x="896" y="333"/>
                    </a:lnTo>
                    <a:lnTo>
                      <a:pt x="896" y="335"/>
                    </a:lnTo>
                    <a:lnTo>
                      <a:pt x="897" y="336"/>
                    </a:lnTo>
                    <a:lnTo>
                      <a:pt x="899" y="338"/>
                    </a:lnTo>
                    <a:lnTo>
                      <a:pt x="899" y="339"/>
                    </a:lnTo>
                    <a:lnTo>
                      <a:pt x="900" y="341"/>
                    </a:lnTo>
                    <a:lnTo>
                      <a:pt x="900" y="342"/>
                    </a:lnTo>
                    <a:lnTo>
                      <a:pt x="902" y="342"/>
                    </a:lnTo>
                    <a:lnTo>
                      <a:pt x="902" y="344"/>
                    </a:lnTo>
                    <a:lnTo>
                      <a:pt x="903" y="345"/>
                    </a:lnTo>
                    <a:lnTo>
                      <a:pt x="903" y="347"/>
                    </a:lnTo>
                    <a:lnTo>
                      <a:pt x="905" y="348"/>
                    </a:lnTo>
                    <a:lnTo>
                      <a:pt x="906" y="350"/>
                    </a:lnTo>
                    <a:lnTo>
                      <a:pt x="908" y="352"/>
                    </a:lnTo>
                    <a:lnTo>
                      <a:pt x="908" y="353"/>
                    </a:lnTo>
                    <a:lnTo>
                      <a:pt x="909" y="355"/>
                    </a:lnTo>
                    <a:lnTo>
                      <a:pt x="909" y="358"/>
                    </a:lnTo>
                    <a:lnTo>
                      <a:pt x="911" y="359"/>
                    </a:lnTo>
                    <a:lnTo>
                      <a:pt x="913" y="361"/>
                    </a:lnTo>
                    <a:lnTo>
                      <a:pt x="914" y="362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2" name="Freeform 570"/>
              <p:cNvSpPr>
                <a:spLocks noChangeAspect="1"/>
              </p:cNvSpPr>
              <p:nvPr/>
            </p:nvSpPr>
            <p:spPr bwMode="auto">
              <a:xfrm>
                <a:off x="3408" y="2770"/>
                <a:ext cx="457" cy="181"/>
              </a:xfrm>
              <a:custGeom>
                <a:avLst/>
                <a:gdLst>
                  <a:gd name="T0" fmla="*/ 45 w 914"/>
                  <a:gd name="T1" fmla="*/ 90 h 363"/>
                  <a:gd name="T2" fmla="*/ 77 w 914"/>
                  <a:gd name="T3" fmla="*/ 90 h 363"/>
                  <a:gd name="T4" fmla="*/ 93 w 914"/>
                  <a:gd name="T5" fmla="*/ 90 h 363"/>
                  <a:gd name="T6" fmla="*/ 100 w 914"/>
                  <a:gd name="T7" fmla="*/ 90 h 363"/>
                  <a:gd name="T8" fmla="*/ 104 w 914"/>
                  <a:gd name="T9" fmla="*/ 90 h 363"/>
                  <a:gd name="T10" fmla="*/ 107 w 914"/>
                  <a:gd name="T11" fmla="*/ 90 h 363"/>
                  <a:gd name="T12" fmla="*/ 110 w 914"/>
                  <a:gd name="T13" fmla="*/ 90 h 363"/>
                  <a:gd name="T14" fmla="*/ 112 w 914"/>
                  <a:gd name="T15" fmla="*/ 89 h 363"/>
                  <a:gd name="T16" fmla="*/ 115 w 914"/>
                  <a:gd name="T17" fmla="*/ 89 h 363"/>
                  <a:gd name="T18" fmla="*/ 118 w 914"/>
                  <a:gd name="T19" fmla="*/ 88 h 363"/>
                  <a:gd name="T20" fmla="*/ 121 w 914"/>
                  <a:gd name="T21" fmla="*/ 88 h 363"/>
                  <a:gd name="T22" fmla="*/ 123 w 914"/>
                  <a:gd name="T23" fmla="*/ 87 h 363"/>
                  <a:gd name="T24" fmla="*/ 126 w 914"/>
                  <a:gd name="T25" fmla="*/ 86 h 363"/>
                  <a:gd name="T26" fmla="*/ 131 w 914"/>
                  <a:gd name="T27" fmla="*/ 85 h 363"/>
                  <a:gd name="T28" fmla="*/ 134 w 914"/>
                  <a:gd name="T29" fmla="*/ 84 h 363"/>
                  <a:gd name="T30" fmla="*/ 138 w 914"/>
                  <a:gd name="T31" fmla="*/ 83 h 363"/>
                  <a:gd name="T32" fmla="*/ 140 w 914"/>
                  <a:gd name="T33" fmla="*/ 82 h 363"/>
                  <a:gd name="T34" fmla="*/ 143 w 914"/>
                  <a:gd name="T35" fmla="*/ 81 h 363"/>
                  <a:gd name="T36" fmla="*/ 146 w 914"/>
                  <a:gd name="T37" fmla="*/ 79 h 363"/>
                  <a:gd name="T38" fmla="*/ 149 w 914"/>
                  <a:gd name="T39" fmla="*/ 78 h 363"/>
                  <a:gd name="T40" fmla="*/ 152 w 914"/>
                  <a:gd name="T41" fmla="*/ 76 h 363"/>
                  <a:gd name="T42" fmla="*/ 154 w 914"/>
                  <a:gd name="T43" fmla="*/ 75 h 363"/>
                  <a:gd name="T44" fmla="*/ 156 w 914"/>
                  <a:gd name="T45" fmla="*/ 74 h 363"/>
                  <a:gd name="T46" fmla="*/ 159 w 914"/>
                  <a:gd name="T47" fmla="*/ 72 h 363"/>
                  <a:gd name="T48" fmla="*/ 162 w 914"/>
                  <a:gd name="T49" fmla="*/ 70 h 363"/>
                  <a:gd name="T50" fmla="*/ 164 w 914"/>
                  <a:gd name="T51" fmla="*/ 69 h 363"/>
                  <a:gd name="T52" fmla="*/ 166 w 914"/>
                  <a:gd name="T53" fmla="*/ 68 h 363"/>
                  <a:gd name="T54" fmla="*/ 168 w 914"/>
                  <a:gd name="T55" fmla="*/ 67 h 363"/>
                  <a:gd name="T56" fmla="*/ 171 w 914"/>
                  <a:gd name="T57" fmla="*/ 65 h 363"/>
                  <a:gd name="T58" fmla="*/ 173 w 914"/>
                  <a:gd name="T59" fmla="*/ 64 h 363"/>
                  <a:gd name="T60" fmla="*/ 174 w 914"/>
                  <a:gd name="T61" fmla="*/ 63 h 363"/>
                  <a:gd name="T62" fmla="*/ 175 w 914"/>
                  <a:gd name="T63" fmla="*/ 62 h 363"/>
                  <a:gd name="T64" fmla="*/ 177 w 914"/>
                  <a:gd name="T65" fmla="*/ 60 h 363"/>
                  <a:gd name="T66" fmla="*/ 179 w 914"/>
                  <a:gd name="T67" fmla="*/ 59 h 363"/>
                  <a:gd name="T68" fmla="*/ 180 w 914"/>
                  <a:gd name="T69" fmla="*/ 58 h 363"/>
                  <a:gd name="T70" fmla="*/ 181 w 914"/>
                  <a:gd name="T71" fmla="*/ 57 h 363"/>
                  <a:gd name="T72" fmla="*/ 183 w 914"/>
                  <a:gd name="T73" fmla="*/ 56 h 363"/>
                  <a:gd name="T74" fmla="*/ 185 w 914"/>
                  <a:gd name="T75" fmla="*/ 55 h 363"/>
                  <a:gd name="T76" fmla="*/ 186 w 914"/>
                  <a:gd name="T77" fmla="*/ 54 h 363"/>
                  <a:gd name="T78" fmla="*/ 188 w 914"/>
                  <a:gd name="T79" fmla="*/ 52 h 363"/>
                  <a:gd name="T80" fmla="*/ 190 w 914"/>
                  <a:gd name="T81" fmla="*/ 51 h 363"/>
                  <a:gd name="T82" fmla="*/ 191 w 914"/>
                  <a:gd name="T83" fmla="*/ 49 h 363"/>
                  <a:gd name="T84" fmla="*/ 193 w 914"/>
                  <a:gd name="T85" fmla="*/ 47 h 363"/>
                  <a:gd name="T86" fmla="*/ 195 w 914"/>
                  <a:gd name="T87" fmla="*/ 45 h 363"/>
                  <a:gd name="T88" fmla="*/ 196 w 914"/>
                  <a:gd name="T89" fmla="*/ 44 h 363"/>
                  <a:gd name="T90" fmla="*/ 198 w 914"/>
                  <a:gd name="T91" fmla="*/ 42 h 363"/>
                  <a:gd name="T92" fmla="*/ 201 w 914"/>
                  <a:gd name="T93" fmla="*/ 39 h 363"/>
                  <a:gd name="T94" fmla="*/ 203 w 914"/>
                  <a:gd name="T95" fmla="*/ 36 h 363"/>
                  <a:gd name="T96" fmla="*/ 205 w 914"/>
                  <a:gd name="T97" fmla="*/ 34 h 363"/>
                  <a:gd name="T98" fmla="*/ 206 w 914"/>
                  <a:gd name="T99" fmla="*/ 31 h 363"/>
                  <a:gd name="T100" fmla="*/ 208 w 914"/>
                  <a:gd name="T101" fmla="*/ 29 h 363"/>
                  <a:gd name="T102" fmla="*/ 211 w 914"/>
                  <a:gd name="T103" fmla="*/ 26 h 363"/>
                  <a:gd name="T104" fmla="*/ 213 w 914"/>
                  <a:gd name="T105" fmla="*/ 22 h 363"/>
                  <a:gd name="T106" fmla="*/ 215 w 914"/>
                  <a:gd name="T107" fmla="*/ 20 h 363"/>
                  <a:gd name="T108" fmla="*/ 217 w 914"/>
                  <a:gd name="T109" fmla="*/ 17 h 363"/>
                  <a:gd name="T110" fmla="*/ 219 w 914"/>
                  <a:gd name="T111" fmla="*/ 15 h 363"/>
                  <a:gd name="T112" fmla="*/ 221 w 914"/>
                  <a:gd name="T113" fmla="*/ 11 h 363"/>
                  <a:gd name="T114" fmla="*/ 224 w 914"/>
                  <a:gd name="T115" fmla="*/ 8 h 363"/>
                  <a:gd name="T116" fmla="*/ 225 w 914"/>
                  <a:gd name="T117" fmla="*/ 5 h 363"/>
                  <a:gd name="T118" fmla="*/ 227 w 914"/>
                  <a:gd name="T119" fmla="*/ 3 h 363"/>
                  <a:gd name="T120" fmla="*/ 228 w 914"/>
                  <a:gd name="T121" fmla="*/ 0 h 3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4"/>
                  <a:gd name="T184" fmla="*/ 0 h 363"/>
                  <a:gd name="T185" fmla="*/ 914 w 914"/>
                  <a:gd name="T186" fmla="*/ 363 h 36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4" h="363">
                    <a:moveTo>
                      <a:pt x="0" y="363"/>
                    </a:moveTo>
                    <a:lnTo>
                      <a:pt x="35" y="363"/>
                    </a:lnTo>
                    <a:lnTo>
                      <a:pt x="67" y="363"/>
                    </a:lnTo>
                    <a:lnTo>
                      <a:pt x="98" y="363"/>
                    </a:lnTo>
                    <a:lnTo>
                      <a:pt x="127" y="363"/>
                    </a:lnTo>
                    <a:lnTo>
                      <a:pt x="154" y="363"/>
                    </a:lnTo>
                    <a:lnTo>
                      <a:pt x="179" y="363"/>
                    </a:lnTo>
                    <a:lnTo>
                      <a:pt x="202" y="363"/>
                    </a:lnTo>
                    <a:lnTo>
                      <a:pt x="223" y="363"/>
                    </a:lnTo>
                    <a:lnTo>
                      <a:pt x="243" y="363"/>
                    </a:lnTo>
                    <a:lnTo>
                      <a:pt x="260" y="363"/>
                    </a:lnTo>
                    <a:lnTo>
                      <a:pt x="277" y="363"/>
                    </a:lnTo>
                    <a:lnTo>
                      <a:pt x="292" y="363"/>
                    </a:lnTo>
                    <a:lnTo>
                      <a:pt x="306" y="363"/>
                    </a:lnTo>
                    <a:lnTo>
                      <a:pt x="318" y="363"/>
                    </a:lnTo>
                    <a:lnTo>
                      <a:pt x="330" y="363"/>
                    </a:lnTo>
                    <a:lnTo>
                      <a:pt x="339" y="363"/>
                    </a:lnTo>
                    <a:lnTo>
                      <a:pt x="348" y="363"/>
                    </a:lnTo>
                    <a:lnTo>
                      <a:pt x="358" y="363"/>
                    </a:lnTo>
                    <a:lnTo>
                      <a:pt x="364" y="363"/>
                    </a:lnTo>
                    <a:lnTo>
                      <a:pt x="371" y="363"/>
                    </a:lnTo>
                    <a:lnTo>
                      <a:pt x="376" y="363"/>
                    </a:lnTo>
                    <a:lnTo>
                      <a:pt x="382" y="363"/>
                    </a:lnTo>
                    <a:lnTo>
                      <a:pt x="387" y="363"/>
                    </a:lnTo>
                    <a:lnTo>
                      <a:pt x="390" y="363"/>
                    </a:lnTo>
                    <a:lnTo>
                      <a:pt x="393" y="361"/>
                    </a:lnTo>
                    <a:lnTo>
                      <a:pt x="396" y="361"/>
                    </a:lnTo>
                    <a:lnTo>
                      <a:pt x="399" y="361"/>
                    </a:lnTo>
                    <a:lnTo>
                      <a:pt x="402" y="361"/>
                    </a:lnTo>
                    <a:lnTo>
                      <a:pt x="405" y="361"/>
                    </a:lnTo>
                    <a:lnTo>
                      <a:pt x="407" y="361"/>
                    </a:lnTo>
                    <a:lnTo>
                      <a:pt x="410" y="361"/>
                    </a:lnTo>
                    <a:lnTo>
                      <a:pt x="411" y="361"/>
                    </a:lnTo>
                    <a:lnTo>
                      <a:pt x="414" y="361"/>
                    </a:lnTo>
                    <a:lnTo>
                      <a:pt x="417" y="361"/>
                    </a:lnTo>
                    <a:lnTo>
                      <a:pt x="419" y="361"/>
                    </a:lnTo>
                    <a:lnTo>
                      <a:pt x="422" y="360"/>
                    </a:lnTo>
                    <a:lnTo>
                      <a:pt x="423" y="360"/>
                    </a:lnTo>
                    <a:lnTo>
                      <a:pt x="425" y="360"/>
                    </a:lnTo>
                    <a:lnTo>
                      <a:pt x="426" y="360"/>
                    </a:lnTo>
                    <a:lnTo>
                      <a:pt x="428" y="360"/>
                    </a:lnTo>
                    <a:lnTo>
                      <a:pt x="429" y="360"/>
                    </a:lnTo>
                    <a:lnTo>
                      <a:pt x="431" y="360"/>
                    </a:lnTo>
                    <a:lnTo>
                      <a:pt x="433" y="360"/>
                    </a:lnTo>
                    <a:lnTo>
                      <a:pt x="434" y="360"/>
                    </a:lnTo>
                    <a:lnTo>
                      <a:pt x="436" y="360"/>
                    </a:lnTo>
                    <a:lnTo>
                      <a:pt x="437" y="360"/>
                    </a:lnTo>
                    <a:lnTo>
                      <a:pt x="439" y="360"/>
                    </a:lnTo>
                    <a:lnTo>
                      <a:pt x="440" y="358"/>
                    </a:lnTo>
                    <a:lnTo>
                      <a:pt x="442" y="358"/>
                    </a:lnTo>
                    <a:lnTo>
                      <a:pt x="443" y="358"/>
                    </a:lnTo>
                    <a:lnTo>
                      <a:pt x="445" y="358"/>
                    </a:lnTo>
                    <a:lnTo>
                      <a:pt x="446" y="358"/>
                    </a:lnTo>
                    <a:lnTo>
                      <a:pt x="448" y="358"/>
                    </a:lnTo>
                    <a:lnTo>
                      <a:pt x="449" y="358"/>
                    </a:lnTo>
                    <a:lnTo>
                      <a:pt x="451" y="358"/>
                    </a:lnTo>
                    <a:lnTo>
                      <a:pt x="452" y="357"/>
                    </a:lnTo>
                    <a:lnTo>
                      <a:pt x="454" y="357"/>
                    </a:lnTo>
                    <a:lnTo>
                      <a:pt x="455" y="357"/>
                    </a:lnTo>
                    <a:lnTo>
                      <a:pt x="457" y="357"/>
                    </a:lnTo>
                    <a:lnTo>
                      <a:pt x="460" y="357"/>
                    </a:lnTo>
                    <a:lnTo>
                      <a:pt x="462" y="355"/>
                    </a:lnTo>
                    <a:lnTo>
                      <a:pt x="465" y="355"/>
                    </a:lnTo>
                    <a:lnTo>
                      <a:pt x="466" y="355"/>
                    </a:lnTo>
                    <a:lnTo>
                      <a:pt x="469" y="355"/>
                    </a:lnTo>
                    <a:lnTo>
                      <a:pt x="471" y="355"/>
                    </a:lnTo>
                    <a:lnTo>
                      <a:pt x="474" y="353"/>
                    </a:lnTo>
                    <a:lnTo>
                      <a:pt x="475" y="353"/>
                    </a:lnTo>
                    <a:lnTo>
                      <a:pt x="477" y="353"/>
                    </a:lnTo>
                    <a:lnTo>
                      <a:pt x="478" y="353"/>
                    </a:lnTo>
                    <a:lnTo>
                      <a:pt x="481" y="353"/>
                    </a:lnTo>
                    <a:lnTo>
                      <a:pt x="483" y="353"/>
                    </a:lnTo>
                    <a:lnTo>
                      <a:pt x="485" y="352"/>
                    </a:lnTo>
                    <a:lnTo>
                      <a:pt x="486" y="352"/>
                    </a:lnTo>
                    <a:lnTo>
                      <a:pt x="488" y="352"/>
                    </a:lnTo>
                    <a:lnTo>
                      <a:pt x="489" y="352"/>
                    </a:lnTo>
                    <a:lnTo>
                      <a:pt x="491" y="352"/>
                    </a:lnTo>
                    <a:lnTo>
                      <a:pt x="492" y="350"/>
                    </a:lnTo>
                    <a:lnTo>
                      <a:pt x="494" y="350"/>
                    </a:lnTo>
                    <a:lnTo>
                      <a:pt x="495" y="350"/>
                    </a:lnTo>
                    <a:lnTo>
                      <a:pt x="497" y="350"/>
                    </a:lnTo>
                    <a:lnTo>
                      <a:pt x="498" y="349"/>
                    </a:lnTo>
                    <a:lnTo>
                      <a:pt x="500" y="349"/>
                    </a:lnTo>
                    <a:lnTo>
                      <a:pt x="501" y="349"/>
                    </a:lnTo>
                    <a:lnTo>
                      <a:pt x="503" y="349"/>
                    </a:lnTo>
                    <a:lnTo>
                      <a:pt x="504" y="347"/>
                    </a:lnTo>
                    <a:lnTo>
                      <a:pt x="506" y="347"/>
                    </a:lnTo>
                    <a:lnTo>
                      <a:pt x="507" y="347"/>
                    </a:lnTo>
                    <a:lnTo>
                      <a:pt x="509" y="346"/>
                    </a:lnTo>
                    <a:lnTo>
                      <a:pt x="512" y="346"/>
                    </a:lnTo>
                    <a:lnTo>
                      <a:pt x="514" y="344"/>
                    </a:lnTo>
                    <a:lnTo>
                      <a:pt x="517" y="344"/>
                    </a:lnTo>
                    <a:lnTo>
                      <a:pt x="518" y="344"/>
                    </a:lnTo>
                    <a:lnTo>
                      <a:pt x="521" y="343"/>
                    </a:lnTo>
                    <a:lnTo>
                      <a:pt x="524" y="341"/>
                    </a:lnTo>
                    <a:lnTo>
                      <a:pt x="527" y="341"/>
                    </a:lnTo>
                    <a:lnTo>
                      <a:pt x="529" y="340"/>
                    </a:lnTo>
                    <a:lnTo>
                      <a:pt x="532" y="340"/>
                    </a:lnTo>
                    <a:lnTo>
                      <a:pt x="533" y="338"/>
                    </a:lnTo>
                    <a:lnTo>
                      <a:pt x="536" y="338"/>
                    </a:lnTo>
                    <a:lnTo>
                      <a:pt x="538" y="337"/>
                    </a:lnTo>
                    <a:lnTo>
                      <a:pt x="540" y="337"/>
                    </a:lnTo>
                    <a:lnTo>
                      <a:pt x="543" y="337"/>
                    </a:lnTo>
                    <a:lnTo>
                      <a:pt x="544" y="335"/>
                    </a:lnTo>
                    <a:lnTo>
                      <a:pt x="546" y="335"/>
                    </a:lnTo>
                    <a:lnTo>
                      <a:pt x="547" y="334"/>
                    </a:lnTo>
                    <a:lnTo>
                      <a:pt x="549" y="334"/>
                    </a:lnTo>
                    <a:lnTo>
                      <a:pt x="550" y="334"/>
                    </a:lnTo>
                    <a:lnTo>
                      <a:pt x="552" y="332"/>
                    </a:lnTo>
                    <a:lnTo>
                      <a:pt x="553" y="332"/>
                    </a:lnTo>
                    <a:lnTo>
                      <a:pt x="555" y="331"/>
                    </a:lnTo>
                    <a:lnTo>
                      <a:pt x="556" y="331"/>
                    </a:lnTo>
                    <a:lnTo>
                      <a:pt x="558" y="331"/>
                    </a:lnTo>
                    <a:lnTo>
                      <a:pt x="559" y="329"/>
                    </a:lnTo>
                    <a:lnTo>
                      <a:pt x="561" y="329"/>
                    </a:lnTo>
                    <a:lnTo>
                      <a:pt x="562" y="327"/>
                    </a:lnTo>
                    <a:lnTo>
                      <a:pt x="564" y="327"/>
                    </a:lnTo>
                    <a:lnTo>
                      <a:pt x="566" y="327"/>
                    </a:lnTo>
                    <a:lnTo>
                      <a:pt x="567" y="326"/>
                    </a:lnTo>
                    <a:lnTo>
                      <a:pt x="569" y="324"/>
                    </a:lnTo>
                    <a:lnTo>
                      <a:pt x="570" y="324"/>
                    </a:lnTo>
                    <a:lnTo>
                      <a:pt x="572" y="323"/>
                    </a:lnTo>
                    <a:lnTo>
                      <a:pt x="575" y="323"/>
                    </a:lnTo>
                    <a:lnTo>
                      <a:pt x="576" y="321"/>
                    </a:lnTo>
                    <a:lnTo>
                      <a:pt x="579" y="320"/>
                    </a:lnTo>
                    <a:lnTo>
                      <a:pt x="581" y="318"/>
                    </a:lnTo>
                    <a:lnTo>
                      <a:pt x="584" y="318"/>
                    </a:lnTo>
                    <a:lnTo>
                      <a:pt x="585" y="317"/>
                    </a:lnTo>
                    <a:lnTo>
                      <a:pt x="588" y="315"/>
                    </a:lnTo>
                    <a:lnTo>
                      <a:pt x="590" y="315"/>
                    </a:lnTo>
                    <a:lnTo>
                      <a:pt x="592" y="314"/>
                    </a:lnTo>
                    <a:lnTo>
                      <a:pt x="593" y="312"/>
                    </a:lnTo>
                    <a:lnTo>
                      <a:pt x="595" y="312"/>
                    </a:lnTo>
                    <a:lnTo>
                      <a:pt x="598" y="311"/>
                    </a:lnTo>
                    <a:lnTo>
                      <a:pt x="599" y="309"/>
                    </a:lnTo>
                    <a:lnTo>
                      <a:pt x="601" y="309"/>
                    </a:lnTo>
                    <a:lnTo>
                      <a:pt x="602" y="308"/>
                    </a:lnTo>
                    <a:lnTo>
                      <a:pt x="604" y="308"/>
                    </a:lnTo>
                    <a:lnTo>
                      <a:pt x="605" y="306"/>
                    </a:lnTo>
                    <a:lnTo>
                      <a:pt x="607" y="306"/>
                    </a:lnTo>
                    <a:lnTo>
                      <a:pt x="608" y="305"/>
                    </a:lnTo>
                    <a:lnTo>
                      <a:pt x="610" y="305"/>
                    </a:lnTo>
                    <a:lnTo>
                      <a:pt x="611" y="303"/>
                    </a:lnTo>
                    <a:lnTo>
                      <a:pt x="613" y="303"/>
                    </a:lnTo>
                    <a:lnTo>
                      <a:pt x="614" y="302"/>
                    </a:lnTo>
                    <a:lnTo>
                      <a:pt x="616" y="302"/>
                    </a:lnTo>
                    <a:lnTo>
                      <a:pt x="618" y="300"/>
                    </a:lnTo>
                    <a:lnTo>
                      <a:pt x="619" y="300"/>
                    </a:lnTo>
                    <a:lnTo>
                      <a:pt x="621" y="298"/>
                    </a:lnTo>
                    <a:lnTo>
                      <a:pt x="622" y="297"/>
                    </a:lnTo>
                    <a:lnTo>
                      <a:pt x="624" y="297"/>
                    </a:lnTo>
                    <a:lnTo>
                      <a:pt x="625" y="295"/>
                    </a:lnTo>
                    <a:lnTo>
                      <a:pt x="628" y="294"/>
                    </a:lnTo>
                    <a:lnTo>
                      <a:pt x="630" y="294"/>
                    </a:lnTo>
                    <a:lnTo>
                      <a:pt x="631" y="292"/>
                    </a:lnTo>
                    <a:lnTo>
                      <a:pt x="634" y="291"/>
                    </a:lnTo>
                    <a:lnTo>
                      <a:pt x="636" y="289"/>
                    </a:lnTo>
                    <a:lnTo>
                      <a:pt x="637" y="289"/>
                    </a:lnTo>
                    <a:lnTo>
                      <a:pt x="639" y="288"/>
                    </a:lnTo>
                    <a:lnTo>
                      <a:pt x="642" y="286"/>
                    </a:lnTo>
                    <a:lnTo>
                      <a:pt x="643" y="286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7" y="283"/>
                    </a:lnTo>
                    <a:lnTo>
                      <a:pt x="648" y="283"/>
                    </a:lnTo>
                    <a:lnTo>
                      <a:pt x="650" y="282"/>
                    </a:lnTo>
                    <a:lnTo>
                      <a:pt x="651" y="282"/>
                    </a:lnTo>
                    <a:lnTo>
                      <a:pt x="651" y="280"/>
                    </a:lnTo>
                    <a:lnTo>
                      <a:pt x="653" y="280"/>
                    </a:lnTo>
                    <a:lnTo>
                      <a:pt x="654" y="280"/>
                    </a:lnTo>
                    <a:lnTo>
                      <a:pt x="656" y="279"/>
                    </a:lnTo>
                    <a:lnTo>
                      <a:pt x="657" y="277"/>
                    </a:lnTo>
                    <a:lnTo>
                      <a:pt x="659" y="277"/>
                    </a:lnTo>
                    <a:lnTo>
                      <a:pt x="660" y="276"/>
                    </a:lnTo>
                    <a:lnTo>
                      <a:pt x="662" y="276"/>
                    </a:lnTo>
                    <a:lnTo>
                      <a:pt x="662" y="274"/>
                    </a:lnTo>
                    <a:lnTo>
                      <a:pt x="663" y="274"/>
                    </a:lnTo>
                    <a:lnTo>
                      <a:pt x="665" y="272"/>
                    </a:lnTo>
                    <a:lnTo>
                      <a:pt x="666" y="272"/>
                    </a:lnTo>
                    <a:lnTo>
                      <a:pt x="666" y="271"/>
                    </a:lnTo>
                    <a:lnTo>
                      <a:pt x="668" y="271"/>
                    </a:lnTo>
                    <a:lnTo>
                      <a:pt x="669" y="269"/>
                    </a:lnTo>
                    <a:lnTo>
                      <a:pt x="671" y="268"/>
                    </a:lnTo>
                    <a:lnTo>
                      <a:pt x="673" y="268"/>
                    </a:lnTo>
                    <a:lnTo>
                      <a:pt x="674" y="266"/>
                    </a:lnTo>
                    <a:lnTo>
                      <a:pt x="677" y="265"/>
                    </a:lnTo>
                    <a:lnTo>
                      <a:pt x="679" y="265"/>
                    </a:lnTo>
                    <a:lnTo>
                      <a:pt x="680" y="263"/>
                    </a:lnTo>
                    <a:lnTo>
                      <a:pt x="682" y="262"/>
                    </a:lnTo>
                    <a:lnTo>
                      <a:pt x="683" y="260"/>
                    </a:lnTo>
                    <a:lnTo>
                      <a:pt x="685" y="260"/>
                    </a:lnTo>
                    <a:lnTo>
                      <a:pt x="686" y="259"/>
                    </a:lnTo>
                    <a:lnTo>
                      <a:pt x="688" y="257"/>
                    </a:lnTo>
                    <a:lnTo>
                      <a:pt x="689" y="257"/>
                    </a:lnTo>
                    <a:lnTo>
                      <a:pt x="689" y="256"/>
                    </a:lnTo>
                    <a:lnTo>
                      <a:pt x="691" y="256"/>
                    </a:lnTo>
                    <a:lnTo>
                      <a:pt x="692" y="254"/>
                    </a:lnTo>
                    <a:lnTo>
                      <a:pt x="694" y="254"/>
                    </a:lnTo>
                    <a:lnTo>
                      <a:pt x="694" y="253"/>
                    </a:lnTo>
                    <a:lnTo>
                      <a:pt x="695" y="253"/>
                    </a:lnTo>
                    <a:lnTo>
                      <a:pt x="697" y="251"/>
                    </a:lnTo>
                    <a:lnTo>
                      <a:pt x="699" y="250"/>
                    </a:lnTo>
                    <a:lnTo>
                      <a:pt x="700" y="250"/>
                    </a:lnTo>
                    <a:lnTo>
                      <a:pt x="702" y="248"/>
                    </a:lnTo>
                    <a:lnTo>
                      <a:pt x="703" y="246"/>
                    </a:lnTo>
                    <a:lnTo>
                      <a:pt x="705" y="245"/>
                    </a:lnTo>
                    <a:lnTo>
                      <a:pt x="706" y="245"/>
                    </a:lnTo>
                    <a:lnTo>
                      <a:pt x="708" y="243"/>
                    </a:lnTo>
                    <a:lnTo>
                      <a:pt x="708" y="242"/>
                    </a:lnTo>
                    <a:lnTo>
                      <a:pt x="709" y="242"/>
                    </a:lnTo>
                    <a:lnTo>
                      <a:pt x="711" y="240"/>
                    </a:lnTo>
                    <a:lnTo>
                      <a:pt x="712" y="240"/>
                    </a:lnTo>
                    <a:lnTo>
                      <a:pt x="712" y="239"/>
                    </a:lnTo>
                    <a:lnTo>
                      <a:pt x="714" y="239"/>
                    </a:lnTo>
                    <a:lnTo>
                      <a:pt x="714" y="237"/>
                    </a:lnTo>
                    <a:lnTo>
                      <a:pt x="715" y="237"/>
                    </a:lnTo>
                    <a:lnTo>
                      <a:pt x="715" y="236"/>
                    </a:lnTo>
                    <a:lnTo>
                      <a:pt x="717" y="236"/>
                    </a:lnTo>
                    <a:lnTo>
                      <a:pt x="718" y="234"/>
                    </a:lnTo>
                    <a:lnTo>
                      <a:pt x="720" y="234"/>
                    </a:lnTo>
                    <a:lnTo>
                      <a:pt x="720" y="233"/>
                    </a:lnTo>
                    <a:lnTo>
                      <a:pt x="721" y="233"/>
                    </a:lnTo>
                    <a:lnTo>
                      <a:pt x="723" y="231"/>
                    </a:lnTo>
                    <a:lnTo>
                      <a:pt x="725" y="230"/>
                    </a:lnTo>
                    <a:lnTo>
                      <a:pt x="726" y="230"/>
                    </a:lnTo>
                    <a:lnTo>
                      <a:pt x="728" y="228"/>
                    </a:lnTo>
                    <a:lnTo>
                      <a:pt x="729" y="227"/>
                    </a:lnTo>
                    <a:lnTo>
                      <a:pt x="731" y="225"/>
                    </a:lnTo>
                    <a:lnTo>
                      <a:pt x="732" y="225"/>
                    </a:lnTo>
                    <a:lnTo>
                      <a:pt x="734" y="224"/>
                    </a:lnTo>
                    <a:lnTo>
                      <a:pt x="735" y="224"/>
                    </a:lnTo>
                    <a:lnTo>
                      <a:pt x="735" y="222"/>
                    </a:lnTo>
                    <a:lnTo>
                      <a:pt x="737" y="222"/>
                    </a:lnTo>
                    <a:lnTo>
                      <a:pt x="738" y="220"/>
                    </a:lnTo>
                    <a:lnTo>
                      <a:pt x="740" y="219"/>
                    </a:lnTo>
                    <a:lnTo>
                      <a:pt x="741" y="219"/>
                    </a:lnTo>
                    <a:lnTo>
                      <a:pt x="743" y="217"/>
                    </a:lnTo>
                    <a:lnTo>
                      <a:pt x="744" y="217"/>
                    </a:lnTo>
                    <a:lnTo>
                      <a:pt x="744" y="216"/>
                    </a:lnTo>
                    <a:lnTo>
                      <a:pt x="746" y="216"/>
                    </a:lnTo>
                    <a:lnTo>
                      <a:pt x="747" y="214"/>
                    </a:lnTo>
                    <a:lnTo>
                      <a:pt x="749" y="213"/>
                    </a:lnTo>
                    <a:lnTo>
                      <a:pt x="751" y="213"/>
                    </a:lnTo>
                    <a:lnTo>
                      <a:pt x="751" y="211"/>
                    </a:lnTo>
                    <a:lnTo>
                      <a:pt x="752" y="211"/>
                    </a:lnTo>
                    <a:lnTo>
                      <a:pt x="752" y="210"/>
                    </a:lnTo>
                    <a:lnTo>
                      <a:pt x="754" y="210"/>
                    </a:lnTo>
                    <a:lnTo>
                      <a:pt x="755" y="208"/>
                    </a:lnTo>
                    <a:lnTo>
                      <a:pt x="755" y="207"/>
                    </a:lnTo>
                    <a:lnTo>
                      <a:pt x="757" y="207"/>
                    </a:lnTo>
                    <a:lnTo>
                      <a:pt x="757" y="205"/>
                    </a:lnTo>
                    <a:lnTo>
                      <a:pt x="758" y="205"/>
                    </a:lnTo>
                    <a:lnTo>
                      <a:pt x="758" y="204"/>
                    </a:lnTo>
                    <a:lnTo>
                      <a:pt x="760" y="202"/>
                    </a:lnTo>
                    <a:lnTo>
                      <a:pt x="761" y="202"/>
                    </a:lnTo>
                    <a:lnTo>
                      <a:pt x="763" y="201"/>
                    </a:lnTo>
                    <a:lnTo>
                      <a:pt x="763" y="199"/>
                    </a:lnTo>
                    <a:lnTo>
                      <a:pt x="764" y="198"/>
                    </a:lnTo>
                    <a:lnTo>
                      <a:pt x="766" y="196"/>
                    </a:lnTo>
                    <a:lnTo>
                      <a:pt x="767" y="194"/>
                    </a:lnTo>
                    <a:lnTo>
                      <a:pt x="769" y="193"/>
                    </a:lnTo>
                    <a:lnTo>
                      <a:pt x="770" y="191"/>
                    </a:lnTo>
                    <a:lnTo>
                      <a:pt x="772" y="190"/>
                    </a:lnTo>
                    <a:lnTo>
                      <a:pt x="773" y="188"/>
                    </a:lnTo>
                    <a:lnTo>
                      <a:pt x="775" y="187"/>
                    </a:lnTo>
                    <a:lnTo>
                      <a:pt x="776" y="185"/>
                    </a:lnTo>
                    <a:lnTo>
                      <a:pt x="776" y="184"/>
                    </a:lnTo>
                    <a:lnTo>
                      <a:pt x="778" y="184"/>
                    </a:lnTo>
                    <a:lnTo>
                      <a:pt x="780" y="182"/>
                    </a:lnTo>
                    <a:lnTo>
                      <a:pt x="780" y="181"/>
                    </a:lnTo>
                    <a:lnTo>
                      <a:pt x="781" y="181"/>
                    </a:lnTo>
                    <a:lnTo>
                      <a:pt x="781" y="179"/>
                    </a:lnTo>
                    <a:lnTo>
                      <a:pt x="783" y="179"/>
                    </a:lnTo>
                    <a:lnTo>
                      <a:pt x="783" y="178"/>
                    </a:lnTo>
                    <a:lnTo>
                      <a:pt x="784" y="176"/>
                    </a:lnTo>
                    <a:lnTo>
                      <a:pt x="786" y="175"/>
                    </a:lnTo>
                    <a:lnTo>
                      <a:pt x="787" y="173"/>
                    </a:lnTo>
                    <a:lnTo>
                      <a:pt x="789" y="172"/>
                    </a:lnTo>
                    <a:lnTo>
                      <a:pt x="789" y="170"/>
                    </a:lnTo>
                    <a:lnTo>
                      <a:pt x="790" y="170"/>
                    </a:lnTo>
                    <a:lnTo>
                      <a:pt x="792" y="168"/>
                    </a:lnTo>
                    <a:lnTo>
                      <a:pt x="792" y="167"/>
                    </a:lnTo>
                    <a:lnTo>
                      <a:pt x="793" y="165"/>
                    </a:lnTo>
                    <a:lnTo>
                      <a:pt x="795" y="164"/>
                    </a:lnTo>
                    <a:lnTo>
                      <a:pt x="796" y="162"/>
                    </a:lnTo>
                    <a:lnTo>
                      <a:pt x="798" y="161"/>
                    </a:lnTo>
                    <a:lnTo>
                      <a:pt x="799" y="158"/>
                    </a:lnTo>
                    <a:lnTo>
                      <a:pt x="801" y="156"/>
                    </a:lnTo>
                    <a:lnTo>
                      <a:pt x="802" y="155"/>
                    </a:lnTo>
                    <a:lnTo>
                      <a:pt x="804" y="152"/>
                    </a:lnTo>
                    <a:lnTo>
                      <a:pt x="806" y="150"/>
                    </a:lnTo>
                    <a:lnTo>
                      <a:pt x="807" y="149"/>
                    </a:lnTo>
                    <a:lnTo>
                      <a:pt x="809" y="147"/>
                    </a:lnTo>
                    <a:lnTo>
                      <a:pt x="810" y="146"/>
                    </a:lnTo>
                    <a:lnTo>
                      <a:pt x="812" y="144"/>
                    </a:lnTo>
                    <a:lnTo>
                      <a:pt x="813" y="143"/>
                    </a:lnTo>
                    <a:lnTo>
                      <a:pt x="815" y="141"/>
                    </a:lnTo>
                    <a:lnTo>
                      <a:pt x="815" y="139"/>
                    </a:lnTo>
                    <a:lnTo>
                      <a:pt x="816" y="138"/>
                    </a:lnTo>
                    <a:lnTo>
                      <a:pt x="818" y="136"/>
                    </a:lnTo>
                    <a:lnTo>
                      <a:pt x="819" y="135"/>
                    </a:lnTo>
                    <a:lnTo>
                      <a:pt x="819" y="133"/>
                    </a:lnTo>
                    <a:lnTo>
                      <a:pt x="821" y="132"/>
                    </a:lnTo>
                    <a:lnTo>
                      <a:pt x="822" y="132"/>
                    </a:lnTo>
                    <a:lnTo>
                      <a:pt x="822" y="130"/>
                    </a:lnTo>
                    <a:lnTo>
                      <a:pt x="824" y="129"/>
                    </a:lnTo>
                    <a:lnTo>
                      <a:pt x="824" y="127"/>
                    </a:lnTo>
                    <a:lnTo>
                      <a:pt x="825" y="126"/>
                    </a:lnTo>
                    <a:lnTo>
                      <a:pt x="827" y="126"/>
                    </a:lnTo>
                    <a:lnTo>
                      <a:pt x="827" y="124"/>
                    </a:lnTo>
                    <a:lnTo>
                      <a:pt x="828" y="123"/>
                    </a:lnTo>
                    <a:lnTo>
                      <a:pt x="830" y="121"/>
                    </a:lnTo>
                    <a:lnTo>
                      <a:pt x="830" y="120"/>
                    </a:lnTo>
                    <a:lnTo>
                      <a:pt x="832" y="118"/>
                    </a:lnTo>
                    <a:lnTo>
                      <a:pt x="833" y="115"/>
                    </a:lnTo>
                    <a:lnTo>
                      <a:pt x="835" y="113"/>
                    </a:lnTo>
                    <a:lnTo>
                      <a:pt x="836" y="112"/>
                    </a:lnTo>
                    <a:lnTo>
                      <a:pt x="838" y="110"/>
                    </a:lnTo>
                    <a:lnTo>
                      <a:pt x="839" y="107"/>
                    </a:lnTo>
                    <a:lnTo>
                      <a:pt x="841" y="104"/>
                    </a:lnTo>
                    <a:lnTo>
                      <a:pt x="842" y="103"/>
                    </a:lnTo>
                    <a:lnTo>
                      <a:pt x="844" y="100"/>
                    </a:lnTo>
                    <a:lnTo>
                      <a:pt x="845" y="98"/>
                    </a:lnTo>
                    <a:lnTo>
                      <a:pt x="847" y="97"/>
                    </a:lnTo>
                    <a:lnTo>
                      <a:pt x="848" y="94"/>
                    </a:lnTo>
                    <a:lnTo>
                      <a:pt x="850" y="92"/>
                    </a:lnTo>
                    <a:lnTo>
                      <a:pt x="851" y="91"/>
                    </a:lnTo>
                    <a:lnTo>
                      <a:pt x="853" y="89"/>
                    </a:lnTo>
                    <a:lnTo>
                      <a:pt x="853" y="87"/>
                    </a:lnTo>
                    <a:lnTo>
                      <a:pt x="854" y="86"/>
                    </a:lnTo>
                    <a:lnTo>
                      <a:pt x="856" y="84"/>
                    </a:lnTo>
                    <a:lnTo>
                      <a:pt x="856" y="83"/>
                    </a:lnTo>
                    <a:lnTo>
                      <a:pt x="858" y="81"/>
                    </a:lnTo>
                    <a:lnTo>
                      <a:pt x="859" y="80"/>
                    </a:lnTo>
                    <a:lnTo>
                      <a:pt x="861" y="78"/>
                    </a:lnTo>
                    <a:lnTo>
                      <a:pt x="861" y="77"/>
                    </a:lnTo>
                    <a:lnTo>
                      <a:pt x="862" y="75"/>
                    </a:lnTo>
                    <a:lnTo>
                      <a:pt x="864" y="74"/>
                    </a:lnTo>
                    <a:lnTo>
                      <a:pt x="864" y="72"/>
                    </a:lnTo>
                    <a:lnTo>
                      <a:pt x="865" y="71"/>
                    </a:lnTo>
                    <a:lnTo>
                      <a:pt x="867" y="71"/>
                    </a:lnTo>
                    <a:lnTo>
                      <a:pt x="867" y="69"/>
                    </a:lnTo>
                    <a:lnTo>
                      <a:pt x="868" y="68"/>
                    </a:lnTo>
                    <a:lnTo>
                      <a:pt x="870" y="65"/>
                    </a:lnTo>
                    <a:lnTo>
                      <a:pt x="871" y="63"/>
                    </a:lnTo>
                    <a:lnTo>
                      <a:pt x="873" y="61"/>
                    </a:lnTo>
                    <a:lnTo>
                      <a:pt x="874" y="60"/>
                    </a:lnTo>
                    <a:lnTo>
                      <a:pt x="876" y="57"/>
                    </a:lnTo>
                    <a:lnTo>
                      <a:pt x="877" y="55"/>
                    </a:lnTo>
                    <a:lnTo>
                      <a:pt x="879" y="52"/>
                    </a:lnTo>
                    <a:lnTo>
                      <a:pt x="880" y="51"/>
                    </a:lnTo>
                    <a:lnTo>
                      <a:pt x="882" y="48"/>
                    </a:lnTo>
                    <a:lnTo>
                      <a:pt x="884" y="46"/>
                    </a:lnTo>
                    <a:lnTo>
                      <a:pt x="885" y="43"/>
                    </a:lnTo>
                    <a:lnTo>
                      <a:pt x="887" y="42"/>
                    </a:lnTo>
                    <a:lnTo>
                      <a:pt x="888" y="40"/>
                    </a:lnTo>
                    <a:lnTo>
                      <a:pt x="890" y="37"/>
                    </a:lnTo>
                    <a:lnTo>
                      <a:pt x="891" y="35"/>
                    </a:lnTo>
                    <a:lnTo>
                      <a:pt x="893" y="34"/>
                    </a:lnTo>
                    <a:lnTo>
                      <a:pt x="893" y="32"/>
                    </a:lnTo>
                    <a:lnTo>
                      <a:pt x="894" y="31"/>
                    </a:lnTo>
                    <a:lnTo>
                      <a:pt x="896" y="29"/>
                    </a:lnTo>
                    <a:lnTo>
                      <a:pt x="896" y="28"/>
                    </a:lnTo>
                    <a:lnTo>
                      <a:pt x="897" y="26"/>
                    </a:lnTo>
                    <a:lnTo>
                      <a:pt x="899" y="25"/>
                    </a:lnTo>
                    <a:lnTo>
                      <a:pt x="899" y="23"/>
                    </a:lnTo>
                    <a:lnTo>
                      <a:pt x="900" y="22"/>
                    </a:lnTo>
                    <a:lnTo>
                      <a:pt x="900" y="20"/>
                    </a:lnTo>
                    <a:lnTo>
                      <a:pt x="902" y="20"/>
                    </a:lnTo>
                    <a:lnTo>
                      <a:pt x="902" y="19"/>
                    </a:lnTo>
                    <a:lnTo>
                      <a:pt x="903" y="17"/>
                    </a:lnTo>
                    <a:lnTo>
                      <a:pt x="903" y="16"/>
                    </a:lnTo>
                    <a:lnTo>
                      <a:pt x="905" y="14"/>
                    </a:lnTo>
                    <a:lnTo>
                      <a:pt x="906" y="13"/>
                    </a:lnTo>
                    <a:lnTo>
                      <a:pt x="908" y="11"/>
                    </a:lnTo>
                    <a:lnTo>
                      <a:pt x="908" y="9"/>
                    </a:lnTo>
                    <a:lnTo>
                      <a:pt x="909" y="8"/>
                    </a:lnTo>
                    <a:lnTo>
                      <a:pt x="909" y="5"/>
                    </a:lnTo>
                    <a:lnTo>
                      <a:pt x="911" y="3"/>
                    </a:lnTo>
                    <a:lnTo>
                      <a:pt x="913" y="2"/>
                    </a:lnTo>
                    <a:lnTo>
                      <a:pt x="914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3" name="Freeform 571"/>
              <p:cNvSpPr>
                <a:spLocks noChangeAspect="1"/>
              </p:cNvSpPr>
              <p:nvPr/>
            </p:nvSpPr>
            <p:spPr bwMode="auto">
              <a:xfrm>
                <a:off x="3403" y="2587"/>
                <a:ext cx="55" cy="183"/>
              </a:xfrm>
              <a:custGeom>
                <a:avLst/>
                <a:gdLst>
                  <a:gd name="T0" fmla="*/ 2 w 108"/>
                  <a:gd name="T1" fmla="*/ 3 h 365"/>
                  <a:gd name="T2" fmla="*/ 3 w 108"/>
                  <a:gd name="T3" fmla="*/ 6 h 365"/>
                  <a:gd name="T4" fmla="*/ 5 w 108"/>
                  <a:gd name="T5" fmla="*/ 8 h 365"/>
                  <a:gd name="T6" fmla="*/ 6 w 108"/>
                  <a:gd name="T7" fmla="*/ 10 h 365"/>
                  <a:gd name="T8" fmla="*/ 6 w 108"/>
                  <a:gd name="T9" fmla="*/ 12 h 365"/>
                  <a:gd name="T10" fmla="*/ 7 w 108"/>
                  <a:gd name="T11" fmla="*/ 13 h 365"/>
                  <a:gd name="T12" fmla="*/ 8 w 108"/>
                  <a:gd name="T13" fmla="*/ 15 h 365"/>
                  <a:gd name="T14" fmla="*/ 9 w 108"/>
                  <a:gd name="T15" fmla="*/ 16 h 365"/>
                  <a:gd name="T16" fmla="*/ 9 w 108"/>
                  <a:gd name="T17" fmla="*/ 18 h 365"/>
                  <a:gd name="T18" fmla="*/ 10 w 108"/>
                  <a:gd name="T19" fmla="*/ 20 h 365"/>
                  <a:gd name="T20" fmla="*/ 11 w 108"/>
                  <a:gd name="T21" fmla="*/ 21 h 365"/>
                  <a:gd name="T22" fmla="*/ 11 w 108"/>
                  <a:gd name="T23" fmla="*/ 22 h 365"/>
                  <a:gd name="T24" fmla="*/ 11 w 108"/>
                  <a:gd name="T25" fmla="*/ 24 h 365"/>
                  <a:gd name="T26" fmla="*/ 12 w 108"/>
                  <a:gd name="T27" fmla="*/ 25 h 365"/>
                  <a:gd name="T28" fmla="*/ 13 w 108"/>
                  <a:gd name="T29" fmla="*/ 26 h 365"/>
                  <a:gd name="T30" fmla="*/ 13 w 108"/>
                  <a:gd name="T31" fmla="*/ 29 h 365"/>
                  <a:gd name="T32" fmla="*/ 14 w 108"/>
                  <a:gd name="T33" fmla="*/ 30 h 365"/>
                  <a:gd name="T34" fmla="*/ 15 w 108"/>
                  <a:gd name="T35" fmla="*/ 32 h 365"/>
                  <a:gd name="T36" fmla="*/ 16 w 108"/>
                  <a:gd name="T37" fmla="*/ 34 h 365"/>
                  <a:gd name="T38" fmla="*/ 16 w 108"/>
                  <a:gd name="T39" fmla="*/ 36 h 365"/>
                  <a:gd name="T40" fmla="*/ 17 w 108"/>
                  <a:gd name="T41" fmla="*/ 37 h 365"/>
                  <a:gd name="T42" fmla="*/ 17 w 108"/>
                  <a:gd name="T43" fmla="*/ 38 h 365"/>
                  <a:gd name="T44" fmla="*/ 18 w 108"/>
                  <a:gd name="T45" fmla="*/ 40 h 365"/>
                  <a:gd name="T46" fmla="*/ 19 w 108"/>
                  <a:gd name="T47" fmla="*/ 42 h 365"/>
                  <a:gd name="T48" fmla="*/ 19 w 108"/>
                  <a:gd name="T49" fmla="*/ 44 h 365"/>
                  <a:gd name="T50" fmla="*/ 20 w 108"/>
                  <a:gd name="T51" fmla="*/ 46 h 365"/>
                  <a:gd name="T52" fmla="*/ 20 w 108"/>
                  <a:gd name="T53" fmla="*/ 48 h 365"/>
                  <a:gd name="T54" fmla="*/ 21 w 108"/>
                  <a:gd name="T55" fmla="*/ 49 h 365"/>
                  <a:gd name="T56" fmla="*/ 21 w 108"/>
                  <a:gd name="T57" fmla="*/ 50 h 365"/>
                  <a:gd name="T58" fmla="*/ 22 w 108"/>
                  <a:gd name="T59" fmla="*/ 52 h 365"/>
                  <a:gd name="T60" fmla="*/ 22 w 108"/>
                  <a:gd name="T61" fmla="*/ 53 h 365"/>
                  <a:gd name="T62" fmla="*/ 22 w 108"/>
                  <a:gd name="T63" fmla="*/ 55 h 365"/>
                  <a:gd name="T64" fmla="*/ 23 w 108"/>
                  <a:gd name="T65" fmla="*/ 57 h 365"/>
                  <a:gd name="T66" fmla="*/ 24 w 108"/>
                  <a:gd name="T67" fmla="*/ 59 h 365"/>
                  <a:gd name="T68" fmla="*/ 24 w 108"/>
                  <a:gd name="T69" fmla="*/ 61 h 365"/>
                  <a:gd name="T70" fmla="*/ 25 w 108"/>
                  <a:gd name="T71" fmla="*/ 63 h 365"/>
                  <a:gd name="T72" fmla="*/ 25 w 108"/>
                  <a:gd name="T73" fmla="*/ 64 h 365"/>
                  <a:gd name="T74" fmla="*/ 25 w 108"/>
                  <a:gd name="T75" fmla="*/ 65 h 365"/>
                  <a:gd name="T76" fmla="*/ 25 w 108"/>
                  <a:gd name="T77" fmla="*/ 66 h 365"/>
                  <a:gd name="T78" fmla="*/ 26 w 108"/>
                  <a:gd name="T79" fmla="*/ 68 h 365"/>
                  <a:gd name="T80" fmla="*/ 26 w 108"/>
                  <a:gd name="T81" fmla="*/ 70 h 365"/>
                  <a:gd name="T82" fmla="*/ 26 w 108"/>
                  <a:gd name="T83" fmla="*/ 71 h 365"/>
                  <a:gd name="T84" fmla="*/ 26 w 108"/>
                  <a:gd name="T85" fmla="*/ 73 h 365"/>
                  <a:gd name="T86" fmla="*/ 26 w 108"/>
                  <a:gd name="T87" fmla="*/ 75 h 365"/>
                  <a:gd name="T88" fmla="*/ 26 w 108"/>
                  <a:gd name="T89" fmla="*/ 76 h 365"/>
                  <a:gd name="T90" fmla="*/ 27 w 108"/>
                  <a:gd name="T91" fmla="*/ 76 h 365"/>
                  <a:gd name="T92" fmla="*/ 27 w 108"/>
                  <a:gd name="T93" fmla="*/ 77 h 365"/>
                  <a:gd name="T94" fmla="*/ 27 w 108"/>
                  <a:gd name="T95" fmla="*/ 78 h 365"/>
                  <a:gd name="T96" fmla="*/ 27 w 108"/>
                  <a:gd name="T97" fmla="*/ 79 h 365"/>
                  <a:gd name="T98" fmla="*/ 27 w 108"/>
                  <a:gd name="T99" fmla="*/ 80 h 365"/>
                  <a:gd name="T100" fmla="*/ 28 w 108"/>
                  <a:gd name="T101" fmla="*/ 81 h 365"/>
                  <a:gd name="T102" fmla="*/ 28 w 108"/>
                  <a:gd name="T103" fmla="*/ 82 h 365"/>
                  <a:gd name="T104" fmla="*/ 28 w 108"/>
                  <a:gd name="T105" fmla="*/ 83 h 365"/>
                  <a:gd name="T106" fmla="*/ 28 w 108"/>
                  <a:gd name="T107" fmla="*/ 84 h 365"/>
                  <a:gd name="T108" fmla="*/ 28 w 108"/>
                  <a:gd name="T109" fmla="*/ 86 h 365"/>
                  <a:gd name="T110" fmla="*/ 28 w 108"/>
                  <a:gd name="T111" fmla="*/ 87 h 365"/>
                  <a:gd name="T112" fmla="*/ 28 w 108"/>
                  <a:gd name="T113" fmla="*/ 89 h 365"/>
                  <a:gd name="T114" fmla="*/ 0 w 108"/>
                  <a:gd name="T115" fmla="*/ 0 h 36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8"/>
                  <a:gd name="T175" fmla="*/ 0 h 365"/>
                  <a:gd name="T176" fmla="*/ 108 w 108"/>
                  <a:gd name="T177" fmla="*/ 365 h 36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8" h="365">
                    <a:moveTo>
                      <a:pt x="0" y="0"/>
                    </a:moveTo>
                    <a:lnTo>
                      <a:pt x="1" y="3"/>
                    </a:lnTo>
                    <a:lnTo>
                      <a:pt x="4" y="8"/>
                    </a:lnTo>
                    <a:lnTo>
                      <a:pt x="6" y="11"/>
                    </a:lnTo>
                    <a:lnTo>
                      <a:pt x="7" y="14"/>
                    </a:lnTo>
                    <a:lnTo>
                      <a:pt x="9" y="17"/>
                    </a:lnTo>
                    <a:lnTo>
                      <a:pt x="10" y="20"/>
                    </a:lnTo>
                    <a:lnTo>
                      <a:pt x="12" y="23"/>
                    </a:lnTo>
                    <a:lnTo>
                      <a:pt x="13" y="26"/>
                    </a:lnTo>
                    <a:lnTo>
                      <a:pt x="15" y="27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20" y="37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6" y="47"/>
                    </a:lnTo>
                    <a:lnTo>
                      <a:pt x="26" y="49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3" y="67"/>
                    </a:lnTo>
                    <a:lnTo>
                      <a:pt x="35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8" y="78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41" y="81"/>
                    </a:lnTo>
                    <a:lnTo>
                      <a:pt x="41" y="82"/>
                    </a:lnTo>
                    <a:lnTo>
                      <a:pt x="41" y="84"/>
                    </a:lnTo>
                    <a:lnTo>
                      <a:pt x="43" y="86"/>
                    </a:lnTo>
                    <a:lnTo>
                      <a:pt x="43" y="87"/>
                    </a:lnTo>
                    <a:lnTo>
                      <a:pt x="43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4" y="93"/>
                    </a:lnTo>
                    <a:lnTo>
                      <a:pt x="46" y="93"/>
                    </a:lnTo>
                    <a:lnTo>
                      <a:pt x="46" y="95"/>
                    </a:lnTo>
                    <a:lnTo>
                      <a:pt x="46" y="96"/>
                    </a:lnTo>
                    <a:lnTo>
                      <a:pt x="47" y="98"/>
                    </a:lnTo>
                    <a:lnTo>
                      <a:pt x="47" y="99"/>
                    </a:lnTo>
                    <a:lnTo>
                      <a:pt x="47" y="101"/>
                    </a:lnTo>
                    <a:lnTo>
                      <a:pt x="49" y="102"/>
                    </a:lnTo>
                    <a:lnTo>
                      <a:pt x="49" y="104"/>
                    </a:lnTo>
                    <a:lnTo>
                      <a:pt x="50" y="107"/>
                    </a:lnTo>
                    <a:lnTo>
                      <a:pt x="50" y="108"/>
                    </a:lnTo>
                    <a:lnTo>
                      <a:pt x="52" y="110"/>
                    </a:lnTo>
                    <a:lnTo>
                      <a:pt x="52" y="113"/>
                    </a:lnTo>
                    <a:lnTo>
                      <a:pt x="53" y="115"/>
                    </a:lnTo>
                    <a:lnTo>
                      <a:pt x="53" y="118"/>
                    </a:lnTo>
                    <a:lnTo>
                      <a:pt x="55" y="119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8" y="127"/>
                    </a:lnTo>
                    <a:lnTo>
                      <a:pt x="58" y="128"/>
                    </a:lnTo>
                    <a:lnTo>
                      <a:pt x="59" y="130"/>
                    </a:lnTo>
                    <a:lnTo>
                      <a:pt x="59" y="131"/>
                    </a:lnTo>
                    <a:lnTo>
                      <a:pt x="61" y="134"/>
                    </a:lnTo>
                    <a:lnTo>
                      <a:pt x="61" y="136"/>
                    </a:lnTo>
                    <a:lnTo>
                      <a:pt x="61" y="138"/>
                    </a:lnTo>
                    <a:lnTo>
                      <a:pt x="62" y="138"/>
                    </a:lnTo>
                    <a:lnTo>
                      <a:pt x="62" y="139"/>
                    </a:lnTo>
                    <a:lnTo>
                      <a:pt x="62" y="141"/>
                    </a:lnTo>
                    <a:lnTo>
                      <a:pt x="64" y="142"/>
                    </a:lnTo>
                    <a:lnTo>
                      <a:pt x="64" y="144"/>
                    </a:lnTo>
                    <a:lnTo>
                      <a:pt x="64" y="145"/>
                    </a:lnTo>
                    <a:lnTo>
                      <a:pt x="65" y="147"/>
                    </a:lnTo>
                    <a:lnTo>
                      <a:pt x="65" y="148"/>
                    </a:lnTo>
                    <a:lnTo>
                      <a:pt x="65" y="150"/>
                    </a:lnTo>
                    <a:lnTo>
                      <a:pt x="67" y="151"/>
                    </a:lnTo>
                    <a:lnTo>
                      <a:pt x="67" y="153"/>
                    </a:lnTo>
                    <a:lnTo>
                      <a:pt x="67" y="154"/>
                    </a:lnTo>
                    <a:lnTo>
                      <a:pt x="69" y="156"/>
                    </a:lnTo>
                    <a:lnTo>
                      <a:pt x="69" y="157"/>
                    </a:lnTo>
                    <a:lnTo>
                      <a:pt x="69" y="159"/>
                    </a:lnTo>
                    <a:lnTo>
                      <a:pt x="70" y="162"/>
                    </a:lnTo>
                    <a:lnTo>
                      <a:pt x="70" y="164"/>
                    </a:lnTo>
                    <a:lnTo>
                      <a:pt x="72" y="165"/>
                    </a:lnTo>
                    <a:lnTo>
                      <a:pt x="72" y="168"/>
                    </a:lnTo>
                    <a:lnTo>
                      <a:pt x="73" y="170"/>
                    </a:lnTo>
                    <a:lnTo>
                      <a:pt x="73" y="173"/>
                    </a:lnTo>
                    <a:lnTo>
                      <a:pt x="75" y="176"/>
                    </a:lnTo>
                    <a:lnTo>
                      <a:pt x="75" y="177"/>
                    </a:lnTo>
                    <a:lnTo>
                      <a:pt x="76" y="180"/>
                    </a:lnTo>
                    <a:lnTo>
                      <a:pt x="76" y="182"/>
                    </a:lnTo>
                    <a:lnTo>
                      <a:pt x="76" y="183"/>
                    </a:lnTo>
                    <a:lnTo>
                      <a:pt x="78" y="186"/>
                    </a:lnTo>
                    <a:lnTo>
                      <a:pt x="78" y="188"/>
                    </a:lnTo>
                    <a:lnTo>
                      <a:pt x="78" y="189"/>
                    </a:lnTo>
                    <a:lnTo>
                      <a:pt x="79" y="191"/>
                    </a:lnTo>
                    <a:lnTo>
                      <a:pt x="79" y="193"/>
                    </a:lnTo>
                    <a:lnTo>
                      <a:pt x="79" y="194"/>
                    </a:lnTo>
                    <a:lnTo>
                      <a:pt x="81" y="196"/>
                    </a:lnTo>
                    <a:lnTo>
                      <a:pt x="81" y="197"/>
                    </a:lnTo>
                    <a:lnTo>
                      <a:pt x="81" y="199"/>
                    </a:lnTo>
                    <a:lnTo>
                      <a:pt x="82" y="200"/>
                    </a:lnTo>
                    <a:lnTo>
                      <a:pt x="82" y="202"/>
                    </a:lnTo>
                    <a:lnTo>
                      <a:pt x="82" y="203"/>
                    </a:lnTo>
                    <a:lnTo>
                      <a:pt x="82" y="205"/>
                    </a:lnTo>
                    <a:lnTo>
                      <a:pt x="84" y="206"/>
                    </a:lnTo>
                    <a:lnTo>
                      <a:pt x="84" y="208"/>
                    </a:lnTo>
                    <a:lnTo>
                      <a:pt x="85" y="209"/>
                    </a:lnTo>
                    <a:lnTo>
                      <a:pt x="85" y="211"/>
                    </a:lnTo>
                    <a:lnTo>
                      <a:pt x="85" y="214"/>
                    </a:lnTo>
                    <a:lnTo>
                      <a:pt x="87" y="215"/>
                    </a:lnTo>
                    <a:lnTo>
                      <a:pt x="87" y="217"/>
                    </a:lnTo>
                    <a:lnTo>
                      <a:pt x="87" y="219"/>
                    </a:lnTo>
                    <a:lnTo>
                      <a:pt x="88" y="222"/>
                    </a:lnTo>
                    <a:lnTo>
                      <a:pt x="88" y="223"/>
                    </a:lnTo>
                    <a:lnTo>
                      <a:pt x="90" y="226"/>
                    </a:lnTo>
                    <a:lnTo>
                      <a:pt x="90" y="228"/>
                    </a:lnTo>
                    <a:lnTo>
                      <a:pt x="91" y="231"/>
                    </a:lnTo>
                    <a:lnTo>
                      <a:pt x="91" y="232"/>
                    </a:lnTo>
                    <a:lnTo>
                      <a:pt x="93" y="235"/>
                    </a:lnTo>
                    <a:lnTo>
                      <a:pt x="93" y="237"/>
                    </a:lnTo>
                    <a:lnTo>
                      <a:pt x="94" y="240"/>
                    </a:lnTo>
                    <a:lnTo>
                      <a:pt x="94" y="241"/>
                    </a:lnTo>
                    <a:lnTo>
                      <a:pt x="94" y="243"/>
                    </a:lnTo>
                    <a:lnTo>
                      <a:pt x="96" y="245"/>
                    </a:lnTo>
                    <a:lnTo>
                      <a:pt x="96" y="246"/>
                    </a:lnTo>
                    <a:lnTo>
                      <a:pt x="96" y="248"/>
                    </a:lnTo>
                    <a:lnTo>
                      <a:pt x="96" y="249"/>
                    </a:lnTo>
                    <a:lnTo>
                      <a:pt x="98" y="251"/>
                    </a:lnTo>
                    <a:lnTo>
                      <a:pt x="98" y="252"/>
                    </a:lnTo>
                    <a:lnTo>
                      <a:pt x="98" y="254"/>
                    </a:lnTo>
                    <a:lnTo>
                      <a:pt x="98" y="255"/>
                    </a:lnTo>
                    <a:lnTo>
                      <a:pt x="98" y="257"/>
                    </a:lnTo>
                    <a:lnTo>
                      <a:pt x="99" y="258"/>
                    </a:lnTo>
                    <a:lnTo>
                      <a:pt x="99" y="260"/>
                    </a:lnTo>
                    <a:lnTo>
                      <a:pt x="99" y="261"/>
                    </a:lnTo>
                    <a:lnTo>
                      <a:pt x="99" y="263"/>
                    </a:lnTo>
                    <a:lnTo>
                      <a:pt x="99" y="264"/>
                    </a:lnTo>
                    <a:lnTo>
                      <a:pt x="99" y="266"/>
                    </a:lnTo>
                    <a:lnTo>
                      <a:pt x="99" y="267"/>
                    </a:lnTo>
                    <a:lnTo>
                      <a:pt x="99" y="269"/>
                    </a:lnTo>
                    <a:lnTo>
                      <a:pt x="101" y="271"/>
                    </a:lnTo>
                    <a:lnTo>
                      <a:pt x="101" y="272"/>
                    </a:lnTo>
                    <a:lnTo>
                      <a:pt x="101" y="274"/>
                    </a:lnTo>
                    <a:lnTo>
                      <a:pt x="101" y="275"/>
                    </a:lnTo>
                    <a:lnTo>
                      <a:pt x="101" y="278"/>
                    </a:lnTo>
                    <a:lnTo>
                      <a:pt x="101" y="280"/>
                    </a:lnTo>
                    <a:lnTo>
                      <a:pt x="101" y="281"/>
                    </a:lnTo>
                    <a:lnTo>
                      <a:pt x="101" y="284"/>
                    </a:lnTo>
                    <a:lnTo>
                      <a:pt x="101" y="286"/>
                    </a:lnTo>
                    <a:lnTo>
                      <a:pt x="102" y="287"/>
                    </a:lnTo>
                    <a:lnTo>
                      <a:pt x="102" y="289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2" y="293"/>
                    </a:lnTo>
                    <a:lnTo>
                      <a:pt x="102" y="295"/>
                    </a:lnTo>
                    <a:lnTo>
                      <a:pt x="102" y="297"/>
                    </a:lnTo>
                    <a:lnTo>
                      <a:pt x="102" y="298"/>
                    </a:lnTo>
                    <a:lnTo>
                      <a:pt x="102" y="300"/>
                    </a:lnTo>
                    <a:lnTo>
                      <a:pt x="102" y="301"/>
                    </a:lnTo>
                    <a:lnTo>
                      <a:pt x="104" y="303"/>
                    </a:lnTo>
                    <a:lnTo>
                      <a:pt x="104" y="304"/>
                    </a:lnTo>
                    <a:lnTo>
                      <a:pt x="104" y="306"/>
                    </a:lnTo>
                    <a:lnTo>
                      <a:pt x="104" y="307"/>
                    </a:lnTo>
                    <a:lnTo>
                      <a:pt x="104" y="309"/>
                    </a:lnTo>
                    <a:lnTo>
                      <a:pt x="104" y="310"/>
                    </a:lnTo>
                    <a:lnTo>
                      <a:pt x="104" y="312"/>
                    </a:lnTo>
                    <a:lnTo>
                      <a:pt x="105" y="312"/>
                    </a:lnTo>
                    <a:lnTo>
                      <a:pt x="105" y="313"/>
                    </a:lnTo>
                    <a:lnTo>
                      <a:pt x="105" y="315"/>
                    </a:lnTo>
                    <a:lnTo>
                      <a:pt x="105" y="316"/>
                    </a:lnTo>
                    <a:lnTo>
                      <a:pt x="105" y="318"/>
                    </a:lnTo>
                    <a:lnTo>
                      <a:pt x="105" y="319"/>
                    </a:lnTo>
                    <a:lnTo>
                      <a:pt x="107" y="321"/>
                    </a:lnTo>
                    <a:lnTo>
                      <a:pt x="107" y="323"/>
                    </a:lnTo>
                    <a:lnTo>
                      <a:pt x="107" y="324"/>
                    </a:lnTo>
                    <a:lnTo>
                      <a:pt x="107" y="326"/>
                    </a:lnTo>
                    <a:lnTo>
                      <a:pt x="107" y="327"/>
                    </a:lnTo>
                    <a:lnTo>
                      <a:pt x="107" y="329"/>
                    </a:lnTo>
                    <a:lnTo>
                      <a:pt x="108" y="330"/>
                    </a:lnTo>
                    <a:lnTo>
                      <a:pt x="108" y="332"/>
                    </a:lnTo>
                    <a:lnTo>
                      <a:pt x="108" y="333"/>
                    </a:lnTo>
                    <a:lnTo>
                      <a:pt x="108" y="335"/>
                    </a:lnTo>
                    <a:lnTo>
                      <a:pt x="108" y="336"/>
                    </a:lnTo>
                    <a:lnTo>
                      <a:pt x="108" y="338"/>
                    </a:lnTo>
                    <a:lnTo>
                      <a:pt x="108" y="339"/>
                    </a:lnTo>
                    <a:lnTo>
                      <a:pt x="108" y="341"/>
                    </a:lnTo>
                    <a:lnTo>
                      <a:pt x="108" y="342"/>
                    </a:lnTo>
                    <a:lnTo>
                      <a:pt x="108" y="344"/>
                    </a:lnTo>
                    <a:lnTo>
                      <a:pt x="108" y="345"/>
                    </a:lnTo>
                    <a:lnTo>
                      <a:pt x="107" y="347"/>
                    </a:lnTo>
                    <a:lnTo>
                      <a:pt x="107" y="350"/>
                    </a:lnTo>
                    <a:lnTo>
                      <a:pt x="107" y="352"/>
                    </a:lnTo>
                    <a:lnTo>
                      <a:pt x="107" y="355"/>
                    </a:lnTo>
                    <a:lnTo>
                      <a:pt x="107" y="356"/>
                    </a:lnTo>
                    <a:lnTo>
                      <a:pt x="107" y="359"/>
                    </a:lnTo>
                    <a:lnTo>
                      <a:pt x="107" y="362"/>
                    </a:lnTo>
                    <a:lnTo>
                      <a:pt x="107" y="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4" name="Freeform 572"/>
              <p:cNvSpPr>
                <a:spLocks noChangeAspect="1"/>
              </p:cNvSpPr>
              <p:nvPr/>
            </p:nvSpPr>
            <p:spPr bwMode="auto">
              <a:xfrm>
                <a:off x="3403" y="2587"/>
                <a:ext cx="55" cy="183"/>
              </a:xfrm>
              <a:custGeom>
                <a:avLst/>
                <a:gdLst>
                  <a:gd name="T0" fmla="*/ 2 w 108"/>
                  <a:gd name="T1" fmla="*/ 3 h 365"/>
                  <a:gd name="T2" fmla="*/ 3 w 108"/>
                  <a:gd name="T3" fmla="*/ 6 h 365"/>
                  <a:gd name="T4" fmla="*/ 5 w 108"/>
                  <a:gd name="T5" fmla="*/ 8 h 365"/>
                  <a:gd name="T6" fmla="*/ 6 w 108"/>
                  <a:gd name="T7" fmla="*/ 10 h 365"/>
                  <a:gd name="T8" fmla="*/ 6 w 108"/>
                  <a:gd name="T9" fmla="*/ 12 h 365"/>
                  <a:gd name="T10" fmla="*/ 7 w 108"/>
                  <a:gd name="T11" fmla="*/ 13 h 365"/>
                  <a:gd name="T12" fmla="*/ 8 w 108"/>
                  <a:gd name="T13" fmla="*/ 15 h 365"/>
                  <a:gd name="T14" fmla="*/ 9 w 108"/>
                  <a:gd name="T15" fmla="*/ 16 h 365"/>
                  <a:gd name="T16" fmla="*/ 9 w 108"/>
                  <a:gd name="T17" fmla="*/ 18 h 365"/>
                  <a:gd name="T18" fmla="*/ 10 w 108"/>
                  <a:gd name="T19" fmla="*/ 20 h 365"/>
                  <a:gd name="T20" fmla="*/ 11 w 108"/>
                  <a:gd name="T21" fmla="*/ 21 h 365"/>
                  <a:gd name="T22" fmla="*/ 11 w 108"/>
                  <a:gd name="T23" fmla="*/ 22 h 365"/>
                  <a:gd name="T24" fmla="*/ 11 w 108"/>
                  <a:gd name="T25" fmla="*/ 24 h 365"/>
                  <a:gd name="T26" fmla="*/ 12 w 108"/>
                  <a:gd name="T27" fmla="*/ 25 h 365"/>
                  <a:gd name="T28" fmla="*/ 13 w 108"/>
                  <a:gd name="T29" fmla="*/ 26 h 365"/>
                  <a:gd name="T30" fmla="*/ 13 w 108"/>
                  <a:gd name="T31" fmla="*/ 29 h 365"/>
                  <a:gd name="T32" fmla="*/ 14 w 108"/>
                  <a:gd name="T33" fmla="*/ 30 h 365"/>
                  <a:gd name="T34" fmla="*/ 15 w 108"/>
                  <a:gd name="T35" fmla="*/ 32 h 365"/>
                  <a:gd name="T36" fmla="*/ 16 w 108"/>
                  <a:gd name="T37" fmla="*/ 34 h 365"/>
                  <a:gd name="T38" fmla="*/ 16 w 108"/>
                  <a:gd name="T39" fmla="*/ 36 h 365"/>
                  <a:gd name="T40" fmla="*/ 17 w 108"/>
                  <a:gd name="T41" fmla="*/ 37 h 365"/>
                  <a:gd name="T42" fmla="*/ 17 w 108"/>
                  <a:gd name="T43" fmla="*/ 38 h 365"/>
                  <a:gd name="T44" fmla="*/ 18 w 108"/>
                  <a:gd name="T45" fmla="*/ 40 h 365"/>
                  <a:gd name="T46" fmla="*/ 19 w 108"/>
                  <a:gd name="T47" fmla="*/ 42 h 365"/>
                  <a:gd name="T48" fmla="*/ 19 w 108"/>
                  <a:gd name="T49" fmla="*/ 44 h 365"/>
                  <a:gd name="T50" fmla="*/ 20 w 108"/>
                  <a:gd name="T51" fmla="*/ 46 h 365"/>
                  <a:gd name="T52" fmla="*/ 20 w 108"/>
                  <a:gd name="T53" fmla="*/ 48 h 365"/>
                  <a:gd name="T54" fmla="*/ 21 w 108"/>
                  <a:gd name="T55" fmla="*/ 49 h 365"/>
                  <a:gd name="T56" fmla="*/ 21 w 108"/>
                  <a:gd name="T57" fmla="*/ 50 h 365"/>
                  <a:gd name="T58" fmla="*/ 22 w 108"/>
                  <a:gd name="T59" fmla="*/ 52 h 365"/>
                  <a:gd name="T60" fmla="*/ 22 w 108"/>
                  <a:gd name="T61" fmla="*/ 53 h 365"/>
                  <a:gd name="T62" fmla="*/ 22 w 108"/>
                  <a:gd name="T63" fmla="*/ 55 h 365"/>
                  <a:gd name="T64" fmla="*/ 23 w 108"/>
                  <a:gd name="T65" fmla="*/ 57 h 365"/>
                  <a:gd name="T66" fmla="*/ 24 w 108"/>
                  <a:gd name="T67" fmla="*/ 59 h 365"/>
                  <a:gd name="T68" fmla="*/ 24 w 108"/>
                  <a:gd name="T69" fmla="*/ 61 h 365"/>
                  <a:gd name="T70" fmla="*/ 25 w 108"/>
                  <a:gd name="T71" fmla="*/ 63 h 365"/>
                  <a:gd name="T72" fmla="*/ 25 w 108"/>
                  <a:gd name="T73" fmla="*/ 64 h 365"/>
                  <a:gd name="T74" fmla="*/ 25 w 108"/>
                  <a:gd name="T75" fmla="*/ 65 h 365"/>
                  <a:gd name="T76" fmla="*/ 25 w 108"/>
                  <a:gd name="T77" fmla="*/ 66 h 365"/>
                  <a:gd name="T78" fmla="*/ 26 w 108"/>
                  <a:gd name="T79" fmla="*/ 68 h 365"/>
                  <a:gd name="T80" fmla="*/ 26 w 108"/>
                  <a:gd name="T81" fmla="*/ 70 h 365"/>
                  <a:gd name="T82" fmla="*/ 26 w 108"/>
                  <a:gd name="T83" fmla="*/ 71 h 365"/>
                  <a:gd name="T84" fmla="*/ 26 w 108"/>
                  <a:gd name="T85" fmla="*/ 73 h 365"/>
                  <a:gd name="T86" fmla="*/ 26 w 108"/>
                  <a:gd name="T87" fmla="*/ 75 h 365"/>
                  <a:gd name="T88" fmla="*/ 26 w 108"/>
                  <a:gd name="T89" fmla="*/ 76 h 365"/>
                  <a:gd name="T90" fmla="*/ 27 w 108"/>
                  <a:gd name="T91" fmla="*/ 76 h 365"/>
                  <a:gd name="T92" fmla="*/ 27 w 108"/>
                  <a:gd name="T93" fmla="*/ 77 h 365"/>
                  <a:gd name="T94" fmla="*/ 27 w 108"/>
                  <a:gd name="T95" fmla="*/ 78 h 365"/>
                  <a:gd name="T96" fmla="*/ 27 w 108"/>
                  <a:gd name="T97" fmla="*/ 79 h 365"/>
                  <a:gd name="T98" fmla="*/ 27 w 108"/>
                  <a:gd name="T99" fmla="*/ 80 h 365"/>
                  <a:gd name="T100" fmla="*/ 28 w 108"/>
                  <a:gd name="T101" fmla="*/ 81 h 365"/>
                  <a:gd name="T102" fmla="*/ 28 w 108"/>
                  <a:gd name="T103" fmla="*/ 82 h 365"/>
                  <a:gd name="T104" fmla="*/ 28 w 108"/>
                  <a:gd name="T105" fmla="*/ 83 h 365"/>
                  <a:gd name="T106" fmla="*/ 28 w 108"/>
                  <a:gd name="T107" fmla="*/ 84 h 365"/>
                  <a:gd name="T108" fmla="*/ 28 w 108"/>
                  <a:gd name="T109" fmla="*/ 86 h 365"/>
                  <a:gd name="T110" fmla="*/ 28 w 108"/>
                  <a:gd name="T111" fmla="*/ 87 h 365"/>
                  <a:gd name="T112" fmla="*/ 28 w 108"/>
                  <a:gd name="T113" fmla="*/ 89 h 3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"/>
                  <a:gd name="T172" fmla="*/ 0 h 365"/>
                  <a:gd name="T173" fmla="*/ 108 w 108"/>
                  <a:gd name="T174" fmla="*/ 365 h 3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" h="365">
                    <a:moveTo>
                      <a:pt x="0" y="0"/>
                    </a:moveTo>
                    <a:lnTo>
                      <a:pt x="1" y="3"/>
                    </a:lnTo>
                    <a:lnTo>
                      <a:pt x="4" y="8"/>
                    </a:lnTo>
                    <a:lnTo>
                      <a:pt x="6" y="11"/>
                    </a:lnTo>
                    <a:lnTo>
                      <a:pt x="7" y="14"/>
                    </a:lnTo>
                    <a:lnTo>
                      <a:pt x="9" y="17"/>
                    </a:lnTo>
                    <a:lnTo>
                      <a:pt x="10" y="20"/>
                    </a:lnTo>
                    <a:lnTo>
                      <a:pt x="12" y="23"/>
                    </a:lnTo>
                    <a:lnTo>
                      <a:pt x="13" y="26"/>
                    </a:lnTo>
                    <a:lnTo>
                      <a:pt x="15" y="27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20" y="37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6" y="47"/>
                    </a:lnTo>
                    <a:lnTo>
                      <a:pt x="26" y="49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3" y="67"/>
                    </a:lnTo>
                    <a:lnTo>
                      <a:pt x="35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8" y="78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41" y="81"/>
                    </a:lnTo>
                    <a:lnTo>
                      <a:pt x="41" y="82"/>
                    </a:lnTo>
                    <a:lnTo>
                      <a:pt x="41" y="84"/>
                    </a:lnTo>
                    <a:lnTo>
                      <a:pt x="43" y="86"/>
                    </a:lnTo>
                    <a:lnTo>
                      <a:pt x="43" y="87"/>
                    </a:lnTo>
                    <a:lnTo>
                      <a:pt x="43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4" y="93"/>
                    </a:lnTo>
                    <a:lnTo>
                      <a:pt x="46" y="93"/>
                    </a:lnTo>
                    <a:lnTo>
                      <a:pt x="46" y="95"/>
                    </a:lnTo>
                    <a:lnTo>
                      <a:pt x="46" y="96"/>
                    </a:lnTo>
                    <a:lnTo>
                      <a:pt x="47" y="98"/>
                    </a:lnTo>
                    <a:lnTo>
                      <a:pt x="47" y="99"/>
                    </a:lnTo>
                    <a:lnTo>
                      <a:pt x="47" y="101"/>
                    </a:lnTo>
                    <a:lnTo>
                      <a:pt x="49" y="102"/>
                    </a:lnTo>
                    <a:lnTo>
                      <a:pt x="49" y="104"/>
                    </a:lnTo>
                    <a:lnTo>
                      <a:pt x="50" y="107"/>
                    </a:lnTo>
                    <a:lnTo>
                      <a:pt x="50" y="108"/>
                    </a:lnTo>
                    <a:lnTo>
                      <a:pt x="52" y="110"/>
                    </a:lnTo>
                    <a:lnTo>
                      <a:pt x="52" y="113"/>
                    </a:lnTo>
                    <a:lnTo>
                      <a:pt x="53" y="115"/>
                    </a:lnTo>
                    <a:lnTo>
                      <a:pt x="53" y="118"/>
                    </a:lnTo>
                    <a:lnTo>
                      <a:pt x="55" y="119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8" y="127"/>
                    </a:lnTo>
                    <a:lnTo>
                      <a:pt x="58" y="128"/>
                    </a:lnTo>
                    <a:lnTo>
                      <a:pt x="59" y="130"/>
                    </a:lnTo>
                    <a:lnTo>
                      <a:pt x="59" y="131"/>
                    </a:lnTo>
                    <a:lnTo>
                      <a:pt x="61" y="134"/>
                    </a:lnTo>
                    <a:lnTo>
                      <a:pt x="61" y="136"/>
                    </a:lnTo>
                    <a:lnTo>
                      <a:pt x="61" y="138"/>
                    </a:lnTo>
                    <a:lnTo>
                      <a:pt x="62" y="138"/>
                    </a:lnTo>
                    <a:lnTo>
                      <a:pt x="62" y="139"/>
                    </a:lnTo>
                    <a:lnTo>
                      <a:pt x="62" y="141"/>
                    </a:lnTo>
                    <a:lnTo>
                      <a:pt x="64" y="142"/>
                    </a:lnTo>
                    <a:lnTo>
                      <a:pt x="64" y="144"/>
                    </a:lnTo>
                    <a:lnTo>
                      <a:pt x="64" y="145"/>
                    </a:lnTo>
                    <a:lnTo>
                      <a:pt x="65" y="147"/>
                    </a:lnTo>
                    <a:lnTo>
                      <a:pt x="65" y="148"/>
                    </a:lnTo>
                    <a:lnTo>
                      <a:pt x="65" y="150"/>
                    </a:lnTo>
                    <a:lnTo>
                      <a:pt x="67" y="151"/>
                    </a:lnTo>
                    <a:lnTo>
                      <a:pt x="67" y="153"/>
                    </a:lnTo>
                    <a:lnTo>
                      <a:pt x="67" y="154"/>
                    </a:lnTo>
                    <a:lnTo>
                      <a:pt x="69" y="156"/>
                    </a:lnTo>
                    <a:lnTo>
                      <a:pt x="69" y="157"/>
                    </a:lnTo>
                    <a:lnTo>
                      <a:pt x="69" y="159"/>
                    </a:lnTo>
                    <a:lnTo>
                      <a:pt x="70" y="162"/>
                    </a:lnTo>
                    <a:lnTo>
                      <a:pt x="70" y="164"/>
                    </a:lnTo>
                    <a:lnTo>
                      <a:pt x="72" y="165"/>
                    </a:lnTo>
                    <a:lnTo>
                      <a:pt x="72" y="168"/>
                    </a:lnTo>
                    <a:lnTo>
                      <a:pt x="73" y="170"/>
                    </a:lnTo>
                    <a:lnTo>
                      <a:pt x="73" y="173"/>
                    </a:lnTo>
                    <a:lnTo>
                      <a:pt x="75" y="176"/>
                    </a:lnTo>
                    <a:lnTo>
                      <a:pt x="75" y="177"/>
                    </a:lnTo>
                    <a:lnTo>
                      <a:pt x="76" y="180"/>
                    </a:lnTo>
                    <a:lnTo>
                      <a:pt x="76" y="182"/>
                    </a:lnTo>
                    <a:lnTo>
                      <a:pt x="76" y="183"/>
                    </a:lnTo>
                    <a:lnTo>
                      <a:pt x="78" y="186"/>
                    </a:lnTo>
                    <a:lnTo>
                      <a:pt x="78" y="188"/>
                    </a:lnTo>
                    <a:lnTo>
                      <a:pt x="78" y="189"/>
                    </a:lnTo>
                    <a:lnTo>
                      <a:pt x="79" y="191"/>
                    </a:lnTo>
                    <a:lnTo>
                      <a:pt x="79" y="193"/>
                    </a:lnTo>
                    <a:lnTo>
                      <a:pt x="79" y="194"/>
                    </a:lnTo>
                    <a:lnTo>
                      <a:pt x="81" y="196"/>
                    </a:lnTo>
                    <a:lnTo>
                      <a:pt x="81" y="197"/>
                    </a:lnTo>
                    <a:lnTo>
                      <a:pt x="81" y="199"/>
                    </a:lnTo>
                    <a:lnTo>
                      <a:pt x="82" y="200"/>
                    </a:lnTo>
                    <a:lnTo>
                      <a:pt x="82" y="202"/>
                    </a:lnTo>
                    <a:lnTo>
                      <a:pt x="82" y="203"/>
                    </a:lnTo>
                    <a:lnTo>
                      <a:pt x="82" y="205"/>
                    </a:lnTo>
                    <a:lnTo>
                      <a:pt x="84" y="206"/>
                    </a:lnTo>
                    <a:lnTo>
                      <a:pt x="84" y="208"/>
                    </a:lnTo>
                    <a:lnTo>
                      <a:pt x="85" y="209"/>
                    </a:lnTo>
                    <a:lnTo>
                      <a:pt x="85" y="211"/>
                    </a:lnTo>
                    <a:lnTo>
                      <a:pt x="85" y="214"/>
                    </a:lnTo>
                    <a:lnTo>
                      <a:pt x="87" y="215"/>
                    </a:lnTo>
                    <a:lnTo>
                      <a:pt x="87" y="217"/>
                    </a:lnTo>
                    <a:lnTo>
                      <a:pt x="87" y="219"/>
                    </a:lnTo>
                    <a:lnTo>
                      <a:pt x="88" y="222"/>
                    </a:lnTo>
                    <a:lnTo>
                      <a:pt x="88" y="223"/>
                    </a:lnTo>
                    <a:lnTo>
                      <a:pt x="90" y="226"/>
                    </a:lnTo>
                    <a:lnTo>
                      <a:pt x="90" y="228"/>
                    </a:lnTo>
                    <a:lnTo>
                      <a:pt x="91" y="231"/>
                    </a:lnTo>
                    <a:lnTo>
                      <a:pt x="91" y="232"/>
                    </a:lnTo>
                    <a:lnTo>
                      <a:pt x="93" y="235"/>
                    </a:lnTo>
                    <a:lnTo>
                      <a:pt x="93" y="237"/>
                    </a:lnTo>
                    <a:lnTo>
                      <a:pt x="94" y="240"/>
                    </a:lnTo>
                    <a:lnTo>
                      <a:pt x="94" y="241"/>
                    </a:lnTo>
                    <a:lnTo>
                      <a:pt x="94" y="243"/>
                    </a:lnTo>
                    <a:lnTo>
                      <a:pt x="96" y="245"/>
                    </a:lnTo>
                    <a:lnTo>
                      <a:pt x="96" y="246"/>
                    </a:lnTo>
                    <a:lnTo>
                      <a:pt x="96" y="248"/>
                    </a:lnTo>
                    <a:lnTo>
                      <a:pt x="96" y="249"/>
                    </a:lnTo>
                    <a:lnTo>
                      <a:pt x="98" y="251"/>
                    </a:lnTo>
                    <a:lnTo>
                      <a:pt x="98" y="252"/>
                    </a:lnTo>
                    <a:lnTo>
                      <a:pt x="98" y="254"/>
                    </a:lnTo>
                    <a:lnTo>
                      <a:pt x="98" y="255"/>
                    </a:lnTo>
                    <a:lnTo>
                      <a:pt x="98" y="257"/>
                    </a:lnTo>
                    <a:lnTo>
                      <a:pt x="99" y="258"/>
                    </a:lnTo>
                    <a:lnTo>
                      <a:pt x="99" y="260"/>
                    </a:lnTo>
                    <a:lnTo>
                      <a:pt x="99" y="261"/>
                    </a:lnTo>
                    <a:lnTo>
                      <a:pt x="99" y="263"/>
                    </a:lnTo>
                    <a:lnTo>
                      <a:pt x="99" y="264"/>
                    </a:lnTo>
                    <a:lnTo>
                      <a:pt x="99" y="266"/>
                    </a:lnTo>
                    <a:lnTo>
                      <a:pt x="99" y="267"/>
                    </a:lnTo>
                    <a:lnTo>
                      <a:pt x="99" y="269"/>
                    </a:lnTo>
                    <a:lnTo>
                      <a:pt x="101" y="271"/>
                    </a:lnTo>
                    <a:lnTo>
                      <a:pt x="101" y="272"/>
                    </a:lnTo>
                    <a:lnTo>
                      <a:pt x="101" y="274"/>
                    </a:lnTo>
                    <a:lnTo>
                      <a:pt x="101" y="275"/>
                    </a:lnTo>
                    <a:lnTo>
                      <a:pt x="101" y="278"/>
                    </a:lnTo>
                    <a:lnTo>
                      <a:pt x="101" y="280"/>
                    </a:lnTo>
                    <a:lnTo>
                      <a:pt x="101" y="281"/>
                    </a:lnTo>
                    <a:lnTo>
                      <a:pt x="101" y="284"/>
                    </a:lnTo>
                    <a:lnTo>
                      <a:pt x="101" y="286"/>
                    </a:lnTo>
                    <a:lnTo>
                      <a:pt x="102" y="287"/>
                    </a:lnTo>
                    <a:lnTo>
                      <a:pt x="102" y="289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2" y="293"/>
                    </a:lnTo>
                    <a:lnTo>
                      <a:pt x="102" y="295"/>
                    </a:lnTo>
                    <a:lnTo>
                      <a:pt x="102" y="297"/>
                    </a:lnTo>
                    <a:lnTo>
                      <a:pt x="102" y="298"/>
                    </a:lnTo>
                    <a:lnTo>
                      <a:pt x="102" y="300"/>
                    </a:lnTo>
                    <a:lnTo>
                      <a:pt x="102" y="301"/>
                    </a:lnTo>
                    <a:lnTo>
                      <a:pt x="104" y="303"/>
                    </a:lnTo>
                    <a:lnTo>
                      <a:pt x="104" y="304"/>
                    </a:lnTo>
                    <a:lnTo>
                      <a:pt x="104" y="306"/>
                    </a:lnTo>
                    <a:lnTo>
                      <a:pt x="104" y="307"/>
                    </a:lnTo>
                    <a:lnTo>
                      <a:pt x="104" y="309"/>
                    </a:lnTo>
                    <a:lnTo>
                      <a:pt x="104" y="310"/>
                    </a:lnTo>
                    <a:lnTo>
                      <a:pt x="104" y="312"/>
                    </a:lnTo>
                    <a:lnTo>
                      <a:pt x="105" y="312"/>
                    </a:lnTo>
                    <a:lnTo>
                      <a:pt x="105" y="313"/>
                    </a:lnTo>
                    <a:lnTo>
                      <a:pt x="105" y="315"/>
                    </a:lnTo>
                    <a:lnTo>
                      <a:pt x="105" y="316"/>
                    </a:lnTo>
                    <a:lnTo>
                      <a:pt x="105" y="318"/>
                    </a:lnTo>
                    <a:lnTo>
                      <a:pt x="105" y="319"/>
                    </a:lnTo>
                    <a:lnTo>
                      <a:pt x="107" y="321"/>
                    </a:lnTo>
                    <a:lnTo>
                      <a:pt x="107" y="323"/>
                    </a:lnTo>
                    <a:lnTo>
                      <a:pt x="107" y="324"/>
                    </a:lnTo>
                    <a:lnTo>
                      <a:pt x="107" y="326"/>
                    </a:lnTo>
                    <a:lnTo>
                      <a:pt x="107" y="327"/>
                    </a:lnTo>
                    <a:lnTo>
                      <a:pt x="107" y="329"/>
                    </a:lnTo>
                    <a:lnTo>
                      <a:pt x="108" y="330"/>
                    </a:lnTo>
                    <a:lnTo>
                      <a:pt x="108" y="332"/>
                    </a:lnTo>
                    <a:lnTo>
                      <a:pt x="108" y="333"/>
                    </a:lnTo>
                    <a:lnTo>
                      <a:pt x="108" y="335"/>
                    </a:lnTo>
                    <a:lnTo>
                      <a:pt x="108" y="336"/>
                    </a:lnTo>
                    <a:lnTo>
                      <a:pt x="108" y="338"/>
                    </a:lnTo>
                    <a:lnTo>
                      <a:pt x="108" y="339"/>
                    </a:lnTo>
                    <a:lnTo>
                      <a:pt x="108" y="341"/>
                    </a:lnTo>
                    <a:lnTo>
                      <a:pt x="108" y="342"/>
                    </a:lnTo>
                    <a:lnTo>
                      <a:pt x="108" y="344"/>
                    </a:lnTo>
                    <a:lnTo>
                      <a:pt x="108" y="345"/>
                    </a:lnTo>
                    <a:lnTo>
                      <a:pt x="107" y="347"/>
                    </a:lnTo>
                    <a:lnTo>
                      <a:pt x="107" y="350"/>
                    </a:lnTo>
                    <a:lnTo>
                      <a:pt x="107" y="352"/>
                    </a:lnTo>
                    <a:lnTo>
                      <a:pt x="107" y="355"/>
                    </a:lnTo>
                    <a:lnTo>
                      <a:pt x="107" y="356"/>
                    </a:lnTo>
                    <a:lnTo>
                      <a:pt x="107" y="359"/>
                    </a:lnTo>
                    <a:lnTo>
                      <a:pt x="107" y="362"/>
                    </a:lnTo>
                    <a:lnTo>
                      <a:pt x="107" y="365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5" name="Freeform 573"/>
              <p:cNvSpPr>
                <a:spLocks noChangeAspect="1"/>
              </p:cNvSpPr>
              <p:nvPr/>
            </p:nvSpPr>
            <p:spPr bwMode="auto">
              <a:xfrm>
                <a:off x="3403" y="2768"/>
                <a:ext cx="55" cy="183"/>
              </a:xfrm>
              <a:custGeom>
                <a:avLst/>
                <a:gdLst>
                  <a:gd name="T0" fmla="*/ 2 w 108"/>
                  <a:gd name="T1" fmla="*/ 89 h 366"/>
                  <a:gd name="T2" fmla="*/ 3 w 108"/>
                  <a:gd name="T3" fmla="*/ 86 h 366"/>
                  <a:gd name="T4" fmla="*/ 5 w 108"/>
                  <a:gd name="T5" fmla="*/ 84 h 366"/>
                  <a:gd name="T6" fmla="*/ 6 w 108"/>
                  <a:gd name="T7" fmla="*/ 82 h 366"/>
                  <a:gd name="T8" fmla="*/ 6 w 108"/>
                  <a:gd name="T9" fmla="*/ 80 h 366"/>
                  <a:gd name="T10" fmla="*/ 7 w 108"/>
                  <a:gd name="T11" fmla="*/ 79 h 366"/>
                  <a:gd name="T12" fmla="*/ 8 w 108"/>
                  <a:gd name="T13" fmla="*/ 78 h 366"/>
                  <a:gd name="T14" fmla="*/ 9 w 108"/>
                  <a:gd name="T15" fmla="*/ 76 h 366"/>
                  <a:gd name="T16" fmla="*/ 9 w 108"/>
                  <a:gd name="T17" fmla="*/ 74 h 366"/>
                  <a:gd name="T18" fmla="*/ 10 w 108"/>
                  <a:gd name="T19" fmla="*/ 72 h 366"/>
                  <a:gd name="T20" fmla="*/ 11 w 108"/>
                  <a:gd name="T21" fmla="*/ 71 h 366"/>
                  <a:gd name="T22" fmla="*/ 11 w 108"/>
                  <a:gd name="T23" fmla="*/ 70 h 366"/>
                  <a:gd name="T24" fmla="*/ 11 w 108"/>
                  <a:gd name="T25" fmla="*/ 68 h 366"/>
                  <a:gd name="T26" fmla="*/ 12 w 108"/>
                  <a:gd name="T27" fmla="*/ 67 h 366"/>
                  <a:gd name="T28" fmla="*/ 13 w 108"/>
                  <a:gd name="T29" fmla="*/ 66 h 366"/>
                  <a:gd name="T30" fmla="*/ 13 w 108"/>
                  <a:gd name="T31" fmla="*/ 63 h 366"/>
                  <a:gd name="T32" fmla="*/ 14 w 108"/>
                  <a:gd name="T33" fmla="*/ 61 h 366"/>
                  <a:gd name="T34" fmla="*/ 15 w 108"/>
                  <a:gd name="T35" fmla="*/ 59 h 366"/>
                  <a:gd name="T36" fmla="*/ 16 w 108"/>
                  <a:gd name="T37" fmla="*/ 57 h 366"/>
                  <a:gd name="T38" fmla="*/ 16 w 108"/>
                  <a:gd name="T39" fmla="*/ 56 h 366"/>
                  <a:gd name="T40" fmla="*/ 17 w 108"/>
                  <a:gd name="T41" fmla="*/ 54 h 366"/>
                  <a:gd name="T42" fmla="*/ 17 w 108"/>
                  <a:gd name="T43" fmla="*/ 53 h 366"/>
                  <a:gd name="T44" fmla="*/ 18 w 108"/>
                  <a:gd name="T45" fmla="*/ 52 h 366"/>
                  <a:gd name="T46" fmla="*/ 19 w 108"/>
                  <a:gd name="T47" fmla="*/ 50 h 366"/>
                  <a:gd name="T48" fmla="*/ 19 w 108"/>
                  <a:gd name="T49" fmla="*/ 48 h 366"/>
                  <a:gd name="T50" fmla="*/ 20 w 108"/>
                  <a:gd name="T51" fmla="*/ 46 h 366"/>
                  <a:gd name="T52" fmla="*/ 20 w 108"/>
                  <a:gd name="T53" fmla="*/ 44 h 366"/>
                  <a:gd name="T54" fmla="*/ 21 w 108"/>
                  <a:gd name="T55" fmla="*/ 43 h 366"/>
                  <a:gd name="T56" fmla="*/ 21 w 108"/>
                  <a:gd name="T57" fmla="*/ 42 h 366"/>
                  <a:gd name="T58" fmla="*/ 22 w 108"/>
                  <a:gd name="T59" fmla="*/ 40 h 366"/>
                  <a:gd name="T60" fmla="*/ 22 w 108"/>
                  <a:gd name="T61" fmla="*/ 39 h 366"/>
                  <a:gd name="T62" fmla="*/ 22 w 108"/>
                  <a:gd name="T63" fmla="*/ 37 h 366"/>
                  <a:gd name="T64" fmla="*/ 23 w 108"/>
                  <a:gd name="T65" fmla="*/ 35 h 366"/>
                  <a:gd name="T66" fmla="*/ 24 w 108"/>
                  <a:gd name="T67" fmla="*/ 33 h 366"/>
                  <a:gd name="T68" fmla="*/ 24 w 108"/>
                  <a:gd name="T69" fmla="*/ 30 h 366"/>
                  <a:gd name="T70" fmla="*/ 25 w 108"/>
                  <a:gd name="T71" fmla="*/ 29 h 366"/>
                  <a:gd name="T72" fmla="*/ 25 w 108"/>
                  <a:gd name="T73" fmla="*/ 28 h 366"/>
                  <a:gd name="T74" fmla="*/ 25 w 108"/>
                  <a:gd name="T75" fmla="*/ 26 h 366"/>
                  <a:gd name="T76" fmla="*/ 25 w 108"/>
                  <a:gd name="T77" fmla="*/ 25 h 366"/>
                  <a:gd name="T78" fmla="*/ 26 w 108"/>
                  <a:gd name="T79" fmla="*/ 23 h 366"/>
                  <a:gd name="T80" fmla="*/ 26 w 108"/>
                  <a:gd name="T81" fmla="*/ 22 h 366"/>
                  <a:gd name="T82" fmla="*/ 26 w 108"/>
                  <a:gd name="T83" fmla="*/ 21 h 366"/>
                  <a:gd name="T84" fmla="*/ 26 w 108"/>
                  <a:gd name="T85" fmla="*/ 19 h 366"/>
                  <a:gd name="T86" fmla="*/ 26 w 108"/>
                  <a:gd name="T87" fmla="*/ 18 h 366"/>
                  <a:gd name="T88" fmla="*/ 26 w 108"/>
                  <a:gd name="T89" fmla="*/ 16 h 366"/>
                  <a:gd name="T90" fmla="*/ 27 w 108"/>
                  <a:gd name="T91" fmla="*/ 15 h 366"/>
                  <a:gd name="T92" fmla="*/ 27 w 108"/>
                  <a:gd name="T93" fmla="*/ 14 h 366"/>
                  <a:gd name="T94" fmla="*/ 27 w 108"/>
                  <a:gd name="T95" fmla="*/ 13 h 366"/>
                  <a:gd name="T96" fmla="*/ 27 w 108"/>
                  <a:gd name="T97" fmla="*/ 12 h 366"/>
                  <a:gd name="T98" fmla="*/ 27 w 108"/>
                  <a:gd name="T99" fmla="*/ 11 h 366"/>
                  <a:gd name="T100" fmla="*/ 28 w 108"/>
                  <a:gd name="T101" fmla="*/ 11 h 366"/>
                  <a:gd name="T102" fmla="*/ 28 w 108"/>
                  <a:gd name="T103" fmla="*/ 10 h 366"/>
                  <a:gd name="T104" fmla="*/ 28 w 108"/>
                  <a:gd name="T105" fmla="*/ 9 h 366"/>
                  <a:gd name="T106" fmla="*/ 28 w 108"/>
                  <a:gd name="T107" fmla="*/ 7 h 366"/>
                  <a:gd name="T108" fmla="*/ 28 w 108"/>
                  <a:gd name="T109" fmla="*/ 6 h 366"/>
                  <a:gd name="T110" fmla="*/ 28 w 108"/>
                  <a:gd name="T111" fmla="*/ 5 h 366"/>
                  <a:gd name="T112" fmla="*/ 28 w 108"/>
                  <a:gd name="T113" fmla="*/ 3 h 366"/>
                  <a:gd name="T114" fmla="*/ 0 w 108"/>
                  <a:gd name="T115" fmla="*/ 92 h 3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8"/>
                  <a:gd name="T175" fmla="*/ 0 h 366"/>
                  <a:gd name="T176" fmla="*/ 108 w 108"/>
                  <a:gd name="T177" fmla="*/ 366 h 3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8" h="366">
                    <a:moveTo>
                      <a:pt x="0" y="366"/>
                    </a:moveTo>
                    <a:lnTo>
                      <a:pt x="1" y="361"/>
                    </a:lnTo>
                    <a:lnTo>
                      <a:pt x="4" y="358"/>
                    </a:lnTo>
                    <a:lnTo>
                      <a:pt x="6" y="355"/>
                    </a:lnTo>
                    <a:lnTo>
                      <a:pt x="7" y="352"/>
                    </a:lnTo>
                    <a:lnTo>
                      <a:pt x="9" y="349"/>
                    </a:lnTo>
                    <a:lnTo>
                      <a:pt x="10" y="346"/>
                    </a:lnTo>
                    <a:lnTo>
                      <a:pt x="12" y="343"/>
                    </a:lnTo>
                    <a:lnTo>
                      <a:pt x="13" y="340"/>
                    </a:lnTo>
                    <a:lnTo>
                      <a:pt x="15" y="338"/>
                    </a:lnTo>
                    <a:lnTo>
                      <a:pt x="17" y="335"/>
                    </a:lnTo>
                    <a:lnTo>
                      <a:pt x="18" y="334"/>
                    </a:lnTo>
                    <a:lnTo>
                      <a:pt x="18" y="332"/>
                    </a:lnTo>
                    <a:lnTo>
                      <a:pt x="20" y="329"/>
                    </a:lnTo>
                    <a:lnTo>
                      <a:pt x="21" y="327"/>
                    </a:lnTo>
                    <a:lnTo>
                      <a:pt x="21" y="326"/>
                    </a:lnTo>
                    <a:lnTo>
                      <a:pt x="23" y="324"/>
                    </a:lnTo>
                    <a:lnTo>
                      <a:pt x="23" y="323"/>
                    </a:lnTo>
                    <a:lnTo>
                      <a:pt x="24" y="321"/>
                    </a:lnTo>
                    <a:lnTo>
                      <a:pt x="24" y="320"/>
                    </a:lnTo>
                    <a:lnTo>
                      <a:pt x="26" y="318"/>
                    </a:lnTo>
                    <a:lnTo>
                      <a:pt x="26" y="317"/>
                    </a:lnTo>
                    <a:lnTo>
                      <a:pt x="27" y="315"/>
                    </a:lnTo>
                    <a:lnTo>
                      <a:pt x="29" y="314"/>
                    </a:lnTo>
                    <a:lnTo>
                      <a:pt x="29" y="312"/>
                    </a:lnTo>
                    <a:lnTo>
                      <a:pt x="29" y="311"/>
                    </a:lnTo>
                    <a:lnTo>
                      <a:pt x="30" y="309"/>
                    </a:lnTo>
                    <a:lnTo>
                      <a:pt x="30" y="306"/>
                    </a:lnTo>
                    <a:lnTo>
                      <a:pt x="32" y="305"/>
                    </a:lnTo>
                    <a:lnTo>
                      <a:pt x="32" y="303"/>
                    </a:lnTo>
                    <a:lnTo>
                      <a:pt x="33" y="301"/>
                    </a:lnTo>
                    <a:lnTo>
                      <a:pt x="33" y="298"/>
                    </a:lnTo>
                    <a:lnTo>
                      <a:pt x="35" y="297"/>
                    </a:lnTo>
                    <a:lnTo>
                      <a:pt x="36" y="295"/>
                    </a:lnTo>
                    <a:lnTo>
                      <a:pt x="36" y="294"/>
                    </a:lnTo>
                    <a:lnTo>
                      <a:pt x="38" y="291"/>
                    </a:lnTo>
                    <a:lnTo>
                      <a:pt x="38" y="289"/>
                    </a:lnTo>
                    <a:lnTo>
                      <a:pt x="38" y="288"/>
                    </a:lnTo>
                    <a:lnTo>
                      <a:pt x="39" y="286"/>
                    </a:lnTo>
                    <a:lnTo>
                      <a:pt x="39" y="285"/>
                    </a:lnTo>
                    <a:lnTo>
                      <a:pt x="41" y="285"/>
                    </a:lnTo>
                    <a:lnTo>
                      <a:pt x="41" y="283"/>
                    </a:lnTo>
                    <a:lnTo>
                      <a:pt x="41" y="282"/>
                    </a:lnTo>
                    <a:lnTo>
                      <a:pt x="43" y="280"/>
                    </a:lnTo>
                    <a:lnTo>
                      <a:pt x="43" y="279"/>
                    </a:lnTo>
                    <a:lnTo>
                      <a:pt x="43" y="277"/>
                    </a:lnTo>
                    <a:lnTo>
                      <a:pt x="44" y="275"/>
                    </a:lnTo>
                    <a:lnTo>
                      <a:pt x="44" y="274"/>
                    </a:lnTo>
                    <a:lnTo>
                      <a:pt x="44" y="272"/>
                    </a:lnTo>
                    <a:lnTo>
                      <a:pt x="46" y="272"/>
                    </a:lnTo>
                    <a:lnTo>
                      <a:pt x="46" y="271"/>
                    </a:lnTo>
                    <a:lnTo>
                      <a:pt x="46" y="269"/>
                    </a:lnTo>
                    <a:lnTo>
                      <a:pt x="47" y="268"/>
                    </a:lnTo>
                    <a:lnTo>
                      <a:pt x="47" y="266"/>
                    </a:lnTo>
                    <a:lnTo>
                      <a:pt x="47" y="265"/>
                    </a:lnTo>
                    <a:lnTo>
                      <a:pt x="49" y="263"/>
                    </a:lnTo>
                    <a:lnTo>
                      <a:pt x="49" y="262"/>
                    </a:lnTo>
                    <a:lnTo>
                      <a:pt x="50" y="260"/>
                    </a:lnTo>
                    <a:lnTo>
                      <a:pt x="50" y="257"/>
                    </a:lnTo>
                    <a:lnTo>
                      <a:pt x="52" y="256"/>
                    </a:lnTo>
                    <a:lnTo>
                      <a:pt x="52" y="253"/>
                    </a:lnTo>
                    <a:lnTo>
                      <a:pt x="53" y="251"/>
                    </a:lnTo>
                    <a:lnTo>
                      <a:pt x="53" y="248"/>
                    </a:lnTo>
                    <a:lnTo>
                      <a:pt x="55" y="246"/>
                    </a:lnTo>
                    <a:lnTo>
                      <a:pt x="56" y="243"/>
                    </a:lnTo>
                    <a:lnTo>
                      <a:pt x="56" y="242"/>
                    </a:lnTo>
                    <a:lnTo>
                      <a:pt x="58" y="239"/>
                    </a:lnTo>
                    <a:lnTo>
                      <a:pt x="58" y="237"/>
                    </a:lnTo>
                    <a:lnTo>
                      <a:pt x="59" y="236"/>
                    </a:lnTo>
                    <a:lnTo>
                      <a:pt x="59" y="234"/>
                    </a:lnTo>
                    <a:lnTo>
                      <a:pt x="61" y="231"/>
                    </a:lnTo>
                    <a:lnTo>
                      <a:pt x="61" y="230"/>
                    </a:lnTo>
                    <a:lnTo>
                      <a:pt x="61" y="228"/>
                    </a:lnTo>
                    <a:lnTo>
                      <a:pt x="62" y="227"/>
                    </a:lnTo>
                    <a:lnTo>
                      <a:pt x="62" y="225"/>
                    </a:lnTo>
                    <a:lnTo>
                      <a:pt x="64" y="223"/>
                    </a:lnTo>
                    <a:lnTo>
                      <a:pt x="64" y="222"/>
                    </a:lnTo>
                    <a:lnTo>
                      <a:pt x="64" y="220"/>
                    </a:lnTo>
                    <a:lnTo>
                      <a:pt x="65" y="219"/>
                    </a:lnTo>
                    <a:lnTo>
                      <a:pt x="65" y="217"/>
                    </a:lnTo>
                    <a:lnTo>
                      <a:pt x="65" y="216"/>
                    </a:lnTo>
                    <a:lnTo>
                      <a:pt x="67" y="214"/>
                    </a:lnTo>
                    <a:lnTo>
                      <a:pt x="67" y="213"/>
                    </a:lnTo>
                    <a:lnTo>
                      <a:pt x="67" y="211"/>
                    </a:lnTo>
                    <a:lnTo>
                      <a:pt x="69" y="210"/>
                    </a:lnTo>
                    <a:lnTo>
                      <a:pt x="69" y="208"/>
                    </a:lnTo>
                    <a:lnTo>
                      <a:pt x="69" y="207"/>
                    </a:lnTo>
                    <a:lnTo>
                      <a:pt x="70" y="204"/>
                    </a:lnTo>
                    <a:lnTo>
                      <a:pt x="70" y="202"/>
                    </a:lnTo>
                    <a:lnTo>
                      <a:pt x="72" y="201"/>
                    </a:lnTo>
                    <a:lnTo>
                      <a:pt x="72" y="197"/>
                    </a:lnTo>
                    <a:lnTo>
                      <a:pt x="73" y="196"/>
                    </a:lnTo>
                    <a:lnTo>
                      <a:pt x="73" y="193"/>
                    </a:lnTo>
                    <a:lnTo>
                      <a:pt x="75" y="190"/>
                    </a:lnTo>
                    <a:lnTo>
                      <a:pt x="75" y="188"/>
                    </a:lnTo>
                    <a:lnTo>
                      <a:pt x="76" y="185"/>
                    </a:lnTo>
                    <a:lnTo>
                      <a:pt x="76" y="184"/>
                    </a:lnTo>
                    <a:lnTo>
                      <a:pt x="76" y="182"/>
                    </a:lnTo>
                    <a:lnTo>
                      <a:pt x="78" y="179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9" y="175"/>
                    </a:lnTo>
                    <a:lnTo>
                      <a:pt x="79" y="173"/>
                    </a:lnTo>
                    <a:lnTo>
                      <a:pt x="79" y="171"/>
                    </a:lnTo>
                    <a:lnTo>
                      <a:pt x="81" y="170"/>
                    </a:lnTo>
                    <a:lnTo>
                      <a:pt x="81" y="168"/>
                    </a:lnTo>
                    <a:lnTo>
                      <a:pt x="81" y="167"/>
                    </a:lnTo>
                    <a:lnTo>
                      <a:pt x="82" y="165"/>
                    </a:lnTo>
                    <a:lnTo>
                      <a:pt x="82" y="164"/>
                    </a:lnTo>
                    <a:lnTo>
                      <a:pt x="82" y="162"/>
                    </a:lnTo>
                    <a:lnTo>
                      <a:pt x="82" y="161"/>
                    </a:lnTo>
                    <a:lnTo>
                      <a:pt x="84" y="159"/>
                    </a:lnTo>
                    <a:lnTo>
                      <a:pt x="84" y="158"/>
                    </a:lnTo>
                    <a:lnTo>
                      <a:pt x="85" y="156"/>
                    </a:lnTo>
                    <a:lnTo>
                      <a:pt x="85" y="155"/>
                    </a:lnTo>
                    <a:lnTo>
                      <a:pt x="85" y="152"/>
                    </a:lnTo>
                    <a:lnTo>
                      <a:pt x="87" y="150"/>
                    </a:lnTo>
                    <a:lnTo>
                      <a:pt x="87" y="149"/>
                    </a:lnTo>
                    <a:lnTo>
                      <a:pt x="87" y="147"/>
                    </a:lnTo>
                    <a:lnTo>
                      <a:pt x="88" y="144"/>
                    </a:lnTo>
                    <a:lnTo>
                      <a:pt x="88" y="142"/>
                    </a:lnTo>
                    <a:lnTo>
                      <a:pt x="90" y="139"/>
                    </a:lnTo>
                    <a:lnTo>
                      <a:pt x="90" y="138"/>
                    </a:lnTo>
                    <a:lnTo>
                      <a:pt x="91" y="135"/>
                    </a:lnTo>
                    <a:lnTo>
                      <a:pt x="91" y="133"/>
                    </a:lnTo>
                    <a:lnTo>
                      <a:pt x="93" y="130"/>
                    </a:lnTo>
                    <a:lnTo>
                      <a:pt x="93" y="129"/>
                    </a:lnTo>
                    <a:lnTo>
                      <a:pt x="94" y="127"/>
                    </a:lnTo>
                    <a:lnTo>
                      <a:pt x="94" y="124"/>
                    </a:lnTo>
                    <a:lnTo>
                      <a:pt x="94" y="123"/>
                    </a:lnTo>
                    <a:lnTo>
                      <a:pt x="96" y="121"/>
                    </a:lnTo>
                    <a:lnTo>
                      <a:pt x="96" y="120"/>
                    </a:lnTo>
                    <a:lnTo>
                      <a:pt x="96" y="118"/>
                    </a:lnTo>
                    <a:lnTo>
                      <a:pt x="96" y="116"/>
                    </a:lnTo>
                    <a:lnTo>
                      <a:pt x="98" y="115"/>
                    </a:lnTo>
                    <a:lnTo>
                      <a:pt x="98" y="113"/>
                    </a:lnTo>
                    <a:lnTo>
                      <a:pt x="98" y="112"/>
                    </a:lnTo>
                    <a:lnTo>
                      <a:pt x="98" y="110"/>
                    </a:lnTo>
                    <a:lnTo>
                      <a:pt x="98" y="109"/>
                    </a:lnTo>
                    <a:lnTo>
                      <a:pt x="99" y="107"/>
                    </a:lnTo>
                    <a:lnTo>
                      <a:pt x="99" y="106"/>
                    </a:lnTo>
                    <a:lnTo>
                      <a:pt x="99" y="104"/>
                    </a:lnTo>
                    <a:lnTo>
                      <a:pt x="99" y="103"/>
                    </a:lnTo>
                    <a:lnTo>
                      <a:pt x="99" y="101"/>
                    </a:lnTo>
                    <a:lnTo>
                      <a:pt x="99" y="100"/>
                    </a:lnTo>
                    <a:lnTo>
                      <a:pt x="99" y="98"/>
                    </a:lnTo>
                    <a:lnTo>
                      <a:pt x="99" y="97"/>
                    </a:lnTo>
                    <a:lnTo>
                      <a:pt x="101" y="95"/>
                    </a:lnTo>
                    <a:lnTo>
                      <a:pt x="101" y="94"/>
                    </a:lnTo>
                    <a:lnTo>
                      <a:pt x="101" y="92"/>
                    </a:lnTo>
                    <a:lnTo>
                      <a:pt x="101" y="90"/>
                    </a:lnTo>
                    <a:lnTo>
                      <a:pt x="101" y="87"/>
                    </a:lnTo>
                    <a:lnTo>
                      <a:pt x="101" y="86"/>
                    </a:lnTo>
                    <a:lnTo>
                      <a:pt x="101" y="84"/>
                    </a:lnTo>
                    <a:lnTo>
                      <a:pt x="101" y="81"/>
                    </a:lnTo>
                    <a:lnTo>
                      <a:pt x="101" y="80"/>
                    </a:lnTo>
                    <a:lnTo>
                      <a:pt x="102" y="78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102" y="74"/>
                    </a:lnTo>
                    <a:lnTo>
                      <a:pt x="102" y="72"/>
                    </a:lnTo>
                    <a:lnTo>
                      <a:pt x="102" y="71"/>
                    </a:lnTo>
                    <a:lnTo>
                      <a:pt x="102" y="69"/>
                    </a:lnTo>
                    <a:lnTo>
                      <a:pt x="102" y="68"/>
                    </a:lnTo>
                    <a:lnTo>
                      <a:pt x="102" y="66"/>
                    </a:lnTo>
                    <a:lnTo>
                      <a:pt x="102" y="64"/>
                    </a:lnTo>
                    <a:lnTo>
                      <a:pt x="104" y="63"/>
                    </a:lnTo>
                    <a:lnTo>
                      <a:pt x="104" y="61"/>
                    </a:lnTo>
                    <a:lnTo>
                      <a:pt x="104" y="60"/>
                    </a:lnTo>
                    <a:lnTo>
                      <a:pt x="104" y="58"/>
                    </a:lnTo>
                    <a:lnTo>
                      <a:pt x="104" y="57"/>
                    </a:lnTo>
                    <a:lnTo>
                      <a:pt x="104" y="55"/>
                    </a:lnTo>
                    <a:lnTo>
                      <a:pt x="104" y="54"/>
                    </a:lnTo>
                    <a:lnTo>
                      <a:pt x="105" y="54"/>
                    </a:lnTo>
                    <a:lnTo>
                      <a:pt x="105" y="52"/>
                    </a:lnTo>
                    <a:lnTo>
                      <a:pt x="105" y="51"/>
                    </a:lnTo>
                    <a:lnTo>
                      <a:pt x="105" y="49"/>
                    </a:lnTo>
                    <a:lnTo>
                      <a:pt x="105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3"/>
                    </a:lnTo>
                    <a:lnTo>
                      <a:pt x="107" y="42"/>
                    </a:lnTo>
                    <a:lnTo>
                      <a:pt x="107" y="40"/>
                    </a:lnTo>
                    <a:lnTo>
                      <a:pt x="107" y="38"/>
                    </a:lnTo>
                    <a:lnTo>
                      <a:pt x="107" y="37"/>
                    </a:lnTo>
                    <a:lnTo>
                      <a:pt x="108" y="35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1"/>
                    </a:lnTo>
                    <a:lnTo>
                      <a:pt x="108" y="29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8" y="25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8" y="20"/>
                    </a:lnTo>
                    <a:lnTo>
                      <a:pt x="107" y="19"/>
                    </a:lnTo>
                    <a:lnTo>
                      <a:pt x="107" y="16"/>
                    </a:lnTo>
                    <a:lnTo>
                      <a:pt x="107" y="14"/>
                    </a:lnTo>
                    <a:lnTo>
                      <a:pt x="107" y="11"/>
                    </a:lnTo>
                    <a:lnTo>
                      <a:pt x="107" y="9"/>
                    </a:lnTo>
                    <a:lnTo>
                      <a:pt x="107" y="6"/>
                    </a:lnTo>
                    <a:lnTo>
                      <a:pt x="107" y="3"/>
                    </a:lnTo>
                    <a:lnTo>
                      <a:pt x="107" y="0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6" name="Freeform 574"/>
              <p:cNvSpPr>
                <a:spLocks noChangeAspect="1"/>
              </p:cNvSpPr>
              <p:nvPr/>
            </p:nvSpPr>
            <p:spPr bwMode="auto">
              <a:xfrm>
                <a:off x="3403" y="2768"/>
                <a:ext cx="55" cy="183"/>
              </a:xfrm>
              <a:custGeom>
                <a:avLst/>
                <a:gdLst>
                  <a:gd name="T0" fmla="*/ 2 w 108"/>
                  <a:gd name="T1" fmla="*/ 89 h 366"/>
                  <a:gd name="T2" fmla="*/ 3 w 108"/>
                  <a:gd name="T3" fmla="*/ 86 h 366"/>
                  <a:gd name="T4" fmla="*/ 5 w 108"/>
                  <a:gd name="T5" fmla="*/ 84 h 366"/>
                  <a:gd name="T6" fmla="*/ 6 w 108"/>
                  <a:gd name="T7" fmla="*/ 82 h 366"/>
                  <a:gd name="T8" fmla="*/ 6 w 108"/>
                  <a:gd name="T9" fmla="*/ 80 h 366"/>
                  <a:gd name="T10" fmla="*/ 7 w 108"/>
                  <a:gd name="T11" fmla="*/ 79 h 366"/>
                  <a:gd name="T12" fmla="*/ 8 w 108"/>
                  <a:gd name="T13" fmla="*/ 78 h 366"/>
                  <a:gd name="T14" fmla="*/ 9 w 108"/>
                  <a:gd name="T15" fmla="*/ 76 h 366"/>
                  <a:gd name="T16" fmla="*/ 9 w 108"/>
                  <a:gd name="T17" fmla="*/ 74 h 366"/>
                  <a:gd name="T18" fmla="*/ 10 w 108"/>
                  <a:gd name="T19" fmla="*/ 72 h 366"/>
                  <a:gd name="T20" fmla="*/ 11 w 108"/>
                  <a:gd name="T21" fmla="*/ 71 h 366"/>
                  <a:gd name="T22" fmla="*/ 11 w 108"/>
                  <a:gd name="T23" fmla="*/ 70 h 366"/>
                  <a:gd name="T24" fmla="*/ 11 w 108"/>
                  <a:gd name="T25" fmla="*/ 68 h 366"/>
                  <a:gd name="T26" fmla="*/ 12 w 108"/>
                  <a:gd name="T27" fmla="*/ 67 h 366"/>
                  <a:gd name="T28" fmla="*/ 13 w 108"/>
                  <a:gd name="T29" fmla="*/ 66 h 366"/>
                  <a:gd name="T30" fmla="*/ 13 w 108"/>
                  <a:gd name="T31" fmla="*/ 63 h 366"/>
                  <a:gd name="T32" fmla="*/ 14 w 108"/>
                  <a:gd name="T33" fmla="*/ 61 h 366"/>
                  <a:gd name="T34" fmla="*/ 15 w 108"/>
                  <a:gd name="T35" fmla="*/ 59 h 366"/>
                  <a:gd name="T36" fmla="*/ 16 w 108"/>
                  <a:gd name="T37" fmla="*/ 57 h 366"/>
                  <a:gd name="T38" fmla="*/ 16 w 108"/>
                  <a:gd name="T39" fmla="*/ 56 h 366"/>
                  <a:gd name="T40" fmla="*/ 17 w 108"/>
                  <a:gd name="T41" fmla="*/ 54 h 366"/>
                  <a:gd name="T42" fmla="*/ 17 w 108"/>
                  <a:gd name="T43" fmla="*/ 53 h 366"/>
                  <a:gd name="T44" fmla="*/ 18 w 108"/>
                  <a:gd name="T45" fmla="*/ 52 h 366"/>
                  <a:gd name="T46" fmla="*/ 19 w 108"/>
                  <a:gd name="T47" fmla="*/ 50 h 366"/>
                  <a:gd name="T48" fmla="*/ 19 w 108"/>
                  <a:gd name="T49" fmla="*/ 48 h 366"/>
                  <a:gd name="T50" fmla="*/ 20 w 108"/>
                  <a:gd name="T51" fmla="*/ 46 h 366"/>
                  <a:gd name="T52" fmla="*/ 20 w 108"/>
                  <a:gd name="T53" fmla="*/ 44 h 366"/>
                  <a:gd name="T54" fmla="*/ 21 w 108"/>
                  <a:gd name="T55" fmla="*/ 43 h 366"/>
                  <a:gd name="T56" fmla="*/ 21 w 108"/>
                  <a:gd name="T57" fmla="*/ 42 h 366"/>
                  <a:gd name="T58" fmla="*/ 22 w 108"/>
                  <a:gd name="T59" fmla="*/ 40 h 366"/>
                  <a:gd name="T60" fmla="*/ 22 w 108"/>
                  <a:gd name="T61" fmla="*/ 39 h 366"/>
                  <a:gd name="T62" fmla="*/ 22 w 108"/>
                  <a:gd name="T63" fmla="*/ 37 h 366"/>
                  <a:gd name="T64" fmla="*/ 23 w 108"/>
                  <a:gd name="T65" fmla="*/ 35 h 366"/>
                  <a:gd name="T66" fmla="*/ 24 w 108"/>
                  <a:gd name="T67" fmla="*/ 33 h 366"/>
                  <a:gd name="T68" fmla="*/ 24 w 108"/>
                  <a:gd name="T69" fmla="*/ 30 h 366"/>
                  <a:gd name="T70" fmla="*/ 25 w 108"/>
                  <a:gd name="T71" fmla="*/ 29 h 366"/>
                  <a:gd name="T72" fmla="*/ 25 w 108"/>
                  <a:gd name="T73" fmla="*/ 28 h 366"/>
                  <a:gd name="T74" fmla="*/ 25 w 108"/>
                  <a:gd name="T75" fmla="*/ 26 h 366"/>
                  <a:gd name="T76" fmla="*/ 25 w 108"/>
                  <a:gd name="T77" fmla="*/ 25 h 366"/>
                  <a:gd name="T78" fmla="*/ 26 w 108"/>
                  <a:gd name="T79" fmla="*/ 23 h 366"/>
                  <a:gd name="T80" fmla="*/ 26 w 108"/>
                  <a:gd name="T81" fmla="*/ 22 h 366"/>
                  <a:gd name="T82" fmla="*/ 26 w 108"/>
                  <a:gd name="T83" fmla="*/ 21 h 366"/>
                  <a:gd name="T84" fmla="*/ 26 w 108"/>
                  <a:gd name="T85" fmla="*/ 19 h 366"/>
                  <a:gd name="T86" fmla="*/ 26 w 108"/>
                  <a:gd name="T87" fmla="*/ 18 h 366"/>
                  <a:gd name="T88" fmla="*/ 26 w 108"/>
                  <a:gd name="T89" fmla="*/ 16 h 366"/>
                  <a:gd name="T90" fmla="*/ 27 w 108"/>
                  <a:gd name="T91" fmla="*/ 15 h 366"/>
                  <a:gd name="T92" fmla="*/ 27 w 108"/>
                  <a:gd name="T93" fmla="*/ 14 h 366"/>
                  <a:gd name="T94" fmla="*/ 27 w 108"/>
                  <a:gd name="T95" fmla="*/ 13 h 366"/>
                  <a:gd name="T96" fmla="*/ 27 w 108"/>
                  <a:gd name="T97" fmla="*/ 12 h 366"/>
                  <a:gd name="T98" fmla="*/ 27 w 108"/>
                  <a:gd name="T99" fmla="*/ 11 h 366"/>
                  <a:gd name="T100" fmla="*/ 28 w 108"/>
                  <a:gd name="T101" fmla="*/ 11 h 366"/>
                  <a:gd name="T102" fmla="*/ 28 w 108"/>
                  <a:gd name="T103" fmla="*/ 10 h 366"/>
                  <a:gd name="T104" fmla="*/ 28 w 108"/>
                  <a:gd name="T105" fmla="*/ 9 h 366"/>
                  <a:gd name="T106" fmla="*/ 28 w 108"/>
                  <a:gd name="T107" fmla="*/ 7 h 366"/>
                  <a:gd name="T108" fmla="*/ 28 w 108"/>
                  <a:gd name="T109" fmla="*/ 6 h 366"/>
                  <a:gd name="T110" fmla="*/ 28 w 108"/>
                  <a:gd name="T111" fmla="*/ 5 h 366"/>
                  <a:gd name="T112" fmla="*/ 28 w 108"/>
                  <a:gd name="T113" fmla="*/ 3 h 3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"/>
                  <a:gd name="T172" fmla="*/ 0 h 366"/>
                  <a:gd name="T173" fmla="*/ 108 w 108"/>
                  <a:gd name="T174" fmla="*/ 366 h 36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" h="366">
                    <a:moveTo>
                      <a:pt x="0" y="366"/>
                    </a:moveTo>
                    <a:lnTo>
                      <a:pt x="1" y="361"/>
                    </a:lnTo>
                    <a:lnTo>
                      <a:pt x="4" y="358"/>
                    </a:lnTo>
                    <a:lnTo>
                      <a:pt x="6" y="355"/>
                    </a:lnTo>
                    <a:lnTo>
                      <a:pt x="7" y="352"/>
                    </a:lnTo>
                    <a:lnTo>
                      <a:pt x="9" y="349"/>
                    </a:lnTo>
                    <a:lnTo>
                      <a:pt x="10" y="346"/>
                    </a:lnTo>
                    <a:lnTo>
                      <a:pt x="12" y="343"/>
                    </a:lnTo>
                    <a:lnTo>
                      <a:pt x="13" y="340"/>
                    </a:lnTo>
                    <a:lnTo>
                      <a:pt x="15" y="338"/>
                    </a:lnTo>
                    <a:lnTo>
                      <a:pt x="17" y="335"/>
                    </a:lnTo>
                    <a:lnTo>
                      <a:pt x="18" y="334"/>
                    </a:lnTo>
                    <a:lnTo>
                      <a:pt x="18" y="332"/>
                    </a:lnTo>
                    <a:lnTo>
                      <a:pt x="20" y="329"/>
                    </a:lnTo>
                    <a:lnTo>
                      <a:pt x="21" y="327"/>
                    </a:lnTo>
                    <a:lnTo>
                      <a:pt x="21" y="326"/>
                    </a:lnTo>
                    <a:lnTo>
                      <a:pt x="23" y="324"/>
                    </a:lnTo>
                    <a:lnTo>
                      <a:pt x="23" y="323"/>
                    </a:lnTo>
                    <a:lnTo>
                      <a:pt x="24" y="321"/>
                    </a:lnTo>
                    <a:lnTo>
                      <a:pt x="24" y="320"/>
                    </a:lnTo>
                    <a:lnTo>
                      <a:pt x="26" y="318"/>
                    </a:lnTo>
                    <a:lnTo>
                      <a:pt x="26" y="317"/>
                    </a:lnTo>
                    <a:lnTo>
                      <a:pt x="27" y="315"/>
                    </a:lnTo>
                    <a:lnTo>
                      <a:pt x="29" y="314"/>
                    </a:lnTo>
                    <a:lnTo>
                      <a:pt x="29" y="312"/>
                    </a:lnTo>
                    <a:lnTo>
                      <a:pt x="29" y="311"/>
                    </a:lnTo>
                    <a:lnTo>
                      <a:pt x="30" y="309"/>
                    </a:lnTo>
                    <a:lnTo>
                      <a:pt x="30" y="306"/>
                    </a:lnTo>
                    <a:lnTo>
                      <a:pt x="32" y="305"/>
                    </a:lnTo>
                    <a:lnTo>
                      <a:pt x="32" y="303"/>
                    </a:lnTo>
                    <a:lnTo>
                      <a:pt x="33" y="301"/>
                    </a:lnTo>
                    <a:lnTo>
                      <a:pt x="33" y="298"/>
                    </a:lnTo>
                    <a:lnTo>
                      <a:pt x="35" y="297"/>
                    </a:lnTo>
                    <a:lnTo>
                      <a:pt x="36" y="295"/>
                    </a:lnTo>
                    <a:lnTo>
                      <a:pt x="36" y="294"/>
                    </a:lnTo>
                    <a:lnTo>
                      <a:pt x="38" y="291"/>
                    </a:lnTo>
                    <a:lnTo>
                      <a:pt x="38" y="289"/>
                    </a:lnTo>
                    <a:lnTo>
                      <a:pt x="38" y="288"/>
                    </a:lnTo>
                    <a:lnTo>
                      <a:pt x="39" y="286"/>
                    </a:lnTo>
                    <a:lnTo>
                      <a:pt x="39" y="285"/>
                    </a:lnTo>
                    <a:lnTo>
                      <a:pt x="41" y="285"/>
                    </a:lnTo>
                    <a:lnTo>
                      <a:pt x="41" y="283"/>
                    </a:lnTo>
                    <a:lnTo>
                      <a:pt x="41" y="282"/>
                    </a:lnTo>
                    <a:lnTo>
                      <a:pt x="43" y="280"/>
                    </a:lnTo>
                    <a:lnTo>
                      <a:pt x="43" y="279"/>
                    </a:lnTo>
                    <a:lnTo>
                      <a:pt x="43" y="277"/>
                    </a:lnTo>
                    <a:lnTo>
                      <a:pt x="44" y="275"/>
                    </a:lnTo>
                    <a:lnTo>
                      <a:pt x="44" y="274"/>
                    </a:lnTo>
                    <a:lnTo>
                      <a:pt x="44" y="272"/>
                    </a:lnTo>
                    <a:lnTo>
                      <a:pt x="46" y="272"/>
                    </a:lnTo>
                    <a:lnTo>
                      <a:pt x="46" y="271"/>
                    </a:lnTo>
                    <a:lnTo>
                      <a:pt x="46" y="269"/>
                    </a:lnTo>
                    <a:lnTo>
                      <a:pt x="47" y="268"/>
                    </a:lnTo>
                    <a:lnTo>
                      <a:pt x="47" y="266"/>
                    </a:lnTo>
                    <a:lnTo>
                      <a:pt x="47" y="265"/>
                    </a:lnTo>
                    <a:lnTo>
                      <a:pt x="49" y="263"/>
                    </a:lnTo>
                    <a:lnTo>
                      <a:pt x="49" y="262"/>
                    </a:lnTo>
                    <a:lnTo>
                      <a:pt x="50" y="260"/>
                    </a:lnTo>
                    <a:lnTo>
                      <a:pt x="50" y="257"/>
                    </a:lnTo>
                    <a:lnTo>
                      <a:pt x="52" y="256"/>
                    </a:lnTo>
                    <a:lnTo>
                      <a:pt x="52" y="253"/>
                    </a:lnTo>
                    <a:lnTo>
                      <a:pt x="53" y="251"/>
                    </a:lnTo>
                    <a:lnTo>
                      <a:pt x="53" y="248"/>
                    </a:lnTo>
                    <a:lnTo>
                      <a:pt x="55" y="246"/>
                    </a:lnTo>
                    <a:lnTo>
                      <a:pt x="56" y="243"/>
                    </a:lnTo>
                    <a:lnTo>
                      <a:pt x="56" y="242"/>
                    </a:lnTo>
                    <a:lnTo>
                      <a:pt x="58" y="239"/>
                    </a:lnTo>
                    <a:lnTo>
                      <a:pt x="58" y="237"/>
                    </a:lnTo>
                    <a:lnTo>
                      <a:pt x="59" y="236"/>
                    </a:lnTo>
                    <a:lnTo>
                      <a:pt x="59" y="234"/>
                    </a:lnTo>
                    <a:lnTo>
                      <a:pt x="61" y="231"/>
                    </a:lnTo>
                    <a:lnTo>
                      <a:pt x="61" y="230"/>
                    </a:lnTo>
                    <a:lnTo>
                      <a:pt x="61" y="228"/>
                    </a:lnTo>
                    <a:lnTo>
                      <a:pt x="62" y="227"/>
                    </a:lnTo>
                    <a:lnTo>
                      <a:pt x="62" y="225"/>
                    </a:lnTo>
                    <a:lnTo>
                      <a:pt x="64" y="223"/>
                    </a:lnTo>
                    <a:lnTo>
                      <a:pt x="64" y="222"/>
                    </a:lnTo>
                    <a:lnTo>
                      <a:pt x="64" y="220"/>
                    </a:lnTo>
                    <a:lnTo>
                      <a:pt x="65" y="219"/>
                    </a:lnTo>
                    <a:lnTo>
                      <a:pt x="65" y="217"/>
                    </a:lnTo>
                    <a:lnTo>
                      <a:pt x="65" y="216"/>
                    </a:lnTo>
                    <a:lnTo>
                      <a:pt x="67" y="214"/>
                    </a:lnTo>
                    <a:lnTo>
                      <a:pt x="67" y="213"/>
                    </a:lnTo>
                    <a:lnTo>
                      <a:pt x="67" y="211"/>
                    </a:lnTo>
                    <a:lnTo>
                      <a:pt x="69" y="210"/>
                    </a:lnTo>
                    <a:lnTo>
                      <a:pt x="69" y="208"/>
                    </a:lnTo>
                    <a:lnTo>
                      <a:pt x="69" y="207"/>
                    </a:lnTo>
                    <a:lnTo>
                      <a:pt x="70" y="204"/>
                    </a:lnTo>
                    <a:lnTo>
                      <a:pt x="70" y="202"/>
                    </a:lnTo>
                    <a:lnTo>
                      <a:pt x="72" y="201"/>
                    </a:lnTo>
                    <a:lnTo>
                      <a:pt x="72" y="197"/>
                    </a:lnTo>
                    <a:lnTo>
                      <a:pt x="73" y="196"/>
                    </a:lnTo>
                    <a:lnTo>
                      <a:pt x="73" y="193"/>
                    </a:lnTo>
                    <a:lnTo>
                      <a:pt x="75" y="190"/>
                    </a:lnTo>
                    <a:lnTo>
                      <a:pt x="75" y="188"/>
                    </a:lnTo>
                    <a:lnTo>
                      <a:pt x="76" y="185"/>
                    </a:lnTo>
                    <a:lnTo>
                      <a:pt x="76" y="184"/>
                    </a:lnTo>
                    <a:lnTo>
                      <a:pt x="76" y="182"/>
                    </a:lnTo>
                    <a:lnTo>
                      <a:pt x="78" y="179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9" y="175"/>
                    </a:lnTo>
                    <a:lnTo>
                      <a:pt x="79" y="173"/>
                    </a:lnTo>
                    <a:lnTo>
                      <a:pt x="79" y="171"/>
                    </a:lnTo>
                    <a:lnTo>
                      <a:pt x="81" y="170"/>
                    </a:lnTo>
                    <a:lnTo>
                      <a:pt x="81" y="168"/>
                    </a:lnTo>
                    <a:lnTo>
                      <a:pt x="81" y="167"/>
                    </a:lnTo>
                    <a:lnTo>
                      <a:pt x="82" y="165"/>
                    </a:lnTo>
                    <a:lnTo>
                      <a:pt x="82" y="164"/>
                    </a:lnTo>
                    <a:lnTo>
                      <a:pt x="82" y="162"/>
                    </a:lnTo>
                    <a:lnTo>
                      <a:pt x="82" y="161"/>
                    </a:lnTo>
                    <a:lnTo>
                      <a:pt x="84" y="159"/>
                    </a:lnTo>
                    <a:lnTo>
                      <a:pt x="84" y="158"/>
                    </a:lnTo>
                    <a:lnTo>
                      <a:pt x="85" y="156"/>
                    </a:lnTo>
                    <a:lnTo>
                      <a:pt x="85" y="155"/>
                    </a:lnTo>
                    <a:lnTo>
                      <a:pt x="85" y="152"/>
                    </a:lnTo>
                    <a:lnTo>
                      <a:pt x="87" y="150"/>
                    </a:lnTo>
                    <a:lnTo>
                      <a:pt x="87" y="149"/>
                    </a:lnTo>
                    <a:lnTo>
                      <a:pt x="87" y="147"/>
                    </a:lnTo>
                    <a:lnTo>
                      <a:pt x="88" y="144"/>
                    </a:lnTo>
                    <a:lnTo>
                      <a:pt x="88" y="142"/>
                    </a:lnTo>
                    <a:lnTo>
                      <a:pt x="90" y="139"/>
                    </a:lnTo>
                    <a:lnTo>
                      <a:pt x="90" y="138"/>
                    </a:lnTo>
                    <a:lnTo>
                      <a:pt x="91" y="135"/>
                    </a:lnTo>
                    <a:lnTo>
                      <a:pt x="91" y="133"/>
                    </a:lnTo>
                    <a:lnTo>
                      <a:pt x="93" y="130"/>
                    </a:lnTo>
                    <a:lnTo>
                      <a:pt x="93" y="129"/>
                    </a:lnTo>
                    <a:lnTo>
                      <a:pt x="94" y="127"/>
                    </a:lnTo>
                    <a:lnTo>
                      <a:pt x="94" y="124"/>
                    </a:lnTo>
                    <a:lnTo>
                      <a:pt x="94" y="123"/>
                    </a:lnTo>
                    <a:lnTo>
                      <a:pt x="96" y="121"/>
                    </a:lnTo>
                    <a:lnTo>
                      <a:pt x="96" y="120"/>
                    </a:lnTo>
                    <a:lnTo>
                      <a:pt x="96" y="118"/>
                    </a:lnTo>
                    <a:lnTo>
                      <a:pt x="96" y="116"/>
                    </a:lnTo>
                    <a:lnTo>
                      <a:pt x="98" y="115"/>
                    </a:lnTo>
                    <a:lnTo>
                      <a:pt x="98" y="113"/>
                    </a:lnTo>
                    <a:lnTo>
                      <a:pt x="98" y="112"/>
                    </a:lnTo>
                    <a:lnTo>
                      <a:pt x="98" y="110"/>
                    </a:lnTo>
                    <a:lnTo>
                      <a:pt x="98" y="109"/>
                    </a:lnTo>
                    <a:lnTo>
                      <a:pt x="99" y="107"/>
                    </a:lnTo>
                    <a:lnTo>
                      <a:pt x="99" y="106"/>
                    </a:lnTo>
                    <a:lnTo>
                      <a:pt x="99" y="104"/>
                    </a:lnTo>
                    <a:lnTo>
                      <a:pt x="99" y="103"/>
                    </a:lnTo>
                    <a:lnTo>
                      <a:pt x="99" y="101"/>
                    </a:lnTo>
                    <a:lnTo>
                      <a:pt x="99" y="100"/>
                    </a:lnTo>
                    <a:lnTo>
                      <a:pt x="99" y="98"/>
                    </a:lnTo>
                    <a:lnTo>
                      <a:pt x="99" y="97"/>
                    </a:lnTo>
                    <a:lnTo>
                      <a:pt x="101" y="95"/>
                    </a:lnTo>
                    <a:lnTo>
                      <a:pt x="101" y="94"/>
                    </a:lnTo>
                    <a:lnTo>
                      <a:pt x="101" y="92"/>
                    </a:lnTo>
                    <a:lnTo>
                      <a:pt x="101" y="90"/>
                    </a:lnTo>
                    <a:lnTo>
                      <a:pt x="101" y="87"/>
                    </a:lnTo>
                    <a:lnTo>
                      <a:pt x="101" y="86"/>
                    </a:lnTo>
                    <a:lnTo>
                      <a:pt x="101" y="84"/>
                    </a:lnTo>
                    <a:lnTo>
                      <a:pt x="101" y="81"/>
                    </a:lnTo>
                    <a:lnTo>
                      <a:pt x="101" y="80"/>
                    </a:lnTo>
                    <a:lnTo>
                      <a:pt x="102" y="78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102" y="74"/>
                    </a:lnTo>
                    <a:lnTo>
                      <a:pt x="102" y="72"/>
                    </a:lnTo>
                    <a:lnTo>
                      <a:pt x="102" y="71"/>
                    </a:lnTo>
                    <a:lnTo>
                      <a:pt x="102" y="69"/>
                    </a:lnTo>
                    <a:lnTo>
                      <a:pt x="102" y="68"/>
                    </a:lnTo>
                    <a:lnTo>
                      <a:pt x="102" y="66"/>
                    </a:lnTo>
                    <a:lnTo>
                      <a:pt x="102" y="64"/>
                    </a:lnTo>
                    <a:lnTo>
                      <a:pt x="104" y="63"/>
                    </a:lnTo>
                    <a:lnTo>
                      <a:pt x="104" y="61"/>
                    </a:lnTo>
                    <a:lnTo>
                      <a:pt x="104" y="60"/>
                    </a:lnTo>
                    <a:lnTo>
                      <a:pt x="104" y="58"/>
                    </a:lnTo>
                    <a:lnTo>
                      <a:pt x="104" y="57"/>
                    </a:lnTo>
                    <a:lnTo>
                      <a:pt x="104" y="55"/>
                    </a:lnTo>
                    <a:lnTo>
                      <a:pt x="104" y="54"/>
                    </a:lnTo>
                    <a:lnTo>
                      <a:pt x="105" y="54"/>
                    </a:lnTo>
                    <a:lnTo>
                      <a:pt x="105" y="52"/>
                    </a:lnTo>
                    <a:lnTo>
                      <a:pt x="105" y="51"/>
                    </a:lnTo>
                    <a:lnTo>
                      <a:pt x="105" y="49"/>
                    </a:lnTo>
                    <a:lnTo>
                      <a:pt x="105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3"/>
                    </a:lnTo>
                    <a:lnTo>
                      <a:pt x="107" y="42"/>
                    </a:lnTo>
                    <a:lnTo>
                      <a:pt x="107" y="40"/>
                    </a:lnTo>
                    <a:lnTo>
                      <a:pt x="107" y="38"/>
                    </a:lnTo>
                    <a:lnTo>
                      <a:pt x="107" y="37"/>
                    </a:lnTo>
                    <a:lnTo>
                      <a:pt x="108" y="35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1"/>
                    </a:lnTo>
                    <a:lnTo>
                      <a:pt x="108" y="29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8" y="25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8" y="20"/>
                    </a:lnTo>
                    <a:lnTo>
                      <a:pt x="107" y="19"/>
                    </a:lnTo>
                    <a:lnTo>
                      <a:pt x="107" y="16"/>
                    </a:lnTo>
                    <a:lnTo>
                      <a:pt x="107" y="14"/>
                    </a:lnTo>
                    <a:lnTo>
                      <a:pt x="107" y="11"/>
                    </a:lnTo>
                    <a:lnTo>
                      <a:pt x="107" y="9"/>
                    </a:lnTo>
                    <a:lnTo>
                      <a:pt x="107" y="6"/>
                    </a:lnTo>
                    <a:lnTo>
                      <a:pt x="107" y="3"/>
                    </a:lnTo>
                    <a:lnTo>
                      <a:pt x="107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73" name="Line 575"/>
            <p:cNvSpPr>
              <a:spLocks noChangeAspect="1" noChangeShapeType="1"/>
            </p:cNvSpPr>
            <p:nvPr/>
          </p:nvSpPr>
          <p:spPr bwMode="auto">
            <a:xfrm>
              <a:off x="3152" y="2354"/>
              <a:ext cx="0" cy="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74" name="Freeform 576"/>
            <p:cNvSpPr>
              <a:spLocks noChangeAspect="1"/>
            </p:cNvSpPr>
            <p:nvPr/>
          </p:nvSpPr>
          <p:spPr bwMode="auto">
            <a:xfrm>
              <a:off x="3058" y="2350"/>
              <a:ext cx="8" cy="8"/>
            </a:xfrm>
            <a:custGeom>
              <a:avLst/>
              <a:gdLst>
                <a:gd name="T0" fmla="*/ 1 w 55"/>
                <a:gd name="T1" fmla="*/ 1 h 55"/>
                <a:gd name="T2" fmla="*/ 1 w 55"/>
                <a:gd name="T3" fmla="*/ 0 h 55"/>
                <a:gd name="T4" fmla="*/ 1 w 55"/>
                <a:gd name="T5" fmla="*/ 0 h 55"/>
                <a:gd name="T6" fmla="*/ 1 w 55"/>
                <a:gd name="T7" fmla="*/ 0 h 55"/>
                <a:gd name="T8" fmla="*/ 1 w 55"/>
                <a:gd name="T9" fmla="*/ 0 h 55"/>
                <a:gd name="T10" fmla="*/ 1 w 55"/>
                <a:gd name="T11" fmla="*/ 0 h 55"/>
                <a:gd name="T12" fmla="*/ 1 w 55"/>
                <a:gd name="T13" fmla="*/ 0 h 55"/>
                <a:gd name="T14" fmla="*/ 1 w 55"/>
                <a:gd name="T15" fmla="*/ 0 h 55"/>
                <a:gd name="T16" fmla="*/ 1 w 55"/>
                <a:gd name="T17" fmla="*/ 0 h 55"/>
                <a:gd name="T18" fmla="*/ 1 w 55"/>
                <a:gd name="T19" fmla="*/ 0 h 55"/>
                <a:gd name="T20" fmla="*/ 1 w 55"/>
                <a:gd name="T21" fmla="*/ 0 h 55"/>
                <a:gd name="T22" fmla="*/ 1 w 55"/>
                <a:gd name="T23" fmla="*/ 0 h 55"/>
                <a:gd name="T24" fmla="*/ 0 w 55"/>
                <a:gd name="T25" fmla="*/ 0 h 55"/>
                <a:gd name="T26" fmla="*/ 0 w 55"/>
                <a:gd name="T27" fmla="*/ 0 h 55"/>
                <a:gd name="T28" fmla="*/ 0 w 55"/>
                <a:gd name="T29" fmla="*/ 0 h 55"/>
                <a:gd name="T30" fmla="*/ 0 w 55"/>
                <a:gd name="T31" fmla="*/ 0 h 55"/>
                <a:gd name="T32" fmla="*/ 0 w 55"/>
                <a:gd name="T33" fmla="*/ 0 h 55"/>
                <a:gd name="T34" fmla="*/ 0 w 55"/>
                <a:gd name="T35" fmla="*/ 0 h 55"/>
                <a:gd name="T36" fmla="*/ 0 w 55"/>
                <a:gd name="T37" fmla="*/ 0 h 55"/>
                <a:gd name="T38" fmla="*/ 0 w 55"/>
                <a:gd name="T39" fmla="*/ 0 h 55"/>
                <a:gd name="T40" fmla="*/ 0 w 55"/>
                <a:gd name="T41" fmla="*/ 0 h 55"/>
                <a:gd name="T42" fmla="*/ 0 w 55"/>
                <a:gd name="T43" fmla="*/ 1 h 55"/>
                <a:gd name="T44" fmla="*/ 0 w 55"/>
                <a:gd name="T45" fmla="*/ 1 h 55"/>
                <a:gd name="T46" fmla="*/ 0 w 55"/>
                <a:gd name="T47" fmla="*/ 1 h 55"/>
                <a:gd name="T48" fmla="*/ 0 w 55"/>
                <a:gd name="T49" fmla="*/ 1 h 55"/>
                <a:gd name="T50" fmla="*/ 0 w 55"/>
                <a:gd name="T51" fmla="*/ 1 h 55"/>
                <a:gd name="T52" fmla="*/ 0 w 55"/>
                <a:gd name="T53" fmla="*/ 1 h 55"/>
                <a:gd name="T54" fmla="*/ 0 w 55"/>
                <a:gd name="T55" fmla="*/ 1 h 55"/>
                <a:gd name="T56" fmla="*/ 0 w 55"/>
                <a:gd name="T57" fmla="*/ 1 h 55"/>
                <a:gd name="T58" fmla="*/ 0 w 55"/>
                <a:gd name="T59" fmla="*/ 1 h 55"/>
                <a:gd name="T60" fmla="*/ 0 w 55"/>
                <a:gd name="T61" fmla="*/ 1 h 55"/>
                <a:gd name="T62" fmla="*/ 0 w 55"/>
                <a:gd name="T63" fmla="*/ 1 h 55"/>
                <a:gd name="T64" fmla="*/ 1 w 55"/>
                <a:gd name="T65" fmla="*/ 1 h 55"/>
                <a:gd name="T66" fmla="*/ 1 w 55"/>
                <a:gd name="T67" fmla="*/ 1 h 55"/>
                <a:gd name="T68" fmla="*/ 1 w 55"/>
                <a:gd name="T69" fmla="*/ 1 h 55"/>
                <a:gd name="T70" fmla="*/ 1 w 55"/>
                <a:gd name="T71" fmla="*/ 1 h 55"/>
                <a:gd name="T72" fmla="*/ 1 w 55"/>
                <a:gd name="T73" fmla="*/ 1 h 55"/>
                <a:gd name="T74" fmla="*/ 1 w 55"/>
                <a:gd name="T75" fmla="*/ 1 h 55"/>
                <a:gd name="T76" fmla="*/ 1 w 55"/>
                <a:gd name="T77" fmla="*/ 1 h 55"/>
                <a:gd name="T78" fmla="*/ 1 w 55"/>
                <a:gd name="T79" fmla="*/ 1 h 55"/>
                <a:gd name="T80" fmla="*/ 1 w 55"/>
                <a:gd name="T81" fmla="*/ 1 h 55"/>
                <a:gd name="T82" fmla="*/ 1 w 55"/>
                <a:gd name="T83" fmla="*/ 1 h 55"/>
                <a:gd name="T84" fmla="*/ 1 w 55"/>
                <a:gd name="T85" fmla="*/ 1 h 55"/>
                <a:gd name="T86" fmla="*/ 1 w 55"/>
                <a:gd name="T87" fmla="*/ 1 h 55"/>
                <a:gd name="T88" fmla="*/ 1 w 55"/>
                <a:gd name="T89" fmla="*/ 1 h 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"/>
                <a:gd name="T136" fmla="*/ 0 h 55"/>
                <a:gd name="T137" fmla="*/ 55 w 55"/>
                <a:gd name="T138" fmla="*/ 55 h 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" h="55">
                  <a:moveTo>
                    <a:pt x="28" y="27"/>
                  </a:moveTo>
                  <a:lnTo>
                    <a:pt x="55" y="27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5" y="21"/>
                  </a:lnTo>
                  <a:lnTo>
                    <a:pt x="55" y="19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3" y="14"/>
                  </a:lnTo>
                  <a:lnTo>
                    <a:pt x="53" y="12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7" y="7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5"/>
                  </a:lnTo>
                  <a:lnTo>
                    <a:pt x="9" y="45"/>
                  </a:lnTo>
                  <a:lnTo>
                    <a:pt x="9" y="47"/>
                  </a:lnTo>
                  <a:lnTo>
                    <a:pt x="10" y="48"/>
                  </a:lnTo>
                  <a:lnTo>
                    <a:pt x="11" y="48"/>
                  </a:lnTo>
                  <a:lnTo>
                    <a:pt x="13" y="49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7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6" y="55"/>
                  </a:lnTo>
                  <a:lnTo>
                    <a:pt x="28" y="55"/>
                  </a:lnTo>
                  <a:lnTo>
                    <a:pt x="31" y="55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7" y="54"/>
                  </a:lnTo>
                  <a:lnTo>
                    <a:pt x="39" y="52"/>
                  </a:lnTo>
                  <a:lnTo>
                    <a:pt x="40" y="52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6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50" y="45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3" y="40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7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5" y="33"/>
                  </a:lnTo>
                  <a:lnTo>
                    <a:pt x="55" y="32"/>
                  </a:lnTo>
                  <a:lnTo>
                    <a:pt x="55" y="30"/>
                  </a:lnTo>
                  <a:lnTo>
                    <a:pt x="55" y="29"/>
                  </a:lnTo>
                  <a:lnTo>
                    <a:pt x="55" y="27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5" name="Freeform 577"/>
            <p:cNvSpPr>
              <a:spLocks noChangeAspect="1"/>
            </p:cNvSpPr>
            <p:nvPr/>
          </p:nvSpPr>
          <p:spPr bwMode="auto">
            <a:xfrm>
              <a:off x="3056" y="2348"/>
              <a:ext cx="10" cy="9"/>
            </a:xfrm>
            <a:custGeom>
              <a:avLst/>
              <a:gdLst>
                <a:gd name="T0" fmla="*/ 1 w 67"/>
                <a:gd name="T1" fmla="*/ 1 h 65"/>
                <a:gd name="T2" fmla="*/ 1 w 67"/>
                <a:gd name="T3" fmla="*/ 0 h 65"/>
                <a:gd name="T4" fmla="*/ 1 w 67"/>
                <a:gd name="T5" fmla="*/ 0 h 65"/>
                <a:gd name="T6" fmla="*/ 1 w 67"/>
                <a:gd name="T7" fmla="*/ 0 h 65"/>
                <a:gd name="T8" fmla="*/ 1 w 67"/>
                <a:gd name="T9" fmla="*/ 0 h 65"/>
                <a:gd name="T10" fmla="*/ 1 w 67"/>
                <a:gd name="T11" fmla="*/ 0 h 65"/>
                <a:gd name="T12" fmla="*/ 1 w 67"/>
                <a:gd name="T13" fmla="*/ 0 h 65"/>
                <a:gd name="T14" fmla="*/ 1 w 67"/>
                <a:gd name="T15" fmla="*/ 0 h 65"/>
                <a:gd name="T16" fmla="*/ 1 w 67"/>
                <a:gd name="T17" fmla="*/ 0 h 65"/>
                <a:gd name="T18" fmla="*/ 1 w 67"/>
                <a:gd name="T19" fmla="*/ 0 h 65"/>
                <a:gd name="T20" fmla="*/ 1 w 67"/>
                <a:gd name="T21" fmla="*/ 0 h 65"/>
                <a:gd name="T22" fmla="*/ 1 w 67"/>
                <a:gd name="T23" fmla="*/ 0 h 65"/>
                <a:gd name="T24" fmla="*/ 1 w 67"/>
                <a:gd name="T25" fmla="*/ 0 h 65"/>
                <a:gd name="T26" fmla="*/ 0 w 67"/>
                <a:gd name="T27" fmla="*/ 0 h 65"/>
                <a:gd name="T28" fmla="*/ 0 w 67"/>
                <a:gd name="T29" fmla="*/ 0 h 65"/>
                <a:gd name="T30" fmla="*/ 0 w 67"/>
                <a:gd name="T31" fmla="*/ 0 h 65"/>
                <a:gd name="T32" fmla="*/ 0 w 67"/>
                <a:gd name="T33" fmla="*/ 0 h 65"/>
                <a:gd name="T34" fmla="*/ 0 w 67"/>
                <a:gd name="T35" fmla="*/ 0 h 65"/>
                <a:gd name="T36" fmla="*/ 0 w 67"/>
                <a:gd name="T37" fmla="*/ 0 h 65"/>
                <a:gd name="T38" fmla="*/ 0 w 67"/>
                <a:gd name="T39" fmla="*/ 0 h 65"/>
                <a:gd name="T40" fmla="*/ 0 w 67"/>
                <a:gd name="T41" fmla="*/ 1 h 65"/>
                <a:gd name="T42" fmla="*/ 0 w 67"/>
                <a:gd name="T43" fmla="*/ 1 h 65"/>
                <a:gd name="T44" fmla="*/ 0 w 67"/>
                <a:gd name="T45" fmla="*/ 1 h 65"/>
                <a:gd name="T46" fmla="*/ 0 w 67"/>
                <a:gd name="T47" fmla="*/ 1 h 65"/>
                <a:gd name="T48" fmla="*/ 0 w 67"/>
                <a:gd name="T49" fmla="*/ 1 h 65"/>
                <a:gd name="T50" fmla="*/ 0 w 67"/>
                <a:gd name="T51" fmla="*/ 1 h 65"/>
                <a:gd name="T52" fmla="*/ 0 w 67"/>
                <a:gd name="T53" fmla="*/ 1 h 65"/>
                <a:gd name="T54" fmla="*/ 0 w 67"/>
                <a:gd name="T55" fmla="*/ 1 h 65"/>
                <a:gd name="T56" fmla="*/ 0 w 67"/>
                <a:gd name="T57" fmla="*/ 1 h 65"/>
                <a:gd name="T58" fmla="*/ 0 w 67"/>
                <a:gd name="T59" fmla="*/ 1 h 65"/>
                <a:gd name="T60" fmla="*/ 0 w 67"/>
                <a:gd name="T61" fmla="*/ 1 h 65"/>
                <a:gd name="T62" fmla="*/ 1 w 67"/>
                <a:gd name="T63" fmla="*/ 1 h 65"/>
                <a:gd name="T64" fmla="*/ 1 w 67"/>
                <a:gd name="T65" fmla="*/ 1 h 65"/>
                <a:gd name="T66" fmla="*/ 1 w 67"/>
                <a:gd name="T67" fmla="*/ 1 h 65"/>
                <a:gd name="T68" fmla="*/ 1 w 67"/>
                <a:gd name="T69" fmla="*/ 1 h 65"/>
                <a:gd name="T70" fmla="*/ 1 w 67"/>
                <a:gd name="T71" fmla="*/ 1 h 65"/>
                <a:gd name="T72" fmla="*/ 1 w 67"/>
                <a:gd name="T73" fmla="*/ 1 h 65"/>
                <a:gd name="T74" fmla="*/ 1 w 67"/>
                <a:gd name="T75" fmla="*/ 1 h 65"/>
                <a:gd name="T76" fmla="*/ 1 w 67"/>
                <a:gd name="T77" fmla="*/ 1 h 65"/>
                <a:gd name="T78" fmla="*/ 1 w 67"/>
                <a:gd name="T79" fmla="*/ 1 h 65"/>
                <a:gd name="T80" fmla="*/ 1 w 67"/>
                <a:gd name="T81" fmla="*/ 1 h 65"/>
                <a:gd name="T82" fmla="*/ 1 w 67"/>
                <a:gd name="T83" fmla="*/ 1 h 65"/>
                <a:gd name="T84" fmla="*/ 1 w 67"/>
                <a:gd name="T85" fmla="*/ 1 h 65"/>
                <a:gd name="T86" fmla="*/ 1 w 67"/>
                <a:gd name="T87" fmla="*/ 1 h 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7"/>
                <a:gd name="T133" fmla="*/ 0 h 65"/>
                <a:gd name="T134" fmla="*/ 67 w 67"/>
                <a:gd name="T135" fmla="*/ 65 h 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7" h="65">
                  <a:moveTo>
                    <a:pt x="67" y="32"/>
                  </a:moveTo>
                  <a:lnTo>
                    <a:pt x="67" y="31"/>
                  </a:lnTo>
                  <a:lnTo>
                    <a:pt x="67" y="30"/>
                  </a:lnTo>
                  <a:lnTo>
                    <a:pt x="67" y="27"/>
                  </a:lnTo>
                  <a:lnTo>
                    <a:pt x="67" y="26"/>
                  </a:lnTo>
                  <a:lnTo>
                    <a:pt x="66" y="24"/>
                  </a:lnTo>
                  <a:lnTo>
                    <a:pt x="66" y="23"/>
                  </a:lnTo>
                  <a:lnTo>
                    <a:pt x="66" y="21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3" y="16"/>
                  </a:lnTo>
                  <a:lnTo>
                    <a:pt x="63" y="15"/>
                  </a:lnTo>
                  <a:lnTo>
                    <a:pt x="62" y="13"/>
                  </a:lnTo>
                  <a:lnTo>
                    <a:pt x="60" y="12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6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3" y="43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7" y="53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1" y="57"/>
                  </a:lnTo>
                  <a:lnTo>
                    <a:pt x="12" y="59"/>
                  </a:lnTo>
                  <a:lnTo>
                    <a:pt x="14" y="60"/>
                  </a:lnTo>
                  <a:lnTo>
                    <a:pt x="15" y="60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9" y="63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3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38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7" y="64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1" y="61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55" y="59"/>
                  </a:lnTo>
                  <a:lnTo>
                    <a:pt x="56" y="57"/>
                  </a:lnTo>
                  <a:lnTo>
                    <a:pt x="58" y="56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3"/>
                  </a:lnTo>
                  <a:lnTo>
                    <a:pt x="62" y="52"/>
                  </a:lnTo>
                  <a:lnTo>
                    <a:pt x="63" y="50"/>
                  </a:lnTo>
                  <a:lnTo>
                    <a:pt x="63" y="49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6" y="43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7" y="34"/>
                  </a:lnTo>
                  <a:lnTo>
                    <a:pt x="67" y="3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6" name="Line 578"/>
            <p:cNvSpPr>
              <a:spLocks noChangeAspect="1" noChangeShapeType="1"/>
            </p:cNvSpPr>
            <p:nvPr/>
          </p:nvSpPr>
          <p:spPr bwMode="auto">
            <a:xfrm flipV="1">
              <a:off x="3152" y="2495"/>
              <a:ext cx="0" cy="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77" name="Line 579"/>
            <p:cNvSpPr>
              <a:spLocks noChangeAspect="1" noChangeShapeType="1"/>
            </p:cNvSpPr>
            <p:nvPr/>
          </p:nvSpPr>
          <p:spPr bwMode="auto">
            <a:xfrm>
              <a:off x="3152" y="2374"/>
              <a:ext cx="0" cy="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78" name="Freeform 580"/>
            <p:cNvSpPr>
              <a:spLocks noChangeAspect="1"/>
            </p:cNvSpPr>
            <p:nvPr/>
          </p:nvSpPr>
          <p:spPr bwMode="auto">
            <a:xfrm>
              <a:off x="3118" y="2410"/>
              <a:ext cx="68" cy="64"/>
            </a:xfrm>
            <a:custGeom>
              <a:avLst/>
              <a:gdLst>
                <a:gd name="T0" fmla="*/ 5 w 439"/>
                <a:gd name="T1" fmla="*/ 9 h 439"/>
                <a:gd name="T2" fmla="*/ 0 w 439"/>
                <a:gd name="T3" fmla="*/ 0 h 439"/>
                <a:gd name="T4" fmla="*/ 11 w 439"/>
                <a:gd name="T5" fmla="*/ 0 h 439"/>
                <a:gd name="T6" fmla="*/ 5 w 439"/>
                <a:gd name="T7" fmla="*/ 9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9"/>
                <a:gd name="T13" fmla="*/ 0 h 439"/>
                <a:gd name="T14" fmla="*/ 439 w 439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9" h="439">
                  <a:moveTo>
                    <a:pt x="219" y="439"/>
                  </a:moveTo>
                  <a:lnTo>
                    <a:pt x="0" y="0"/>
                  </a:lnTo>
                  <a:lnTo>
                    <a:pt x="439" y="0"/>
                  </a:lnTo>
                  <a:lnTo>
                    <a:pt x="219" y="439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9" name="Freeform 581"/>
            <p:cNvSpPr>
              <a:spLocks noChangeAspect="1"/>
            </p:cNvSpPr>
            <p:nvPr/>
          </p:nvSpPr>
          <p:spPr bwMode="auto">
            <a:xfrm>
              <a:off x="3143" y="2478"/>
              <a:ext cx="18" cy="17"/>
            </a:xfrm>
            <a:custGeom>
              <a:avLst/>
              <a:gdLst>
                <a:gd name="T0" fmla="*/ 3 w 116"/>
                <a:gd name="T1" fmla="*/ 1 h 115"/>
                <a:gd name="T2" fmla="*/ 3 w 116"/>
                <a:gd name="T3" fmla="*/ 1 h 115"/>
                <a:gd name="T4" fmla="*/ 3 w 116"/>
                <a:gd name="T5" fmla="*/ 1 h 115"/>
                <a:gd name="T6" fmla="*/ 3 w 116"/>
                <a:gd name="T7" fmla="*/ 1 h 115"/>
                <a:gd name="T8" fmla="*/ 2 w 116"/>
                <a:gd name="T9" fmla="*/ 0 h 115"/>
                <a:gd name="T10" fmla="*/ 2 w 116"/>
                <a:gd name="T11" fmla="*/ 0 h 115"/>
                <a:gd name="T12" fmla="*/ 2 w 116"/>
                <a:gd name="T13" fmla="*/ 0 h 115"/>
                <a:gd name="T14" fmla="*/ 2 w 116"/>
                <a:gd name="T15" fmla="*/ 0 h 115"/>
                <a:gd name="T16" fmla="*/ 2 w 116"/>
                <a:gd name="T17" fmla="*/ 0 h 115"/>
                <a:gd name="T18" fmla="*/ 2 w 116"/>
                <a:gd name="T19" fmla="*/ 0 h 115"/>
                <a:gd name="T20" fmla="*/ 1 w 116"/>
                <a:gd name="T21" fmla="*/ 0 h 115"/>
                <a:gd name="T22" fmla="*/ 1 w 116"/>
                <a:gd name="T23" fmla="*/ 0 h 115"/>
                <a:gd name="T24" fmla="*/ 1 w 116"/>
                <a:gd name="T25" fmla="*/ 0 h 115"/>
                <a:gd name="T26" fmla="*/ 1 w 116"/>
                <a:gd name="T27" fmla="*/ 0 h 115"/>
                <a:gd name="T28" fmla="*/ 1 w 116"/>
                <a:gd name="T29" fmla="*/ 0 h 115"/>
                <a:gd name="T30" fmla="*/ 0 w 116"/>
                <a:gd name="T31" fmla="*/ 0 h 115"/>
                <a:gd name="T32" fmla="*/ 0 w 116"/>
                <a:gd name="T33" fmla="*/ 0 h 115"/>
                <a:gd name="T34" fmla="*/ 0 w 116"/>
                <a:gd name="T35" fmla="*/ 1 h 115"/>
                <a:gd name="T36" fmla="*/ 0 w 116"/>
                <a:gd name="T37" fmla="*/ 1 h 115"/>
                <a:gd name="T38" fmla="*/ 0 w 116"/>
                <a:gd name="T39" fmla="*/ 1 h 115"/>
                <a:gd name="T40" fmla="*/ 0 w 116"/>
                <a:gd name="T41" fmla="*/ 1 h 115"/>
                <a:gd name="T42" fmla="*/ 0 w 116"/>
                <a:gd name="T43" fmla="*/ 1 h 115"/>
                <a:gd name="T44" fmla="*/ 0 w 116"/>
                <a:gd name="T45" fmla="*/ 1 h 115"/>
                <a:gd name="T46" fmla="*/ 0 w 116"/>
                <a:gd name="T47" fmla="*/ 2 h 115"/>
                <a:gd name="T48" fmla="*/ 0 w 116"/>
                <a:gd name="T49" fmla="*/ 2 h 115"/>
                <a:gd name="T50" fmla="*/ 0 w 116"/>
                <a:gd name="T51" fmla="*/ 2 h 115"/>
                <a:gd name="T52" fmla="*/ 0 w 116"/>
                <a:gd name="T53" fmla="*/ 2 h 115"/>
                <a:gd name="T54" fmla="*/ 0 w 116"/>
                <a:gd name="T55" fmla="*/ 2 h 115"/>
                <a:gd name="T56" fmla="*/ 1 w 116"/>
                <a:gd name="T57" fmla="*/ 2 h 115"/>
                <a:gd name="T58" fmla="*/ 1 w 116"/>
                <a:gd name="T59" fmla="*/ 2 h 115"/>
                <a:gd name="T60" fmla="*/ 1 w 116"/>
                <a:gd name="T61" fmla="*/ 3 h 115"/>
                <a:gd name="T62" fmla="*/ 1 w 116"/>
                <a:gd name="T63" fmla="*/ 3 h 115"/>
                <a:gd name="T64" fmla="*/ 1 w 116"/>
                <a:gd name="T65" fmla="*/ 3 h 115"/>
                <a:gd name="T66" fmla="*/ 2 w 116"/>
                <a:gd name="T67" fmla="*/ 3 h 115"/>
                <a:gd name="T68" fmla="*/ 2 w 116"/>
                <a:gd name="T69" fmla="*/ 3 h 115"/>
                <a:gd name="T70" fmla="*/ 2 w 116"/>
                <a:gd name="T71" fmla="*/ 2 h 115"/>
                <a:gd name="T72" fmla="*/ 2 w 116"/>
                <a:gd name="T73" fmla="*/ 2 h 115"/>
                <a:gd name="T74" fmla="*/ 2 w 116"/>
                <a:gd name="T75" fmla="*/ 2 h 115"/>
                <a:gd name="T76" fmla="*/ 2 w 116"/>
                <a:gd name="T77" fmla="*/ 2 h 115"/>
                <a:gd name="T78" fmla="*/ 3 w 116"/>
                <a:gd name="T79" fmla="*/ 2 h 115"/>
                <a:gd name="T80" fmla="*/ 3 w 116"/>
                <a:gd name="T81" fmla="*/ 2 h 115"/>
                <a:gd name="T82" fmla="*/ 3 w 116"/>
                <a:gd name="T83" fmla="*/ 2 h 115"/>
                <a:gd name="T84" fmla="*/ 3 w 116"/>
                <a:gd name="T85" fmla="*/ 1 h 115"/>
                <a:gd name="T86" fmla="*/ 3 w 116"/>
                <a:gd name="T87" fmla="*/ 1 h 1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115"/>
                <a:gd name="T134" fmla="*/ 116 w 116"/>
                <a:gd name="T135" fmla="*/ 115 h 1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115">
                  <a:moveTo>
                    <a:pt x="116" y="58"/>
                  </a:moveTo>
                  <a:lnTo>
                    <a:pt x="116" y="55"/>
                  </a:lnTo>
                  <a:lnTo>
                    <a:pt x="116" y="52"/>
                  </a:lnTo>
                  <a:lnTo>
                    <a:pt x="116" y="50"/>
                  </a:lnTo>
                  <a:lnTo>
                    <a:pt x="115" y="45"/>
                  </a:lnTo>
                  <a:lnTo>
                    <a:pt x="115" y="43"/>
                  </a:lnTo>
                  <a:lnTo>
                    <a:pt x="114" y="40"/>
                  </a:lnTo>
                  <a:lnTo>
                    <a:pt x="114" y="37"/>
                  </a:lnTo>
                  <a:lnTo>
                    <a:pt x="112" y="36"/>
                  </a:lnTo>
                  <a:lnTo>
                    <a:pt x="111" y="33"/>
                  </a:lnTo>
                  <a:lnTo>
                    <a:pt x="110" y="30"/>
                  </a:lnTo>
                  <a:lnTo>
                    <a:pt x="108" y="28"/>
                  </a:lnTo>
                  <a:lnTo>
                    <a:pt x="107" y="25"/>
                  </a:lnTo>
                  <a:lnTo>
                    <a:pt x="105" y="23"/>
                  </a:lnTo>
                  <a:lnTo>
                    <a:pt x="103" y="21"/>
                  </a:lnTo>
                  <a:lnTo>
                    <a:pt x="101" y="19"/>
                  </a:lnTo>
                  <a:lnTo>
                    <a:pt x="100" y="17"/>
                  </a:lnTo>
                  <a:lnTo>
                    <a:pt x="97" y="15"/>
                  </a:lnTo>
                  <a:lnTo>
                    <a:pt x="96" y="12"/>
                  </a:lnTo>
                  <a:lnTo>
                    <a:pt x="93" y="11"/>
                  </a:lnTo>
                  <a:lnTo>
                    <a:pt x="90" y="10"/>
                  </a:lnTo>
                  <a:lnTo>
                    <a:pt x="89" y="8"/>
                  </a:lnTo>
                  <a:lnTo>
                    <a:pt x="86" y="7"/>
                  </a:lnTo>
                  <a:lnTo>
                    <a:pt x="83" y="6"/>
                  </a:lnTo>
                  <a:lnTo>
                    <a:pt x="81" y="4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0" y="7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12" y="23"/>
                  </a:lnTo>
                  <a:lnTo>
                    <a:pt x="11" y="25"/>
                  </a:lnTo>
                  <a:lnTo>
                    <a:pt x="8" y="28"/>
                  </a:lnTo>
                  <a:lnTo>
                    <a:pt x="7" y="30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4" y="37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1" y="45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1" y="66"/>
                  </a:lnTo>
                  <a:lnTo>
                    <a:pt x="1" y="70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7" y="85"/>
                  </a:lnTo>
                  <a:lnTo>
                    <a:pt x="8" y="88"/>
                  </a:lnTo>
                  <a:lnTo>
                    <a:pt x="11" y="91"/>
                  </a:lnTo>
                  <a:lnTo>
                    <a:pt x="12" y="92"/>
                  </a:lnTo>
                  <a:lnTo>
                    <a:pt x="13" y="95"/>
                  </a:lnTo>
                  <a:lnTo>
                    <a:pt x="15" y="98"/>
                  </a:lnTo>
                  <a:lnTo>
                    <a:pt x="18" y="99"/>
                  </a:lnTo>
                  <a:lnTo>
                    <a:pt x="19" y="100"/>
                  </a:lnTo>
                  <a:lnTo>
                    <a:pt x="22" y="103"/>
                  </a:lnTo>
                  <a:lnTo>
                    <a:pt x="23" y="104"/>
                  </a:lnTo>
                  <a:lnTo>
                    <a:pt x="26" y="106"/>
                  </a:lnTo>
                  <a:lnTo>
                    <a:pt x="29" y="107"/>
                  </a:lnTo>
                  <a:lnTo>
                    <a:pt x="30" y="109"/>
                  </a:lnTo>
                  <a:lnTo>
                    <a:pt x="33" y="110"/>
                  </a:lnTo>
                  <a:lnTo>
                    <a:pt x="35" y="111"/>
                  </a:lnTo>
                  <a:lnTo>
                    <a:pt x="38" y="113"/>
                  </a:lnTo>
                  <a:lnTo>
                    <a:pt x="41" y="114"/>
                  </a:lnTo>
                  <a:lnTo>
                    <a:pt x="44" y="114"/>
                  </a:lnTo>
                  <a:lnTo>
                    <a:pt x="46" y="115"/>
                  </a:lnTo>
                  <a:lnTo>
                    <a:pt x="49" y="115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5"/>
                  </a:lnTo>
                  <a:lnTo>
                    <a:pt x="62" y="115"/>
                  </a:lnTo>
                  <a:lnTo>
                    <a:pt x="64" y="115"/>
                  </a:lnTo>
                  <a:lnTo>
                    <a:pt x="67" y="115"/>
                  </a:lnTo>
                  <a:lnTo>
                    <a:pt x="70" y="115"/>
                  </a:lnTo>
                  <a:lnTo>
                    <a:pt x="72" y="114"/>
                  </a:lnTo>
                  <a:lnTo>
                    <a:pt x="75" y="114"/>
                  </a:lnTo>
                  <a:lnTo>
                    <a:pt x="78" y="113"/>
                  </a:lnTo>
                  <a:lnTo>
                    <a:pt x="81" y="111"/>
                  </a:lnTo>
                  <a:lnTo>
                    <a:pt x="83" y="110"/>
                  </a:lnTo>
                  <a:lnTo>
                    <a:pt x="86" y="109"/>
                  </a:lnTo>
                  <a:lnTo>
                    <a:pt x="89" y="107"/>
                  </a:lnTo>
                  <a:lnTo>
                    <a:pt x="90" y="106"/>
                  </a:lnTo>
                  <a:lnTo>
                    <a:pt x="93" y="104"/>
                  </a:lnTo>
                  <a:lnTo>
                    <a:pt x="96" y="103"/>
                  </a:lnTo>
                  <a:lnTo>
                    <a:pt x="97" y="100"/>
                  </a:lnTo>
                  <a:lnTo>
                    <a:pt x="100" y="99"/>
                  </a:lnTo>
                  <a:lnTo>
                    <a:pt x="101" y="98"/>
                  </a:lnTo>
                  <a:lnTo>
                    <a:pt x="103" y="95"/>
                  </a:lnTo>
                  <a:lnTo>
                    <a:pt x="105" y="92"/>
                  </a:lnTo>
                  <a:lnTo>
                    <a:pt x="107" y="91"/>
                  </a:lnTo>
                  <a:lnTo>
                    <a:pt x="108" y="88"/>
                  </a:lnTo>
                  <a:lnTo>
                    <a:pt x="110" y="85"/>
                  </a:lnTo>
                  <a:lnTo>
                    <a:pt x="111" y="82"/>
                  </a:lnTo>
                  <a:lnTo>
                    <a:pt x="112" y="81"/>
                  </a:lnTo>
                  <a:lnTo>
                    <a:pt x="114" y="78"/>
                  </a:lnTo>
                  <a:lnTo>
                    <a:pt x="114" y="76"/>
                  </a:lnTo>
                  <a:lnTo>
                    <a:pt x="115" y="73"/>
                  </a:lnTo>
                  <a:lnTo>
                    <a:pt x="115" y="70"/>
                  </a:lnTo>
                  <a:lnTo>
                    <a:pt x="116" y="66"/>
                  </a:lnTo>
                  <a:lnTo>
                    <a:pt x="116" y="63"/>
                  </a:lnTo>
                  <a:lnTo>
                    <a:pt x="116" y="61"/>
                  </a:lnTo>
                  <a:lnTo>
                    <a:pt x="116" y="58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" name="Freeform 582"/>
            <p:cNvSpPr>
              <a:spLocks noChangeAspect="1"/>
            </p:cNvSpPr>
            <p:nvPr/>
          </p:nvSpPr>
          <p:spPr bwMode="auto">
            <a:xfrm>
              <a:off x="3812" y="3436"/>
              <a:ext cx="102" cy="96"/>
            </a:xfrm>
            <a:custGeom>
              <a:avLst/>
              <a:gdLst>
                <a:gd name="T0" fmla="*/ 7 w 658"/>
                <a:gd name="T1" fmla="*/ 0 h 659"/>
                <a:gd name="T2" fmla="*/ 6 w 658"/>
                <a:gd name="T3" fmla="*/ 0 h 659"/>
                <a:gd name="T4" fmla="*/ 5 w 658"/>
                <a:gd name="T5" fmla="*/ 0 h 659"/>
                <a:gd name="T6" fmla="*/ 4 w 658"/>
                <a:gd name="T7" fmla="*/ 1 h 659"/>
                <a:gd name="T8" fmla="*/ 3 w 658"/>
                <a:gd name="T9" fmla="*/ 1 h 659"/>
                <a:gd name="T10" fmla="*/ 2 w 658"/>
                <a:gd name="T11" fmla="*/ 2 h 659"/>
                <a:gd name="T12" fmla="*/ 2 w 658"/>
                <a:gd name="T13" fmla="*/ 3 h 659"/>
                <a:gd name="T14" fmla="*/ 1 w 658"/>
                <a:gd name="T15" fmla="*/ 4 h 659"/>
                <a:gd name="T16" fmla="*/ 0 w 658"/>
                <a:gd name="T17" fmla="*/ 5 h 659"/>
                <a:gd name="T18" fmla="*/ 0 w 658"/>
                <a:gd name="T19" fmla="*/ 6 h 659"/>
                <a:gd name="T20" fmla="*/ 0 w 658"/>
                <a:gd name="T21" fmla="*/ 7 h 659"/>
                <a:gd name="T22" fmla="*/ 0 w 658"/>
                <a:gd name="T23" fmla="*/ 7 h 659"/>
                <a:gd name="T24" fmla="*/ 0 w 658"/>
                <a:gd name="T25" fmla="*/ 8 h 659"/>
                <a:gd name="T26" fmla="*/ 0 w 658"/>
                <a:gd name="T27" fmla="*/ 9 h 659"/>
                <a:gd name="T28" fmla="*/ 1 w 658"/>
                <a:gd name="T29" fmla="*/ 10 h 659"/>
                <a:gd name="T30" fmla="*/ 2 w 658"/>
                <a:gd name="T31" fmla="*/ 11 h 659"/>
                <a:gd name="T32" fmla="*/ 2 w 658"/>
                <a:gd name="T33" fmla="*/ 12 h 659"/>
                <a:gd name="T34" fmla="*/ 3 w 658"/>
                <a:gd name="T35" fmla="*/ 13 h 659"/>
                <a:gd name="T36" fmla="*/ 4 w 658"/>
                <a:gd name="T37" fmla="*/ 13 h 659"/>
                <a:gd name="T38" fmla="*/ 5 w 658"/>
                <a:gd name="T39" fmla="*/ 14 h 659"/>
                <a:gd name="T40" fmla="*/ 6 w 658"/>
                <a:gd name="T41" fmla="*/ 14 h 659"/>
                <a:gd name="T42" fmla="*/ 7 w 658"/>
                <a:gd name="T43" fmla="*/ 14 h 659"/>
                <a:gd name="T44" fmla="*/ 8 w 658"/>
                <a:gd name="T45" fmla="*/ 14 h 659"/>
                <a:gd name="T46" fmla="*/ 9 w 658"/>
                <a:gd name="T47" fmla="*/ 14 h 659"/>
                <a:gd name="T48" fmla="*/ 11 w 658"/>
                <a:gd name="T49" fmla="*/ 14 h 659"/>
                <a:gd name="T50" fmla="*/ 12 w 658"/>
                <a:gd name="T51" fmla="*/ 13 h 659"/>
                <a:gd name="T52" fmla="*/ 13 w 658"/>
                <a:gd name="T53" fmla="*/ 13 h 659"/>
                <a:gd name="T54" fmla="*/ 13 w 658"/>
                <a:gd name="T55" fmla="*/ 12 h 659"/>
                <a:gd name="T56" fmla="*/ 14 w 658"/>
                <a:gd name="T57" fmla="*/ 11 h 659"/>
                <a:gd name="T58" fmla="*/ 15 w 658"/>
                <a:gd name="T59" fmla="*/ 10 h 659"/>
                <a:gd name="T60" fmla="*/ 15 w 658"/>
                <a:gd name="T61" fmla="*/ 9 h 659"/>
                <a:gd name="T62" fmla="*/ 16 w 658"/>
                <a:gd name="T63" fmla="*/ 8 h 659"/>
                <a:gd name="T64" fmla="*/ 16 w 658"/>
                <a:gd name="T65" fmla="*/ 7 h 659"/>
                <a:gd name="T66" fmla="*/ 16 w 658"/>
                <a:gd name="T67" fmla="*/ 7 h 659"/>
                <a:gd name="T68" fmla="*/ 16 w 658"/>
                <a:gd name="T69" fmla="*/ 6 h 659"/>
                <a:gd name="T70" fmla="*/ 15 w 658"/>
                <a:gd name="T71" fmla="*/ 5 h 659"/>
                <a:gd name="T72" fmla="*/ 15 w 658"/>
                <a:gd name="T73" fmla="*/ 4 h 659"/>
                <a:gd name="T74" fmla="*/ 14 w 658"/>
                <a:gd name="T75" fmla="*/ 3 h 659"/>
                <a:gd name="T76" fmla="*/ 13 w 658"/>
                <a:gd name="T77" fmla="*/ 2 h 659"/>
                <a:gd name="T78" fmla="*/ 13 w 658"/>
                <a:gd name="T79" fmla="*/ 1 h 659"/>
                <a:gd name="T80" fmla="*/ 12 w 658"/>
                <a:gd name="T81" fmla="*/ 1 h 659"/>
                <a:gd name="T82" fmla="*/ 11 w 658"/>
                <a:gd name="T83" fmla="*/ 0 h 659"/>
                <a:gd name="T84" fmla="*/ 9 w 658"/>
                <a:gd name="T85" fmla="*/ 0 h 659"/>
                <a:gd name="T86" fmla="*/ 8 w 658"/>
                <a:gd name="T87" fmla="*/ 0 h 659"/>
                <a:gd name="T88" fmla="*/ 8 w 658"/>
                <a:gd name="T89" fmla="*/ 7 h 6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8"/>
                <a:gd name="T136" fmla="*/ 0 h 659"/>
                <a:gd name="T137" fmla="*/ 658 w 658"/>
                <a:gd name="T138" fmla="*/ 659 h 6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8" h="659">
                  <a:moveTo>
                    <a:pt x="329" y="330"/>
                  </a:moveTo>
                  <a:lnTo>
                    <a:pt x="329" y="0"/>
                  </a:lnTo>
                  <a:lnTo>
                    <a:pt x="312" y="0"/>
                  </a:lnTo>
                  <a:lnTo>
                    <a:pt x="296" y="2"/>
                  </a:lnTo>
                  <a:lnTo>
                    <a:pt x="279" y="4"/>
                  </a:lnTo>
                  <a:lnTo>
                    <a:pt x="263" y="7"/>
                  </a:lnTo>
                  <a:lnTo>
                    <a:pt x="248" y="10"/>
                  </a:lnTo>
                  <a:lnTo>
                    <a:pt x="231" y="15"/>
                  </a:lnTo>
                  <a:lnTo>
                    <a:pt x="216" y="20"/>
                  </a:lnTo>
                  <a:lnTo>
                    <a:pt x="201" y="26"/>
                  </a:lnTo>
                  <a:lnTo>
                    <a:pt x="186" y="33"/>
                  </a:lnTo>
                  <a:lnTo>
                    <a:pt x="172" y="40"/>
                  </a:lnTo>
                  <a:lnTo>
                    <a:pt x="159" y="48"/>
                  </a:lnTo>
                  <a:lnTo>
                    <a:pt x="145" y="57"/>
                  </a:lnTo>
                  <a:lnTo>
                    <a:pt x="133" y="66"/>
                  </a:lnTo>
                  <a:lnTo>
                    <a:pt x="120" y="76"/>
                  </a:lnTo>
                  <a:lnTo>
                    <a:pt x="108" y="85"/>
                  </a:lnTo>
                  <a:lnTo>
                    <a:pt x="97" y="96"/>
                  </a:lnTo>
                  <a:lnTo>
                    <a:pt x="86" y="107"/>
                  </a:lnTo>
                  <a:lnTo>
                    <a:pt x="75" y="120"/>
                  </a:lnTo>
                  <a:lnTo>
                    <a:pt x="65" y="132"/>
                  </a:lnTo>
                  <a:lnTo>
                    <a:pt x="56" y="146"/>
                  </a:lnTo>
                  <a:lnTo>
                    <a:pt x="48" y="158"/>
                  </a:lnTo>
                  <a:lnTo>
                    <a:pt x="39" y="172"/>
                  </a:lnTo>
                  <a:lnTo>
                    <a:pt x="33" y="187"/>
                  </a:lnTo>
                  <a:lnTo>
                    <a:pt x="26" y="201"/>
                  </a:lnTo>
                  <a:lnTo>
                    <a:pt x="20" y="216"/>
                  </a:lnTo>
                  <a:lnTo>
                    <a:pt x="15" y="231"/>
                  </a:lnTo>
                  <a:lnTo>
                    <a:pt x="11" y="247"/>
                  </a:lnTo>
                  <a:lnTo>
                    <a:pt x="6" y="263"/>
                  </a:lnTo>
                  <a:lnTo>
                    <a:pt x="4" y="279"/>
                  </a:lnTo>
                  <a:lnTo>
                    <a:pt x="2" y="295"/>
                  </a:lnTo>
                  <a:lnTo>
                    <a:pt x="1" y="312"/>
                  </a:lnTo>
                  <a:lnTo>
                    <a:pt x="0" y="330"/>
                  </a:lnTo>
                  <a:lnTo>
                    <a:pt x="1" y="346"/>
                  </a:lnTo>
                  <a:lnTo>
                    <a:pt x="2" y="363"/>
                  </a:lnTo>
                  <a:lnTo>
                    <a:pt x="4" y="379"/>
                  </a:lnTo>
                  <a:lnTo>
                    <a:pt x="6" y="396"/>
                  </a:lnTo>
                  <a:lnTo>
                    <a:pt x="11" y="412"/>
                  </a:lnTo>
                  <a:lnTo>
                    <a:pt x="15" y="427"/>
                  </a:lnTo>
                  <a:lnTo>
                    <a:pt x="20" y="442"/>
                  </a:lnTo>
                  <a:lnTo>
                    <a:pt x="26" y="457"/>
                  </a:lnTo>
                  <a:lnTo>
                    <a:pt x="33" y="473"/>
                  </a:lnTo>
                  <a:lnTo>
                    <a:pt x="39" y="486"/>
                  </a:lnTo>
                  <a:lnTo>
                    <a:pt x="48" y="500"/>
                  </a:lnTo>
                  <a:lnTo>
                    <a:pt x="56" y="514"/>
                  </a:lnTo>
                  <a:lnTo>
                    <a:pt x="65" y="526"/>
                  </a:lnTo>
                  <a:lnTo>
                    <a:pt x="75" y="538"/>
                  </a:lnTo>
                  <a:lnTo>
                    <a:pt x="86" y="551"/>
                  </a:lnTo>
                  <a:lnTo>
                    <a:pt x="97" y="563"/>
                  </a:lnTo>
                  <a:lnTo>
                    <a:pt x="108" y="573"/>
                  </a:lnTo>
                  <a:lnTo>
                    <a:pt x="120" y="584"/>
                  </a:lnTo>
                  <a:lnTo>
                    <a:pt x="133" y="593"/>
                  </a:lnTo>
                  <a:lnTo>
                    <a:pt x="145" y="603"/>
                  </a:lnTo>
                  <a:lnTo>
                    <a:pt x="159" y="611"/>
                  </a:lnTo>
                  <a:lnTo>
                    <a:pt x="172" y="619"/>
                  </a:lnTo>
                  <a:lnTo>
                    <a:pt x="186" y="626"/>
                  </a:lnTo>
                  <a:lnTo>
                    <a:pt x="201" y="633"/>
                  </a:lnTo>
                  <a:lnTo>
                    <a:pt x="216" y="639"/>
                  </a:lnTo>
                  <a:lnTo>
                    <a:pt x="231" y="644"/>
                  </a:lnTo>
                  <a:lnTo>
                    <a:pt x="248" y="648"/>
                  </a:lnTo>
                  <a:lnTo>
                    <a:pt x="263" y="652"/>
                  </a:lnTo>
                  <a:lnTo>
                    <a:pt x="279" y="655"/>
                  </a:lnTo>
                  <a:lnTo>
                    <a:pt x="296" y="658"/>
                  </a:lnTo>
                  <a:lnTo>
                    <a:pt x="312" y="659"/>
                  </a:lnTo>
                  <a:lnTo>
                    <a:pt x="329" y="659"/>
                  </a:lnTo>
                  <a:lnTo>
                    <a:pt x="347" y="659"/>
                  </a:lnTo>
                  <a:lnTo>
                    <a:pt x="363" y="658"/>
                  </a:lnTo>
                  <a:lnTo>
                    <a:pt x="380" y="655"/>
                  </a:lnTo>
                  <a:lnTo>
                    <a:pt x="396" y="652"/>
                  </a:lnTo>
                  <a:lnTo>
                    <a:pt x="411" y="648"/>
                  </a:lnTo>
                  <a:lnTo>
                    <a:pt x="428" y="644"/>
                  </a:lnTo>
                  <a:lnTo>
                    <a:pt x="443" y="639"/>
                  </a:lnTo>
                  <a:lnTo>
                    <a:pt x="458" y="633"/>
                  </a:lnTo>
                  <a:lnTo>
                    <a:pt x="473" y="626"/>
                  </a:lnTo>
                  <a:lnTo>
                    <a:pt x="487" y="619"/>
                  </a:lnTo>
                  <a:lnTo>
                    <a:pt x="500" y="611"/>
                  </a:lnTo>
                  <a:lnTo>
                    <a:pt x="514" y="603"/>
                  </a:lnTo>
                  <a:lnTo>
                    <a:pt x="526" y="593"/>
                  </a:lnTo>
                  <a:lnTo>
                    <a:pt x="539" y="584"/>
                  </a:lnTo>
                  <a:lnTo>
                    <a:pt x="551" y="573"/>
                  </a:lnTo>
                  <a:lnTo>
                    <a:pt x="562" y="563"/>
                  </a:lnTo>
                  <a:lnTo>
                    <a:pt x="573" y="551"/>
                  </a:lnTo>
                  <a:lnTo>
                    <a:pt x="584" y="538"/>
                  </a:lnTo>
                  <a:lnTo>
                    <a:pt x="594" y="526"/>
                  </a:lnTo>
                  <a:lnTo>
                    <a:pt x="603" y="514"/>
                  </a:lnTo>
                  <a:lnTo>
                    <a:pt x="611" y="500"/>
                  </a:lnTo>
                  <a:lnTo>
                    <a:pt x="620" y="486"/>
                  </a:lnTo>
                  <a:lnTo>
                    <a:pt x="627" y="473"/>
                  </a:lnTo>
                  <a:lnTo>
                    <a:pt x="633" y="457"/>
                  </a:lnTo>
                  <a:lnTo>
                    <a:pt x="639" y="442"/>
                  </a:lnTo>
                  <a:lnTo>
                    <a:pt x="644" y="427"/>
                  </a:lnTo>
                  <a:lnTo>
                    <a:pt x="649" y="412"/>
                  </a:lnTo>
                  <a:lnTo>
                    <a:pt x="653" y="396"/>
                  </a:lnTo>
                  <a:lnTo>
                    <a:pt x="655" y="379"/>
                  </a:lnTo>
                  <a:lnTo>
                    <a:pt x="657" y="363"/>
                  </a:lnTo>
                  <a:lnTo>
                    <a:pt x="658" y="346"/>
                  </a:lnTo>
                  <a:lnTo>
                    <a:pt x="658" y="330"/>
                  </a:lnTo>
                  <a:lnTo>
                    <a:pt x="658" y="312"/>
                  </a:lnTo>
                  <a:lnTo>
                    <a:pt x="657" y="295"/>
                  </a:lnTo>
                  <a:lnTo>
                    <a:pt x="655" y="279"/>
                  </a:lnTo>
                  <a:lnTo>
                    <a:pt x="653" y="263"/>
                  </a:lnTo>
                  <a:lnTo>
                    <a:pt x="649" y="247"/>
                  </a:lnTo>
                  <a:lnTo>
                    <a:pt x="644" y="231"/>
                  </a:lnTo>
                  <a:lnTo>
                    <a:pt x="639" y="216"/>
                  </a:lnTo>
                  <a:lnTo>
                    <a:pt x="633" y="201"/>
                  </a:lnTo>
                  <a:lnTo>
                    <a:pt x="627" y="187"/>
                  </a:lnTo>
                  <a:lnTo>
                    <a:pt x="620" y="172"/>
                  </a:lnTo>
                  <a:lnTo>
                    <a:pt x="611" y="158"/>
                  </a:lnTo>
                  <a:lnTo>
                    <a:pt x="603" y="146"/>
                  </a:lnTo>
                  <a:lnTo>
                    <a:pt x="594" y="132"/>
                  </a:lnTo>
                  <a:lnTo>
                    <a:pt x="584" y="120"/>
                  </a:lnTo>
                  <a:lnTo>
                    <a:pt x="573" y="107"/>
                  </a:lnTo>
                  <a:lnTo>
                    <a:pt x="562" y="96"/>
                  </a:lnTo>
                  <a:lnTo>
                    <a:pt x="551" y="85"/>
                  </a:lnTo>
                  <a:lnTo>
                    <a:pt x="539" y="76"/>
                  </a:lnTo>
                  <a:lnTo>
                    <a:pt x="526" y="66"/>
                  </a:lnTo>
                  <a:lnTo>
                    <a:pt x="514" y="57"/>
                  </a:lnTo>
                  <a:lnTo>
                    <a:pt x="500" y="48"/>
                  </a:lnTo>
                  <a:lnTo>
                    <a:pt x="487" y="40"/>
                  </a:lnTo>
                  <a:lnTo>
                    <a:pt x="473" y="33"/>
                  </a:lnTo>
                  <a:lnTo>
                    <a:pt x="458" y="26"/>
                  </a:lnTo>
                  <a:lnTo>
                    <a:pt x="443" y="20"/>
                  </a:lnTo>
                  <a:lnTo>
                    <a:pt x="428" y="15"/>
                  </a:lnTo>
                  <a:lnTo>
                    <a:pt x="411" y="10"/>
                  </a:lnTo>
                  <a:lnTo>
                    <a:pt x="396" y="7"/>
                  </a:lnTo>
                  <a:lnTo>
                    <a:pt x="380" y="4"/>
                  </a:lnTo>
                  <a:lnTo>
                    <a:pt x="363" y="2"/>
                  </a:lnTo>
                  <a:lnTo>
                    <a:pt x="347" y="0"/>
                  </a:lnTo>
                  <a:lnTo>
                    <a:pt x="329" y="0"/>
                  </a:lnTo>
                  <a:lnTo>
                    <a:pt x="329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" name="Line 583"/>
            <p:cNvSpPr>
              <a:spLocks noChangeAspect="1" noChangeShapeType="1"/>
            </p:cNvSpPr>
            <p:nvPr/>
          </p:nvSpPr>
          <p:spPr bwMode="auto">
            <a:xfrm flipH="1">
              <a:off x="3910" y="3335"/>
              <a:ext cx="15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82" name="Line 584"/>
            <p:cNvSpPr>
              <a:spLocks noChangeAspect="1" noChangeShapeType="1"/>
            </p:cNvSpPr>
            <p:nvPr/>
          </p:nvSpPr>
          <p:spPr bwMode="auto">
            <a:xfrm flipH="1">
              <a:off x="3910" y="3484"/>
              <a:ext cx="15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83" name="Freeform 585"/>
            <p:cNvSpPr>
              <a:spLocks noChangeAspect="1"/>
            </p:cNvSpPr>
            <p:nvPr/>
          </p:nvSpPr>
          <p:spPr bwMode="auto">
            <a:xfrm>
              <a:off x="4063" y="3335"/>
              <a:ext cx="85" cy="52"/>
            </a:xfrm>
            <a:custGeom>
              <a:avLst/>
              <a:gdLst>
                <a:gd name="T0" fmla="*/ 0 w 549"/>
                <a:gd name="T1" fmla="*/ 0 h 357"/>
                <a:gd name="T2" fmla="*/ 0 w 549"/>
                <a:gd name="T3" fmla="*/ 8 h 357"/>
                <a:gd name="T4" fmla="*/ 13 w 549"/>
                <a:gd name="T5" fmla="*/ 8 h 357"/>
                <a:gd name="T6" fmla="*/ 0 60000 65536"/>
                <a:gd name="T7" fmla="*/ 0 60000 65536"/>
                <a:gd name="T8" fmla="*/ 0 60000 65536"/>
                <a:gd name="T9" fmla="*/ 0 w 549"/>
                <a:gd name="T10" fmla="*/ 0 h 357"/>
                <a:gd name="T11" fmla="*/ 549 w 549"/>
                <a:gd name="T12" fmla="*/ 357 h 3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9" h="357">
                  <a:moveTo>
                    <a:pt x="0" y="0"/>
                  </a:moveTo>
                  <a:lnTo>
                    <a:pt x="0" y="357"/>
                  </a:lnTo>
                  <a:lnTo>
                    <a:pt x="549" y="35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4" name="Freeform 586"/>
            <p:cNvSpPr>
              <a:spLocks noChangeAspect="1"/>
            </p:cNvSpPr>
            <p:nvPr/>
          </p:nvSpPr>
          <p:spPr bwMode="auto">
            <a:xfrm>
              <a:off x="4063" y="3432"/>
              <a:ext cx="85" cy="52"/>
            </a:xfrm>
            <a:custGeom>
              <a:avLst/>
              <a:gdLst>
                <a:gd name="T0" fmla="*/ 0 w 549"/>
                <a:gd name="T1" fmla="*/ 8 h 357"/>
                <a:gd name="T2" fmla="*/ 0 w 549"/>
                <a:gd name="T3" fmla="*/ 0 h 357"/>
                <a:gd name="T4" fmla="*/ 13 w 549"/>
                <a:gd name="T5" fmla="*/ 0 h 357"/>
                <a:gd name="T6" fmla="*/ 0 60000 65536"/>
                <a:gd name="T7" fmla="*/ 0 60000 65536"/>
                <a:gd name="T8" fmla="*/ 0 60000 65536"/>
                <a:gd name="T9" fmla="*/ 0 w 549"/>
                <a:gd name="T10" fmla="*/ 0 h 357"/>
                <a:gd name="T11" fmla="*/ 549 w 549"/>
                <a:gd name="T12" fmla="*/ 357 h 3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9" h="357">
                  <a:moveTo>
                    <a:pt x="0" y="357"/>
                  </a:moveTo>
                  <a:lnTo>
                    <a:pt x="0" y="0"/>
                  </a:lnTo>
                  <a:lnTo>
                    <a:pt x="54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5" name="Line 587"/>
            <p:cNvSpPr>
              <a:spLocks noChangeAspect="1" noChangeShapeType="1"/>
            </p:cNvSpPr>
            <p:nvPr/>
          </p:nvSpPr>
          <p:spPr bwMode="auto">
            <a:xfrm flipH="1">
              <a:off x="4264" y="3408"/>
              <a:ext cx="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86" name="AutoShape 588"/>
            <p:cNvSpPr>
              <a:spLocks noChangeAspect="1" noChangeArrowheads="1"/>
            </p:cNvSpPr>
            <p:nvPr/>
          </p:nvSpPr>
          <p:spPr bwMode="auto">
            <a:xfrm>
              <a:off x="3794" y="3437"/>
              <a:ext cx="118" cy="92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7" name="AutoShape 589"/>
            <p:cNvSpPr>
              <a:spLocks noChangeAspect="1" noChangeArrowheads="1"/>
            </p:cNvSpPr>
            <p:nvPr/>
          </p:nvSpPr>
          <p:spPr bwMode="auto">
            <a:xfrm>
              <a:off x="3794" y="3288"/>
              <a:ext cx="118" cy="93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590"/>
            <p:cNvGrpSpPr>
              <a:grpSpLocks noChangeAspect="1"/>
            </p:cNvGrpSpPr>
            <p:nvPr/>
          </p:nvGrpSpPr>
          <p:grpSpPr bwMode="auto">
            <a:xfrm>
              <a:off x="4138" y="3362"/>
              <a:ext cx="126" cy="92"/>
              <a:chOff x="3403" y="2587"/>
              <a:chExt cx="462" cy="364"/>
            </a:xfrm>
          </p:grpSpPr>
          <p:sp>
            <p:nvSpPr>
              <p:cNvPr id="25005" name="Freeform 591"/>
              <p:cNvSpPr>
                <a:spLocks noChangeAspect="1"/>
              </p:cNvSpPr>
              <p:nvPr/>
            </p:nvSpPr>
            <p:spPr bwMode="auto">
              <a:xfrm>
                <a:off x="3408" y="2587"/>
                <a:ext cx="457" cy="181"/>
              </a:xfrm>
              <a:custGeom>
                <a:avLst/>
                <a:gdLst>
                  <a:gd name="T0" fmla="*/ 45 w 914"/>
                  <a:gd name="T1" fmla="*/ 0 h 362"/>
                  <a:gd name="T2" fmla="*/ 77 w 914"/>
                  <a:gd name="T3" fmla="*/ 0 h 362"/>
                  <a:gd name="T4" fmla="*/ 93 w 914"/>
                  <a:gd name="T5" fmla="*/ 0 h 362"/>
                  <a:gd name="T6" fmla="*/ 100 w 914"/>
                  <a:gd name="T7" fmla="*/ 1 h 362"/>
                  <a:gd name="T8" fmla="*/ 104 w 914"/>
                  <a:gd name="T9" fmla="*/ 1 h 362"/>
                  <a:gd name="T10" fmla="*/ 107 w 914"/>
                  <a:gd name="T11" fmla="*/ 1 h 362"/>
                  <a:gd name="T12" fmla="*/ 110 w 914"/>
                  <a:gd name="T13" fmla="*/ 1 h 362"/>
                  <a:gd name="T14" fmla="*/ 112 w 914"/>
                  <a:gd name="T15" fmla="*/ 1 h 362"/>
                  <a:gd name="T16" fmla="*/ 115 w 914"/>
                  <a:gd name="T17" fmla="*/ 1 h 362"/>
                  <a:gd name="T18" fmla="*/ 118 w 914"/>
                  <a:gd name="T19" fmla="*/ 3 h 362"/>
                  <a:gd name="T20" fmla="*/ 121 w 914"/>
                  <a:gd name="T21" fmla="*/ 3 h 362"/>
                  <a:gd name="T22" fmla="*/ 123 w 914"/>
                  <a:gd name="T23" fmla="*/ 3 h 362"/>
                  <a:gd name="T24" fmla="*/ 126 w 914"/>
                  <a:gd name="T25" fmla="*/ 3 h 362"/>
                  <a:gd name="T26" fmla="*/ 131 w 914"/>
                  <a:gd name="T27" fmla="*/ 5 h 362"/>
                  <a:gd name="T28" fmla="*/ 134 w 914"/>
                  <a:gd name="T29" fmla="*/ 6 h 362"/>
                  <a:gd name="T30" fmla="*/ 138 w 914"/>
                  <a:gd name="T31" fmla="*/ 7 h 362"/>
                  <a:gd name="T32" fmla="*/ 140 w 914"/>
                  <a:gd name="T33" fmla="*/ 8 h 362"/>
                  <a:gd name="T34" fmla="*/ 143 w 914"/>
                  <a:gd name="T35" fmla="*/ 10 h 362"/>
                  <a:gd name="T36" fmla="*/ 146 w 914"/>
                  <a:gd name="T37" fmla="*/ 11 h 362"/>
                  <a:gd name="T38" fmla="*/ 149 w 914"/>
                  <a:gd name="T39" fmla="*/ 12 h 362"/>
                  <a:gd name="T40" fmla="*/ 152 w 914"/>
                  <a:gd name="T41" fmla="*/ 14 h 362"/>
                  <a:gd name="T42" fmla="*/ 154 w 914"/>
                  <a:gd name="T43" fmla="*/ 15 h 362"/>
                  <a:gd name="T44" fmla="*/ 156 w 914"/>
                  <a:gd name="T45" fmla="*/ 17 h 362"/>
                  <a:gd name="T46" fmla="*/ 159 w 914"/>
                  <a:gd name="T47" fmla="*/ 19 h 362"/>
                  <a:gd name="T48" fmla="*/ 162 w 914"/>
                  <a:gd name="T49" fmla="*/ 20 h 362"/>
                  <a:gd name="T50" fmla="*/ 164 w 914"/>
                  <a:gd name="T51" fmla="*/ 21 h 362"/>
                  <a:gd name="T52" fmla="*/ 166 w 914"/>
                  <a:gd name="T53" fmla="*/ 23 h 362"/>
                  <a:gd name="T54" fmla="*/ 168 w 914"/>
                  <a:gd name="T55" fmla="*/ 23 h 362"/>
                  <a:gd name="T56" fmla="*/ 171 w 914"/>
                  <a:gd name="T57" fmla="*/ 25 h 362"/>
                  <a:gd name="T58" fmla="*/ 173 w 914"/>
                  <a:gd name="T59" fmla="*/ 26 h 362"/>
                  <a:gd name="T60" fmla="*/ 174 w 914"/>
                  <a:gd name="T61" fmla="*/ 27 h 362"/>
                  <a:gd name="T62" fmla="*/ 175 w 914"/>
                  <a:gd name="T63" fmla="*/ 28 h 362"/>
                  <a:gd name="T64" fmla="*/ 177 w 914"/>
                  <a:gd name="T65" fmla="*/ 29 h 362"/>
                  <a:gd name="T66" fmla="*/ 179 w 914"/>
                  <a:gd name="T67" fmla="*/ 31 h 362"/>
                  <a:gd name="T68" fmla="*/ 180 w 914"/>
                  <a:gd name="T69" fmla="*/ 32 h 362"/>
                  <a:gd name="T70" fmla="*/ 181 w 914"/>
                  <a:gd name="T71" fmla="*/ 33 h 362"/>
                  <a:gd name="T72" fmla="*/ 183 w 914"/>
                  <a:gd name="T73" fmla="*/ 34 h 362"/>
                  <a:gd name="T74" fmla="*/ 185 w 914"/>
                  <a:gd name="T75" fmla="*/ 36 h 362"/>
                  <a:gd name="T76" fmla="*/ 186 w 914"/>
                  <a:gd name="T77" fmla="*/ 37 h 362"/>
                  <a:gd name="T78" fmla="*/ 188 w 914"/>
                  <a:gd name="T79" fmla="*/ 38 h 362"/>
                  <a:gd name="T80" fmla="*/ 190 w 914"/>
                  <a:gd name="T81" fmla="*/ 39 h 362"/>
                  <a:gd name="T82" fmla="*/ 191 w 914"/>
                  <a:gd name="T83" fmla="*/ 41 h 362"/>
                  <a:gd name="T84" fmla="*/ 193 w 914"/>
                  <a:gd name="T85" fmla="*/ 44 h 362"/>
                  <a:gd name="T86" fmla="*/ 195 w 914"/>
                  <a:gd name="T87" fmla="*/ 45 h 362"/>
                  <a:gd name="T88" fmla="*/ 196 w 914"/>
                  <a:gd name="T89" fmla="*/ 46 h 362"/>
                  <a:gd name="T90" fmla="*/ 198 w 914"/>
                  <a:gd name="T91" fmla="*/ 48 h 362"/>
                  <a:gd name="T92" fmla="*/ 201 w 914"/>
                  <a:gd name="T93" fmla="*/ 51 h 362"/>
                  <a:gd name="T94" fmla="*/ 203 w 914"/>
                  <a:gd name="T95" fmla="*/ 54 h 362"/>
                  <a:gd name="T96" fmla="*/ 205 w 914"/>
                  <a:gd name="T97" fmla="*/ 56 h 362"/>
                  <a:gd name="T98" fmla="*/ 206 w 914"/>
                  <a:gd name="T99" fmla="*/ 58 h 362"/>
                  <a:gd name="T100" fmla="*/ 208 w 914"/>
                  <a:gd name="T101" fmla="*/ 61 h 362"/>
                  <a:gd name="T102" fmla="*/ 211 w 914"/>
                  <a:gd name="T103" fmla="*/ 65 h 362"/>
                  <a:gd name="T104" fmla="*/ 213 w 914"/>
                  <a:gd name="T105" fmla="*/ 68 h 362"/>
                  <a:gd name="T106" fmla="*/ 215 w 914"/>
                  <a:gd name="T107" fmla="*/ 71 h 362"/>
                  <a:gd name="T108" fmla="*/ 217 w 914"/>
                  <a:gd name="T109" fmla="*/ 73 h 362"/>
                  <a:gd name="T110" fmla="*/ 219 w 914"/>
                  <a:gd name="T111" fmla="*/ 76 h 362"/>
                  <a:gd name="T112" fmla="*/ 221 w 914"/>
                  <a:gd name="T113" fmla="*/ 79 h 362"/>
                  <a:gd name="T114" fmla="*/ 224 w 914"/>
                  <a:gd name="T115" fmla="*/ 83 h 362"/>
                  <a:gd name="T116" fmla="*/ 225 w 914"/>
                  <a:gd name="T117" fmla="*/ 85 h 362"/>
                  <a:gd name="T118" fmla="*/ 227 w 914"/>
                  <a:gd name="T119" fmla="*/ 87 h 362"/>
                  <a:gd name="T120" fmla="*/ 228 w 914"/>
                  <a:gd name="T121" fmla="*/ 90 h 3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4"/>
                  <a:gd name="T184" fmla="*/ 0 h 362"/>
                  <a:gd name="T185" fmla="*/ 914 w 914"/>
                  <a:gd name="T186" fmla="*/ 362 h 3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4" h="362">
                    <a:moveTo>
                      <a:pt x="0" y="0"/>
                    </a:moveTo>
                    <a:lnTo>
                      <a:pt x="35" y="0"/>
                    </a:lnTo>
                    <a:lnTo>
                      <a:pt x="67" y="0"/>
                    </a:lnTo>
                    <a:lnTo>
                      <a:pt x="98" y="0"/>
                    </a:lnTo>
                    <a:lnTo>
                      <a:pt x="127" y="0"/>
                    </a:lnTo>
                    <a:lnTo>
                      <a:pt x="154" y="0"/>
                    </a:lnTo>
                    <a:lnTo>
                      <a:pt x="179" y="0"/>
                    </a:lnTo>
                    <a:lnTo>
                      <a:pt x="202" y="0"/>
                    </a:lnTo>
                    <a:lnTo>
                      <a:pt x="223" y="0"/>
                    </a:lnTo>
                    <a:lnTo>
                      <a:pt x="243" y="0"/>
                    </a:lnTo>
                    <a:lnTo>
                      <a:pt x="260" y="0"/>
                    </a:lnTo>
                    <a:lnTo>
                      <a:pt x="277" y="0"/>
                    </a:lnTo>
                    <a:lnTo>
                      <a:pt x="292" y="0"/>
                    </a:lnTo>
                    <a:lnTo>
                      <a:pt x="306" y="0"/>
                    </a:lnTo>
                    <a:lnTo>
                      <a:pt x="318" y="0"/>
                    </a:lnTo>
                    <a:lnTo>
                      <a:pt x="330" y="0"/>
                    </a:lnTo>
                    <a:lnTo>
                      <a:pt x="339" y="0"/>
                    </a:lnTo>
                    <a:lnTo>
                      <a:pt x="348" y="0"/>
                    </a:lnTo>
                    <a:lnTo>
                      <a:pt x="358" y="0"/>
                    </a:lnTo>
                    <a:lnTo>
                      <a:pt x="364" y="0"/>
                    </a:lnTo>
                    <a:lnTo>
                      <a:pt x="371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7" y="0"/>
                    </a:lnTo>
                    <a:lnTo>
                      <a:pt x="390" y="0"/>
                    </a:lnTo>
                    <a:lnTo>
                      <a:pt x="393" y="0"/>
                    </a:lnTo>
                    <a:lnTo>
                      <a:pt x="396" y="0"/>
                    </a:lnTo>
                    <a:lnTo>
                      <a:pt x="399" y="1"/>
                    </a:lnTo>
                    <a:lnTo>
                      <a:pt x="402" y="1"/>
                    </a:lnTo>
                    <a:lnTo>
                      <a:pt x="405" y="1"/>
                    </a:lnTo>
                    <a:lnTo>
                      <a:pt x="407" y="1"/>
                    </a:lnTo>
                    <a:lnTo>
                      <a:pt x="410" y="1"/>
                    </a:lnTo>
                    <a:lnTo>
                      <a:pt x="411" y="1"/>
                    </a:lnTo>
                    <a:lnTo>
                      <a:pt x="414" y="1"/>
                    </a:lnTo>
                    <a:lnTo>
                      <a:pt x="417" y="1"/>
                    </a:lnTo>
                    <a:lnTo>
                      <a:pt x="419" y="1"/>
                    </a:lnTo>
                    <a:lnTo>
                      <a:pt x="422" y="3"/>
                    </a:lnTo>
                    <a:lnTo>
                      <a:pt x="423" y="3"/>
                    </a:lnTo>
                    <a:lnTo>
                      <a:pt x="425" y="3"/>
                    </a:lnTo>
                    <a:lnTo>
                      <a:pt x="426" y="3"/>
                    </a:lnTo>
                    <a:lnTo>
                      <a:pt x="428" y="3"/>
                    </a:lnTo>
                    <a:lnTo>
                      <a:pt x="429" y="3"/>
                    </a:lnTo>
                    <a:lnTo>
                      <a:pt x="431" y="3"/>
                    </a:lnTo>
                    <a:lnTo>
                      <a:pt x="433" y="3"/>
                    </a:lnTo>
                    <a:lnTo>
                      <a:pt x="434" y="3"/>
                    </a:lnTo>
                    <a:lnTo>
                      <a:pt x="436" y="3"/>
                    </a:lnTo>
                    <a:lnTo>
                      <a:pt x="437" y="3"/>
                    </a:lnTo>
                    <a:lnTo>
                      <a:pt x="439" y="3"/>
                    </a:lnTo>
                    <a:lnTo>
                      <a:pt x="440" y="5"/>
                    </a:lnTo>
                    <a:lnTo>
                      <a:pt x="442" y="5"/>
                    </a:lnTo>
                    <a:lnTo>
                      <a:pt x="443" y="5"/>
                    </a:lnTo>
                    <a:lnTo>
                      <a:pt x="445" y="5"/>
                    </a:lnTo>
                    <a:lnTo>
                      <a:pt x="446" y="5"/>
                    </a:lnTo>
                    <a:lnTo>
                      <a:pt x="448" y="5"/>
                    </a:lnTo>
                    <a:lnTo>
                      <a:pt x="449" y="5"/>
                    </a:lnTo>
                    <a:lnTo>
                      <a:pt x="451" y="5"/>
                    </a:lnTo>
                    <a:lnTo>
                      <a:pt x="452" y="6"/>
                    </a:lnTo>
                    <a:lnTo>
                      <a:pt x="454" y="6"/>
                    </a:lnTo>
                    <a:lnTo>
                      <a:pt x="455" y="6"/>
                    </a:lnTo>
                    <a:lnTo>
                      <a:pt x="457" y="6"/>
                    </a:lnTo>
                    <a:lnTo>
                      <a:pt x="460" y="6"/>
                    </a:lnTo>
                    <a:lnTo>
                      <a:pt x="462" y="6"/>
                    </a:lnTo>
                    <a:lnTo>
                      <a:pt x="465" y="8"/>
                    </a:lnTo>
                    <a:lnTo>
                      <a:pt x="466" y="8"/>
                    </a:lnTo>
                    <a:lnTo>
                      <a:pt x="469" y="8"/>
                    </a:lnTo>
                    <a:lnTo>
                      <a:pt x="471" y="8"/>
                    </a:lnTo>
                    <a:lnTo>
                      <a:pt x="474" y="9"/>
                    </a:lnTo>
                    <a:lnTo>
                      <a:pt x="475" y="9"/>
                    </a:lnTo>
                    <a:lnTo>
                      <a:pt x="477" y="9"/>
                    </a:lnTo>
                    <a:lnTo>
                      <a:pt x="478" y="9"/>
                    </a:lnTo>
                    <a:lnTo>
                      <a:pt x="481" y="9"/>
                    </a:lnTo>
                    <a:lnTo>
                      <a:pt x="483" y="9"/>
                    </a:lnTo>
                    <a:lnTo>
                      <a:pt x="485" y="11"/>
                    </a:lnTo>
                    <a:lnTo>
                      <a:pt x="486" y="11"/>
                    </a:lnTo>
                    <a:lnTo>
                      <a:pt x="488" y="11"/>
                    </a:lnTo>
                    <a:lnTo>
                      <a:pt x="489" y="11"/>
                    </a:lnTo>
                    <a:lnTo>
                      <a:pt x="491" y="11"/>
                    </a:lnTo>
                    <a:lnTo>
                      <a:pt x="492" y="12"/>
                    </a:lnTo>
                    <a:lnTo>
                      <a:pt x="494" y="12"/>
                    </a:lnTo>
                    <a:lnTo>
                      <a:pt x="495" y="12"/>
                    </a:lnTo>
                    <a:lnTo>
                      <a:pt x="497" y="12"/>
                    </a:lnTo>
                    <a:lnTo>
                      <a:pt x="498" y="14"/>
                    </a:lnTo>
                    <a:lnTo>
                      <a:pt x="500" y="14"/>
                    </a:lnTo>
                    <a:lnTo>
                      <a:pt x="501" y="14"/>
                    </a:lnTo>
                    <a:lnTo>
                      <a:pt x="503" y="14"/>
                    </a:lnTo>
                    <a:lnTo>
                      <a:pt x="504" y="15"/>
                    </a:lnTo>
                    <a:lnTo>
                      <a:pt x="506" y="15"/>
                    </a:lnTo>
                    <a:lnTo>
                      <a:pt x="507" y="15"/>
                    </a:lnTo>
                    <a:lnTo>
                      <a:pt x="509" y="17"/>
                    </a:lnTo>
                    <a:lnTo>
                      <a:pt x="512" y="17"/>
                    </a:lnTo>
                    <a:lnTo>
                      <a:pt x="514" y="18"/>
                    </a:lnTo>
                    <a:lnTo>
                      <a:pt x="517" y="18"/>
                    </a:lnTo>
                    <a:lnTo>
                      <a:pt x="518" y="20"/>
                    </a:lnTo>
                    <a:lnTo>
                      <a:pt x="521" y="20"/>
                    </a:lnTo>
                    <a:lnTo>
                      <a:pt x="524" y="21"/>
                    </a:lnTo>
                    <a:lnTo>
                      <a:pt x="527" y="21"/>
                    </a:lnTo>
                    <a:lnTo>
                      <a:pt x="529" y="23"/>
                    </a:lnTo>
                    <a:lnTo>
                      <a:pt x="532" y="23"/>
                    </a:lnTo>
                    <a:lnTo>
                      <a:pt x="533" y="24"/>
                    </a:lnTo>
                    <a:lnTo>
                      <a:pt x="536" y="24"/>
                    </a:lnTo>
                    <a:lnTo>
                      <a:pt x="538" y="26"/>
                    </a:lnTo>
                    <a:lnTo>
                      <a:pt x="540" y="26"/>
                    </a:lnTo>
                    <a:lnTo>
                      <a:pt x="543" y="26"/>
                    </a:lnTo>
                    <a:lnTo>
                      <a:pt x="544" y="27"/>
                    </a:lnTo>
                    <a:lnTo>
                      <a:pt x="546" y="27"/>
                    </a:lnTo>
                    <a:lnTo>
                      <a:pt x="547" y="27"/>
                    </a:lnTo>
                    <a:lnTo>
                      <a:pt x="549" y="29"/>
                    </a:lnTo>
                    <a:lnTo>
                      <a:pt x="550" y="29"/>
                    </a:lnTo>
                    <a:lnTo>
                      <a:pt x="552" y="29"/>
                    </a:lnTo>
                    <a:lnTo>
                      <a:pt x="552" y="30"/>
                    </a:lnTo>
                    <a:lnTo>
                      <a:pt x="553" y="30"/>
                    </a:lnTo>
                    <a:lnTo>
                      <a:pt x="555" y="32"/>
                    </a:lnTo>
                    <a:lnTo>
                      <a:pt x="556" y="32"/>
                    </a:lnTo>
                    <a:lnTo>
                      <a:pt x="558" y="32"/>
                    </a:lnTo>
                    <a:lnTo>
                      <a:pt x="559" y="34"/>
                    </a:lnTo>
                    <a:lnTo>
                      <a:pt x="561" y="34"/>
                    </a:lnTo>
                    <a:lnTo>
                      <a:pt x="562" y="35"/>
                    </a:lnTo>
                    <a:lnTo>
                      <a:pt x="564" y="35"/>
                    </a:lnTo>
                    <a:lnTo>
                      <a:pt x="566" y="35"/>
                    </a:lnTo>
                    <a:lnTo>
                      <a:pt x="567" y="37"/>
                    </a:lnTo>
                    <a:lnTo>
                      <a:pt x="569" y="38"/>
                    </a:lnTo>
                    <a:lnTo>
                      <a:pt x="570" y="38"/>
                    </a:lnTo>
                    <a:lnTo>
                      <a:pt x="572" y="40"/>
                    </a:lnTo>
                    <a:lnTo>
                      <a:pt x="575" y="40"/>
                    </a:lnTo>
                    <a:lnTo>
                      <a:pt x="576" y="41"/>
                    </a:lnTo>
                    <a:lnTo>
                      <a:pt x="579" y="43"/>
                    </a:lnTo>
                    <a:lnTo>
                      <a:pt x="581" y="44"/>
                    </a:lnTo>
                    <a:lnTo>
                      <a:pt x="584" y="44"/>
                    </a:lnTo>
                    <a:lnTo>
                      <a:pt x="585" y="46"/>
                    </a:lnTo>
                    <a:lnTo>
                      <a:pt x="588" y="47"/>
                    </a:lnTo>
                    <a:lnTo>
                      <a:pt x="590" y="49"/>
                    </a:lnTo>
                    <a:lnTo>
                      <a:pt x="592" y="49"/>
                    </a:lnTo>
                    <a:lnTo>
                      <a:pt x="593" y="50"/>
                    </a:lnTo>
                    <a:lnTo>
                      <a:pt x="595" y="50"/>
                    </a:lnTo>
                    <a:lnTo>
                      <a:pt x="598" y="52"/>
                    </a:lnTo>
                    <a:lnTo>
                      <a:pt x="599" y="53"/>
                    </a:lnTo>
                    <a:lnTo>
                      <a:pt x="601" y="53"/>
                    </a:lnTo>
                    <a:lnTo>
                      <a:pt x="602" y="55"/>
                    </a:lnTo>
                    <a:lnTo>
                      <a:pt x="604" y="55"/>
                    </a:lnTo>
                    <a:lnTo>
                      <a:pt x="605" y="56"/>
                    </a:lnTo>
                    <a:lnTo>
                      <a:pt x="607" y="56"/>
                    </a:lnTo>
                    <a:lnTo>
                      <a:pt x="608" y="58"/>
                    </a:lnTo>
                    <a:lnTo>
                      <a:pt x="610" y="58"/>
                    </a:lnTo>
                    <a:lnTo>
                      <a:pt x="611" y="60"/>
                    </a:lnTo>
                    <a:lnTo>
                      <a:pt x="613" y="60"/>
                    </a:lnTo>
                    <a:lnTo>
                      <a:pt x="613" y="61"/>
                    </a:lnTo>
                    <a:lnTo>
                      <a:pt x="614" y="61"/>
                    </a:lnTo>
                    <a:lnTo>
                      <a:pt x="616" y="61"/>
                    </a:lnTo>
                    <a:lnTo>
                      <a:pt x="618" y="63"/>
                    </a:lnTo>
                    <a:lnTo>
                      <a:pt x="619" y="63"/>
                    </a:lnTo>
                    <a:lnTo>
                      <a:pt x="621" y="64"/>
                    </a:lnTo>
                    <a:lnTo>
                      <a:pt x="622" y="66"/>
                    </a:lnTo>
                    <a:lnTo>
                      <a:pt x="624" y="66"/>
                    </a:lnTo>
                    <a:lnTo>
                      <a:pt x="625" y="67"/>
                    </a:lnTo>
                    <a:lnTo>
                      <a:pt x="628" y="69"/>
                    </a:lnTo>
                    <a:lnTo>
                      <a:pt x="630" y="69"/>
                    </a:lnTo>
                    <a:lnTo>
                      <a:pt x="631" y="70"/>
                    </a:lnTo>
                    <a:lnTo>
                      <a:pt x="634" y="72"/>
                    </a:lnTo>
                    <a:lnTo>
                      <a:pt x="636" y="73"/>
                    </a:lnTo>
                    <a:lnTo>
                      <a:pt x="637" y="73"/>
                    </a:lnTo>
                    <a:lnTo>
                      <a:pt x="639" y="75"/>
                    </a:lnTo>
                    <a:lnTo>
                      <a:pt x="642" y="76"/>
                    </a:lnTo>
                    <a:lnTo>
                      <a:pt x="643" y="76"/>
                    </a:lnTo>
                    <a:lnTo>
                      <a:pt x="645" y="78"/>
                    </a:lnTo>
                    <a:lnTo>
                      <a:pt x="647" y="78"/>
                    </a:lnTo>
                    <a:lnTo>
                      <a:pt x="647" y="79"/>
                    </a:lnTo>
                    <a:lnTo>
                      <a:pt x="648" y="79"/>
                    </a:lnTo>
                    <a:lnTo>
                      <a:pt x="650" y="81"/>
                    </a:lnTo>
                    <a:lnTo>
                      <a:pt x="651" y="81"/>
                    </a:lnTo>
                    <a:lnTo>
                      <a:pt x="651" y="82"/>
                    </a:lnTo>
                    <a:lnTo>
                      <a:pt x="653" y="82"/>
                    </a:lnTo>
                    <a:lnTo>
                      <a:pt x="654" y="82"/>
                    </a:lnTo>
                    <a:lnTo>
                      <a:pt x="656" y="84"/>
                    </a:lnTo>
                    <a:lnTo>
                      <a:pt x="657" y="86"/>
                    </a:lnTo>
                    <a:lnTo>
                      <a:pt x="659" y="86"/>
                    </a:lnTo>
                    <a:lnTo>
                      <a:pt x="660" y="87"/>
                    </a:lnTo>
                    <a:lnTo>
                      <a:pt x="662" y="87"/>
                    </a:lnTo>
                    <a:lnTo>
                      <a:pt x="662" y="89"/>
                    </a:lnTo>
                    <a:lnTo>
                      <a:pt x="663" y="89"/>
                    </a:lnTo>
                    <a:lnTo>
                      <a:pt x="665" y="90"/>
                    </a:lnTo>
                    <a:lnTo>
                      <a:pt x="666" y="90"/>
                    </a:lnTo>
                    <a:lnTo>
                      <a:pt x="666" y="92"/>
                    </a:lnTo>
                    <a:lnTo>
                      <a:pt x="668" y="92"/>
                    </a:lnTo>
                    <a:lnTo>
                      <a:pt x="669" y="93"/>
                    </a:lnTo>
                    <a:lnTo>
                      <a:pt x="671" y="95"/>
                    </a:lnTo>
                    <a:lnTo>
                      <a:pt x="673" y="95"/>
                    </a:lnTo>
                    <a:lnTo>
                      <a:pt x="674" y="96"/>
                    </a:lnTo>
                    <a:lnTo>
                      <a:pt x="677" y="98"/>
                    </a:lnTo>
                    <a:lnTo>
                      <a:pt x="679" y="98"/>
                    </a:lnTo>
                    <a:lnTo>
                      <a:pt x="680" y="99"/>
                    </a:lnTo>
                    <a:lnTo>
                      <a:pt x="682" y="101"/>
                    </a:lnTo>
                    <a:lnTo>
                      <a:pt x="683" y="102"/>
                    </a:lnTo>
                    <a:lnTo>
                      <a:pt x="685" y="102"/>
                    </a:lnTo>
                    <a:lnTo>
                      <a:pt x="686" y="104"/>
                    </a:lnTo>
                    <a:lnTo>
                      <a:pt x="688" y="105"/>
                    </a:lnTo>
                    <a:lnTo>
                      <a:pt x="689" y="105"/>
                    </a:lnTo>
                    <a:lnTo>
                      <a:pt x="691" y="107"/>
                    </a:lnTo>
                    <a:lnTo>
                      <a:pt x="692" y="108"/>
                    </a:lnTo>
                    <a:lnTo>
                      <a:pt x="694" y="108"/>
                    </a:lnTo>
                    <a:lnTo>
                      <a:pt x="694" y="110"/>
                    </a:lnTo>
                    <a:lnTo>
                      <a:pt x="695" y="110"/>
                    </a:lnTo>
                    <a:lnTo>
                      <a:pt x="697" y="112"/>
                    </a:lnTo>
                    <a:lnTo>
                      <a:pt x="699" y="112"/>
                    </a:lnTo>
                    <a:lnTo>
                      <a:pt x="699" y="113"/>
                    </a:lnTo>
                    <a:lnTo>
                      <a:pt x="700" y="113"/>
                    </a:lnTo>
                    <a:lnTo>
                      <a:pt x="702" y="115"/>
                    </a:lnTo>
                    <a:lnTo>
                      <a:pt x="703" y="116"/>
                    </a:lnTo>
                    <a:lnTo>
                      <a:pt x="705" y="118"/>
                    </a:lnTo>
                    <a:lnTo>
                      <a:pt x="706" y="118"/>
                    </a:lnTo>
                    <a:lnTo>
                      <a:pt x="708" y="119"/>
                    </a:lnTo>
                    <a:lnTo>
                      <a:pt x="708" y="121"/>
                    </a:lnTo>
                    <a:lnTo>
                      <a:pt x="709" y="121"/>
                    </a:lnTo>
                    <a:lnTo>
                      <a:pt x="711" y="122"/>
                    </a:lnTo>
                    <a:lnTo>
                      <a:pt x="712" y="122"/>
                    </a:lnTo>
                    <a:lnTo>
                      <a:pt x="712" y="124"/>
                    </a:lnTo>
                    <a:lnTo>
                      <a:pt x="714" y="124"/>
                    </a:lnTo>
                    <a:lnTo>
                      <a:pt x="714" y="125"/>
                    </a:lnTo>
                    <a:lnTo>
                      <a:pt x="715" y="125"/>
                    </a:lnTo>
                    <a:lnTo>
                      <a:pt x="717" y="127"/>
                    </a:lnTo>
                    <a:lnTo>
                      <a:pt x="718" y="128"/>
                    </a:lnTo>
                    <a:lnTo>
                      <a:pt x="720" y="128"/>
                    </a:lnTo>
                    <a:lnTo>
                      <a:pt x="720" y="130"/>
                    </a:lnTo>
                    <a:lnTo>
                      <a:pt x="721" y="130"/>
                    </a:lnTo>
                    <a:lnTo>
                      <a:pt x="723" y="131"/>
                    </a:lnTo>
                    <a:lnTo>
                      <a:pt x="725" y="133"/>
                    </a:lnTo>
                    <a:lnTo>
                      <a:pt x="726" y="133"/>
                    </a:lnTo>
                    <a:lnTo>
                      <a:pt x="728" y="134"/>
                    </a:lnTo>
                    <a:lnTo>
                      <a:pt x="729" y="136"/>
                    </a:lnTo>
                    <a:lnTo>
                      <a:pt x="731" y="138"/>
                    </a:lnTo>
                    <a:lnTo>
                      <a:pt x="732" y="138"/>
                    </a:lnTo>
                    <a:lnTo>
                      <a:pt x="734" y="139"/>
                    </a:lnTo>
                    <a:lnTo>
                      <a:pt x="735" y="139"/>
                    </a:lnTo>
                    <a:lnTo>
                      <a:pt x="735" y="141"/>
                    </a:lnTo>
                    <a:lnTo>
                      <a:pt x="737" y="141"/>
                    </a:lnTo>
                    <a:lnTo>
                      <a:pt x="738" y="142"/>
                    </a:lnTo>
                    <a:lnTo>
                      <a:pt x="740" y="144"/>
                    </a:lnTo>
                    <a:lnTo>
                      <a:pt x="741" y="144"/>
                    </a:lnTo>
                    <a:lnTo>
                      <a:pt x="743" y="145"/>
                    </a:lnTo>
                    <a:lnTo>
                      <a:pt x="744" y="147"/>
                    </a:lnTo>
                    <a:lnTo>
                      <a:pt x="746" y="147"/>
                    </a:lnTo>
                    <a:lnTo>
                      <a:pt x="747" y="148"/>
                    </a:lnTo>
                    <a:lnTo>
                      <a:pt x="749" y="150"/>
                    </a:lnTo>
                    <a:lnTo>
                      <a:pt x="751" y="150"/>
                    </a:lnTo>
                    <a:lnTo>
                      <a:pt x="751" y="151"/>
                    </a:lnTo>
                    <a:lnTo>
                      <a:pt x="752" y="151"/>
                    </a:lnTo>
                    <a:lnTo>
                      <a:pt x="752" y="153"/>
                    </a:lnTo>
                    <a:lnTo>
                      <a:pt x="754" y="153"/>
                    </a:lnTo>
                    <a:lnTo>
                      <a:pt x="754" y="154"/>
                    </a:lnTo>
                    <a:lnTo>
                      <a:pt x="755" y="154"/>
                    </a:lnTo>
                    <a:lnTo>
                      <a:pt x="755" y="156"/>
                    </a:lnTo>
                    <a:lnTo>
                      <a:pt x="757" y="156"/>
                    </a:lnTo>
                    <a:lnTo>
                      <a:pt x="757" y="157"/>
                    </a:lnTo>
                    <a:lnTo>
                      <a:pt x="758" y="157"/>
                    </a:lnTo>
                    <a:lnTo>
                      <a:pt x="758" y="159"/>
                    </a:lnTo>
                    <a:lnTo>
                      <a:pt x="760" y="160"/>
                    </a:lnTo>
                    <a:lnTo>
                      <a:pt x="761" y="160"/>
                    </a:lnTo>
                    <a:lnTo>
                      <a:pt x="763" y="162"/>
                    </a:lnTo>
                    <a:lnTo>
                      <a:pt x="763" y="164"/>
                    </a:lnTo>
                    <a:lnTo>
                      <a:pt x="764" y="165"/>
                    </a:lnTo>
                    <a:lnTo>
                      <a:pt x="766" y="167"/>
                    </a:lnTo>
                    <a:lnTo>
                      <a:pt x="767" y="168"/>
                    </a:lnTo>
                    <a:lnTo>
                      <a:pt x="769" y="170"/>
                    </a:lnTo>
                    <a:lnTo>
                      <a:pt x="770" y="171"/>
                    </a:lnTo>
                    <a:lnTo>
                      <a:pt x="772" y="173"/>
                    </a:lnTo>
                    <a:lnTo>
                      <a:pt x="773" y="174"/>
                    </a:lnTo>
                    <a:lnTo>
                      <a:pt x="775" y="176"/>
                    </a:lnTo>
                    <a:lnTo>
                      <a:pt x="776" y="177"/>
                    </a:lnTo>
                    <a:lnTo>
                      <a:pt x="776" y="179"/>
                    </a:lnTo>
                    <a:lnTo>
                      <a:pt x="778" y="179"/>
                    </a:lnTo>
                    <a:lnTo>
                      <a:pt x="780" y="180"/>
                    </a:lnTo>
                    <a:lnTo>
                      <a:pt x="781" y="182"/>
                    </a:lnTo>
                    <a:lnTo>
                      <a:pt x="781" y="183"/>
                    </a:lnTo>
                    <a:lnTo>
                      <a:pt x="783" y="183"/>
                    </a:lnTo>
                    <a:lnTo>
                      <a:pt x="783" y="185"/>
                    </a:lnTo>
                    <a:lnTo>
                      <a:pt x="784" y="186"/>
                    </a:lnTo>
                    <a:lnTo>
                      <a:pt x="786" y="188"/>
                    </a:lnTo>
                    <a:lnTo>
                      <a:pt x="787" y="188"/>
                    </a:lnTo>
                    <a:lnTo>
                      <a:pt x="787" y="189"/>
                    </a:lnTo>
                    <a:lnTo>
                      <a:pt x="789" y="191"/>
                    </a:lnTo>
                    <a:lnTo>
                      <a:pt x="789" y="193"/>
                    </a:lnTo>
                    <a:lnTo>
                      <a:pt x="790" y="193"/>
                    </a:lnTo>
                    <a:lnTo>
                      <a:pt x="792" y="194"/>
                    </a:lnTo>
                    <a:lnTo>
                      <a:pt x="792" y="196"/>
                    </a:lnTo>
                    <a:lnTo>
                      <a:pt x="793" y="197"/>
                    </a:lnTo>
                    <a:lnTo>
                      <a:pt x="795" y="199"/>
                    </a:lnTo>
                    <a:lnTo>
                      <a:pt x="796" y="200"/>
                    </a:lnTo>
                    <a:lnTo>
                      <a:pt x="798" y="202"/>
                    </a:lnTo>
                    <a:lnTo>
                      <a:pt x="799" y="203"/>
                    </a:lnTo>
                    <a:lnTo>
                      <a:pt x="801" y="206"/>
                    </a:lnTo>
                    <a:lnTo>
                      <a:pt x="802" y="208"/>
                    </a:lnTo>
                    <a:lnTo>
                      <a:pt x="804" y="209"/>
                    </a:lnTo>
                    <a:lnTo>
                      <a:pt x="806" y="212"/>
                    </a:lnTo>
                    <a:lnTo>
                      <a:pt x="807" y="214"/>
                    </a:lnTo>
                    <a:lnTo>
                      <a:pt x="809" y="215"/>
                    </a:lnTo>
                    <a:lnTo>
                      <a:pt x="810" y="217"/>
                    </a:lnTo>
                    <a:lnTo>
                      <a:pt x="812" y="219"/>
                    </a:lnTo>
                    <a:lnTo>
                      <a:pt x="813" y="220"/>
                    </a:lnTo>
                    <a:lnTo>
                      <a:pt x="815" y="222"/>
                    </a:lnTo>
                    <a:lnTo>
                      <a:pt x="815" y="223"/>
                    </a:lnTo>
                    <a:lnTo>
                      <a:pt x="816" y="225"/>
                    </a:lnTo>
                    <a:lnTo>
                      <a:pt x="818" y="226"/>
                    </a:lnTo>
                    <a:lnTo>
                      <a:pt x="819" y="228"/>
                    </a:lnTo>
                    <a:lnTo>
                      <a:pt x="819" y="229"/>
                    </a:lnTo>
                    <a:lnTo>
                      <a:pt x="821" y="231"/>
                    </a:lnTo>
                    <a:lnTo>
                      <a:pt x="822" y="231"/>
                    </a:lnTo>
                    <a:lnTo>
                      <a:pt x="822" y="232"/>
                    </a:lnTo>
                    <a:lnTo>
                      <a:pt x="824" y="234"/>
                    </a:lnTo>
                    <a:lnTo>
                      <a:pt x="824" y="235"/>
                    </a:lnTo>
                    <a:lnTo>
                      <a:pt x="825" y="237"/>
                    </a:lnTo>
                    <a:lnTo>
                      <a:pt x="827" y="237"/>
                    </a:lnTo>
                    <a:lnTo>
                      <a:pt x="827" y="238"/>
                    </a:lnTo>
                    <a:lnTo>
                      <a:pt x="828" y="240"/>
                    </a:lnTo>
                    <a:lnTo>
                      <a:pt x="830" y="241"/>
                    </a:lnTo>
                    <a:lnTo>
                      <a:pt x="830" y="243"/>
                    </a:lnTo>
                    <a:lnTo>
                      <a:pt x="832" y="245"/>
                    </a:lnTo>
                    <a:lnTo>
                      <a:pt x="833" y="248"/>
                    </a:lnTo>
                    <a:lnTo>
                      <a:pt x="835" y="249"/>
                    </a:lnTo>
                    <a:lnTo>
                      <a:pt x="836" y="251"/>
                    </a:lnTo>
                    <a:lnTo>
                      <a:pt x="838" y="254"/>
                    </a:lnTo>
                    <a:lnTo>
                      <a:pt x="839" y="255"/>
                    </a:lnTo>
                    <a:lnTo>
                      <a:pt x="841" y="258"/>
                    </a:lnTo>
                    <a:lnTo>
                      <a:pt x="842" y="260"/>
                    </a:lnTo>
                    <a:lnTo>
                      <a:pt x="844" y="263"/>
                    </a:lnTo>
                    <a:lnTo>
                      <a:pt x="845" y="264"/>
                    </a:lnTo>
                    <a:lnTo>
                      <a:pt x="847" y="266"/>
                    </a:lnTo>
                    <a:lnTo>
                      <a:pt x="848" y="269"/>
                    </a:lnTo>
                    <a:lnTo>
                      <a:pt x="850" y="271"/>
                    </a:lnTo>
                    <a:lnTo>
                      <a:pt x="851" y="272"/>
                    </a:lnTo>
                    <a:lnTo>
                      <a:pt x="853" y="274"/>
                    </a:lnTo>
                    <a:lnTo>
                      <a:pt x="853" y="275"/>
                    </a:lnTo>
                    <a:lnTo>
                      <a:pt x="854" y="277"/>
                    </a:lnTo>
                    <a:lnTo>
                      <a:pt x="856" y="278"/>
                    </a:lnTo>
                    <a:lnTo>
                      <a:pt x="856" y="280"/>
                    </a:lnTo>
                    <a:lnTo>
                      <a:pt x="858" y="281"/>
                    </a:lnTo>
                    <a:lnTo>
                      <a:pt x="859" y="281"/>
                    </a:lnTo>
                    <a:lnTo>
                      <a:pt x="859" y="283"/>
                    </a:lnTo>
                    <a:lnTo>
                      <a:pt x="861" y="284"/>
                    </a:lnTo>
                    <a:lnTo>
                      <a:pt x="861" y="286"/>
                    </a:lnTo>
                    <a:lnTo>
                      <a:pt x="862" y="287"/>
                    </a:lnTo>
                    <a:lnTo>
                      <a:pt x="864" y="289"/>
                    </a:lnTo>
                    <a:lnTo>
                      <a:pt x="864" y="290"/>
                    </a:lnTo>
                    <a:lnTo>
                      <a:pt x="865" y="290"/>
                    </a:lnTo>
                    <a:lnTo>
                      <a:pt x="867" y="292"/>
                    </a:lnTo>
                    <a:lnTo>
                      <a:pt x="867" y="293"/>
                    </a:lnTo>
                    <a:lnTo>
                      <a:pt x="868" y="295"/>
                    </a:lnTo>
                    <a:lnTo>
                      <a:pt x="870" y="298"/>
                    </a:lnTo>
                    <a:lnTo>
                      <a:pt x="871" y="300"/>
                    </a:lnTo>
                    <a:lnTo>
                      <a:pt x="873" y="301"/>
                    </a:lnTo>
                    <a:lnTo>
                      <a:pt x="874" y="303"/>
                    </a:lnTo>
                    <a:lnTo>
                      <a:pt x="876" y="306"/>
                    </a:lnTo>
                    <a:lnTo>
                      <a:pt x="877" y="307"/>
                    </a:lnTo>
                    <a:lnTo>
                      <a:pt x="879" y="310"/>
                    </a:lnTo>
                    <a:lnTo>
                      <a:pt x="880" y="312"/>
                    </a:lnTo>
                    <a:lnTo>
                      <a:pt x="882" y="315"/>
                    </a:lnTo>
                    <a:lnTo>
                      <a:pt x="884" y="316"/>
                    </a:lnTo>
                    <a:lnTo>
                      <a:pt x="885" y="319"/>
                    </a:lnTo>
                    <a:lnTo>
                      <a:pt x="887" y="321"/>
                    </a:lnTo>
                    <a:lnTo>
                      <a:pt x="888" y="324"/>
                    </a:lnTo>
                    <a:lnTo>
                      <a:pt x="890" y="326"/>
                    </a:lnTo>
                    <a:lnTo>
                      <a:pt x="891" y="327"/>
                    </a:lnTo>
                    <a:lnTo>
                      <a:pt x="893" y="329"/>
                    </a:lnTo>
                    <a:lnTo>
                      <a:pt x="893" y="330"/>
                    </a:lnTo>
                    <a:lnTo>
                      <a:pt x="894" y="332"/>
                    </a:lnTo>
                    <a:lnTo>
                      <a:pt x="896" y="333"/>
                    </a:lnTo>
                    <a:lnTo>
                      <a:pt x="896" y="335"/>
                    </a:lnTo>
                    <a:lnTo>
                      <a:pt x="897" y="336"/>
                    </a:lnTo>
                    <a:lnTo>
                      <a:pt x="899" y="338"/>
                    </a:lnTo>
                    <a:lnTo>
                      <a:pt x="899" y="339"/>
                    </a:lnTo>
                    <a:lnTo>
                      <a:pt x="900" y="341"/>
                    </a:lnTo>
                    <a:lnTo>
                      <a:pt x="900" y="342"/>
                    </a:lnTo>
                    <a:lnTo>
                      <a:pt x="902" y="342"/>
                    </a:lnTo>
                    <a:lnTo>
                      <a:pt x="902" y="344"/>
                    </a:lnTo>
                    <a:lnTo>
                      <a:pt x="903" y="345"/>
                    </a:lnTo>
                    <a:lnTo>
                      <a:pt x="903" y="347"/>
                    </a:lnTo>
                    <a:lnTo>
                      <a:pt x="905" y="348"/>
                    </a:lnTo>
                    <a:lnTo>
                      <a:pt x="906" y="350"/>
                    </a:lnTo>
                    <a:lnTo>
                      <a:pt x="908" y="352"/>
                    </a:lnTo>
                    <a:lnTo>
                      <a:pt x="908" y="353"/>
                    </a:lnTo>
                    <a:lnTo>
                      <a:pt x="909" y="355"/>
                    </a:lnTo>
                    <a:lnTo>
                      <a:pt x="909" y="358"/>
                    </a:lnTo>
                    <a:lnTo>
                      <a:pt x="911" y="359"/>
                    </a:lnTo>
                    <a:lnTo>
                      <a:pt x="913" y="361"/>
                    </a:lnTo>
                    <a:lnTo>
                      <a:pt x="914" y="362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6" name="Freeform 592"/>
              <p:cNvSpPr>
                <a:spLocks noChangeAspect="1"/>
              </p:cNvSpPr>
              <p:nvPr/>
            </p:nvSpPr>
            <p:spPr bwMode="auto">
              <a:xfrm>
                <a:off x="3408" y="2770"/>
                <a:ext cx="457" cy="181"/>
              </a:xfrm>
              <a:custGeom>
                <a:avLst/>
                <a:gdLst>
                  <a:gd name="T0" fmla="*/ 45 w 914"/>
                  <a:gd name="T1" fmla="*/ 90 h 363"/>
                  <a:gd name="T2" fmla="*/ 77 w 914"/>
                  <a:gd name="T3" fmla="*/ 90 h 363"/>
                  <a:gd name="T4" fmla="*/ 93 w 914"/>
                  <a:gd name="T5" fmla="*/ 90 h 363"/>
                  <a:gd name="T6" fmla="*/ 100 w 914"/>
                  <a:gd name="T7" fmla="*/ 90 h 363"/>
                  <a:gd name="T8" fmla="*/ 104 w 914"/>
                  <a:gd name="T9" fmla="*/ 90 h 363"/>
                  <a:gd name="T10" fmla="*/ 107 w 914"/>
                  <a:gd name="T11" fmla="*/ 90 h 363"/>
                  <a:gd name="T12" fmla="*/ 110 w 914"/>
                  <a:gd name="T13" fmla="*/ 90 h 363"/>
                  <a:gd name="T14" fmla="*/ 112 w 914"/>
                  <a:gd name="T15" fmla="*/ 89 h 363"/>
                  <a:gd name="T16" fmla="*/ 115 w 914"/>
                  <a:gd name="T17" fmla="*/ 89 h 363"/>
                  <a:gd name="T18" fmla="*/ 118 w 914"/>
                  <a:gd name="T19" fmla="*/ 88 h 363"/>
                  <a:gd name="T20" fmla="*/ 121 w 914"/>
                  <a:gd name="T21" fmla="*/ 88 h 363"/>
                  <a:gd name="T22" fmla="*/ 123 w 914"/>
                  <a:gd name="T23" fmla="*/ 87 h 363"/>
                  <a:gd name="T24" fmla="*/ 126 w 914"/>
                  <a:gd name="T25" fmla="*/ 86 h 363"/>
                  <a:gd name="T26" fmla="*/ 131 w 914"/>
                  <a:gd name="T27" fmla="*/ 85 h 363"/>
                  <a:gd name="T28" fmla="*/ 134 w 914"/>
                  <a:gd name="T29" fmla="*/ 84 h 363"/>
                  <a:gd name="T30" fmla="*/ 138 w 914"/>
                  <a:gd name="T31" fmla="*/ 83 h 363"/>
                  <a:gd name="T32" fmla="*/ 140 w 914"/>
                  <a:gd name="T33" fmla="*/ 82 h 363"/>
                  <a:gd name="T34" fmla="*/ 143 w 914"/>
                  <a:gd name="T35" fmla="*/ 81 h 363"/>
                  <a:gd name="T36" fmla="*/ 146 w 914"/>
                  <a:gd name="T37" fmla="*/ 79 h 363"/>
                  <a:gd name="T38" fmla="*/ 149 w 914"/>
                  <a:gd name="T39" fmla="*/ 78 h 363"/>
                  <a:gd name="T40" fmla="*/ 152 w 914"/>
                  <a:gd name="T41" fmla="*/ 76 h 363"/>
                  <a:gd name="T42" fmla="*/ 154 w 914"/>
                  <a:gd name="T43" fmla="*/ 75 h 363"/>
                  <a:gd name="T44" fmla="*/ 156 w 914"/>
                  <a:gd name="T45" fmla="*/ 74 h 363"/>
                  <a:gd name="T46" fmla="*/ 159 w 914"/>
                  <a:gd name="T47" fmla="*/ 72 h 363"/>
                  <a:gd name="T48" fmla="*/ 162 w 914"/>
                  <a:gd name="T49" fmla="*/ 70 h 363"/>
                  <a:gd name="T50" fmla="*/ 164 w 914"/>
                  <a:gd name="T51" fmla="*/ 69 h 363"/>
                  <a:gd name="T52" fmla="*/ 166 w 914"/>
                  <a:gd name="T53" fmla="*/ 68 h 363"/>
                  <a:gd name="T54" fmla="*/ 168 w 914"/>
                  <a:gd name="T55" fmla="*/ 67 h 363"/>
                  <a:gd name="T56" fmla="*/ 171 w 914"/>
                  <a:gd name="T57" fmla="*/ 65 h 363"/>
                  <a:gd name="T58" fmla="*/ 173 w 914"/>
                  <a:gd name="T59" fmla="*/ 64 h 363"/>
                  <a:gd name="T60" fmla="*/ 174 w 914"/>
                  <a:gd name="T61" fmla="*/ 63 h 363"/>
                  <a:gd name="T62" fmla="*/ 175 w 914"/>
                  <a:gd name="T63" fmla="*/ 62 h 363"/>
                  <a:gd name="T64" fmla="*/ 177 w 914"/>
                  <a:gd name="T65" fmla="*/ 60 h 363"/>
                  <a:gd name="T66" fmla="*/ 179 w 914"/>
                  <a:gd name="T67" fmla="*/ 59 h 363"/>
                  <a:gd name="T68" fmla="*/ 180 w 914"/>
                  <a:gd name="T69" fmla="*/ 58 h 363"/>
                  <a:gd name="T70" fmla="*/ 181 w 914"/>
                  <a:gd name="T71" fmla="*/ 57 h 363"/>
                  <a:gd name="T72" fmla="*/ 183 w 914"/>
                  <a:gd name="T73" fmla="*/ 56 h 363"/>
                  <a:gd name="T74" fmla="*/ 185 w 914"/>
                  <a:gd name="T75" fmla="*/ 55 h 363"/>
                  <a:gd name="T76" fmla="*/ 186 w 914"/>
                  <a:gd name="T77" fmla="*/ 54 h 363"/>
                  <a:gd name="T78" fmla="*/ 188 w 914"/>
                  <a:gd name="T79" fmla="*/ 52 h 363"/>
                  <a:gd name="T80" fmla="*/ 190 w 914"/>
                  <a:gd name="T81" fmla="*/ 51 h 363"/>
                  <a:gd name="T82" fmla="*/ 191 w 914"/>
                  <a:gd name="T83" fmla="*/ 49 h 363"/>
                  <a:gd name="T84" fmla="*/ 193 w 914"/>
                  <a:gd name="T85" fmla="*/ 47 h 363"/>
                  <a:gd name="T86" fmla="*/ 195 w 914"/>
                  <a:gd name="T87" fmla="*/ 45 h 363"/>
                  <a:gd name="T88" fmla="*/ 196 w 914"/>
                  <a:gd name="T89" fmla="*/ 44 h 363"/>
                  <a:gd name="T90" fmla="*/ 198 w 914"/>
                  <a:gd name="T91" fmla="*/ 42 h 363"/>
                  <a:gd name="T92" fmla="*/ 201 w 914"/>
                  <a:gd name="T93" fmla="*/ 39 h 363"/>
                  <a:gd name="T94" fmla="*/ 203 w 914"/>
                  <a:gd name="T95" fmla="*/ 36 h 363"/>
                  <a:gd name="T96" fmla="*/ 205 w 914"/>
                  <a:gd name="T97" fmla="*/ 34 h 363"/>
                  <a:gd name="T98" fmla="*/ 206 w 914"/>
                  <a:gd name="T99" fmla="*/ 31 h 363"/>
                  <a:gd name="T100" fmla="*/ 208 w 914"/>
                  <a:gd name="T101" fmla="*/ 29 h 363"/>
                  <a:gd name="T102" fmla="*/ 211 w 914"/>
                  <a:gd name="T103" fmla="*/ 26 h 363"/>
                  <a:gd name="T104" fmla="*/ 213 w 914"/>
                  <a:gd name="T105" fmla="*/ 22 h 363"/>
                  <a:gd name="T106" fmla="*/ 215 w 914"/>
                  <a:gd name="T107" fmla="*/ 20 h 363"/>
                  <a:gd name="T108" fmla="*/ 217 w 914"/>
                  <a:gd name="T109" fmla="*/ 17 h 363"/>
                  <a:gd name="T110" fmla="*/ 219 w 914"/>
                  <a:gd name="T111" fmla="*/ 15 h 363"/>
                  <a:gd name="T112" fmla="*/ 221 w 914"/>
                  <a:gd name="T113" fmla="*/ 11 h 363"/>
                  <a:gd name="T114" fmla="*/ 224 w 914"/>
                  <a:gd name="T115" fmla="*/ 8 h 363"/>
                  <a:gd name="T116" fmla="*/ 225 w 914"/>
                  <a:gd name="T117" fmla="*/ 5 h 363"/>
                  <a:gd name="T118" fmla="*/ 227 w 914"/>
                  <a:gd name="T119" fmla="*/ 3 h 363"/>
                  <a:gd name="T120" fmla="*/ 228 w 914"/>
                  <a:gd name="T121" fmla="*/ 0 h 3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4"/>
                  <a:gd name="T184" fmla="*/ 0 h 363"/>
                  <a:gd name="T185" fmla="*/ 914 w 914"/>
                  <a:gd name="T186" fmla="*/ 363 h 36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4" h="363">
                    <a:moveTo>
                      <a:pt x="0" y="363"/>
                    </a:moveTo>
                    <a:lnTo>
                      <a:pt x="35" y="363"/>
                    </a:lnTo>
                    <a:lnTo>
                      <a:pt x="67" y="363"/>
                    </a:lnTo>
                    <a:lnTo>
                      <a:pt x="98" y="363"/>
                    </a:lnTo>
                    <a:lnTo>
                      <a:pt x="127" y="363"/>
                    </a:lnTo>
                    <a:lnTo>
                      <a:pt x="154" y="363"/>
                    </a:lnTo>
                    <a:lnTo>
                      <a:pt x="179" y="363"/>
                    </a:lnTo>
                    <a:lnTo>
                      <a:pt x="202" y="363"/>
                    </a:lnTo>
                    <a:lnTo>
                      <a:pt x="223" y="363"/>
                    </a:lnTo>
                    <a:lnTo>
                      <a:pt x="243" y="363"/>
                    </a:lnTo>
                    <a:lnTo>
                      <a:pt x="260" y="363"/>
                    </a:lnTo>
                    <a:lnTo>
                      <a:pt x="277" y="363"/>
                    </a:lnTo>
                    <a:lnTo>
                      <a:pt x="292" y="363"/>
                    </a:lnTo>
                    <a:lnTo>
                      <a:pt x="306" y="363"/>
                    </a:lnTo>
                    <a:lnTo>
                      <a:pt x="318" y="363"/>
                    </a:lnTo>
                    <a:lnTo>
                      <a:pt x="330" y="363"/>
                    </a:lnTo>
                    <a:lnTo>
                      <a:pt x="339" y="363"/>
                    </a:lnTo>
                    <a:lnTo>
                      <a:pt x="348" y="363"/>
                    </a:lnTo>
                    <a:lnTo>
                      <a:pt x="358" y="363"/>
                    </a:lnTo>
                    <a:lnTo>
                      <a:pt x="364" y="363"/>
                    </a:lnTo>
                    <a:lnTo>
                      <a:pt x="371" y="363"/>
                    </a:lnTo>
                    <a:lnTo>
                      <a:pt x="376" y="363"/>
                    </a:lnTo>
                    <a:lnTo>
                      <a:pt x="382" y="363"/>
                    </a:lnTo>
                    <a:lnTo>
                      <a:pt x="387" y="363"/>
                    </a:lnTo>
                    <a:lnTo>
                      <a:pt x="390" y="363"/>
                    </a:lnTo>
                    <a:lnTo>
                      <a:pt x="393" y="361"/>
                    </a:lnTo>
                    <a:lnTo>
                      <a:pt x="396" y="361"/>
                    </a:lnTo>
                    <a:lnTo>
                      <a:pt x="399" y="361"/>
                    </a:lnTo>
                    <a:lnTo>
                      <a:pt x="402" y="361"/>
                    </a:lnTo>
                    <a:lnTo>
                      <a:pt x="405" y="361"/>
                    </a:lnTo>
                    <a:lnTo>
                      <a:pt x="407" y="361"/>
                    </a:lnTo>
                    <a:lnTo>
                      <a:pt x="410" y="361"/>
                    </a:lnTo>
                    <a:lnTo>
                      <a:pt x="411" y="361"/>
                    </a:lnTo>
                    <a:lnTo>
                      <a:pt x="414" y="361"/>
                    </a:lnTo>
                    <a:lnTo>
                      <a:pt x="417" y="361"/>
                    </a:lnTo>
                    <a:lnTo>
                      <a:pt x="419" y="361"/>
                    </a:lnTo>
                    <a:lnTo>
                      <a:pt x="422" y="360"/>
                    </a:lnTo>
                    <a:lnTo>
                      <a:pt x="423" y="360"/>
                    </a:lnTo>
                    <a:lnTo>
                      <a:pt x="425" y="360"/>
                    </a:lnTo>
                    <a:lnTo>
                      <a:pt x="426" y="360"/>
                    </a:lnTo>
                    <a:lnTo>
                      <a:pt x="428" y="360"/>
                    </a:lnTo>
                    <a:lnTo>
                      <a:pt x="429" y="360"/>
                    </a:lnTo>
                    <a:lnTo>
                      <a:pt x="431" y="360"/>
                    </a:lnTo>
                    <a:lnTo>
                      <a:pt x="433" y="360"/>
                    </a:lnTo>
                    <a:lnTo>
                      <a:pt x="434" y="360"/>
                    </a:lnTo>
                    <a:lnTo>
                      <a:pt x="436" y="360"/>
                    </a:lnTo>
                    <a:lnTo>
                      <a:pt x="437" y="360"/>
                    </a:lnTo>
                    <a:lnTo>
                      <a:pt x="439" y="360"/>
                    </a:lnTo>
                    <a:lnTo>
                      <a:pt x="440" y="358"/>
                    </a:lnTo>
                    <a:lnTo>
                      <a:pt x="442" y="358"/>
                    </a:lnTo>
                    <a:lnTo>
                      <a:pt x="443" y="358"/>
                    </a:lnTo>
                    <a:lnTo>
                      <a:pt x="445" y="358"/>
                    </a:lnTo>
                    <a:lnTo>
                      <a:pt x="446" y="358"/>
                    </a:lnTo>
                    <a:lnTo>
                      <a:pt x="448" y="358"/>
                    </a:lnTo>
                    <a:lnTo>
                      <a:pt x="449" y="358"/>
                    </a:lnTo>
                    <a:lnTo>
                      <a:pt x="451" y="358"/>
                    </a:lnTo>
                    <a:lnTo>
                      <a:pt x="452" y="357"/>
                    </a:lnTo>
                    <a:lnTo>
                      <a:pt x="454" y="357"/>
                    </a:lnTo>
                    <a:lnTo>
                      <a:pt x="455" y="357"/>
                    </a:lnTo>
                    <a:lnTo>
                      <a:pt x="457" y="357"/>
                    </a:lnTo>
                    <a:lnTo>
                      <a:pt x="460" y="357"/>
                    </a:lnTo>
                    <a:lnTo>
                      <a:pt x="462" y="355"/>
                    </a:lnTo>
                    <a:lnTo>
                      <a:pt x="465" y="355"/>
                    </a:lnTo>
                    <a:lnTo>
                      <a:pt x="466" y="355"/>
                    </a:lnTo>
                    <a:lnTo>
                      <a:pt x="469" y="355"/>
                    </a:lnTo>
                    <a:lnTo>
                      <a:pt x="471" y="355"/>
                    </a:lnTo>
                    <a:lnTo>
                      <a:pt x="474" y="353"/>
                    </a:lnTo>
                    <a:lnTo>
                      <a:pt x="475" y="353"/>
                    </a:lnTo>
                    <a:lnTo>
                      <a:pt x="477" y="353"/>
                    </a:lnTo>
                    <a:lnTo>
                      <a:pt x="478" y="353"/>
                    </a:lnTo>
                    <a:lnTo>
                      <a:pt x="481" y="353"/>
                    </a:lnTo>
                    <a:lnTo>
                      <a:pt x="483" y="353"/>
                    </a:lnTo>
                    <a:lnTo>
                      <a:pt x="485" y="352"/>
                    </a:lnTo>
                    <a:lnTo>
                      <a:pt x="486" y="352"/>
                    </a:lnTo>
                    <a:lnTo>
                      <a:pt x="488" y="352"/>
                    </a:lnTo>
                    <a:lnTo>
                      <a:pt x="489" y="352"/>
                    </a:lnTo>
                    <a:lnTo>
                      <a:pt x="491" y="352"/>
                    </a:lnTo>
                    <a:lnTo>
                      <a:pt x="492" y="350"/>
                    </a:lnTo>
                    <a:lnTo>
                      <a:pt x="494" y="350"/>
                    </a:lnTo>
                    <a:lnTo>
                      <a:pt x="495" y="350"/>
                    </a:lnTo>
                    <a:lnTo>
                      <a:pt x="497" y="350"/>
                    </a:lnTo>
                    <a:lnTo>
                      <a:pt x="498" y="349"/>
                    </a:lnTo>
                    <a:lnTo>
                      <a:pt x="500" y="349"/>
                    </a:lnTo>
                    <a:lnTo>
                      <a:pt x="501" y="349"/>
                    </a:lnTo>
                    <a:lnTo>
                      <a:pt x="503" y="349"/>
                    </a:lnTo>
                    <a:lnTo>
                      <a:pt x="504" y="347"/>
                    </a:lnTo>
                    <a:lnTo>
                      <a:pt x="506" y="347"/>
                    </a:lnTo>
                    <a:lnTo>
                      <a:pt x="507" y="347"/>
                    </a:lnTo>
                    <a:lnTo>
                      <a:pt x="509" y="346"/>
                    </a:lnTo>
                    <a:lnTo>
                      <a:pt x="512" y="346"/>
                    </a:lnTo>
                    <a:lnTo>
                      <a:pt x="514" y="344"/>
                    </a:lnTo>
                    <a:lnTo>
                      <a:pt x="517" y="344"/>
                    </a:lnTo>
                    <a:lnTo>
                      <a:pt x="518" y="344"/>
                    </a:lnTo>
                    <a:lnTo>
                      <a:pt x="521" y="343"/>
                    </a:lnTo>
                    <a:lnTo>
                      <a:pt x="524" y="341"/>
                    </a:lnTo>
                    <a:lnTo>
                      <a:pt x="527" y="341"/>
                    </a:lnTo>
                    <a:lnTo>
                      <a:pt x="529" y="340"/>
                    </a:lnTo>
                    <a:lnTo>
                      <a:pt x="532" y="340"/>
                    </a:lnTo>
                    <a:lnTo>
                      <a:pt x="533" y="338"/>
                    </a:lnTo>
                    <a:lnTo>
                      <a:pt x="536" y="338"/>
                    </a:lnTo>
                    <a:lnTo>
                      <a:pt x="538" y="337"/>
                    </a:lnTo>
                    <a:lnTo>
                      <a:pt x="540" y="337"/>
                    </a:lnTo>
                    <a:lnTo>
                      <a:pt x="543" y="337"/>
                    </a:lnTo>
                    <a:lnTo>
                      <a:pt x="544" y="335"/>
                    </a:lnTo>
                    <a:lnTo>
                      <a:pt x="546" y="335"/>
                    </a:lnTo>
                    <a:lnTo>
                      <a:pt x="547" y="334"/>
                    </a:lnTo>
                    <a:lnTo>
                      <a:pt x="549" y="334"/>
                    </a:lnTo>
                    <a:lnTo>
                      <a:pt x="550" y="334"/>
                    </a:lnTo>
                    <a:lnTo>
                      <a:pt x="552" y="332"/>
                    </a:lnTo>
                    <a:lnTo>
                      <a:pt x="553" y="332"/>
                    </a:lnTo>
                    <a:lnTo>
                      <a:pt x="555" y="331"/>
                    </a:lnTo>
                    <a:lnTo>
                      <a:pt x="556" y="331"/>
                    </a:lnTo>
                    <a:lnTo>
                      <a:pt x="558" y="331"/>
                    </a:lnTo>
                    <a:lnTo>
                      <a:pt x="559" y="329"/>
                    </a:lnTo>
                    <a:lnTo>
                      <a:pt x="561" y="329"/>
                    </a:lnTo>
                    <a:lnTo>
                      <a:pt x="562" y="327"/>
                    </a:lnTo>
                    <a:lnTo>
                      <a:pt x="564" y="327"/>
                    </a:lnTo>
                    <a:lnTo>
                      <a:pt x="566" y="327"/>
                    </a:lnTo>
                    <a:lnTo>
                      <a:pt x="567" y="326"/>
                    </a:lnTo>
                    <a:lnTo>
                      <a:pt x="569" y="324"/>
                    </a:lnTo>
                    <a:lnTo>
                      <a:pt x="570" y="324"/>
                    </a:lnTo>
                    <a:lnTo>
                      <a:pt x="572" y="323"/>
                    </a:lnTo>
                    <a:lnTo>
                      <a:pt x="575" y="323"/>
                    </a:lnTo>
                    <a:lnTo>
                      <a:pt x="576" y="321"/>
                    </a:lnTo>
                    <a:lnTo>
                      <a:pt x="579" y="320"/>
                    </a:lnTo>
                    <a:lnTo>
                      <a:pt x="581" y="318"/>
                    </a:lnTo>
                    <a:lnTo>
                      <a:pt x="584" y="318"/>
                    </a:lnTo>
                    <a:lnTo>
                      <a:pt x="585" y="317"/>
                    </a:lnTo>
                    <a:lnTo>
                      <a:pt x="588" y="315"/>
                    </a:lnTo>
                    <a:lnTo>
                      <a:pt x="590" y="315"/>
                    </a:lnTo>
                    <a:lnTo>
                      <a:pt x="592" y="314"/>
                    </a:lnTo>
                    <a:lnTo>
                      <a:pt x="593" y="312"/>
                    </a:lnTo>
                    <a:lnTo>
                      <a:pt x="595" y="312"/>
                    </a:lnTo>
                    <a:lnTo>
                      <a:pt x="598" y="311"/>
                    </a:lnTo>
                    <a:lnTo>
                      <a:pt x="599" y="309"/>
                    </a:lnTo>
                    <a:lnTo>
                      <a:pt x="601" y="309"/>
                    </a:lnTo>
                    <a:lnTo>
                      <a:pt x="602" y="308"/>
                    </a:lnTo>
                    <a:lnTo>
                      <a:pt x="604" y="308"/>
                    </a:lnTo>
                    <a:lnTo>
                      <a:pt x="605" y="306"/>
                    </a:lnTo>
                    <a:lnTo>
                      <a:pt x="607" y="306"/>
                    </a:lnTo>
                    <a:lnTo>
                      <a:pt x="608" y="305"/>
                    </a:lnTo>
                    <a:lnTo>
                      <a:pt x="610" y="305"/>
                    </a:lnTo>
                    <a:lnTo>
                      <a:pt x="611" y="303"/>
                    </a:lnTo>
                    <a:lnTo>
                      <a:pt x="613" y="303"/>
                    </a:lnTo>
                    <a:lnTo>
                      <a:pt x="614" y="302"/>
                    </a:lnTo>
                    <a:lnTo>
                      <a:pt x="616" y="302"/>
                    </a:lnTo>
                    <a:lnTo>
                      <a:pt x="618" y="300"/>
                    </a:lnTo>
                    <a:lnTo>
                      <a:pt x="619" y="300"/>
                    </a:lnTo>
                    <a:lnTo>
                      <a:pt x="621" y="298"/>
                    </a:lnTo>
                    <a:lnTo>
                      <a:pt x="622" y="297"/>
                    </a:lnTo>
                    <a:lnTo>
                      <a:pt x="624" y="297"/>
                    </a:lnTo>
                    <a:lnTo>
                      <a:pt x="625" y="295"/>
                    </a:lnTo>
                    <a:lnTo>
                      <a:pt x="628" y="294"/>
                    </a:lnTo>
                    <a:lnTo>
                      <a:pt x="630" y="294"/>
                    </a:lnTo>
                    <a:lnTo>
                      <a:pt x="631" y="292"/>
                    </a:lnTo>
                    <a:lnTo>
                      <a:pt x="634" y="291"/>
                    </a:lnTo>
                    <a:lnTo>
                      <a:pt x="636" y="289"/>
                    </a:lnTo>
                    <a:lnTo>
                      <a:pt x="637" y="289"/>
                    </a:lnTo>
                    <a:lnTo>
                      <a:pt x="639" y="288"/>
                    </a:lnTo>
                    <a:lnTo>
                      <a:pt x="642" y="286"/>
                    </a:lnTo>
                    <a:lnTo>
                      <a:pt x="643" y="286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7" y="283"/>
                    </a:lnTo>
                    <a:lnTo>
                      <a:pt x="648" y="283"/>
                    </a:lnTo>
                    <a:lnTo>
                      <a:pt x="650" y="282"/>
                    </a:lnTo>
                    <a:lnTo>
                      <a:pt x="651" y="282"/>
                    </a:lnTo>
                    <a:lnTo>
                      <a:pt x="651" y="280"/>
                    </a:lnTo>
                    <a:lnTo>
                      <a:pt x="653" y="280"/>
                    </a:lnTo>
                    <a:lnTo>
                      <a:pt x="654" y="280"/>
                    </a:lnTo>
                    <a:lnTo>
                      <a:pt x="656" y="279"/>
                    </a:lnTo>
                    <a:lnTo>
                      <a:pt x="657" y="277"/>
                    </a:lnTo>
                    <a:lnTo>
                      <a:pt x="659" y="277"/>
                    </a:lnTo>
                    <a:lnTo>
                      <a:pt x="660" y="276"/>
                    </a:lnTo>
                    <a:lnTo>
                      <a:pt x="662" y="276"/>
                    </a:lnTo>
                    <a:lnTo>
                      <a:pt x="662" y="274"/>
                    </a:lnTo>
                    <a:lnTo>
                      <a:pt x="663" y="274"/>
                    </a:lnTo>
                    <a:lnTo>
                      <a:pt x="665" y="272"/>
                    </a:lnTo>
                    <a:lnTo>
                      <a:pt x="666" y="272"/>
                    </a:lnTo>
                    <a:lnTo>
                      <a:pt x="666" y="271"/>
                    </a:lnTo>
                    <a:lnTo>
                      <a:pt x="668" y="271"/>
                    </a:lnTo>
                    <a:lnTo>
                      <a:pt x="669" y="269"/>
                    </a:lnTo>
                    <a:lnTo>
                      <a:pt x="671" y="268"/>
                    </a:lnTo>
                    <a:lnTo>
                      <a:pt x="673" y="268"/>
                    </a:lnTo>
                    <a:lnTo>
                      <a:pt x="674" y="266"/>
                    </a:lnTo>
                    <a:lnTo>
                      <a:pt x="677" y="265"/>
                    </a:lnTo>
                    <a:lnTo>
                      <a:pt x="679" y="265"/>
                    </a:lnTo>
                    <a:lnTo>
                      <a:pt x="680" y="263"/>
                    </a:lnTo>
                    <a:lnTo>
                      <a:pt x="682" y="262"/>
                    </a:lnTo>
                    <a:lnTo>
                      <a:pt x="683" y="260"/>
                    </a:lnTo>
                    <a:lnTo>
                      <a:pt x="685" y="260"/>
                    </a:lnTo>
                    <a:lnTo>
                      <a:pt x="686" y="259"/>
                    </a:lnTo>
                    <a:lnTo>
                      <a:pt x="688" y="257"/>
                    </a:lnTo>
                    <a:lnTo>
                      <a:pt x="689" y="257"/>
                    </a:lnTo>
                    <a:lnTo>
                      <a:pt x="689" y="256"/>
                    </a:lnTo>
                    <a:lnTo>
                      <a:pt x="691" y="256"/>
                    </a:lnTo>
                    <a:lnTo>
                      <a:pt x="692" y="254"/>
                    </a:lnTo>
                    <a:lnTo>
                      <a:pt x="694" y="254"/>
                    </a:lnTo>
                    <a:lnTo>
                      <a:pt x="694" y="253"/>
                    </a:lnTo>
                    <a:lnTo>
                      <a:pt x="695" y="253"/>
                    </a:lnTo>
                    <a:lnTo>
                      <a:pt x="697" y="251"/>
                    </a:lnTo>
                    <a:lnTo>
                      <a:pt x="699" y="250"/>
                    </a:lnTo>
                    <a:lnTo>
                      <a:pt x="700" y="250"/>
                    </a:lnTo>
                    <a:lnTo>
                      <a:pt x="702" y="248"/>
                    </a:lnTo>
                    <a:lnTo>
                      <a:pt x="703" y="246"/>
                    </a:lnTo>
                    <a:lnTo>
                      <a:pt x="705" y="245"/>
                    </a:lnTo>
                    <a:lnTo>
                      <a:pt x="706" y="245"/>
                    </a:lnTo>
                    <a:lnTo>
                      <a:pt x="708" y="243"/>
                    </a:lnTo>
                    <a:lnTo>
                      <a:pt x="708" y="242"/>
                    </a:lnTo>
                    <a:lnTo>
                      <a:pt x="709" y="242"/>
                    </a:lnTo>
                    <a:lnTo>
                      <a:pt x="711" y="240"/>
                    </a:lnTo>
                    <a:lnTo>
                      <a:pt x="712" y="240"/>
                    </a:lnTo>
                    <a:lnTo>
                      <a:pt x="712" y="239"/>
                    </a:lnTo>
                    <a:lnTo>
                      <a:pt x="714" y="239"/>
                    </a:lnTo>
                    <a:lnTo>
                      <a:pt x="714" y="237"/>
                    </a:lnTo>
                    <a:lnTo>
                      <a:pt x="715" y="237"/>
                    </a:lnTo>
                    <a:lnTo>
                      <a:pt x="715" y="236"/>
                    </a:lnTo>
                    <a:lnTo>
                      <a:pt x="717" y="236"/>
                    </a:lnTo>
                    <a:lnTo>
                      <a:pt x="718" y="234"/>
                    </a:lnTo>
                    <a:lnTo>
                      <a:pt x="720" y="234"/>
                    </a:lnTo>
                    <a:lnTo>
                      <a:pt x="720" y="233"/>
                    </a:lnTo>
                    <a:lnTo>
                      <a:pt x="721" y="233"/>
                    </a:lnTo>
                    <a:lnTo>
                      <a:pt x="723" y="231"/>
                    </a:lnTo>
                    <a:lnTo>
                      <a:pt x="725" y="230"/>
                    </a:lnTo>
                    <a:lnTo>
                      <a:pt x="726" y="230"/>
                    </a:lnTo>
                    <a:lnTo>
                      <a:pt x="728" y="228"/>
                    </a:lnTo>
                    <a:lnTo>
                      <a:pt x="729" y="227"/>
                    </a:lnTo>
                    <a:lnTo>
                      <a:pt x="731" y="225"/>
                    </a:lnTo>
                    <a:lnTo>
                      <a:pt x="732" y="225"/>
                    </a:lnTo>
                    <a:lnTo>
                      <a:pt x="734" y="224"/>
                    </a:lnTo>
                    <a:lnTo>
                      <a:pt x="735" y="224"/>
                    </a:lnTo>
                    <a:lnTo>
                      <a:pt x="735" y="222"/>
                    </a:lnTo>
                    <a:lnTo>
                      <a:pt x="737" y="222"/>
                    </a:lnTo>
                    <a:lnTo>
                      <a:pt x="738" y="220"/>
                    </a:lnTo>
                    <a:lnTo>
                      <a:pt x="740" y="219"/>
                    </a:lnTo>
                    <a:lnTo>
                      <a:pt x="741" y="219"/>
                    </a:lnTo>
                    <a:lnTo>
                      <a:pt x="743" y="217"/>
                    </a:lnTo>
                    <a:lnTo>
                      <a:pt x="744" y="217"/>
                    </a:lnTo>
                    <a:lnTo>
                      <a:pt x="744" y="216"/>
                    </a:lnTo>
                    <a:lnTo>
                      <a:pt x="746" y="216"/>
                    </a:lnTo>
                    <a:lnTo>
                      <a:pt x="747" y="214"/>
                    </a:lnTo>
                    <a:lnTo>
                      <a:pt x="749" y="213"/>
                    </a:lnTo>
                    <a:lnTo>
                      <a:pt x="751" y="213"/>
                    </a:lnTo>
                    <a:lnTo>
                      <a:pt x="751" y="211"/>
                    </a:lnTo>
                    <a:lnTo>
                      <a:pt x="752" y="211"/>
                    </a:lnTo>
                    <a:lnTo>
                      <a:pt x="752" y="210"/>
                    </a:lnTo>
                    <a:lnTo>
                      <a:pt x="754" y="210"/>
                    </a:lnTo>
                    <a:lnTo>
                      <a:pt x="755" y="208"/>
                    </a:lnTo>
                    <a:lnTo>
                      <a:pt x="755" y="207"/>
                    </a:lnTo>
                    <a:lnTo>
                      <a:pt x="757" y="207"/>
                    </a:lnTo>
                    <a:lnTo>
                      <a:pt x="757" y="205"/>
                    </a:lnTo>
                    <a:lnTo>
                      <a:pt x="758" y="205"/>
                    </a:lnTo>
                    <a:lnTo>
                      <a:pt x="758" y="204"/>
                    </a:lnTo>
                    <a:lnTo>
                      <a:pt x="760" y="202"/>
                    </a:lnTo>
                    <a:lnTo>
                      <a:pt x="761" y="202"/>
                    </a:lnTo>
                    <a:lnTo>
                      <a:pt x="763" y="201"/>
                    </a:lnTo>
                    <a:lnTo>
                      <a:pt x="763" y="199"/>
                    </a:lnTo>
                    <a:lnTo>
                      <a:pt x="764" y="198"/>
                    </a:lnTo>
                    <a:lnTo>
                      <a:pt x="766" y="196"/>
                    </a:lnTo>
                    <a:lnTo>
                      <a:pt x="767" y="194"/>
                    </a:lnTo>
                    <a:lnTo>
                      <a:pt x="769" y="193"/>
                    </a:lnTo>
                    <a:lnTo>
                      <a:pt x="770" y="191"/>
                    </a:lnTo>
                    <a:lnTo>
                      <a:pt x="772" y="190"/>
                    </a:lnTo>
                    <a:lnTo>
                      <a:pt x="773" y="188"/>
                    </a:lnTo>
                    <a:lnTo>
                      <a:pt x="775" y="187"/>
                    </a:lnTo>
                    <a:lnTo>
                      <a:pt x="776" y="185"/>
                    </a:lnTo>
                    <a:lnTo>
                      <a:pt x="776" y="184"/>
                    </a:lnTo>
                    <a:lnTo>
                      <a:pt x="778" y="184"/>
                    </a:lnTo>
                    <a:lnTo>
                      <a:pt x="780" y="182"/>
                    </a:lnTo>
                    <a:lnTo>
                      <a:pt x="780" y="181"/>
                    </a:lnTo>
                    <a:lnTo>
                      <a:pt x="781" y="181"/>
                    </a:lnTo>
                    <a:lnTo>
                      <a:pt x="781" y="179"/>
                    </a:lnTo>
                    <a:lnTo>
                      <a:pt x="783" y="179"/>
                    </a:lnTo>
                    <a:lnTo>
                      <a:pt x="783" y="178"/>
                    </a:lnTo>
                    <a:lnTo>
                      <a:pt x="784" y="176"/>
                    </a:lnTo>
                    <a:lnTo>
                      <a:pt x="786" y="175"/>
                    </a:lnTo>
                    <a:lnTo>
                      <a:pt x="787" y="173"/>
                    </a:lnTo>
                    <a:lnTo>
                      <a:pt x="789" y="172"/>
                    </a:lnTo>
                    <a:lnTo>
                      <a:pt x="789" y="170"/>
                    </a:lnTo>
                    <a:lnTo>
                      <a:pt x="790" y="170"/>
                    </a:lnTo>
                    <a:lnTo>
                      <a:pt x="792" y="168"/>
                    </a:lnTo>
                    <a:lnTo>
                      <a:pt x="792" y="167"/>
                    </a:lnTo>
                    <a:lnTo>
                      <a:pt x="793" y="165"/>
                    </a:lnTo>
                    <a:lnTo>
                      <a:pt x="795" y="164"/>
                    </a:lnTo>
                    <a:lnTo>
                      <a:pt x="796" y="162"/>
                    </a:lnTo>
                    <a:lnTo>
                      <a:pt x="798" y="161"/>
                    </a:lnTo>
                    <a:lnTo>
                      <a:pt x="799" y="158"/>
                    </a:lnTo>
                    <a:lnTo>
                      <a:pt x="801" y="156"/>
                    </a:lnTo>
                    <a:lnTo>
                      <a:pt x="802" y="155"/>
                    </a:lnTo>
                    <a:lnTo>
                      <a:pt x="804" y="152"/>
                    </a:lnTo>
                    <a:lnTo>
                      <a:pt x="806" y="150"/>
                    </a:lnTo>
                    <a:lnTo>
                      <a:pt x="807" y="149"/>
                    </a:lnTo>
                    <a:lnTo>
                      <a:pt x="809" y="147"/>
                    </a:lnTo>
                    <a:lnTo>
                      <a:pt x="810" y="146"/>
                    </a:lnTo>
                    <a:lnTo>
                      <a:pt x="812" y="144"/>
                    </a:lnTo>
                    <a:lnTo>
                      <a:pt x="813" y="143"/>
                    </a:lnTo>
                    <a:lnTo>
                      <a:pt x="815" y="141"/>
                    </a:lnTo>
                    <a:lnTo>
                      <a:pt x="815" y="139"/>
                    </a:lnTo>
                    <a:lnTo>
                      <a:pt x="816" y="138"/>
                    </a:lnTo>
                    <a:lnTo>
                      <a:pt x="818" y="136"/>
                    </a:lnTo>
                    <a:lnTo>
                      <a:pt x="819" y="135"/>
                    </a:lnTo>
                    <a:lnTo>
                      <a:pt x="819" y="133"/>
                    </a:lnTo>
                    <a:lnTo>
                      <a:pt x="821" y="132"/>
                    </a:lnTo>
                    <a:lnTo>
                      <a:pt x="822" y="132"/>
                    </a:lnTo>
                    <a:lnTo>
                      <a:pt x="822" y="130"/>
                    </a:lnTo>
                    <a:lnTo>
                      <a:pt x="824" y="129"/>
                    </a:lnTo>
                    <a:lnTo>
                      <a:pt x="824" y="127"/>
                    </a:lnTo>
                    <a:lnTo>
                      <a:pt x="825" y="126"/>
                    </a:lnTo>
                    <a:lnTo>
                      <a:pt x="827" y="126"/>
                    </a:lnTo>
                    <a:lnTo>
                      <a:pt x="827" y="124"/>
                    </a:lnTo>
                    <a:lnTo>
                      <a:pt x="828" y="123"/>
                    </a:lnTo>
                    <a:lnTo>
                      <a:pt x="830" y="121"/>
                    </a:lnTo>
                    <a:lnTo>
                      <a:pt x="830" y="120"/>
                    </a:lnTo>
                    <a:lnTo>
                      <a:pt x="832" y="118"/>
                    </a:lnTo>
                    <a:lnTo>
                      <a:pt x="833" y="115"/>
                    </a:lnTo>
                    <a:lnTo>
                      <a:pt x="835" y="113"/>
                    </a:lnTo>
                    <a:lnTo>
                      <a:pt x="836" y="112"/>
                    </a:lnTo>
                    <a:lnTo>
                      <a:pt x="838" y="110"/>
                    </a:lnTo>
                    <a:lnTo>
                      <a:pt x="839" y="107"/>
                    </a:lnTo>
                    <a:lnTo>
                      <a:pt x="841" y="104"/>
                    </a:lnTo>
                    <a:lnTo>
                      <a:pt x="842" y="103"/>
                    </a:lnTo>
                    <a:lnTo>
                      <a:pt x="844" y="100"/>
                    </a:lnTo>
                    <a:lnTo>
                      <a:pt x="845" y="98"/>
                    </a:lnTo>
                    <a:lnTo>
                      <a:pt x="847" y="97"/>
                    </a:lnTo>
                    <a:lnTo>
                      <a:pt x="848" y="94"/>
                    </a:lnTo>
                    <a:lnTo>
                      <a:pt x="850" y="92"/>
                    </a:lnTo>
                    <a:lnTo>
                      <a:pt x="851" y="91"/>
                    </a:lnTo>
                    <a:lnTo>
                      <a:pt x="853" y="89"/>
                    </a:lnTo>
                    <a:lnTo>
                      <a:pt x="853" y="87"/>
                    </a:lnTo>
                    <a:lnTo>
                      <a:pt x="854" y="86"/>
                    </a:lnTo>
                    <a:lnTo>
                      <a:pt x="856" y="84"/>
                    </a:lnTo>
                    <a:lnTo>
                      <a:pt x="856" y="83"/>
                    </a:lnTo>
                    <a:lnTo>
                      <a:pt x="858" y="81"/>
                    </a:lnTo>
                    <a:lnTo>
                      <a:pt x="859" y="80"/>
                    </a:lnTo>
                    <a:lnTo>
                      <a:pt x="861" y="78"/>
                    </a:lnTo>
                    <a:lnTo>
                      <a:pt x="861" y="77"/>
                    </a:lnTo>
                    <a:lnTo>
                      <a:pt x="862" y="75"/>
                    </a:lnTo>
                    <a:lnTo>
                      <a:pt x="864" y="74"/>
                    </a:lnTo>
                    <a:lnTo>
                      <a:pt x="864" y="72"/>
                    </a:lnTo>
                    <a:lnTo>
                      <a:pt x="865" y="71"/>
                    </a:lnTo>
                    <a:lnTo>
                      <a:pt x="867" y="71"/>
                    </a:lnTo>
                    <a:lnTo>
                      <a:pt x="867" y="69"/>
                    </a:lnTo>
                    <a:lnTo>
                      <a:pt x="868" y="68"/>
                    </a:lnTo>
                    <a:lnTo>
                      <a:pt x="870" y="65"/>
                    </a:lnTo>
                    <a:lnTo>
                      <a:pt x="871" y="63"/>
                    </a:lnTo>
                    <a:lnTo>
                      <a:pt x="873" y="61"/>
                    </a:lnTo>
                    <a:lnTo>
                      <a:pt x="874" y="60"/>
                    </a:lnTo>
                    <a:lnTo>
                      <a:pt x="876" y="57"/>
                    </a:lnTo>
                    <a:lnTo>
                      <a:pt x="877" y="55"/>
                    </a:lnTo>
                    <a:lnTo>
                      <a:pt x="879" y="52"/>
                    </a:lnTo>
                    <a:lnTo>
                      <a:pt x="880" y="51"/>
                    </a:lnTo>
                    <a:lnTo>
                      <a:pt x="882" y="48"/>
                    </a:lnTo>
                    <a:lnTo>
                      <a:pt x="884" y="46"/>
                    </a:lnTo>
                    <a:lnTo>
                      <a:pt x="885" y="43"/>
                    </a:lnTo>
                    <a:lnTo>
                      <a:pt x="887" y="42"/>
                    </a:lnTo>
                    <a:lnTo>
                      <a:pt x="888" y="40"/>
                    </a:lnTo>
                    <a:lnTo>
                      <a:pt x="890" y="37"/>
                    </a:lnTo>
                    <a:lnTo>
                      <a:pt x="891" y="35"/>
                    </a:lnTo>
                    <a:lnTo>
                      <a:pt x="893" y="34"/>
                    </a:lnTo>
                    <a:lnTo>
                      <a:pt x="893" y="32"/>
                    </a:lnTo>
                    <a:lnTo>
                      <a:pt x="894" y="31"/>
                    </a:lnTo>
                    <a:lnTo>
                      <a:pt x="896" y="29"/>
                    </a:lnTo>
                    <a:lnTo>
                      <a:pt x="896" y="28"/>
                    </a:lnTo>
                    <a:lnTo>
                      <a:pt x="897" y="26"/>
                    </a:lnTo>
                    <a:lnTo>
                      <a:pt x="899" y="25"/>
                    </a:lnTo>
                    <a:lnTo>
                      <a:pt x="899" y="23"/>
                    </a:lnTo>
                    <a:lnTo>
                      <a:pt x="900" y="22"/>
                    </a:lnTo>
                    <a:lnTo>
                      <a:pt x="900" y="20"/>
                    </a:lnTo>
                    <a:lnTo>
                      <a:pt x="902" y="20"/>
                    </a:lnTo>
                    <a:lnTo>
                      <a:pt x="902" y="19"/>
                    </a:lnTo>
                    <a:lnTo>
                      <a:pt x="903" y="17"/>
                    </a:lnTo>
                    <a:lnTo>
                      <a:pt x="903" y="16"/>
                    </a:lnTo>
                    <a:lnTo>
                      <a:pt x="905" y="14"/>
                    </a:lnTo>
                    <a:lnTo>
                      <a:pt x="906" y="13"/>
                    </a:lnTo>
                    <a:lnTo>
                      <a:pt x="908" y="11"/>
                    </a:lnTo>
                    <a:lnTo>
                      <a:pt x="908" y="9"/>
                    </a:lnTo>
                    <a:lnTo>
                      <a:pt x="909" y="8"/>
                    </a:lnTo>
                    <a:lnTo>
                      <a:pt x="909" y="5"/>
                    </a:lnTo>
                    <a:lnTo>
                      <a:pt x="911" y="3"/>
                    </a:lnTo>
                    <a:lnTo>
                      <a:pt x="913" y="2"/>
                    </a:lnTo>
                    <a:lnTo>
                      <a:pt x="914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7" name="Freeform 593"/>
              <p:cNvSpPr>
                <a:spLocks noChangeAspect="1"/>
              </p:cNvSpPr>
              <p:nvPr/>
            </p:nvSpPr>
            <p:spPr bwMode="auto">
              <a:xfrm>
                <a:off x="3403" y="2587"/>
                <a:ext cx="55" cy="183"/>
              </a:xfrm>
              <a:custGeom>
                <a:avLst/>
                <a:gdLst>
                  <a:gd name="T0" fmla="*/ 2 w 108"/>
                  <a:gd name="T1" fmla="*/ 3 h 365"/>
                  <a:gd name="T2" fmla="*/ 3 w 108"/>
                  <a:gd name="T3" fmla="*/ 6 h 365"/>
                  <a:gd name="T4" fmla="*/ 5 w 108"/>
                  <a:gd name="T5" fmla="*/ 8 h 365"/>
                  <a:gd name="T6" fmla="*/ 6 w 108"/>
                  <a:gd name="T7" fmla="*/ 10 h 365"/>
                  <a:gd name="T8" fmla="*/ 6 w 108"/>
                  <a:gd name="T9" fmla="*/ 12 h 365"/>
                  <a:gd name="T10" fmla="*/ 7 w 108"/>
                  <a:gd name="T11" fmla="*/ 13 h 365"/>
                  <a:gd name="T12" fmla="*/ 8 w 108"/>
                  <a:gd name="T13" fmla="*/ 15 h 365"/>
                  <a:gd name="T14" fmla="*/ 9 w 108"/>
                  <a:gd name="T15" fmla="*/ 16 h 365"/>
                  <a:gd name="T16" fmla="*/ 9 w 108"/>
                  <a:gd name="T17" fmla="*/ 18 h 365"/>
                  <a:gd name="T18" fmla="*/ 10 w 108"/>
                  <a:gd name="T19" fmla="*/ 20 h 365"/>
                  <a:gd name="T20" fmla="*/ 11 w 108"/>
                  <a:gd name="T21" fmla="*/ 21 h 365"/>
                  <a:gd name="T22" fmla="*/ 11 w 108"/>
                  <a:gd name="T23" fmla="*/ 22 h 365"/>
                  <a:gd name="T24" fmla="*/ 11 w 108"/>
                  <a:gd name="T25" fmla="*/ 24 h 365"/>
                  <a:gd name="T26" fmla="*/ 12 w 108"/>
                  <a:gd name="T27" fmla="*/ 25 h 365"/>
                  <a:gd name="T28" fmla="*/ 13 w 108"/>
                  <a:gd name="T29" fmla="*/ 26 h 365"/>
                  <a:gd name="T30" fmla="*/ 13 w 108"/>
                  <a:gd name="T31" fmla="*/ 29 h 365"/>
                  <a:gd name="T32" fmla="*/ 14 w 108"/>
                  <a:gd name="T33" fmla="*/ 30 h 365"/>
                  <a:gd name="T34" fmla="*/ 15 w 108"/>
                  <a:gd name="T35" fmla="*/ 32 h 365"/>
                  <a:gd name="T36" fmla="*/ 16 w 108"/>
                  <a:gd name="T37" fmla="*/ 34 h 365"/>
                  <a:gd name="T38" fmla="*/ 16 w 108"/>
                  <a:gd name="T39" fmla="*/ 36 h 365"/>
                  <a:gd name="T40" fmla="*/ 17 w 108"/>
                  <a:gd name="T41" fmla="*/ 37 h 365"/>
                  <a:gd name="T42" fmla="*/ 17 w 108"/>
                  <a:gd name="T43" fmla="*/ 38 h 365"/>
                  <a:gd name="T44" fmla="*/ 18 w 108"/>
                  <a:gd name="T45" fmla="*/ 40 h 365"/>
                  <a:gd name="T46" fmla="*/ 19 w 108"/>
                  <a:gd name="T47" fmla="*/ 42 h 365"/>
                  <a:gd name="T48" fmla="*/ 19 w 108"/>
                  <a:gd name="T49" fmla="*/ 44 h 365"/>
                  <a:gd name="T50" fmla="*/ 20 w 108"/>
                  <a:gd name="T51" fmla="*/ 46 h 365"/>
                  <a:gd name="T52" fmla="*/ 20 w 108"/>
                  <a:gd name="T53" fmla="*/ 48 h 365"/>
                  <a:gd name="T54" fmla="*/ 21 w 108"/>
                  <a:gd name="T55" fmla="*/ 49 h 365"/>
                  <a:gd name="T56" fmla="*/ 21 w 108"/>
                  <a:gd name="T57" fmla="*/ 50 h 365"/>
                  <a:gd name="T58" fmla="*/ 22 w 108"/>
                  <a:gd name="T59" fmla="*/ 52 h 365"/>
                  <a:gd name="T60" fmla="*/ 22 w 108"/>
                  <a:gd name="T61" fmla="*/ 53 h 365"/>
                  <a:gd name="T62" fmla="*/ 22 w 108"/>
                  <a:gd name="T63" fmla="*/ 55 h 365"/>
                  <a:gd name="T64" fmla="*/ 23 w 108"/>
                  <a:gd name="T65" fmla="*/ 57 h 365"/>
                  <a:gd name="T66" fmla="*/ 24 w 108"/>
                  <a:gd name="T67" fmla="*/ 59 h 365"/>
                  <a:gd name="T68" fmla="*/ 24 w 108"/>
                  <a:gd name="T69" fmla="*/ 61 h 365"/>
                  <a:gd name="T70" fmla="*/ 25 w 108"/>
                  <a:gd name="T71" fmla="*/ 63 h 365"/>
                  <a:gd name="T72" fmla="*/ 25 w 108"/>
                  <a:gd name="T73" fmla="*/ 64 h 365"/>
                  <a:gd name="T74" fmla="*/ 25 w 108"/>
                  <a:gd name="T75" fmla="*/ 65 h 365"/>
                  <a:gd name="T76" fmla="*/ 25 w 108"/>
                  <a:gd name="T77" fmla="*/ 66 h 365"/>
                  <a:gd name="T78" fmla="*/ 26 w 108"/>
                  <a:gd name="T79" fmla="*/ 68 h 365"/>
                  <a:gd name="T80" fmla="*/ 26 w 108"/>
                  <a:gd name="T81" fmla="*/ 70 h 365"/>
                  <a:gd name="T82" fmla="*/ 26 w 108"/>
                  <a:gd name="T83" fmla="*/ 71 h 365"/>
                  <a:gd name="T84" fmla="*/ 26 w 108"/>
                  <a:gd name="T85" fmla="*/ 73 h 365"/>
                  <a:gd name="T86" fmla="*/ 26 w 108"/>
                  <a:gd name="T87" fmla="*/ 75 h 365"/>
                  <a:gd name="T88" fmla="*/ 26 w 108"/>
                  <a:gd name="T89" fmla="*/ 76 h 365"/>
                  <a:gd name="T90" fmla="*/ 27 w 108"/>
                  <a:gd name="T91" fmla="*/ 76 h 365"/>
                  <a:gd name="T92" fmla="*/ 27 w 108"/>
                  <a:gd name="T93" fmla="*/ 77 h 365"/>
                  <a:gd name="T94" fmla="*/ 27 w 108"/>
                  <a:gd name="T95" fmla="*/ 78 h 365"/>
                  <a:gd name="T96" fmla="*/ 27 w 108"/>
                  <a:gd name="T97" fmla="*/ 79 h 365"/>
                  <a:gd name="T98" fmla="*/ 27 w 108"/>
                  <a:gd name="T99" fmla="*/ 80 h 365"/>
                  <a:gd name="T100" fmla="*/ 28 w 108"/>
                  <a:gd name="T101" fmla="*/ 81 h 365"/>
                  <a:gd name="T102" fmla="*/ 28 w 108"/>
                  <a:gd name="T103" fmla="*/ 82 h 365"/>
                  <a:gd name="T104" fmla="*/ 28 w 108"/>
                  <a:gd name="T105" fmla="*/ 83 h 365"/>
                  <a:gd name="T106" fmla="*/ 28 w 108"/>
                  <a:gd name="T107" fmla="*/ 84 h 365"/>
                  <a:gd name="T108" fmla="*/ 28 w 108"/>
                  <a:gd name="T109" fmla="*/ 86 h 365"/>
                  <a:gd name="T110" fmla="*/ 28 w 108"/>
                  <a:gd name="T111" fmla="*/ 87 h 365"/>
                  <a:gd name="T112" fmla="*/ 28 w 108"/>
                  <a:gd name="T113" fmla="*/ 89 h 365"/>
                  <a:gd name="T114" fmla="*/ 0 w 108"/>
                  <a:gd name="T115" fmla="*/ 0 h 36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8"/>
                  <a:gd name="T175" fmla="*/ 0 h 365"/>
                  <a:gd name="T176" fmla="*/ 108 w 108"/>
                  <a:gd name="T177" fmla="*/ 365 h 36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8" h="365">
                    <a:moveTo>
                      <a:pt x="0" y="0"/>
                    </a:moveTo>
                    <a:lnTo>
                      <a:pt x="1" y="3"/>
                    </a:lnTo>
                    <a:lnTo>
                      <a:pt x="4" y="8"/>
                    </a:lnTo>
                    <a:lnTo>
                      <a:pt x="6" y="11"/>
                    </a:lnTo>
                    <a:lnTo>
                      <a:pt x="7" y="14"/>
                    </a:lnTo>
                    <a:lnTo>
                      <a:pt x="9" y="17"/>
                    </a:lnTo>
                    <a:lnTo>
                      <a:pt x="10" y="20"/>
                    </a:lnTo>
                    <a:lnTo>
                      <a:pt x="12" y="23"/>
                    </a:lnTo>
                    <a:lnTo>
                      <a:pt x="13" y="26"/>
                    </a:lnTo>
                    <a:lnTo>
                      <a:pt x="15" y="27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20" y="37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6" y="47"/>
                    </a:lnTo>
                    <a:lnTo>
                      <a:pt x="26" y="49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3" y="67"/>
                    </a:lnTo>
                    <a:lnTo>
                      <a:pt x="35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8" y="78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41" y="81"/>
                    </a:lnTo>
                    <a:lnTo>
                      <a:pt x="41" y="82"/>
                    </a:lnTo>
                    <a:lnTo>
                      <a:pt x="41" y="84"/>
                    </a:lnTo>
                    <a:lnTo>
                      <a:pt x="43" y="86"/>
                    </a:lnTo>
                    <a:lnTo>
                      <a:pt x="43" y="87"/>
                    </a:lnTo>
                    <a:lnTo>
                      <a:pt x="43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4" y="93"/>
                    </a:lnTo>
                    <a:lnTo>
                      <a:pt x="46" y="93"/>
                    </a:lnTo>
                    <a:lnTo>
                      <a:pt x="46" y="95"/>
                    </a:lnTo>
                    <a:lnTo>
                      <a:pt x="46" y="96"/>
                    </a:lnTo>
                    <a:lnTo>
                      <a:pt x="47" y="98"/>
                    </a:lnTo>
                    <a:lnTo>
                      <a:pt x="47" y="99"/>
                    </a:lnTo>
                    <a:lnTo>
                      <a:pt x="47" y="101"/>
                    </a:lnTo>
                    <a:lnTo>
                      <a:pt x="49" y="102"/>
                    </a:lnTo>
                    <a:lnTo>
                      <a:pt x="49" y="104"/>
                    </a:lnTo>
                    <a:lnTo>
                      <a:pt x="50" y="107"/>
                    </a:lnTo>
                    <a:lnTo>
                      <a:pt x="50" y="108"/>
                    </a:lnTo>
                    <a:lnTo>
                      <a:pt x="52" y="110"/>
                    </a:lnTo>
                    <a:lnTo>
                      <a:pt x="52" y="113"/>
                    </a:lnTo>
                    <a:lnTo>
                      <a:pt x="53" y="115"/>
                    </a:lnTo>
                    <a:lnTo>
                      <a:pt x="53" y="118"/>
                    </a:lnTo>
                    <a:lnTo>
                      <a:pt x="55" y="119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8" y="127"/>
                    </a:lnTo>
                    <a:lnTo>
                      <a:pt x="58" y="128"/>
                    </a:lnTo>
                    <a:lnTo>
                      <a:pt x="59" y="130"/>
                    </a:lnTo>
                    <a:lnTo>
                      <a:pt x="59" y="131"/>
                    </a:lnTo>
                    <a:lnTo>
                      <a:pt x="61" y="134"/>
                    </a:lnTo>
                    <a:lnTo>
                      <a:pt x="61" y="136"/>
                    </a:lnTo>
                    <a:lnTo>
                      <a:pt x="61" y="138"/>
                    </a:lnTo>
                    <a:lnTo>
                      <a:pt x="62" y="138"/>
                    </a:lnTo>
                    <a:lnTo>
                      <a:pt x="62" y="139"/>
                    </a:lnTo>
                    <a:lnTo>
                      <a:pt x="62" y="141"/>
                    </a:lnTo>
                    <a:lnTo>
                      <a:pt x="64" y="142"/>
                    </a:lnTo>
                    <a:lnTo>
                      <a:pt x="64" y="144"/>
                    </a:lnTo>
                    <a:lnTo>
                      <a:pt x="64" y="145"/>
                    </a:lnTo>
                    <a:lnTo>
                      <a:pt x="65" y="147"/>
                    </a:lnTo>
                    <a:lnTo>
                      <a:pt x="65" y="148"/>
                    </a:lnTo>
                    <a:lnTo>
                      <a:pt x="65" y="150"/>
                    </a:lnTo>
                    <a:lnTo>
                      <a:pt x="67" y="151"/>
                    </a:lnTo>
                    <a:lnTo>
                      <a:pt x="67" y="153"/>
                    </a:lnTo>
                    <a:lnTo>
                      <a:pt x="67" y="154"/>
                    </a:lnTo>
                    <a:lnTo>
                      <a:pt x="69" y="156"/>
                    </a:lnTo>
                    <a:lnTo>
                      <a:pt x="69" y="157"/>
                    </a:lnTo>
                    <a:lnTo>
                      <a:pt x="69" y="159"/>
                    </a:lnTo>
                    <a:lnTo>
                      <a:pt x="70" y="162"/>
                    </a:lnTo>
                    <a:lnTo>
                      <a:pt x="70" y="164"/>
                    </a:lnTo>
                    <a:lnTo>
                      <a:pt x="72" y="165"/>
                    </a:lnTo>
                    <a:lnTo>
                      <a:pt x="72" y="168"/>
                    </a:lnTo>
                    <a:lnTo>
                      <a:pt x="73" y="170"/>
                    </a:lnTo>
                    <a:lnTo>
                      <a:pt x="73" y="173"/>
                    </a:lnTo>
                    <a:lnTo>
                      <a:pt x="75" y="176"/>
                    </a:lnTo>
                    <a:lnTo>
                      <a:pt x="75" y="177"/>
                    </a:lnTo>
                    <a:lnTo>
                      <a:pt x="76" y="180"/>
                    </a:lnTo>
                    <a:lnTo>
                      <a:pt x="76" y="182"/>
                    </a:lnTo>
                    <a:lnTo>
                      <a:pt x="76" y="183"/>
                    </a:lnTo>
                    <a:lnTo>
                      <a:pt x="78" y="186"/>
                    </a:lnTo>
                    <a:lnTo>
                      <a:pt x="78" y="188"/>
                    </a:lnTo>
                    <a:lnTo>
                      <a:pt x="78" y="189"/>
                    </a:lnTo>
                    <a:lnTo>
                      <a:pt x="79" y="191"/>
                    </a:lnTo>
                    <a:lnTo>
                      <a:pt x="79" y="193"/>
                    </a:lnTo>
                    <a:lnTo>
                      <a:pt x="79" y="194"/>
                    </a:lnTo>
                    <a:lnTo>
                      <a:pt x="81" y="196"/>
                    </a:lnTo>
                    <a:lnTo>
                      <a:pt x="81" y="197"/>
                    </a:lnTo>
                    <a:lnTo>
                      <a:pt x="81" y="199"/>
                    </a:lnTo>
                    <a:lnTo>
                      <a:pt x="82" y="200"/>
                    </a:lnTo>
                    <a:lnTo>
                      <a:pt x="82" y="202"/>
                    </a:lnTo>
                    <a:lnTo>
                      <a:pt x="82" y="203"/>
                    </a:lnTo>
                    <a:lnTo>
                      <a:pt x="82" y="205"/>
                    </a:lnTo>
                    <a:lnTo>
                      <a:pt x="84" y="206"/>
                    </a:lnTo>
                    <a:lnTo>
                      <a:pt x="84" y="208"/>
                    </a:lnTo>
                    <a:lnTo>
                      <a:pt x="85" y="209"/>
                    </a:lnTo>
                    <a:lnTo>
                      <a:pt x="85" y="211"/>
                    </a:lnTo>
                    <a:lnTo>
                      <a:pt x="85" y="214"/>
                    </a:lnTo>
                    <a:lnTo>
                      <a:pt x="87" y="215"/>
                    </a:lnTo>
                    <a:lnTo>
                      <a:pt x="87" y="217"/>
                    </a:lnTo>
                    <a:lnTo>
                      <a:pt x="87" y="219"/>
                    </a:lnTo>
                    <a:lnTo>
                      <a:pt x="88" y="222"/>
                    </a:lnTo>
                    <a:lnTo>
                      <a:pt x="88" y="223"/>
                    </a:lnTo>
                    <a:lnTo>
                      <a:pt x="90" y="226"/>
                    </a:lnTo>
                    <a:lnTo>
                      <a:pt x="90" y="228"/>
                    </a:lnTo>
                    <a:lnTo>
                      <a:pt x="91" y="231"/>
                    </a:lnTo>
                    <a:lnTo>
                      <a:pt x="91" y="232"/>
                    </a:lnTo>
                    <a:lnTo>
                      <a:pt x="93" y="235"/>
                    </a:lnTo>
                    <a:lnTo>
                      <a:pt x="93" y="237"/>
                    </a:lnTo>
                    <a:lnTo>
                      <a:pt x="94" y="240"/>
                    </a:lnTo>
                    <a:lnTo>
                      <a:pt x="94" y="241"/>
                    </a:lnTo>
                    <a:lnTo>
                      <a:pt x="94" y="243"/>
                    </a:lnTo>
                    <a:lnTo>
                      <a:pt x="96" y="245"/>
                    </a:lnTo>
                    <a:lnTo>
                      <a:pt x="96" y="246"/>
                    </a:lnTo>
                    <a:lnTo>
                      <a:pt x="96" y="248"/>
                    </a:lnTo>
                    <a:lnTo>
                      <a:pt x="96" y="249"/>
                    </a:lnTo>
                    <a:lnTo>
                      <a:pt x="98" y="251"/>
                    </a:lnTo>
                    <a:lnTo>
                      <a:pt x="98" y="252"/>
                    </a:lnTo>
                    <a:lnTo>
                      <a:pt x="98" y="254"/>
                    </a:lnTo>
                    <a:lnTo>
                      <a:pt x="98" y="255"/>
                    </a:lnTo>
                    <a:lnTo>
                      <a:pt x="98" y="257"/>
                    </a:lnTo>
                    <a:lnTo>
                      <a:pt x="99" y="258"/>
                    </a:lnTo>
                    <a:lnTo>
                      <a:pt x="99" y="260"/>
                    </a:lnTo>
                    <a:lnTo>
                      <a:pt x="99" y="261"/>
                    </a:lnTo>
                    <a:lnTo>
                      <a:pt x="99" y="263"/>
                    </a:lnTo>
                    <a:lnTo>
                      <a:pt x="99" y="264"/>
                    </a:lnTo>
                    <a:lnTo>
                      <a:pt x="99" y="266"/>
                    </a:lnTo>
                    <a:lnTo>
                      <a:pt x="99" y="267"/>
                    </a:lnTo>
                    <a:lnTo>
                      <a:pt x="99" y="269"/>
                    </a:lnTo>
                    <a:lnTo>
                      <a:pt x="101" y="271"/>
                    </a:lnTo>
                    <a:lnTo>
                      <a:pt x="101" y="272"/>
                    </a:lnTo>
                    <a:lnTo>
                      <a:pt x="101" y="274"/>
                    </a:lnTo>
                    <a:lnTo>
                      <a:pt x="101" y="275"/>
                    </a:lnTo>
                    <a:lnTo>
                      <a:pt x="101" y="278"/>
                    </a:lnTo>
                    <a:lnTo>
                      <a:pt x="101" y="280"/>
                    </a:lnTo>
                    <a:lnTo>
                      <a:pt x="101" y="281"/>
                    </a:lnTo>
                    <a:lnTo>
                      <a:pt x="101" y="284"/>
                    </a:lnTo>
                    <a:lnTo>
                      <a:pt x="101" y="286"/>
                    </a:lnTo>
                    <a:lnTo>
                      <a:pt x="102" y="287"/>
                    </a:lnTo>
                    <a:lnTo>
                      <a:pt x="102" y="289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2" y="293"/>
                    </a:lnTo>
                    <a:lnTo>
                      <a:pt x="102" y="295"/>
                    </a:lnTo>
                    <a:lnTo>
                      <a:pt x="102" y="297"/>
                    </a:lnTo>
                    <a:lnTo>
                      <a:pt x="102" y="298"/>
                    </a:lnTo>
                    <a:lnTo>
                      <a:pt x="102" y="300"/>
                    </a:lnTo>
                    <a:lnTo>
                      <a:pt x="102" y="301"/>
                    </a:lnTo>
                    <a:lnTo>
                      <a:pt x="104" y="303"/>
                    </a:lnTo>
                    <a:lnTo>
                      <a:pt x="104" y="304"/>
                    </a:lnTo>
                    <a:lnTo>
                      <a:pt x="104" y="306"/>
                    </a:lnTo>
                    <a:lnTo>
                      <a:pt x="104" y="307"/>
                    </a:lnTo>
                    <a:lnTo>
                      <a:pt x="104" y="309"/>
                    </a:lnTo>
                    <a:lnTo>
                      <a:pt x="104" y="310"/>
                    </a:lnTo>
                    <a:lnTo>
                      <a:pt x="104" y="312"/>
                    </a:lnTo>
                    <a:lnTo>
                      <a:pt x="105" y="312"/>
                    </a:lnTo>
                    <a:lnTo>
                      <a:pt x="105" y="313"/>
                    </a:lnTo>
                    <a:lnTo>
                      <a:pt x="105" y="315"/>
                    </a:lnTo>
                    <a:lnTo>
                      <a:pt x="105" y="316"/>
                    </a:lnTo>
                    <a:lnTo>
                      <a:pt x="105" y="318"/>
                    </a:lnTo>
                    <a:lnTo>
                      <a:pt x="105" y="319"/>
                    </a:lnTo>
                    <a:lnTo>
                      <a:pt x="107" y="321"/>
                    </a:lnTo>
                    <a:lnTo>
                      <a:pt x="107" y="323"/>
                    </a:lnTo>
                    <a:lnTo>
                      <a:pt x="107" y="324"/>
                    </a:lnTo>
                    <a:lnTo>
                      <a:pt x="107" y="326"/>
                    </a:lnTo>
                    <a:lnTo>
                      <a:pt x="107" y="327"/>
                    </a:lnTo>
                    <a:lnTo>
                      <a:pt x="107" y="329"/>
                    </a:lnTo>
                    <a:lnTo>
                      <a:pt x="108" y="330"/>
                    </a:lnTo>
                    <a:lnTo>
                      <a:pt x="108" y="332"/>
                    </a:lnTo>
                    <a:lnTo>
                      <a:pt x="108" y="333"/>
                    </a:lnTo>
                    <a:lnTo>
                      <a:pt x="108" y="335"/>
                    </a:lnTo>
                    <a:lnTo>
                      <a:pt x="108" y="336"/>
                    </a:lnTo>
                    <a:lnTo>
                      <a:pt x="108" y="338"/>
                    </a:lnTo>
                    <a:lnTo>
                      <a:pt x="108" y="339"/>
                    </a:lnTo>
                    <a:lnTo>
                      <a:pt x="108" y="341"/>
                    </a:lnTo>
                    <a:lnTo>
                      <a:pt x="108" y="342"/>
                    </a:lnTo>
                    <a:lnTo>
                      <a:pt x="108" y="344"/>
                    </a:lnTo>
                    <a:lnTo>
                      <a:pt x="108" y="345"/>
                    </a:lnTo>
                    <a:lnTo>
                      <a:pt x="107" y="347"/>
                    </a:lnTo>
                    <a:lnTo>
                      <a:pt x="107" y="350"/>
                    </a:lnTo>
                    <a:lnTo>
                      <a:pt x="107" y="352"/>
                    </a:lnTo>
                    <a:lnTo>
                      <a:pt x="107" y="355"/>
                    </a:lnTo>
                    <a:lnTo>
                      <a:pt x="107" y="356"/>
                    </a:lnTo>
                    <a:lnTo>
                      <a:pt x="107" y="359"/>
                    </a:lnTo>
                    <a:lnTo>
                      <a:pt x="107" y="362"/>
                    </a:lnTo>
                    <a:lnTo>
                      <a:pt x="107" y="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8" name="Freeform 594"/>
              <p:cNvSpPr>
                <a:spLocks noChangeAspect="1"/>
              </p:cNvSpPr>
              <p:nvPr/>
            </p:nvSpPr>
            <p:spPr bwMode="auto">
              <a:xfrm>
                <a:off x="3403" y="2587"/>
                <a:ext cx="55" cy="183"/>
              </a:xfrm>
              <a:custGeom>
                <a:avLst/>
                <a:gdLst>
                  <a:gd name="T0" fmla="*/ 2 w 108"/>
                  <a:gd name="T1" fmla="*/ 3 h 365"/>
                  <a:gd name="T2" fmla="*/ 3 w 108"/>
                  <a:gd name="T3" fmla="*/ 6 h 365"/>
                  <a:gd name="T4" fmla="*/ 5 w 108"/>
                  <a:gd name="T5" fmla="*/ 8 h 365"/>
                  <a:gd name="T6" fmla="*/ 6 w 108"/>
                  <a:gd name="T7" fmla="*/ 10 h 365"/>
                  <a:gd name="T8" fmla="*/ 6 w 108"/>
                  <a:gd name="T9" fmla="*/ 12 h 365"/>
                  <a:gd name="T10" fmla="*/ 7 w 108"/>
                  <a:gd name="T11" fmla="*/ 13 h 365"/>
                  <a:gd name="T12" fmla="*/ 8 w 108"/>
                  <a:gd name="T13" fmla="*/ 15 h 365"/>
                  <a:gd name="T14" fmla="*/ 9 w 108"/>
                  <a:gd name="T15" fmla="*/ 16 h 365"/>
                  <a:gd name="T16" fmla="*/ 9 w 108"/>
                  <a:gd name="T17" fmla="*/ 18 h 365"/>
                  <a:gd name="T18" fmla="*/ 10 w 108"/>
                  <a:gd name="T19" fmla="*/ 20 h 365"/>
                  <a:gd name="T20" fmla="*/ 11 w 108"/>
                  <a:gd name="T21" fmla="*/ 21 h 365"/>
                  <a:gd name="T22" fmla="*/ 11 w 108"/>
                  <a:gd name="T23" fmla="*/ 22 h 365"/>
                  <a:gd name="T24" fmla="*/ 11 w 108"/>
                  <a:gd name="T25" fmla="*/ 24 h 365"/>
                  <a:gd name="T26" fmla="*/ 12 w 108"/>
                  <a:gd name="T27" fmla="*/ 25 h 365"/>
                  <a:gd name="T28" fmla="*/ 13 w 108"/>
                  <a:gd name="T29" fmla="*/ 26 h 365"/>
                  <a:gd name="T30" fmla="*/ 13 w 108"/>
                  <a:gd name="T31" fmla="*/ 29 h 365"/>
                  <a:gd name="T32" fmla="*/ 14 w 108"/>
                  <a:gd name="T33" fmla="*/ 30 h 365"/>
                  <a:gd name="T34" fmla="*/ 15 w 108"/>
                  <a:gd name="T35" fmla="*/ 32 h 365"/>
                  <a:gd name="T36" fmla="*/ 16 w 108"/>
                  <a:gd name="T37" fmla="*/ 34 h 365"/>
                  <a:gd name="T38" fmla="*/ 16 w 108"/>
                  <a:gd name="T39" fmla="*/ 36 h 365"/>
                  <a:gd name="T40" fmla="*/ 17 w 108"/>
                  <a:gd name="T41" fmla="*/ 37 h 365"/>
                  <a:gd name="T42" fmla="*/ 17 w 108"/>
                  <a:gd name="T43" fmla="*/ 38 h 365"/>
                  <a:gd name="T44" fmla="*/ 18 w 108"/>
                  <a:gd name="T45" fmla="*/ 40 h 365"/>
                  <a:gd name="T46" fmla="*/ 19 w 108"/>
                  <a:gd name="T47" fmla="*/ 42 h 365"/>
                  <a:gd name="T48" fmla="*/ 19 w 108"/>
                  <a:gd name="T49" fmla="*/ 44 h 365"/>
                  <a:gd name="T50" fmla="*/ 20 w 108"/>
                  <a:gd name="T51" fmla="*/ 46 h 365"/>
                  <a:gd name="T52" fmla="*/ 20 w 108"/>
                  <a:gd name="T53" fmla="*/ 48 h 365"/>
                  <a:gd name="T54" fmla="*/ 21 w 108"/>
                  <a:gd name="T55" fmla="*/ 49 h 365"/>
                  <a:gd name="T56" fmla="*/ 21 w 108"/>
                  <a:gd name="T57" fmla="*/ 50 h 365"/>
                  <a:gd name="T58" fmla="*/ 22 w 108"/>
                  <a:gd name="T59" fmla="*/ 52 h 365"/>
                  <a:gd name="T60" fmla="*/ 22 w 108"/>
                  <a:gd name="T61" fmla="*/ 53 h 365"/>
                  <a:gd name="T62" fmla="*/ 22 w 108"/>
                  <a:gd name="T63" fmla="*/ 55 h 365"/>
                  <a:gd name="T64" fmla="*/ 23 w 108"/>
                  <a:gd name="T65" fmla="*/ 57 h 365"/>
                  <a:gd name="T66" fmla="*/ 24 w 108"/>
                  <a:gd name="T67" fmla="*/ 59 h 365"/>
                  <a:gd name="T68" fmla="*/ 24 w 108"/>
                  <a:gd name="T69" fmla="*/ 61 h 365"/>
                  <a:gd name="T70" fmla="*/ 25 w 108"/>
                  <a:gd name="T71" fmla="*/ 63 h 365"/>
                  <a:gd name="T72" fmla="*/ 25 w 108"/>
                  <a:gd name="T73" fmla="*/ 64 h 365"/>
                  <a:gd name="T74" fmla="*/ 25 w 108"/>
                  <a:gd name="T75" fmla="*/ 65 h 365"/>
                  <a:gd name="T76" fmla="*/ 25 w 108"/>
                  <a:gd name="T77" fmla="*/ 66 h 365"/>
                  <a:gd name="T78" fmla="*/ 26 w 108"/>
                  <a:gd name="T79" fmla="*/ 68 h 365"/>
                  <a:gd name="T80" fmla="*/ 26 w 108"/>
                  <a:gd name="T81" fmla="*/ 70 h 365"/>
                  <a:gd name="T82" fmla="*/ 26 w 108"/>
                  <a:gd name="T83" fmla="*/ 71 h 365"/>
                  <a:gd name="T84" fmla="*/ 26 w 108"/>
                  <a:gd name="T85" fmla="*/ 73 h 365"/>
                  <a:gd name="T86" fmla="*/ 26 w 108"/>
                  <a:gd name="T87" fmla="*/ 75 h 365"/>
                  <a:gd name="T88" fmla="*/ 26 w 108"/>
                  <a:gd name="T89" fmla="*/ 76 h 365"/>
                  <a:gd name="T90" fmla="*/ 27 w 108"/>
                  <a:gd name="T91" fmla="*/ 76 h 365"/>
                  <a:gd name="T92" fmla="*/ 27 w 108"/>
                  <a:gd name="T93" fmla="*/ 77 h 365"/>
                  <a:gd name="T94" fmla="*/ 27 w 108"/>
                  <a:gd name="T95" fmla="*/ 78 h 365"/>
                  <a:gd name="T96" fmla="*/ 27 w 108"/>
                  <a:gd name="T97" fmla="*/ 79 h 365"/>
                  <a:gd name="T98" fmla="*/ 27 w 108"/>
                  <a:gd name="T99" fmla="*/ 80 h 365"/>
                  <a:gd name="T100" fmla="*/ 28 w 108"/>
                  <a:gd name="T101" fmla="*/ 81 h 365"/>
                  <a:gd name="T102" fmla="*/ 28 w 108"/>
                  <a:gd name="T103" fmla="*/ 82 h 365"/>
                  <a:gd name="T104" fmla="*/ 28 w 108"/>
                  <a:gd name="T105" fmla="*/ 83 h 365"/>
                  <a:gd name="T106" fmla="*/ 28 w 108"/>
                  <a:gd name="T107" fmla="*/ 84 h 365"/>
                  <a:gd name="T108" fmla="*/ 28 w 108"/>
                  <a:gd name="T109" fmla="*/ 86 h 365"/>
                  <a:gd name="T110" fmla="*/ 28 w 108"/>
                  <a:gd name="T111" fmla="*/ 87 h 365"/>
                  <a:gd name="T112" fmla="*/ 28 w 108"/>
                  <a:gd name="T113" fmla="*/ 89 h 3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"/>
                  <a:gd name="T172" fmla="*/ 0 h 365"/>
                  <a:gd name="T173" fmla="*/ 108 w 108"/>
                  <a:gd name="T174" fmla="*/ 365 h 3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" h="365">
                    <a:moveTo>
                      <a:pt x="0" y="0"/>
                    </a:moveTo>
                    <a:lnTo>
                      <a:pt x="1" y="3"/>
                    </a:lnTo>
                    <a:lnTo>
                      <a:pt x="4" y="8"/>
                    </a:lnTo>
                    <a:lnTo>
                      <a:pt x="6" y="11"/>
                    </a:lnTo>
                    <a:lnTo>
                      <a:pt x="7" y="14"/>
                    </a:lnTo>
                    <a:lnTo>
                      <a:pt x="9" y="17"/>
                    </a:lnTo>
                    <a:lnTo>
                      <a:pt x="10" y="20"/>
                    </a:lnTo>
                    <a:lnTo>
                      <a:pt x="12" y="23"/>
                    </a:lnTo>
                    <a:lnTo>
                      <a:pt x="13" y="26"/>
                    </a:lnTo>
                    <a:lnTo>
                      <a:pt x="15" y="27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20" y="37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6" y="47"/>
                    </a:lnTo>
                    <a:lnTo>
                      <a:pt x="26" y="49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3" y="67"/>
                    </a:lnTo>
                    <a:lnTo>
                      <a:pt x="35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8" y="78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41" y="81"/>
                    </a:lnTo>
                    <a:lnTo>
                      <a:pt x="41" y="82"/>
                    </a:lnTo>
                    <a:lnTo>
                      <a:pt x="41" y="84"/>
                    </a:lnTo>
                    <a:lnTo>
                      <a:pt x="43" y="86"/>
                    </a:lnTo>
                    <a:lnTo>
                      <a:pt x="43" y="87"/>
                    </a:lnTo>
                    <a:lnTo>
                      <a:pt x="43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4" y="93"/>
                    </a:lnTo>
                    <a:lnTo>
                      <a:pt x="46" y="93"/>
                    </a:lnTo>
                    <a:lnTo>
                      <a:pt x="46" y="95"/>
                    </a:lnTo>
                    <a:lnTo>
                      <a:pt x="46" y="96"/>
                    </a:lnTo>
                    <a:lnTo>
                      <a:pt x="47" y="98"/>
                    </a:lnTo>
                    <a:lnTo>
                      <a:pt x="47" y="99"/>
                    </a:lnTo>
                    <a:lnTo>
                      <a:pt x="47" y="101"/>
                    </a:lnTo>
                    <a:lnTo>
                      <a:pt x="49" y="102"/>
                    </a:lnTo>
                    <a:lnTo>
                      <a:pt x="49" y="104"/>
                    </a:lnTo>
                    <a:lnTo>
                      <a:pt x="50" y="107"/>
                    </a:lnTo>
                    <a:lnTo>
                      <a:pt x="50" y="108"/>
                    </a:lnTo>
                    <a:lnTo>
                      <a:pt x="52" y="110"/>
                    </a:lnTo>
                    <a:lnTo>
                      <a:pt x="52" y="113"/>
                    </a:lnTo>
                    <a:lnTo>
                      <a:pt x="53" y="115"/>
                    </a:lnTo>
                    <a:lnTo>
                      <a:pt x="53" y="118"/>
                    </a:lnTo>
                    <a:lnTo>
                      <a:pt x="55" y="119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8" y="127"/>
                    </a:lnTo>
                    <a:lnTo>
                      <a:pt x="58" y="128"/>
                    </a:lnTo>
                    <a:lnTo>
                      <a:pt x="59" y="130"/>
                    </a:lnTo>
                    <a:lnTo>
                      <a:pt x="59" y="131"/>
                    </a:lnTo>
                    <a:lnTo>
                      <a:pt x="61" y="134"/>
                    </a:lnTo>
                    <a:lnTo>
                      <a:pt x="61" y="136"/>
                    </a:lnTo>
                    <a:lnTo>
                      <a:pt x="61" y="138"/>
                    </a:lnTo>
                    <a:lnTo>
                      <a:pt x="62" y="138"/>
                    </a:lnTo>
                    <a:lnTo>
                      <a:pt x="62" y="139"/>
                    </a:lnTo>
                    <a:lnTo>
                      <a:pt x="62" y="141"/>
                    </a:lnTo>
                    <a:lnTo>
                      <a:pt x="64" y="142"/>
                    </a:lnTo>
                    <a:lnTo>
                      <a:pt x="64" y="144"/>
                    </a:lnTo>
                    <a:lnTo>
                      <a:pt x="64" y="145"/>
                    </a:lnTo>
                    <a:lnTo>
                      <a:pt x="65" y="147"/>
                    </a:lnTo>
                    <a:lnTo>
                      <a:pt x="65" y="148"/>
                    </a:lnTo>
                    <a:lnTo>
                      <a:pt x="65" y="150"/>
                    </a:lnTo>
                    <a:lnTo>
                      <a:pt x="67" y="151"/>
                    </a:lnTo>
                    <a:lnTo>
                      <a:pt x="67" y="153"/>
                    </a:lnTo>
                    <a:lnTo>
                      <a:pt x="67" y="154"/>
                    </a:lnTo>
                    <a:lnTo>
                      <a:pt x="69" y="156"/>
                    </a:lnTo>
                    <a:lnTo>
                      <a:pt x="69" y="157"/>
                    </a:lnTo>
                    <a:lnTo>
                      <a:pt x="69" y="159"/>
                    </a:lnTo>
                    <a:lnTo>
                      <a:pt x="70" y="162"/>
                    </a:lnTo>
                    <a:lnTo>
                      <a:pt x="70" y="164"/>
                    </a:lnTo>
                    <a:lnTo>
                      <a:pt x="72" y="165"/>
                    </a:lnTo>
                    <a:lnTo>
                      <a:pt x="72" y="168"/>
                    </a:lnTo>
                    <a:lnTo>
                      <a:pt x="73" y="170"/>
                    </a:lnTo>
                    <a:lnTo>
                      <a:pt x="73" y="173"/>
                    </a:lnTo>
                    <a:lnTo>
                      <a:pt x="75" y="176"/>
                    </a:lnTo>
                    <a:lnTo>
                      <a:pt x="75" y="177"/>
                    </a:lnTo>
                    <a:lnTo>
                      <a:pt x="76" y="180"/>
                    </a:lnTo>
                    <a:lnTo>
                      <a:pt x="76" y="182"/>
                    </a:lnTo>
                    <a:lnTo>
                      <a:pt x="76" y="183"/>
                    </a:lnTo>
                    <a:lnTo>
                      <a:pt x="78" y="186"/>
                    </a:lnTo>
                    <a:lnTo>
                      <a:pt x="78" y="188"/>
                    </a:lnTo>
                    <a:lnTo>
                      <a:pt x="78" y="189"/>
                    </a:lnTo>
                    <a:lnTo>
                      <a:pt x="79" y="191"/>
                    </a:lnTo>
                    <a:lnTo>
                      <a:pt x="79" y="193"/>
                    </a:lnTo>
                    <a:lnTo>
                      <a:pt x="79" y="194"/>
                    </a:lnTo>
                    <a:lnTo>
                      <a:pt x="81" y="196"/>
                    </a:lnTo>
                    <a:lnTo>
                      <a:pt x="81" y="197"/>
                    </a:lnTo>
                    <a:lnTo>
                      <a:pt x="81" y="199"/>
                    </a:lnTo>
                    <a:lnTo>
                      <a:pt x="82" y="200"/>
                    </a:lnTo>
                    <a:lnTo>
                      <a:pt x="82" y="202"/>
                    </a:lnTo>
                    <a:lnTo>
                      <a:pt x="82" y="203"/>
                    </a:lnTo>
                    <a:lnTo>
                      <a:pt x="82" y="205"/>
                    </a:lnTo>
                    <a:lnTo>
                      <a:pt x="84" y="206"/>
                    </a:lnTo>
                    <a:lnTo>
                      <a:pt x="84" y="208"/>
                    </a:lnTo>
                    <a:lnTo>
                      <a:pt x="85" y="209"/>
                    </a:lnTo>
                    <a:lnTo>
                      <a:pt x="85" y="211"/>
                    </a:lnTo>
                    <a:lnTo>
                      <a:pt x="85" y="214"/>
                    </a:lnTo>
                    <a:lnTo>
                      <a:pt x="87" y="215"/>
                    </a:lnTo>
                    <a:lnTo>
                      <a:pt x="87" y="217"/>
                    </a:lnTo>
                    <a:lnTo>
                      <a:pt x="87" y="219"/>
                    </a:lnTo>
                    <a:lnTo>
                      <a:pt x="88" y="222"/>
                    </a:lnTo>
                    <a:lnTo>
                      <a:pt x="88" y="223"/>
                    </a:lnTo>
                    <a:lnTo>
                      <a:pt x="90" y="226"/>
                    </a:lnTo>
                    <a:lnTo>
                      <a:pt x="90" y="228"/>
                    </a:lnTo>
                    <a:lnTo>
                      <a:pt x="91" y="231"/>
                    </a:lnTo>
                    <a:lnTo>
                      <a:pt x="91" y="232"/>
                    </a:lnTo>
                    <a:lnTo>
                      <a:pt x="93" y="235"/>
                    </a:lnTo>
                    <a:lnTo>
                      <a:pt x="93" y="237"/>
                    </a:lnTo>
                    <a:lnTo>
                      <a:pt x="94" y="240"/>
                    </a:lnTo>
                    <a:lnTo>
                      <a:pt x="94" y="241"/>
                    </a:lnTo>
                    <a:lnTo>
                      <a:pt x="94" y="243"/>
                    </a:lnTo>
                    <a:lnTo>
                      <a:pt x="96" y="245"/>
                    </a:lnTo>
                    <a:lnTo>
                      <a:pt x="96" y="246"/>
                    </a:lnTo>
                    <a:lnTo>
                      <a:pt x="96" y="248"/>
                    </a:lnTo>
                    <a:lnTo>
                      <a:pt x="96" y="249"/>
                    </a:lnTo>
                    <a:lnTo>
                      <a:pt x="98" y="251"/>
                    </a:lnTo>
                    <a:lnTo>
                      <a:pt x="98" y="252"/>
                    </a:lnTo>
                    <a:lnTo>
                      <a:pt x="98" y="254"/>
                    </a:lnTo>
                    <a:lnTo>
                      <a:pt x="98" y="255"/>
                    </a:lnTo>
                    <a:lnTo>
                      <a:pt x="98" y="257"/>
                    </a:lnTo>
                    <a:lnTo>
                      <a:pt x="99" y="258"/>
                    </a:lnTo>
                    <a:lnTo>
                      <a:pt x="99" y="260"/>
                    </a:lnTo>
                    <a:lnTo>
                      <a:pt x="99" y="261"/>
                    </a:lnTo>
                    <a:lnTo>
                      <a:pt x="99" y="263"/>
                    </a:lnTo>
                    <a:lnTo>
                      <a:pt x="99" y="264"/>
                    </a:lnTo>
                    <a:lnTo>
                      <a:pt x="99" y="266"/>
                    </a:lnTo>
                    <a:lnTo>
                      <a:pt x="99" y="267"/>
                    </a:lnTo>
                    <a:lnTo>
                      <a:pt x="99" y="269"/>
                    </a:lnTo>
                    <a:lnTo>
                      <a:pt x="101" y="271"/>
                    </a:lnTo>
                    <a:lnTo>
                      <a:pt x="101" y="272"/>
                    </a:lnTo>
                    <a:lnTo>
                      <a:pt x="101" y="274"/>
                    </a:lnTo>
                    <a:lnTo>
                      <a:pt x="101" y="275"/>
                    </a:lnTo>
                    <a:lnTo>
                      <a:pt x="101" y="278"/>
                    </a:lnTo>
                    <a:lnTo>
                      <a:pt x="101" y="280"/>
                    </a:lnTo>
                    <a:lnTo>
                      <a:pt x="101" y="281"/>
                    </a:lnTo>
                    <a:lnTo>
                      <a:pt x="101" y="284"/>
                    </a:lnTo>
                    <a:lnTo>
                      <a:pt x="101" y="286"/>
                    </a:lnTo>
                    <a:lnTo>
                      <a:pt x="102" y="287"/>
                    </a:lnTo>
                    <a:lnTo>
                      <a:pt x="102" y="289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2" y="293"/>
                    </a:lnTo>
                    <a:lnTo>
                      <a:pt x="102" y="295"/>
                    </a:lnTo>
                    <a:lnTo>
                      <a:pt x="102" y="297"/>
                    </a:lnTo>
                    <a:lnTo>
                      <a:pt x="102" y="298"/>
                    </a:lnTo>
                    <a:lnTo>
                      <a:pt x="102" y="300"/>
                    </a:lnTo>
                    <a:lnTo>
                      <a:pt x="102" y="301"/>
                    </a:lnTo>
                    <a:lnTo>
                      <a:pt x="104" y="303"/>
                    </a:lnTo>
                    <a:lnTo>
                      <a:pt x="104" y="304"/>
                    </a:lnTo>
                    <a:lnTo>
                      <a:pt x="104" y="306"/>
                    </a:lnTo>
                    <a:lnTo>
                      <a:pt x="104" y="307"/>
                    </a:lnTo>
                    <a:lnTo>
                      <a:pt x="104" y="309"/>
                    </a:lnTo>
                    <a:lnTo>
                      <a:pt x="104" y="310"/>
                    </a:lnTo>
                    <a:lnTo>
                      <a:pt x="104" y="312"/>
                    </a:lnTo>
                    <a:lnTo>
                      <a:pt x="105" y="312"/>
                    </a:lnTo>
                    <a:lnTo>
                      <a:pt x="105" y="313"/>
                    </a:lnTo>
                    <a:lnTo>
                      <a:pt x="105" y="315"/>
                    </a:lnTo>
                    <a:lnTo>
                      <a:pt x="105" y="316"/>
                    </a:lnTo>
                    <a:lnTo>
                      <a:pt x="105" y="318"/>
                    </a:lnTo>
                    <a:lnTo>
                      <a:pt x="105" y="319"/>
                    </a:lnTo>
                    <a:lnTo>
                      <a:pt x="107" y="321"/>
                    </a:lnTo>
                    <a:lnTo>
                      <a:pt x="107" y="323"/>
                    </a:lnTo>
                    <a:lnTo>
                      <a:pt x="107" y="324"/>
                    </a:lnTo>
                    <a:lnTo>
                      <a:pt x="107" y="326"/>
                    </a:lnTo>
                    <a:lnTo>
                      <a:pt x="107" y="327"/>
                    </a:lnTo>
                    <a:lnTo>
                      <a:pt x="107" y="329"/>
                    </a:lnTo>
                    <a:lnTo>
                      <a:pt x="108" y="330"/>
                    </a:lnTo>
                    <a:lnTo>
                      <a:pt x="108" y="332"/>
                    </a:lnTo>
                    <a:lnTo>
                      <a:pt x="108" y="333"/>
                    </a:lnTo>
                    <a:lnTo>
                      <a:pt x="108" y="335"/>
                    </a:lnTo>
                    <a:lnTo>
                      <a:pt x="108" y="336"/>
                    </a:lnTo>
                    <a:lnTo>
                      <a:pt x="108" y="338"/>
                    </a:lnTo>
                    <a:lnTo>
                      <a:pt x="108" y="339"/>
                    </a:lnTo>
                    <a:lnTo>
                      <a:pt x="108" y="341"/>
                    </a:lnTo>
                    <a:lnTo>
                      <a:pt x="108" y="342"/>
                    </a:lnTo>
                    <a:lnTo>
                      <a:pt x="108" y="344"/>
                    </a:lnTo>
                    <a:lnTo>
                      <a:pt x="108" y="345"/>
                    </a:lnTo>
                    <a:lnTo>
                      <a:pt x="107" y="347"/>
                    </a:lnTo>
                    <a:lnTo>
                      <a:pt x="107" y="350"/>
                    </a:lnTo>
                    <a:lnTo>
                      <a:pt x="107" y="352"/>
                    </a:lnTo>
                    <a:lnTo>
                      <a:pt x="107" y="355"/>
                    </a:lnTo>
                    <a:lnTo>
                      <a:pt x="107" y="356"/>
                    </a:lnTo>
                    <a:lnTo>
                      <a:pt x="107" y="359"/>
                    </a:lnTo>
                    <a:lnTo>
                      <a:pt x="107" y="362"/>
                    </a:lnTo>
                    <a:lnTo>
                      <a:pt x="107" y="365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9" name="Freeform 595"/>
              <p:cNvSpPr>
                <a:spLocks noChangeAspect="1"/>
              </p:cNvSpPr>
              <p:nvPr/>
            </p:nvSpPr>
            <p:spPr bwMode="auto">
              <a:xfrm>
                <a:off x="3403" y="2768"/>
                <a:ext cx="55" cy="183"/>
              </a:xfrm>
              <a:custGeom>
                <a:avLst/>
                <a:gdLst>
                  <a:gd name="T0" fmla="*/ 2 w 108"/>
                  <a:gd name="T1" fmla="*/ 89 h 366"/>
                  <a:gd name="T2" fmla="*/ 3 w 108"/>
                  <a:gd name="T3" fmla="*/ 86 h 366"/>
                  <a:gd name="T4" fmla="*/ 5 w 108"/>
                  <a:gd name="T5" fmla="*/ 84 h 366"/>
                  <a:gd name="T6" fmla="*/ 6 w 108"/>
                  <a:gd name="T7" fmla="*/ 82 h 366"/>
                  <a:gd name="T8" fmla="*/ 6 w 108"/>
                  <a:gd name="T9" fmla="*/ 80 h 366"/>
                  <a:gd name="T10" fmla="*/ 7 w 108"/>
                  <a:gd name="T11" fmla="*/ 79 h 366"/>
                  <a:gd name="T12" fmla="*/ 8 w 108"/>
                  <a:gd name="T13" fmla="*/ 78 h 366"/>
                  <a:gd name="T14" fmla="*/ 9 w 108"/>
                  <a:gd name="T15" fmla="*/ 76 h 366"/>
                  <a:gd name="T16" fmla="*/ 9 w 108"/>
                  <a:gd name="T17" fmla="*/ 74 h 366"/>
                  <a:gd name="T18" fmla="*/ 10 w 108"/>
                  <a:gd name="T19" fmla="*/ 72 h 366"/>
                  <a:gd name="T20" fmla="*/ 11 w 108"/>
                  <a:gd name="T21" fmla="*/ 71 h 366"/>
                  <a:gd name="T22" fmla="*/ 11 w 108"/>
                  <a:gd name="T23" fmla="*/ 70 h 366"/>
                  <a:gd name="T24" fmla="*/ 11 w 108"/>
                  <a:gd name="T25" fmla="*/ 68 h 366"/>
                  <a:gd name="T26" fmla="*/ 12 w 108"/>
                  <a:gd name="T27" fmla="*/ 67 h 366"/>
                  <a:gd name="T28" fmla="*/ 13 w 108"/>
                  <a:gd name="T29" fmla="*/ 66 h 366"/>
                  <a:gd name="T30" fmla="*/ 13 w 108"/>
                  <a:gd name="T31" fmla="*/ 63 h 366"/>
                  <a:gd name="T32" fmla="*/ 14 w 108"/>
                  <a:gd name="T33" fmla="*/ 61 h 366"/>
                  <a:gd name="T34" fmla="*/ 15 w 108"/>
                  <a:gd name="T35" fmla="*/ 59 h 366"/>
                  <a:gd name="T36" fmla="*/ 16 w 108"/>
                  <a:gd name="T37" fmla="*/ 57 h 366"/>
                  <a:gd name="T38" fmla="*/ 16 w 108"/>
                  <a:gd name="T39" fmla="*/ 56 h 366"/>
                  <a:gd name="T40" fmla="*/ 17 w 108"/>
                  <a:gd name="T41" fmla="*/ 54 h 366"/>
                  <a:gd name="T42" fmla="*/ 17 w 108"/>
                  <a:gd name="T43" fmla="*/ 53 h 366"/>
                  <a:gd name="T44" fmla="*/ 18 w 108"/>
                  <a:gd name="T45" fmla="*/ 52 h 366"/>
                  <a:gd name="T46" fmla="*/ 19 w 108"/>
                  <a:gd name="T47" fmla="*/ 50 h 366"/>
                  <a:gd name="T48" fmla="*/ 19 w 108"/>
                  <a:gd name="T49" fmla="*/ 48 h 366"/>
                  <a:gd name="T50" fmla="*/ 20 w 108"/>
                  <a:gd name="T51" fmla="*/ 46 h 366"/>
                  <a:gd name="T52" fmla="*/ 20 w 108"/>
                  <a:gd name="T53" fmla="*/ 44 h 366"/>
                  <a:gd name="T54" fmla="*/ 21 w 108"/>
                  <a:gd name="T55" fmla="*/ 43 h 366"/>
                  <a:gd name="T56" fmla="*/ 21 w 108"/>
                  <a:gd name="T57" fmla="*/ 42 h 366"/>
                  <a:gd name="T58" fmla="*/ 22 w 108"/>
                  <a:gd name="T59" fmla="*/ 40 h 366"/>
                  <a:gd name="T60" fmla="*/ 22 w 108"/>
                  <a:gd name="T61" fmla="*/ 39 h 366"/>
                  <a:gd name="T62" fmla="*/ 22 w 108"/>
                  <a:gd name="T63" fmla="*/ 37 h 366"/>
                  <a:gd name="T64" fmla="*/ 23 w 108"/>
                  <a:gd name="T65" fmla="*/ 35 h 366"/>
                  <a:gd name="T66" fmla="*/ 24 w 108"/>
                  <a:gd name="T67" fmla="*/ 33 h 366"/>
                  <a:gd name="T68" fmla="*/ 24 w 108"/>
                  <a:gd name="T69" fmla="*/ 30 h 366"/>
                  <a:gd name="T70" fmla="*/ 25 w 108"/>
                  <a:gd name="T71" fmla="*/ 29 h 366"/>
                  <a:gd name="T72" fmla="*/ 25 w 108"/>
                  <a:gd name="T73" fmla="*/ 28 h 366"/>
                  <a:gd name="T74" fmla="*/ 25 w 108"/>
                  <a:gd name="T75" fmla="*/ 26 h 366"/>
                  <a:gd name="T76" fmla="*/ 25 w 108"/>
                  <a:gd name="T77" fmla="*/ 25 h 366"/>
                  <a:gd name="T78" fmla="*/ 26 w 108"/>
                  <a:gd name="T79" fmla="*/ 23 h 366"/>
                  <a:gd name="T80" fmla="*/ 26 w 108"/>
                  <a:gd name="T81" fmla="*/ 22 h 366"/>
                  <a:gd name="T82" fmla="*/ 26 w 108"/>
                  <a:gd name="T83" fmla="*/ 21 h 366"/>
                  <a:gd name="T84" fmla="*/ 26 w 108"/>
                  <a:gd name="T85" fmla="*/ 19 h 366"/>
                  <a:gd name="T86" fmla="*/ 26 w 108"/>
                  <a:gd name="T87" fmla="*/ 18 h 366"/>
                  <a:gd name="T88" fmla="*/ 26 w 108"/>
                  <a:gd name="T89" fmla="*/ 16 h 366"/>
                  <a:gd name="T90" fmla="*/ 27 w 108"/>
                  <a:gd name="T91" fmla="*/ 15 h 366"/>
                  <a:gd name="T92" fmla="*/ 27 w 108"/>
                  <a:gd name="T93" fmla="*/ 14 h 366"/>
                  <a:gd name="T94" fmla="*/ 27 w 108"/>
                  <a:gd name="T95" fmla="*/ 13 h 366"/>
                  <a:gd name="T96" fmla="*/ 27 w 108"/>
                  <a:gd name="T97" fmla="*/ 12 h 366"/>
                  <a:gd name="T98" fmla="*/ 27 w 108"/>
                  <a:gd name="T99" fmla="*/ 11 h 366"/>
                  <a:gd name="T100" fmla="*/ 28 w 108"/>
                  <a:gd name="T101" fmla="*/ 11 h 366"/>
                  <a:gd name="T102" fmla="*/ 28 w 108"/>
                  <a:gd name="T103" fmla="*/ 10 h 366"/>
                  <a:gd name="T104" fmla="*/ 28 w 108"/>
                  <a:gd name="T105" fmla="*/ 9 h 366"/>
                  <a:gd name="T106" fmla="*/ 28 w 108"/>
                  <a:gd name="T107" fmla="*/ 7 h 366"/>
                  <a:gd name="T108" fmla="*/ 28 w 108"/>
                  <a:gd name="T109" fmla="*/ 6 h 366"/>
                  <a:gd name="T110" fmla="*/ 28 w 108"/>
                  <a:gd name="T111" fmla="*/ 5 h 366"/>
                  <a:gd name="T112" fmla="*/ 28 w 108"/>
                  <a:gd name="T113" fmla="*/ 3 h 366"/>
                  <a:gd name="T114" fmla="*/ 0 w 108"/>
                  <a:gd name="T115" fmla="*/ 92 h 3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8"/>
                  <a:gd name="T175" fmla="*/ 0 h 366"/>
                  <a:gd name="T176" fmla="*/ 108 w 108"/>
                  <a:gd name="T177" fmla="*/ 366 h 3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8" h="366">
                    <a:moveTo>
                      <a:pt x="0" y="366"/>
                    </a:moveTo>
                    <a:lnTo>
                      <a:pt x="1" y="361"/>
                    </a:lnTo>
                    <a:lnTo>
                      <a:pt x="4" y="358"/>
                    </a:lnTo>
                    <a:lnTo>
                      <a:pt x="6" y="355"/>
                    </a:lnTo>
                    <a:lnTo>
                      <a:pt x="7" y="352"/>
                    </a:lnTo>
                    <a:lnTo>
                      <a:pt x="9" y="349"/>
                    </a:lnTo>
                    <a:lnTo>
                      <a:pt x="10" y="346"/>
                    </a:lnTo>
                    <a:lnTo>
                      <a:pt x="12" y="343"/>
                    </a:lnTo>
                    <a:lnTo>
                      <a:pt x="13" y="340"/>
                    </a:lnTo>
                    <a:lnTo>
                      <a:pt x="15" y="338"/>
                    </a:lnTo>
                    <a:lnTo>
                      <a:pt x="17" y="335"/>
                    </a:lnTo>
                    <a:lnTo>
                      <a:pt x="18" y="334"/>
                    </a:lnTo>
                    <a:lnTo>
                      <a:pt x="18" y="332"/>
                    </a:lnTo>
                    <a:lnTo>
                      <a:pt x="20" y="329"/>
                    </a:lnTo>
                    <a:lnTo>
                      <a:pt x="21" y="327"/>
                    </a:lnTo>
                    <a:lnTo>
                      <a:pt x="21" y="326"/>
                    </a:lnTo>
                    <a:lnTo>
                      <a:pt x="23" y="324"/>
                    </a:lnTo>
                    <a:lnTo>
                      <a:pt x="23" y="323"/>
                    </a:lnTo>
                    <a:lnTo>
                      <a:pt x="24" y="321"/>
                    </a:lnTo>
                    <a:lnTo>
                      <a:pt x="24" y="320"/>
                    </a:lnTo>
                    <a:lnTo>
                      <a:pt x="26" y="318"/>
                    </a:lnTo>
                    <a:lnTo>
                      <a:pt x="26" y="317"/>
                    </a:lnTo>
                    <a:lnTo>
                      <a:pt x="27" y="315"/>
                    </a:lnTo>
                    <a:lnTo>
                      <a:pt x="29" y="314"/>
                    </a:lnTo>
                    <a:lnTo>
                      <a:pt x="29" y="312"/>
                    </a:lnTo>
                    <a:lnTo>
                      <a:pt x="29" y="311"/>
                    </a:lnTo>
                    <a:lnTo>
                      <a:pt x="30" y="309"/>
                    </a:lnTo>
                    <a:lnTo>
                      <a:pt x="30" y="306"/>
                    </a:lnTo>
                    <a:lnTo>
                      <a:pt x="32" y="305"/>
                    </a:lnTo>
                    <a:lnTo>
                      <a:pt x="32" y="303"/>
                    </a:lnTo>
                    <a:lnTo>
                      <a:pt x="33" y="301"/>
                    </a:lnTo>
                    <a:lnTo>
                      <a:pt x="33" y="298"/>
                    </a:lnTo>
                    <a:lnTo>
                      <a:pt x="35" y="297"/>
                    </a:lnTo>
                    <a:lnTo>
                      <a:pt x="36" y="295"/>
                    </a:lnTo>
                    <a:lnTo>
                      <a:pt x="36" y="294"/>
                    </a:lnTo>
                    <a:lnTo>
                      <a:pt x="38" y="291"/>
                    </a:lnTo>
                    <a:lnTo>
                      <a:pt x="38" y="289"/>
                    </a:lnTo>
                    <a:lnTo>
                      <a:pt x="38" y="288"/>
                    </a:lnTo>
                    <a:lnTo>
                      <a:pt x="39" y="286"/>
                    </a:lnTo>
                    <a:lnTo>
                      <a:pt x="39" y="285"/>
                    </a:lnTo>
                    <a:lnTo>
                      <a:pt x="41" y="285"/>
                    </a:lnTo>
                    <a:lnTo>
                      <a:pt x="41" y="283"/>
                    </a:lnTo>
                    <a:lnTo>
                      <a:pt x="41" y="282"/>
                    </a:lnTo>
                    <a:lnTo>
                      <a:pt x="43" y="280"/>
                    </a:lnTo>
                    <a:lnTo>
                      <a:pt x="43" y="279"/>
                    </a:lnTo>
                    <a:lnTo>
                      <a:pt x="43" y="277"/>
                    </a:lnTo>
                    <a:lnTo>
                      <a:pt x="44" y="275"/>
                    </a:lnTo>
                    <a:lnTo>
                      <a:pt x="44" y="274"/>
                    </a:lnTo>
                    <a:lnTo>
                      <a:pt x="44" y="272"/>
                    </a:lnTo>
                    <a:lnTo>
                      <a:pt x="46" y="272"/>
                    </a:lnTo>
                    <a:lnTo>
                      <a:pt x="46" y="271"/>
                    </a:lnTo>
                    <a:lnTo>
                      <a:pt x="46" y="269"/>
                    </a:lnTo>
                    <a:lnTo>
                      <a:pt x="47" y="268"/>
                    </a:lnTo>
                    <a:lnTo>
                      <a:pt x="47" y="266"/>
                    </a:lnTo>
                    <a:lnTo>
                      <a:pt x="47" y="265"/>
                    </a:lnTo>
                    <a:lnTo>
                      <a:pt x="49" y="263"/>
                    </a:lnTo>
                    <a:lnTo>
                      <a:pt x="49" y="262"/>
                    </a:lnTo>
                    <a:lnTo>
                      <a:pt x="50" y="260"/>
                    </a:lnTo>
                    <a:lnTo>
                      <a:pt x="50" y="257"/>
                    </a:lnTo>
                    <a:lnTo>
                      <a:pt x="52" y="256"/>
                    </a:lnTo>
                    <a:lnTo>
                      <a:pt x="52" y="253"/>
                    </a:lnTo>
                    <a:lnTo>
                      <a:pt x="53" y="251"/>
                    </a:lnTo>
                    <a:lnTo>
                      <a:pt x="53" y="248"/>
                    </a:lnTo>
                    <a:lnTo>
                      <a:pt x="55" y="246"/>
                    </a:lnTo>
                    <a:lnTo>
                      <a:pt x="56" y="243"/>
                    </a:lnTo>
                    <a:lnTo>
                      <a:pt x="56" y="242"/>
                    </a:lnTo>
                    <a:lnTo>
                      <a:pt x="58" y="239"/>
                    </a:lnTo>
                    <a:lnTo>
                      <a:pt x="58" y="237"/>
                    </a:lnTo>
                    <a:lnTo>
                      <a:pt x="59" y="236"/>
                    </a:lnTo>
                    <a:lnTo>
                      <a:pt x="59" y="234"/>
                    </a:lnTo>
                    <a:lnTo>
                      <a:pt x="61" y="231"/>
                    </a:lnTo>
                    <a:lnTo>
                      <a:pt x="61" y="230"/>
                    </a:lnTo>
                    <a:lnTo>
                      <a:pt x="61" y="228"/>
                    </a:lnTo>
                    <a:lnTo>
                      <a:pt x="62" y="227"/>
                    </a:lnTo>
                    <a:lnTo>
                      <a:pt x="62" y="225"/>
                    </a:lnTo>
                    <a:lnTo>
                      <a:pt x="64" y="223"/>
                    </a:lnTo>
                    <a:lnTo>
                      <a:pt x="64" y="222"/>
                    </a:lnTo>
                    <a:lnTo>
                      <a:pt x="64" y="220"/>
                    </a:lnTo>
                    <a:lnTo>
                      <a:pt x="65" y="219"/>
                    </a:lnTo>
                    <a:lnTo>
                      <a:pt x="65" y="217"/>
                    </a:lnTo>
                    <a:lnTo>
                      <a:pt x="65" y="216"/>
                    </a:lnTo>
                    <a:lnTo>
                      <a:pt x="67" y="214"/>
                    </a:lnTo>
                    <a:lnTo>
                      <a:pt x="67" y="213"/>
                    </a:lnTo>
                    <a:lnTo>
                      <a:pt x="67" y="211"/>
                    </a:lnTo>
                    <a:lnTo>
                      <a:pt x="69" y="210"/>
                    </a:lnTo>
                    <a:lnTo>
                      <a:pt x="69" y="208"/>
                    </a:lnTo>
                    <a:lnTo>
                      <a:pt x="69" y="207"/>
                    </a:lnTo>
                    <a:lnTo>
                      <a:pt x="70" y="204"/>
                    </a:lnTo>
                    <a:lnTo>
                      <a:pt x="70" y="202"/>
                    </a:lnTo>
                    <a:lnTo>
                      <a:pt x="72" y="201"/>
                    </a:lnTo>
                    <a:lnTo>
                      <a:pt x="72" y="197"/>
                    </a:lnTo>
                    <a:lnTo>
                      <a:pt x="73" y="196"/>
                    </a:lnTo>
                    <a:lnTo>
                      <a:pt x="73" y="193"/>
                    </a:lnTo>
                    <a:lnTo>
                      <a:pt x="75" y="190"/>
                    </a:lnTo>
                    <a:lnTo>
                      <a:pt x="75" y="188"/>
                    </a:lnTo>
                    <a:lnTo>
                      <a:pt x="76" y="185"/>
                    </a:lnTo>
                    <a:lnTo>
                      <a:pt x="76" y="184"/>
                    </a:lnTo>
                    <a:lnTo>
                      <a:pt x="76" y="182"/>
                    </a:lnTo>
                    <a:lnTo>
                      <a:pt x="78" y="179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9" y="175"/>
                    </a:lnTo>
                    <a:lnTo>
                      <a:pt x="79" y="173"/>
                    </a:lnTo>
                    <a:lnTo>
                      <a:pt x="79" y="171"/>
                    </a:lnTo>
                    <a:lnTo>
                      <a:pt x="81" y="170"/>
                    </a:lnTo>
                    <a:lnTo>
                      <a:pt x="81" y="168"/>
                    </a:lnTo>
                    <a:lnTo>
                      <a:pt x="81" y="167"/>
                    </a:lnTo>
                    <a:lnTo>
                      <a:pt x="82" y="165"/>
                    </a:lnTo>
                    <a:lnTo>
                      <a:pt x="82" y="164"/>
                    </a:lnTo>
                    <a:lnTo>
                      <a:pt x="82" y="162"/>
                    </a:lnTo>
                    <a:lnTo>
                      <a:pt x="82" y="161"/>
                    </a:lnTo>
                    <a:lnTo>
                      <a:pt x="84" y="159"/>
                    </a:lnTo>
                    <a:lnTo>
                      <a:pt x="84" y="158"/>
                    </a:lnTo>
                    <a:lnTo>
                      <a:pt x="85" y="156"/>
                    </a:lnTo>
                    <a:lnTo>
                      <a:pt x="85" y="155"/>
                    </a:lnTo>
                    <a:lnTo>
                      <a:pt x="85" y="152"/>
                    </a:lnTo>
                    <a:lnTo>
                      <a:pt x="87" y="150"/>
                    </a:lnTo>
                    <a:lnTo>
                      <a:pt x="87" y="149"/>
                    </a:lnTo>
                    <a:lnTo>
                      <a:pt x="87" y="147"/>
                    </a:lnTo>
                    <a:lnTo>
                      <a:pt x="88" y="144"/>
                    </a:lnTo>
                    <a:lnTo>
                      <a:pt x="88" y="142"/>
                    </a:lnTo>
                    <a:lnTo>
                      <a:pt x="90" y="139"/>
                    </a:lnTo>
                    <a:lnTo>
                      <a:pt x="90" y="138"/>
                    </a:lnTo>
                    <a:lnTo>
                      <a:pt x="91" y="135"/>
                    </a:lnTo>
                    <a:lnTo>
                      <a:pt x="91" y="133"/>
                    </a:lnTo>
                    <a:lnTo>
                      <a:pt x="93" y="130"/>
                    </a:lnTo>
                    <a:lnTo>
                      <a:pt x="93" y="129"/>
                    </a:lnTo>
                    <a:lnTo>
                      <a:pt x="94" y="127"/>
                    </a:lnTo>
                    <a:lnTo>
                      <a:pt x="94" y="124"/>
                    </a:lnTo>
                    <a:lnTo>
                      <a:pt x="94" y="123"/>
                    </a:lnTo>
                    <a:lnTo>
                      <a:pt x="96" y="121"/>
                    </a:lnTo>
                    <a:lnTo>
                      <a:pt x="96" y="120"/>
                    </a:lnTo>
                    <a:lnTo>
                      <a:pt x="96" y="118"/>
                    </a:lnTo>
                    <a:lnTo>
                      <a:pt x="96" y="116"/>
                    </a:lnTo>
                    <a:lnTo>
                      <a:pt x="98" y="115"/>
                    </a:lnTo>
                    <a:lnTo>
                      <a:pt x="98" y="113"/>
                    </a:lnTo>
                    <a:lnTo>
                      <a:pt x="98" y="112"/>
                    </a:lnTo>
                    <a:lnTo>
                      <a:pt x="98" y="110"/>
                    </a:lnTo>
                    <a:lnTo>
                      <a:pt x="98" y="109"/>
                    </a:lnTo>
                    <a:lnTo>
                      <a:pt x="99" y="107"/>
                    </a:lnTo>
                    <a:lnTo>
                      <a:pt x="99" y="106"/>
                    </a:lnTo>
                    <a:lnTo>
                      <a:pt x="99" y="104"/>
                    </a:lnTo>
                    <a:lnTo>
                      <a:pt x="99" y="103"/>
                    </a:lnTo>
                    <a:lnTo>
                      <a:pt x="99" y="101"/>
                    </a:lnTo>
                    <a:lnTo>
                      <a:pt x="99" y="100"/>
                    </a:lnTo>
                    <a:lnTo>
                      <a:pt x="99" y="98"/>
                    </a:lnTo>
                    <a:lnTo>
                      <a:pt x="99" y="97"/>
                    </a:lnTo>
                    <a:lnTo>
                      <a:pt x="101" y="95"/>
                    </a:lnTo>
                    <a:lnTo>
                      <a:pt x="101" y="94"/>
                    </a:lnTo>
                    <a:lnTo>
                      <a:pt x="101" y="92"/>
                    </a:lnTo>
                    <a:lnTo>
                      <a:pt x="101" y="90"/>
                    </a:lnTo>
                    <a:lnTo>
                      <a:pt x="101" y="87"/>
                    </a:lnTo>
                    <a:lnTo>
                      <a:pt x="101" y="86"/>
                    </a:lnTo>
                    <a:lnTo>
                      <a:pt x="101" y="84"/>
                    </a:lnTo>
                    <a:lnTo>
                      <a:pt x="101" y="81"/>
                    </a:lnTo>
                    <a:lnTo>
                      <a:pt x="101" y="80"/>
                    </a:lnTo>
                    <a:lnTo>
                      <a:pt x="102" y="78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102" y="74"/>
                    </a:lnTo>
                    <a:lnTo>
                      <a:pt x="102" y="72"/>
                    </a:lnTo>
                    <a:lnTo>
                      <a:pt x="102" y="71"/>
                    </a:lnTo>
                    <a:lnTo>
                      <a:pt x="102" y="69"/>
                    </a:lnTo>
                    <a:lnTo>
                      <a:pt x="102" y="68"/>
                    </a:lnTo>
                    <a:lnTo>
                      <a:pt x="102" y="66"/>
                    </a:lnTo>
                    <a:lnTo>
                      <a:pt x="102" y="64"/>
                    </a:lnTo>
                    <a:lnTo>
                      <a:pt x="104" y="63"/>
                    </a:lnTo>
                    <a:lnTo>
                      <a:pt x="104" y="61"/>
                    </a:lnTo>
                    <a:lnTo>
                      <a:pt x="104" y="60"/>
                    </a:lnTo>
                    <a:lnTo>
                      <a:pt x="104" y="58"/>
                    </a:lnTo>
                    <a:lnTo>
                      <a:pt x="104" y="57"/>
                    </a:lnTo>
                    <a:lnTo>
                      <a:pt x="104" y="55"/>
                    </a:lnTo>
                    <a:lnTo>
                      <a:pt x="104" y="54"/>
                    </a:lnTo>
                    <a:lnTo>
                      <a:pt x="105" y="54"/>
                    </a:lnTo>
                    <a:lnTo>
                      <a:pt x="105" y="52"/>
                    </a:lnTo>
                    <a:lnTo>
                      <a:pt x="105" y="51"/>
                    </a:lnTo>
                    <a:lnTo>
                      <a:pt x="105" y="49"/>
                    </a:lnTo>
                    <a:lnTo>
                      <a:pt x="105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3"/>
                    </a:lnTo>
                    <a:lnTo>
                      <a:pt x="107" y="42"/>
                    </a:lnTo>
                    <a:lnTo>
                      <a:pt x="107" y="40"/>
                    </a:lnTo>
                    <a:lnTo>
                      <a:pt x="107" y="38"/>
                    </a:lnTo>
                    <a:lnTo>
                      <a:pt x="107" y="37"/>
                    </a:lnTo>
                    <a:lnTo>
                      <a:pt x="108" y="35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1"/>
                    </a:lnTo>
                    <a:lnTo>
                      <a:pt x="108" y="29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8" y="25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8" y="20"/>
                    </a:lnTo>
                    <a:lnTo>
                      <a:pt x="107" y="19"/>
                    </a:lnTo>
                    <a:lnTo>
                      <a:pt x="107" y="16"/>
                    </a:lnTo>
                    <a:lnTo>
                      <a:pt x="107" y="14"/>
                    </a:lnTo>
                    <a:lnTo>
                      <a:pt x="107" y="11"/>
                    </a:lnTo>
                    <a:lnTo>
                      <a:pt x="107" y="9"/>
                    </a:lnTo>
                    <a:lnTo>
                      <a:pt x="107" y="6"/>
                    </a:lnTo>
                    <a:lnTo>
                      <a:pt x="107" y="3"/>
                    </a:lnTo>
                    <a:lnTo>
                      <a:pt x="107" y="0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0" name="Freeform 596"/>
              <p:cNvSpPr>
                <a:spLocks noChangeAspect="1"/>
              </p:cNvSpPr>
              <p:nvPr/>
            </p:nvSpPr>
            <p:spPr bwMode="auto">
              <a:xfrm>
                <a:off x="3403" y="2768"/>
                <a:ext cx="55" cy="183"/>
              </a:xfrm>
              <a:custGeom>
                <a:avLst/>
                <a:gdLst>
                  <a:gd name="T0" fmla="*/ 2 w 108"/>
                  <a:gd name="T1" fmla="*/ 89 h 366"/>
                  <a:gd name="T2" fmla="*/ 3 w 108"/>
                  <a:gd name="T3" fmla="*/ 86 h 366"/>
                  <a:gd name="T4" fmla="*/ 5 w 108"/>
                  <a:gd name="T5" fmla="*/ 84 h 366"/>
                  <a:gd name="T6" fmla="*/ 6 w 108"/>
                  <a:gd name="T7" fmla="*/ 82 h 366"/>
                  <a:gd name="T8" fmla="*/ 6 w 108"/>
                  <a:gd name="T9" fmla="*/ 80 h 366"/>
                  <a:gd name="T10" fmla="*/ 7 w 108"/>
                  <a:gd name="T11" fmla="*/ 79 h 366"/>
                  <a:gd name="T12" fmla="*/ 8 w 108"/>
                  <a:gd name="T13" fmla="*/ 78 h 366"/>
                  <a:gd name="T14" fmla="*/ 9 w 108"/>
                  <a:gd name="T15" fmla="*/ 76 h 366"/>
                  <a:gd name="T16" fmla="*/ 9 w 108"/>
                  <a:gd name="T17" fmla="*/ 74 h 366"/>
                  <a:gd name="T18" fmla="*/ 10 w 108"/>
                  <a:gd name="T19" fmla="*/ 72 h 366"/>
                  <a:gd name="T20" fmla="*/ 11 w 108"/>
                  <a:gd name="T21" fmla="*/ 71 h 366"/>
                  <a:gd name="T22" fmla="*/ 11 w 108"/>
                  <a:gd name="T23" fmla="*/ 70 h 366"/>
                  <a:gd name="T24" fmla="*/ 11 w 108"/>
                  <a:gd name="T25" fmla="*/ 68 h 366"/>
                  <a:gd name="T26" fmla="*/ 12 w 108"/>
                  <a:gd name="T27" fmla="*/ 67 h 366"/>
                  <a:gd name="T28" fmla="*/ 13 w 108"/>
                  <a:gd name="T29" fmla="*/ 66 h 366"/>
                  <a:gd name="T30" fmla="*/ 13 w 108"/>
                  <a:gd name="T31" fmla="*/ 63 h 366"/>
                  <a:gd name="T32" fmla="*/ 14 w 108"/>
                  <a:gd name="T33" fmla="*/ 61 h 366"/>
                  <a:gd name="T34" fmla="*/ 15 w 108"/>
                  <a:gd name="T35" fmla="*/ 59 h 366"/>
                  <a:gd name="T36" fmla="*/ 16 w 108"/>
                  <a:gd name="T37" fmla="*/ 57 h 366"/>
                  <a:gd name="T38" fmla="*/ 16 w 108"/>
                  <a:gd name="T39" fmla="*/ 56 h 366"/>
                  <a:gd name="T40" fmla="*/ 17 w 108"/>
                  <a:gd name="T41" fmla="*/ 54 h 366"/>
                  <a:gd name="T42" fmla="*/ 17 w 108"/>
                  <a:gd name="T43" fmla="*/ 53 h 366"/>
                  <a:gd name="T44" fmla="*/ 18 w 108"/>
                  <a:gd name="T45" fmla="*/ 52 h 366"/>
                  <a:gd name="T46" fmla="*/ 19 w 108"/>
                  <a:gd name="T47" fmla="*/ 50 h 366"/>
                  <a:gd name="T48" fmla="*/ 19 w 108"/>
                  <a:gd name="T49" fmla="*/ 48 h 366"/>
                  <a:gd name="T50" fmla="*/ 20 w 108"/>
                  <a:gd name="T51" fmla="*/ 46 h 366"/>
                  <a:gd name="T52" fmla="*/ 20 w 108"/>
                  <a:gd name="T53" fmla="*/ 44 h 366"/>
                  <a:gd name="T54" fmla="*/ 21 w 108"/>
                  <a:gd name="T55" fmla="*/ 43 h 366"/>
                  <a:gd name="T56" fmla="*/ 21 w 108"/>
                  <a:gd name="T57" fmla="*/ 42 h 366"/>
                  <a:gd name="T58" fmla="*/ 22 w 108"/>
                  <a:gd name="T59" fmla="*/ 40 h 366"/>
                  <a:gd name="T60" fmla="*/ 22 w 108"/>
                  <a:gd name="T61" fmla="*/ 39 h 366"/>
                  <a:gd name="T62" fmla="*/ 22 w 108"/>
                  <a:gd name="T63" fmla="*/ 37 h 366"/>
                  <a:gd name="T64" fmla="*/ 23 w 108"/>
                  <a:gd name="T65" fmla="*/ 35 h 366"/>
                  <a:gd name="T66" fmla="*/ 24 w 108"/>
                  <a:gd name="T67" fmla="*/ 33 h 366"/>
                  <a:gd name="T68" fmla="*/ 24 w 108"/>
                  <a:gd name="T69" fmla="*/ 30 h 366"/>
                  <a:gd name="T70" fmla="*/ 25 w 108"/>
                  <a:gd name="T71" fmla="*/ 29 h 366"/>
                  <a:gd name="T72" fmla="*/ 25 w 108"/>
                  <a:gd name="T73" fmla="*/ 28 h 366"/>
                  <a:gd name="T74" fmla="*/ 25 w 108"/>
                  <a:gd name="T75" fmla="*/ 26 h 366"/>
                  <a:gd name="T76" fmla="*/ 25 w 108"/>
                  <a:gd name="T77" fmla="*/ 25 h 366"/>
                  <a:gd name="T78" fmla="*/ 26 w 108"/>
                  <a:gd name="T79" fmla="*/ 23 h 366"/>
                  <a:gd name="T80" fmla="*/ 26 w 108"/>
                  <a:gd name="T81" fmla="*/ 22 h 366"/>
                  <a:gd name="T82" fmla="*/ 26 w 108"/>
                  <a:gd name="T83" fmla="*/ 21 h 366"/>
                  <a:gd name="T84" fmla="*/ 26 w 108"/>
                  <a:gd name="T85" fmla="*/ 19 h 366"/>
                  <a:gd name="T86" fmla="*/ 26 w 108"/>
                  <a:gd name="T87" fmla="*/ 18 h 366"/>
                  <a:gd name="T88" fmla="*/ 26 w 108"/>
                  <a:gd name="T89" fmla="*/ 16 h 366"/>
                  <a:gd name="T90" fmla="*/ 27 w 108"/>
                  <a:gd name="T91" fmla="*/ 15 h 366"/>
                  <a:gd name="T92" fmla="*/ 27 w 108"/>
                  <a:gd name="T93" fmla="*/ 14 h 366"/>
                  <a:gd name="T94" fmla="*/ 27 w 108"/>
                  <a:gd name="T95" fmla="*/ 13 h 366"/>
                  <a:gd name="T96" fmla="*/ 27 w 108"/>
                  <a:gd name="T97" fmla="*/ 12 h 366"/>
                  <a:gd name="T98" fmla="*/ 27 w 108"/>
                  <a:gd name="T99" fmla="*/ 11 h 366"/>
                  <a:gd name="T100" fmla="*/ 28 w 108"/>
                  <a:gd name="T101" fmla="*/ 11 h 366"/>
                  <a:gd name="T102" fmla="*/ 28 w 108"/>
                  <a:gd name="T103" fmla="*/ 10 h 366"/>
                  <a:gd name="T104" fmla="*/ 28 w 108"/>
                  <a:gd name="T105" fmla="*/ 9 h 366"/>
                  <a:gd name="T106" fmla="*/ 28 w 108"/>
                  <a:gd name="T107" fmla="*/ 7 h 366"/>
                  <a:gd name="T108" fmla="*/ 28 w 108"/>
                  <a:gd name="T109" fmla="*/ 6 h 366"/>
                  <a:gd name="T110" fmla="*/ 28 w 108"/>
                  <a:gd name="T111" fmla="*/ 5 h 366"/>
                  <a:gd name="T112" fmla="*/ 28 w 108"/>
                  <a:gd name="T113" fmla="*/ 3 h 3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"/>
                  <a:gd name="T172" fmla="*/ 0 h 366"/>
                  <a:gd name="T173" fmla="*/ 108 w 108"/>
                  <a:gd name="T174" fmla="*/ 366 h 36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" h="366">
                    <a:moveTo>
                      <a:pt x="0" y="366"/>
                    </a:moveTo>
                    <a:lnTo>
                      <a:pt x="1" y="361"/>
                    </a:lnTo>
                    <a:lnTo>
                      <a:pt x="4" y="358"/>
                    </a:lnTo>
                    <a:lnTo>
                      <a:pt x="6" y="355"/>
                    </a:lnTo>
                    <a:lnTo>
                      <a:pt x="7" y="352"/>
                    </a:lnTo>
                    <a:lnTo>
                      <a:pt x="9" y="349"/>
                    </a:lnTo>
                    <a:lnTo>
                      <a:pt x="10" y="346"/>
                    </a:lnTo>
                    <a:lnTo>
                      <a:pt x="12" y="343"/>
                    </a:lnTo>
                    <a:lnTo>
                      <a:pt x="13" y="340"/>
                    </a:lnTo>
                    <a:lnTo>
                      <a:pt x="15" y="338"/>
                    </a:lnTo>
                    <a:lnTo>
                      <a:pt x="17" y="335"/>
                    </a:lnTo>
                    <a:lnTo>
                      <a:pt x="18" y="334"/>
                    </a:lnTo>
                    <a:lnTo>
                      <a:pt x="18" y="332"/>
                    </a:lnTo>
                    <a:lnTo>
                      <a:pt x="20" y="329"/>
                    </a:lnTo>
                    <a:lnTo>
                      <a:pt x="21" y="327"/>
                    </a:lnTo>
                    <a:lnTo>
                      <a:pt x="21" y="326"/>
                    </a:lnTo>
                    <a:lnTo>
                      <a:pt x="23" y="324"/>
                    </a:lnTo>
                    <a:lnTo>
                      <a:pt x="23" y="323"/>
                    </a:lnTo>
                    <a:lnTo>
                      <a:pt x="24" y="321"/>
                    </a:lnTo>
                    <a:lnTo>
                      <a:pt x="24" y="320"/>
                    </a:lnTo>
                    <a:lnTo>
                      <a:pt x="26" y="318"/>
                    </a:lnTo>
                    <a:lnTo>
                      <a:pt x="26" y="317"/>
                    </a:lnTo>
                    <a:lnTo>
                      <a:pt x="27" y="315"/>
                    </a:lnTo>
                    <a:lnTo>
                      <a:pt x="29" y="314"/>
                    </a:lnTo>
                    <a:lnTo>
                      <a:pt x="29" y="312"/>
                    </a:lnTo>
                    <a:lnTo>
                      <a:pt x="29" y="311"/>
                    </a:lnTo>
                    <a:lnTo>
                      <a:pt x="30" y="309"/>
                    </a:lnTo>
                    <a:lnTo>
                      <a:pt x="30" y="306"/>
                    </a:lnTo>
                    <a:lnTo>
                      <a:pt x="32" y="305"/>
                    </a:lnTo>
                    <a:lnTo>
                      <a:pt x="32" y="303"/>
                    </a:lnTo>
                    <a:lnTo>
                      <a:pt x="33" y="301"/>
                    </a:lnTo>
                    <a:lnTo>
                      <a:pt x="33" y="298"/>
                    </a:lnTo>
                    <a:lnTo>
                      <a:pt x="35" y="297"/>
                    </a:lnTo>
                    <a:lnTo>
                      <a:pt x="36" y="295"/>
                    </a:lnTo>
                    <a:lnTo>
                      <a:pt x="36" y="294"/>
                    </a:lnTo>
                    <a:lnTo>
                      <a:pt x="38" y="291"/>
                    </a:lnTo>
                    <a:lnTo>
                      <a:pt x="38" y="289"/>
                    </a:lnTo>
                    <a:lnTo>
                      <a:pt x="38" y="288"/>
                    </a:lnTo>
                    <a:lnTo>
                      <a:pt x="39" y="286"/>
                    </a:lnTo>
                    <a:lnTo>
                      <a:pt x="39" y="285"/>
                    </a:lnTo>
                    <a:lnTo>
                      <a:pt x="41" y="285"/>
                    </a:lnTo>
                    <a:lnTo>
                      <a:pt x="41" y="283"/>
                    </a:lnTo>
                    <a:lnTo>
                      <a:pt x="41" y="282"/>
                    </a:lnTo>
                    <a:lnTo>
                      <a:pt x="43" y="280"/>
                    </a:lnTo>
                    <a:lnTo>
                      <a:pt x="43" y="279"/>
                    </a:lnTo>
                    <a:lnTo>
                      <a:pt x="43" y="277"/>
                    </a:lnTo>
                    <a:lnTo>
                      <a:pt x="44" y="275"/>
                    </a:lnTo>
                    <a:lnTo>
                      <a:pt x="44" y="274"/>
                    </a:lnTo>
                    <a:lnTo>
                      <a:pt x="44" y="272"/>
                    </a:lnTo>
                    <a:lnTo>
                      <a:pt x="46" y="272"/>
                    </a:lnTo>
                    <a:lnTo>
                      <a:pt x="46" y="271"/>
                    </a:lnTo>
                    <a:lnTo>
                      <a:pt x="46" y="269"/>
                    </a:lnTo>
                    <a:lnTo>
                      <a:pt x="47" y="268"/>
                    </a:lnTo>
                    <a:lnTo>
                      <a:pt x="47" y="266"/>
                    </a:lnTo>
                    <a:lnTo>
                      <a:pt x="47" y="265"/>
                    </a:lnTo>
                    <a:lnTo>
                      <a:pt x="49" y="263"/>
                    </a:lnTo>
                    <a:lnTo>
                      <a:pt x="49" y="262"/>
                    </a:lnTo>
                    <a:lnTo>
                      <a:pt x="50" y="260"/>
                    </a:lnTo>
                    <a:lnTo>
                      <a:pt x="50" y="257"/>
                    </a:lnTo>
                    <a:lnTo>
                      <a:pt x="52" y="256"/>
                    </a:lnTo>
                    <a:lnTo>
                      <a:pt x="52" y="253"/>
                    </a:lnTo>
                    <a:lnTo>
                      <a:pt x="53" y="251"/>
                    </a:lnTo>
                    <a:lnTo>
                      <a:pt x="53" y="248"/>
                    </a:lnTo>
                    <a:lnTo>
                      <a:pt x="55" y="246"/>
                    </a:lnTo>
                    <a:lnTo>
                      <a:pt x="56" y="243"/>
                    </a:lnTo>
                    <a:lnTo>
                      <a:pt x="56" y="242"/>
                    </a:lnTo>
                    <a:lnTo>
                      <a:pt x="58" y="239"/>
                    </a:lnTo>
                    <a:lnTo>
                      <a:pt x="58" y="237"/>
                    </a:lnTo>
                    <a:lnTo>
                      <a:pt x="59" y="236"/>
                    </a:lnTo>
                    <a:lnTo>
                      <a:pt x="59" y="234"/>
                    </a:lnTo>
                    <a:lnTo>
                      <a:pt x="61" y="231"/>
                    </a:lnTo>
                    <a:lnTo>
                      <a:pt x="61" y="230"/>
                    </a:lnTo>
                    <a:lnTo>
                      <a:pt x="61" y="228"/>
                    </a:lnTo>
                    <a:lnTo>
                      <a:pt x="62" y="227"/>
                    </a:lnTo>
                    <a:lnTo>
                      <a:pt x="62" y="225"/>
                    </a:lnTo>
                    <a:lnTo>
                      <a:pt x="64" y="223"/>
                    </a:lnTo>
                    <a:lnTo>
                      <a:pt x="64" y="222"/>
                    </a:lnTo>
                    <a:lnTo>
                      <a:pt x="64" y="220"/>
                    </a:lnTo>
                    <a:lnTo>
                      <a:pt x="65" y="219"/>
                    </a:lnTo>
                    <a:lnTo>
                      <a:pt x="65" y="217"/>
                    </a:lnTo>
                    <a:lnTo>
                      <a:pt x="65" y="216"/>
                    </a:lnTo>
                    <a:lnTo>
                      <a:pt x="67" y="214"/>
                    </a:lnTo>
                    <a:lnTo>
                      <a:pt x="67" y="213"/>
                    </a:lnTo>
                    <a:lnTo>
                      <a:pt x="67" y="211"/>
                    </a:lnTo>
                    <a:lnTo>
                      <a:pt x="69" y="210"/>
                    </a:lnTo>
                    <a:lnTo>
                      <a:pt x="69" y="208"/>
                    </a:lnTo>
                    <a:lnTo>
                      <a:pt x="69" y="207"/>
                    </a:lnTo>
                    <a:lnTo>
                      <a:pt x="70" y="204"/>
                    </a:lnTo>
                    <a:lnTo>
                      <a:pt x="70" y="202"/>
                    </a:lnTo>
                    <a:lnTo>
                      <a:pt x="72" y="201"/>
                    </a:lnTo>
                    <a:lnTo>
                      <a:pt x="72" y="197"/>
                    </a:lnTo>
                    <a:lnTo>
                      <a:pt x="73" y="196"/>
                    </a:lnTo>
                    <a:lnTo>
                      <a:pt x="73" y="193"/>
                    </a:lnTo>
                    <a:lnTo>
                      <a:pt x="75" y="190"/>
                    </a:lnTo>
                    <a:lnTo>
                      <a:pt x="75" y="188"/>
                    </a:lnTo>
                    <a:lnTo>
                      <a:pt x="76" y="185"/>
                    </a:lnTo>
                    <a:lnTo>
                      <a:pt x="76" y="184"/>
                    </a:lnTo>
                    <a:lnTo>
                      <a:pt x="76" y="182"/>
                    </a:lnTo>
                    <a:lnTo>
                      <a:pt x="78" y="179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9" y="175"/>
                    </a:lnTo>
                    <a:lnTo>
                      <a:pt x="79" y="173"/>
                    </a:lnTo>
                    <a:lnTo>
                      <a:pt x="79" y="171"/>
                    </a:lnTo>
                    <a:lnTo>
                      <a:pt x="81" y="170"/>
                    </a:lnTo>
                    <a:lnTo>
                      <a:pt x="81" y="168"/>
                    </a:lnTo>
                    <a:lnTo>
                      <a:pt x="81" y="167"/>
                    </a:lnTo>
                    <a:lnTo>
                      <a:pt x="82" y="165"/>
                    </a:lnTo>
                    <a:lnTo>
                      <a:pt x="82" y="164"/>
                    </a:lnTo>
                    <a:lnTo>
                      <a:pt x="82" y="162"/>
                    </a:lnTo>
                    <a:lnTo>
                      <a:pt x="82" y="161"/>
                    </a:lnTo>
                    <a:lnTo>
                      <a:pt x="84" y="159"/>
                    </a:lnTo>
                    <a:lnTo>
                      <a:pt x="84" y="158"/>
                    </a:lnTo>
                    <a:lnTo>
                      <a:pt x="85" y="156"/>
                    </a:lnTo>
                    <a:lnTo>
                      <a:pt x="85" y="155"/>
                    </a:lnTo>
                    <a:lnTo>
                      <a:pt x="85" y="152"/>
                    </a:lnTo>
                    <a:lnTo>
                      <a:pt x="87" y="150"/>
                    </a:lnTo>
                    <a:lnTo>
                      <a:pt x="87" y="149"/>
                    </a:lnTo>
                    <a:lnTo>
                      <a:pt x="87" y="147"/>
                    </a:lnTo>
                    <a:lnTo>
                      <a:pt x="88" y="144"/>
                    </a:lnTo>
                    <a:lnTo>
                      <a:pt x="88" y="142"/>
                    </a:lnTo>
                    <a:lnTo>
                      <a:pt x="90" y="139"/>
                    </a:lnTo>
                    <a:lnTo>
                      <a:pt x="90" y="138"/>
                    </a:lnTo>
                    <a:lnTo>
                      <a:pt x="91" y="135"/>
                    </a:lnTo>
                    <a:lnTo>
                      <a:pt x="91" y="133"/>
                    </a:lnTo>
                    <a:lnTo>
                      <a:pt x="93" y="130"/>
                    </a:lnTo>
                    <a:lnTo>
                      <a:pt x="93" y="129"/>
                    </a:lnTo>
                    <a:lnTo>
                      <a:pt x="94" y="127"/>
                    </a:lnTo>
                    <a:lnTo>
                      <a:pt x="94" y="124"/>
                    </a:lnTo>
                    <a:lnTo>
                      <a:pt x="94" y="123"/>
                    </a:lnTo>
                    <a:lnTo>
                      <a:pt x="96" y="121"/>
                    </a:lnTo>
                    <a:lnTo>
                      <a:pt x="96" y="120"/>
                    </a:lnTo>
                    <a:lnTo>
                      <a:pt x="96" y="118"/>
                    </a:lnTo>
                    <a:lnTo>
                      <a:pt x="96" y="116"/>
                    </a:lnTo>
                    <a:lnTo>
                      <a:pt x="98" y="115"/>
                    </a:lnTo>
                    <a:lnTo>
                      <a:pt x="98" y="113"/>
                    </a:lnTo>
                    <a:lnTo>
                      <a:pt x="98" y="112"/>
                    </a:lnTo>
                    <a:lnTo>
                      <a:pt x="98" y="110"/>
                    </a:lnTo>
                    <a:lnTo>
                      <a:pt x="98" y="109"/>
                    </a:lnTo>
                    <a:lnTo>
                      <a:pt x="99" y="107"/>
                    </a:lnTo>
                    <a:lnTo>
                      <a:pt x="99" y="106"/>
                    </a:lnTo>
                    <a:lnTo>
                      <a:pt x="99" y="104"/>
                    </a:lnTo>
                    <a:lnTo>
                      <a:pt x="99" y="103"/>
                    </a:lnTo>
                    <a:lnTo>
                      <a:pt x="99" y="101"/>
                    </a:lnTo>
                    <a:lnTo>
                      <a:pt x="99" y="100"/>
                    </a:lnTo>
                    <a:lnTo>
                      <a:pt x="99" y="98"/>
                    </a:lnTo>
                    <a:lnTo>
                      <a:pt x="99" y="97"/>
                    </a:lnTo>
                    <a:lnTo>
                      <a:pt x="101" y="95"/>
                    </a:lnTo>
                    <a:lnTo>
                      <a:pt x="101" y="94"/>
                    </a:lnTo>
                    <a:lnTo>
                      <a:pt x="101" y="92"/>
                    </a:lnTo>
                    <a:lnTo>
                      <a:pt x="101" y="90"/>
                    </a:lnTo>
                    <a:lnTo>
                      <a:pt x="101" y="87"/>
                    </a:lnTo>
                    <a:lnTo>
                      <a:pt x="101" y="86"/>
                    </a:lnTo>
                    <a:lnTo>
                      <a:pt x="101" y="84"/>
                    </a:lnTo>
                    <a:lnTo>
                      <a:pt x="101" y="81"/>
                    </a:lnTo>
                    <a:lnTo>
                      <a:pt x="101" y="80"/>
                    </a:lnTo>
                    <a:lnTo>
                      <a:pt x="102" y="78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102" y="74"/>
                    </a:lnTo>
                    <a:lnTo>
                      <a:pt x="102" y="72"/>
                    </a:lnTo>
                    <a:lnTo>
                      <a:pt x="102" y="71"/>
                    </a:lnTo>
                    <a:lnTo>
                      <a:pt x="102" y="69"/>
                    </a:lnTo>
                    <a:lnTo>
                      <a:pt x="102" y="68"/>
                    </a:lnTo>
                    <a:lnTo>
                      <a:pt x="102" y="66"/>
                    </a:lnTo>
                    <a:lnTo>
                      <a:pt x="102" y="64"/>
                    </a:lnTo>
                    <a:lnTo>
                      <a:pt x="104" y="63"/>
                    </a:lnTo>
                    <a:lnTo>
                      <a:pt x="104" y="61"/>
                    </a:lnTo>
                    <a:lnTo>
                      <a:pt x="104" y="60"/>
                    </a:lnTo>
                    <a:lnTo>
                      <a:pt x="104" y="58"/>
                    </a:lnTo>
                    <a:lnTo>
                      <a:pt x="104" y="57"/>
                    </a:lnTo>
                    <a:lnTo>
                      <a:pt x="104" y="55"/>
                    </a:lnTo>
                    <a:lnTo>
                      <a:pt x="104" y="54"/>
                    </a:lnTo>
                    <a:lnTo>
                      <a:pt x="105" y="54"/>
                    </a:lnTo>
                    <a:lnTo>
                      <a:pt x="105" y="52"/>
                    </a:lnTo>
                    <a:lnTo>
                      <a:pt x="105" y="51"/>
                    </a:lnTo>
                    <a:lnTo>
                      <a:pt x="105" y="49"/>
                    </a:lnTo>
                    <a:lnTo>
                      <a:pt x="105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3"/>
                    </a:lnTo>
                    <a:lnTo>
                      <a:pt x="107" y="42"/>
                    </a:lnTo>
                    <a:lnTo>
                      <a:pt x="107" y="40"/>
                    </a:lnTo>
                    <a:lnTo>
                      <a:pt x="107" y="38"/>
                    </a:lnTo>
                    <a:lnTo>
                      <a:pt x="107" y="37"/>
                    </a:lnTo>
                    <a:lnTo>
                      <a:pt x="108" y="35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1"/>
                    </a:lnTo>
                    <a:lnTo>
                      <a:pt x="108" y="29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8" y="25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8" y="20"/>
                    </a:lnTo>
                    <a:lnTo>
                      <a:pt x="107" y="19"/>
                    </a:lnTo>
                    <a:lnTo>
                      <a:pt x="107" y="16"/>
                    </a:lnTo>
                    <a:lnTo>
                      <a:pt x="107" y="14"/>
                    </a:lnTo>
                    <a:lnTo>
                      <a:pt x="107" y="11"/>
                    </a:lnTo>
                    <a:lnTo>
                      <a:pt x="107" y="9"/>
                    </a:lnTo>
                    <a:lnTo>
                      <a:pt x="107" y="6"/>
                    </a:lnTo>
                    <a:lnTo>
                      <a:pt x="107" y="3"/>
                    </a:lnTo>
                    <a:lnTo>
                      <a:pt x="107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89" name="Freeform 597"/>
            <p:cNvSpPr>
              <a:spLocks noChangeAspect="1"/>
            </p:cNvSpPr>
            <p:nvPr/>
          </p:nvSpPr>
          <p:spPr bwMode="auto">
            <a:xfrm>
              <a:off x="3815" y="3070"/>
              <a:ext cx="102" cy="96"/>
            </a:xfrm>
            <a:custGeom>
              <a:avLst/>
              <a:gdLst>
                <a:gd name="T0" fmla="*/ 7 w 658"/>
                <a:gd name="T1" fmla="*/ 0 h 659"/>
                <a:gd name="T2" fmla="*/ 6 w 658"/>
                <a:gd name="T3" fmla="*/ 0 h 659"/>
                <a:gd name="T4" fmla="*/ 5 w 658"/>
                <a:gd name="T5" fmla="*/ 0 h 659"/>
                <a:gd name="T6" fmla="*/ 4 w 658"/>
                <a:gd name="T7" fmla="*/ 1 h 659"/>
                <a:gd name="T8" fmla="*/ 3 w 658"/>
                <a:gd name="T9" fmla="*/ 1 h 659"/>
                <a:gd name="T10" fmla="*/ 2 w 658"/>
                <a:gd name="T11" fmla="*/ 2 h 659"/>
                <a:gd name="T12" fmla="*/ 2 w 658"/>
                <a:gd name="T13" fmla="*/ 3 h 659"/>
                <a:gd name="T14" fmla="*/ 1 w 658"/>
                <a:gd name="T15" fmla="*/ 4 h 659"/>
                <a:gd name="T16" fmla="*/ 0 w 658"/>
                <a:gd name="T17" fmla="*/ 5 h 659"/>
                <a:gd name="T18" fmla="*/ 0 w 658"/>
                <a:gd name="T19" fmla="*/ 6 h 659"/>
                <a:gd name="T20" fmla="*/ 0 w 658"/>
                <a:gd name="T21" fmla="*/ 7 h 659"/>
                <a:gd name="T22" fmla="*/ 0 w 658"/>
                <a:gd name="T23" fmla="*/ 7 h 659"/>
                <a:gd name="T24" fmla="*/ 0 w 658"/>
                <a:gd name="T25" fmla="*/ 8 h 659"/>
                <a:gd name="T26" fmla="*/ 0 w 658"/>
                <a:gd name="T27" fmla="*/ 9 h 659"/>
                <a:gd name="T28" fmla="*/ 1 w 658"/>
                <a:gd name="T29" fmla="*/ 10 h 659"/>
                <a:gd name="T30" fmla="*/ 2 w 658"/>
                <a:gd name="T31" fmla="*/ 11 h 659"/>
                <a:gd name="T32" fmla="*/ 2 w 658"/>
                <a:gd name="T33" fmla="*/ 12 h 659"/>
                <a:gd name="T34" fmla="*/ 3 w 658"/>
                <a:gd name="T35" fmla="*/ 13 h 659"/>
                <a:gd name="T36" fmla="*/ 4 w 658"/>
                <a:gd name="T37" fmla="*/ 13 h 659"/>
                <a:gd name="T38" fmla="*/ 5 w 658"/>
                <a:gd name="T39" fmla="*/ 14 h 659"/>
                <a:gd name="T40" fmla="*/ 6 w 658"/>
                <a:gd name="T41" fmla="*/ 14 h 659"/>
                <a:gd name="T42" fmla="*/ 7 w 658"/>
                <a:gd name="T43" fmla="*/ 14 h 659"/>
                <a:gd name="T44" fmla="*/ 8 w 658"/>
                <a:gd name="T45" fmla="*/ 14 h 659"/>
                <a:gd name="T46" fmla="*/ 9 w 658"/>
                <a:gd name="T47" fmla="*/ 14 h 659"/>
                <a:gd name="T48" fmla="*/ 11 w 658"/>
                <a:gd name="T49" fmla="*/ 14 h 659"/>
                <a:gd name="T50" fmla="*/ 12 w 658"/>
                <a:gd name="T51" fmla="*/ 13 h 659"/>
                <a:gd name="T52" fmla="*/ 13 w 658"/>
                <a:gd name="T53" fmla="*/ 13 h 659"/>
                <a:gd name="T54" fmla="*/ 13 w 658"/>
                <a:gd name="T55" fmla="*/ 12 h 659"/>
                <a:gd name="T56" fmla="*/ 14 w 658"/>
                <a:gd name="T57" fmla="*/ 11 h 659"/>
                <a:gd name="T58" fmla="*/ 15 w 658"/>
                <a:gd name="T59" fmla="*/ 10 h 659"/>
                <a:gd name="T60" fmla="*/ 15 w 658"/>
                <a:gd name="T61" fmla="*/ 9 h 659"/>
                <a:gd name="T62" fmla="*/ 16 w 658"/>
                <a:gd name="T63" fmla="*/ 8 h 659"/>
                <a:gd name="T64" fmla="*/ 16 w 658"/>
                <a:gd name="T65" fmla="*/ 7 h 659"/>
                <a:gd name="T66" fmla="*/ 16 w 658"/>
                <a:gd name="T67" fmla="*/ 7 h 659"/>
                <a:gd name="T68" fmla="*/ 16 w 658"/>
                <a:gd name="T69" fmla="*/ 6 h 659"/>
                <a:gd name="T70" fmla="*/ 15 w 658"/>
                <a:gd name="T71" fmla="*/ 5 h 659"/>
                <a:gd name="T72" fmla="*/ 15 w 658"/>
                <a:gd name="T73" fmla="*/ 4 h 659"/>
                <a:gd name="T74" fmla="*/ 14 w 658"/>
                <a:gd name="T75" fmla="*/ 3 h 659"/>
                <a:gd name="T76" fmla="*/ 13 w 658"/>
                <a:gd name="T77" fmla="*/ 2 h 659"/>
                <a:gd name="T78" fmla="*/ 13 w 658"/>
                <a:gd name="T79" fmla="*/ 1 h 659"/>
                <a:gd name="T80" fmla="*/ 12 w 658"/>
                <a:gd name="T81" fmla="*/ 1 h 659"/>
                <a:gd name="T82" fmla="*/ 11 w 658"/>
                <a:gd name="T83" fmla="*/ 0 h 659"/>
                <a:gd name="T84" fmla="*/ 9 w 658"/>
                <a:gd name="T85" fmla="*/ 0 h 659"/>
                <a:gd name="T86" fmla="*/ 8 w 658"/>
                <a:gd name="T87" fmla="*/ 0 h 659"/>
                <a:gd name="T88" fmla="*/ 8 w 658"/>
                <a:gd name="T89" fmla="*/ 7 h 6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8"/>
                <a:gd name="T136" fmla="*/ 0 h 659"/>
                <a:gd name="T137" fmla="*/ 658 w 658"/>
                <a:gd name="T138" fmla="*/ 659 h 6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8" h="659">
                  <a:moveTo>
                    <a:pt x="329" y="330"/>
                  </a:moveTo>
                  <a:lnTo>
                    <a:pt x="329" y="0"/>
                  </a:lnTo>
                  <a:lnTo>
                    <a:pt x="312" y="0"/>
                  </a:lnTo>
                  <a:lnTo>
                    <a:pt x="296" y="2"/>
                  </a:lnTo>
                  <a:lnTo>
                    <a:pt x="279" y="4"/>
                  </a:lnTo>
                  <a:lnTo>
                    <a:pt x="263" y="7"/>
                  </a:lnTo>
                  <a:lnTo>
                    <a:pt x="248" y="10"/>
                  </a:lnTo>
                  <a:lnTo>
                    <a:pt x="231" y="15"/>
                  </a:lnTo>
                  <a:lnTo>
                    <a:pt x="216" y="20"/>
                  </a:lnTo>
                  <a:lnTo>
                    <a:pt x="201" y="26"/>
                  </a:lnTo>
                  <a:lnTo>
                    <a:pt x="186" y="33"/>
                  </a:lnTo>
                  <a:lnTo>
                    <a:pt x="172" y="40"/>
                  </a:lnTo>
                  <a:lnTo>
                    <a:pt x="159" y="48"/>
                  </a:lnTo>
                  <a:lnTo>
                    <a:pt x="145" y="57"/>
                  </a:lnTo>
                  <a:lnTo>
                    <a:pt x="133" y="66"/>
                  </a:lnTo>
                  <a:lnTo>
                    <a:pt x="120" y="76"/>
                  </a:lnTo>
                  <a:lnTo>
                    <a:pt x="108" y="85"/>
                  </a:lnTo>
                  <a:lnTo>
                    <a:pt x="97" y="96"/>
                  </a:lnTo>
                  <a:lnTo>
                    <a:pt x="86" y="107"/>
                  </a:lnTo>
                  <a:lnTo>
                    <a:pt x="75" y="120"/>
                  </a:lnTo>
                  <a:lnTo>
                    <a:pt x="65" y="132"/>
                  </a:lnTo>
                  <a:lnTo>
                    <a:pt x="56" y="146"/>
                  </a:lnTo>
                  <a:lnTo>
                    <a:pt x="48" y="158"/>
                  </a:lnTo>
                  <a:lnTo>
                    <a:pt x="39" y="172"/>
                  </a:lnTo>
                  <a:lnTo>
                    <a:pt x="33" y="187"/>
                  </a:lnTo>
                  <a:lnTo>
                    <a:pt x="26" y="201"/>
                  </a:lnTo>
                  <a:lnTo>
                    <a:pt x="20" y="216"/>
                  </a:lnTo>
                  <a:lnTo>
                    <a:pt x="15" y="231"/>
                  </a:lnTo>
                  <a:lnTo>
                    <a:pt x="11" y="247"/>
                  </a:lnTo>
                  <a:lnTo>
                    <a:pt x="6" y="263"/>
                  </a:lnTo>
                  <a:lnTo>
                    <a:pt x="4" y="279"/>
                  </a:lnTo>
                  <a:lnTo>
                    <a:pt x="2" y="295"/>
                  </a:lnTo>
                  <a:lnTo>
                    <a:pt x="1" y="312"/>
                  </a:lnTo>
                  <a:lnTo>
                    <a:pt x="0" y="330"/>
                  </a:lnTo>
                  <a:lnTo>
                    <a:pt x="1" y="346"/>
                  </a:lnTo>
                  <a:lnTo>
                    <a:pt x="2" y="363"/>
                  </a:lnTo>
                  <a:lnTo>
                    <a:pt x="4" y="379"/>
                  </a:lnTo>
                  <a:lnTo>
                    <a:pt x="6" y="396"/>
                  </a:lnTo>
                  <a:lnTo>
                    <a:pt x="11" y="412"/>
                  </a:lnTo>
                  <a:lnTo>
                    <a:pt x="15" y="427"/>
                  </a:lnTo>
                  <a:lnTo>
                    <a:pt x="20" y="442"/>
                  </a:lnTo>
                  <a:lnTo>
                    <a:pt x="26" y="457"/>
                  </a:lnTo>
                  <a:lnTo>
                    <a:pt x="33" y="473"/>
                  </a:lnTo>
                  <a:lnTo>
                    <a:pt x="39" y="486"/>
                  </a:lnTo>
                  <a:lnTo>
                    <a:pt x="48" y="500"/>
                  </a:lnTo>
                  <a:lnTo>
                    <a:pt x="56" y="514"/>
                  </a:lnTo>
                  <a:lnTo>
                    <a:pt x="65" y="526"/>
                  </a:lnTo>
                  <a:lnTo>
                    <a:pt x="75" y="538"/>
                  </a:lnTo>
                  <a:lnTo>
                    <a:pt x="86" y="551"/>
                  </a:lnTo>
                  <a:lnTo>
                    <a:pt x="97" y="563"/>
                  </a:lnTo>
                  <a:lnTo>
                    <a:pt x="108" y="573"/>
                  </a:lnTo>
                  <a:lnTo>
                    <a:pt x="120" y="584"/>
                  </a:lnTo>
                  <a:lnTo>
                    <a:pt x="133" y="593"/>
                  </a:lnTo>
                  <a:lnTo>
                    <a:pt x="145" y="603"/>
                  </a:lnTo>
                  <a:lnTo>
                    <a:pt x="159" y="611"/>
                  </a:lnTo>
                  <a:lnTo>
                    <a:pt x="172" y="619"/>
                  </a:lnTo>
                  <a:lnTo>
                    <a:pt x="186" y="626"/>
                  </a:lnTo>
                  <a:lnTo>
                    <a:pt x="201" y="633"/>
                  </a:lnTo>
                  <a:lnTo>
                    <a:pt x="216" y="639"/>
                  </a:lnTo>
                  <a:lnTo>
                    <a:pt x="231" y="644"/>
                  </a:lnTo>
                  <a:lnTo>
                    <a:pt x="248" y="648"/>
                  </a:lnTo>
                  <a:lnTo>
                    <a:pt x="263" y="652"/>
                  </a:lnTo>
                  <a:lnTo>
                    <a:pt x="279" y="655"/>
                  </a:lnTo>
                  <a:lnTo>
                    <a:pt x="296" y="658"/>
                  </a:lnTo>
                  <a:lnTo>
                    <a:pt x="312" y="659"/>
                  </a:lnTo>
                  <a:lnTo>
                    <a:pt x="329" y="659"/>
                  </a:lnTo>
                  <a:lnTo>
                    <a:pt x="347" y="659"/>
                  </a:lnTo>
                  <a:lnTo>
                    <a:pt x="363" y="658"/>
                  </a:lnTo>
                  <a:lnTo>
                    <a:pt x="380" y="655"/>
                  </a:lnTo>
                  <a:lnTo>
                    <a:pt x="396" y="652"/>
                  </a:lnTo>
                  <a:lnTo>
                    <a:pt x="411" y="648"/>
                  </a:lnTo>
                  <a:lnTo>
                    <a:pt x="428" y="644"/>
                  </a:lnTo>
                  <a:lnTo>
                    <a:pt x="443" y="639"/>
                  </a:lnTo>
                  <a:lnTo>
                    <a:pt x="458" y="633"/>
                  </a:lnTo>
                  <a:lnTo>
                    <a:pt x="473" y="626"/>
                  </a:lnTo>
                  <a:lnTo>
                    <a:pt x="487" y="619"/>
                  </a:lnTo>
                  <a:lnTo>
                    <a:pt x="500" y="611"/>
                  </a:lnTo>
                  <a:lnTo>
                    <a:pt x="514" y="603"/>
                  </a:lnTo>
                  <a:lnTo>
                    <a:pt x="526" y="593"/>
                  </a:lnTo>
                  <a:lnTo>
                    <a:pt x="539" y="584"/>
                  </a:lnTo>
                  <a:lnTo>
                    <a:pt x="551" y="573"/>
                  </a:lnTo>
                  <a:lnTo>
                    <a:pt x="562" y="563"/>
                  </a:lnTo>
                  <a:lnTo>
                    <a:pt x="573" y="551"/>
                  </a:lnTo>
                  <a:lnTo>
                    <a:pt x="584" y="538"/>
                  </a:lnTo>
                  <a:lnTo>
                    <a:pt x="594" y="526"/>
                  </a:lnTo>
                  <a:lnTo>
                    <a:pt x="603" y="514"/>
                  </a:lnTo>
                  <a:lnTo>
                    <a:pt x="611" y="500"/>
                  </a:lnTo>
                  <a:lnTo>
                    <a:pt x="620" y="486"/>
                  </a:lnTo>
                  <a:lnTo>
                    <a:pt x="627" y="473"/>
                  </a:lnTo>
                  <a:lnTo>
                    <a:pt x="633" y="457"/>
                  </a:lnTo>
                  <a:lnTo>
                    <a:pt x="639" y="442"/>
                  </a:lnTo>
                  <a:lnTo>
                    <a:pt x="644" y="427"/>
                  </a:lnTo>
                  <a:lnTo>
                    <a:pt x="649" y="412"/>
                  </a:lnTo>
                  <a:lnTo>
                    <a:pt x="653" y="396"/>
                  </a:lnTo>
                  <a:lnTo>
                    <a:pt x="655" y="379"/>
                  </a:lnTo>
                  <a:lnTo>
                    <a:pt x="657" y="363"/>
                  </a:lnTo>
                  <a:lnTo>
                    <a:pt x="658" y="346"/>
                  </a:lnTo>
                  <a:lnTo>
                    <a:pt x="658" y="330"/>
                  </a:lnTo>
                  <a:lnTo>
                    <a:pt x="658" y="312"/>
                  </a:lnTo>
                  <a:lnTo>
                    <a:pt x="657" y="295"/>
                  </a:lnTo>
                  <a:lnTo>
                    <a:pt x="655" y="279"/>
                  </a:lnTo>
                  <a:lnTo>
                    <a:pt x="653" y="263"/>
                  </a:lnTo>
                  <a:lnTo>
                    <a:pt x="649" y="247"/>
                  </a:lnTo>
                  <a:lnTo>
                    <a:pt x="644" y="231"/>
                  </a:lnTo>
                  <a:lnTo>
                    <a:pt x="639" y="216"/>
                  </a:lnTo>
                  <a:lnTo>
                    <a:pt x="633" y="201"/>
                  </a:lnTo>
                  <a:lnTo>
                    <a:pt x="627" y="187"/>
                  </a:lnTo>
                  <a:lnTo>
                    <a:pt x="620" y="172"/>
                  </a:lnTo>
                  <a:lnTo>
                    <a:pt x="611" y="158"/>
                  </a:lnTo>
                  <a:lnTo>
                    <a:pt x="603" y="146"/>
                  </a:lnTo>
                  <a:lnTo>
                    <a:pt x="594" y="132"/>
                  </a:lnTo>
                  <a:lnTo>
                    <a:pt x="584" y="120"/>
                  </a:lnTo>
                  <a:lnTo>
                    <a:pt x="573" y="107"/>
                  </a:lnTo>
                  <a:lnTo>
                    <a:pt x="562" y="96"/>
                  </a:lnTo>
                  <a:lnTo>
                    <a:pt x="551" y="85"/>
                  </a:lnTo>
                  <a:lnTo>
                    <a:pt x="539" y="76"/>
                  </a:lnTo>
                  <a:lnTo>
                    <a:pt x="526" y="66"/>
                  </a:lnTo>
                  <a:lnTo>
                    <a:pt x="514" y="57"/>
                  </a:lnTo>
                  <a:lnTo>
                    <a:pt x="500" y="48"/>
                  </a:lnTo>
                  <a:lnTo>
                    <a:pt x="487" y="40"/>
                  </a:lnTo>
                  <a:lnTo>
                    <a:pt x="473" y="33"/>
                  </a:lnTo>
                  <a:lnTo>
                    <a:pt x="458" y="26"/>
                  </a:lnTo>
                  <a:lnTo>
                    <a:pt x="443" y="20"/>
                  </a:lnTo>
                  <a:lnTo>
                    <a:pt x="428" y="15"/>
                  </a:lnTo>
                  <a:lnTo>
                    <a:pt x="411" y="10"/>
                  </a:lnTo>
                  <a:lnTo>
                    <a:pt x="396" y="7"/>
                  </a:lnTo>
                  <a:lnTo>
                    <a:pt x="380" y="4"/>
                  </a:lnTo>
                  <a:lnTo>
                    <a:pt x="363" y="2"/>
                  </a:lnTo>
                  <a:lnTo>
                    <a:pt x="347" y="0"/>
                  </a:lnTo>
                  <a:lnTo>
                    <a:pt x="329" y="0"/>
                  </a:lnTo>
                  <a:lnTo>
                    <a:pt x="329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Line 598"/>
            <p:cNvSpPr>
              <a:spLocks noChangeAspect="1" noChangeShapeType="1"/>
            </p:cNvSpPr>
            <p:nvPr/>
          </p:nvSpPr>
          <p:spPr bwMode="auto">
            <a:xfrm flipH="1">
              <a:off x="3913" y="2969"/>
              <a:ext cx="15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91" name="Line 599"/>
            <p:cNvSpPr>
              <a:spLocks noChangeAspect="1" noChangeShapeType="1"/>
            </p:cNvSpPr>
            <p:nvPr/>
          </p:nvSpPr>
          <p:spPr bwMode="auto">
            <a:xfrm flipH="1">
              <a:off x="3913" y="3117"/>
              <a:ext cx="15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92" name="Freeform 600"/>
            <p:cNvSpPr>
              <a:spLocks noChangeAspect="1"/>
            </p:cNvSpPr>
            <p:nvPr/>
          </p:nvSpPr>
          <p:spPr bwMode="auto">
            <a:xfrm>
              <a:off x="4066" y="2969"/>
              <a:ext cx="86" cy="52"/>
            </a:xfrm>
            <a:custGeom>
              <a:avLst/>
              <a:gdLst>
                <a:gd name="T0" fmla="*/ 0 w 549"/>
                <a:gd name="T1" fmla="*/ 0 h 357"/>
                <a:gd name="T2" fmla="*/ 0 w 549"/>
                <a:gd name="T3" fmla="*/ 8 h 357"/>
                <a:gd name="T4" fmla="*/ 13 w 549"/>
                <a:gd name="T5" fmla="*/ 8 h 357"/>
                <a:gd name="T6" fmla="*/ 0 60000 65536"/>
                <a:gd name="T7" fmla="*/ 0 60000 65536"/>
                <a:gd name="T8" fmla="*/ 0 60000 65536"/>
                <a:gd name="T9" fmla="*/ 0 w 549"/>
                <a:gd name="T10" fmla="*/ 0 h 357"/>
                <a:gd name="T11" fmla="*/ 549 w 549"/>
                <a:gd name="T12" fmla="*/ 357 h 3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9" h="357">
                  <a:moveTo>
                    <a:pt x="0" y="0"/>
                  </a:moveTo>
                  <a:lnTo>
                    <a:pt x="0" y="357"/>
                  </a:lnTo>
                  <a:lnTo>
                    <a:pt x="549" y="35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3" name="Freeform 601"/>
            <p:cNvSpPr>
              <a:spLocks noChangeAspect="1"/>
            </p:cNvSpPr>
            <p:nvPr/>
          </p:nvSpPr>
          <p:spPr bwMode="auto">
            <a:xfrm>
              <a:off x="4066" y="3066"/>
              <a:ext cx="86" cy="51"/>
            </a:xfrm>
            <a:custGeom>
              <a:avLst/>
              <a:gdLst>
                <a:gd name="T0" fmla="*/ 0 w 549"/>
                <a:gd name="T1" fmla="*/ 7 h 357"/>
                <a:gd name="T2" fmla="*/ 0 w 549"/>
                <a:gd name="T3" fmla="*/ 0 h 357"/>
                <a:gd name="T4" fmla="*/ 13 w 549"/>
                <a:gd name="T5" fmla="*/ 0 h 357"/>
                <a:gd name="T6" fmla="*/ 0 60000 65536"/>
                <a:gd name="T7" fmla="*/ 0 60000 65536"/>
                <a:gd name="T8" fmla="*/ 0 60000 65536"/>
                <a:gd name="T9" fmla="*/ 0 w 549"/>
                <a:gd name="T10" fmla="*/ 0 h 357"/>
                <a:gd name="T11" fmla="*/ 549 w 549"/>
                <a:gd name="T12" fmla="*/ 357 h 3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9" h="357">
                  <a:moveTo>
                    <a:pt x="0" y="357"/>
                  </a:moveTo>
                  <a:lnTo>
                    <a:pt x="0" y="0"/>
                  </a:lnTo>
                  <a:lnTo>
                    <a:pt x="54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Line 602"/>
            <p:cNvSpPr>
              <a:spLocks noChangeAspect="1" noChangeShapeType="1"/>
            </p:cNvSpPr>
            <p:nvPr/>
          </p:nvSpPr>
          <p:spPr bwMode="auto">
            <a:xfrm flipH="1">
              <a:off x="4267" y="3042"/>
              <a:ext cx="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95" name="AutoShape 603"/>
            <p:cNvSpPr>
              <a:spLocks noChangeAspect="1" noChangeArrowheads="1"/>
            </p:cNvSpPr>
            <p:nvPr/>
          </p:nvSpPr>
          <p:spPr bwMode="auto">
            <a:xfrm>
              <a:off x="3798" y="3071"/>
              <a:ext cx="117" cy="92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6" name="AutoShape 604"/>
            <p:cNvSpPr>
              <a:spLocks noChangeAspect="1" noChangeArrowheads="1"/>
            </p:cNvSpPr>
            <p:nvPr/>
          </p:nvSpPr>
          <p:spPr bwMode="auto">
            <a:xfrm>
              <a:off x="3798" y="2922"/>
              <a:ext cx="117" cy="93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605"/>
            <p:cNvGrpSpPr>
              <a:grpSpLocks noChangeAspect="1"/>
            </p:cNvGrpSpPr>
            <p:nvPr/>
          </p:nvGrpSpPr>
          <p:grpSpPr bwMode="auto">
            <a:xfrm>
              <a:off x="4141" y="2995"/>
              <a:ext cx="126" cy="93"/>
              <a:chOff x="3403" y="2587"/>
              <a:chExt cx="462" cy="364"/>
            </a:xfrm>
          </p:grpSpPr>
          <p:sp>
            <p:nvSpPr>
              <p:cNvPr id="24999" name="Freeform 606"/>
              <p:cNvSpPr>
                <a:spLocks noChangeAspect="1"/>
              </p:cNvSpPr>
              <p:nvPr/>
            </p:nvSpPr>
            <p:spPr bwMode="auto">
              <a:xfrm>
                <a:off x="3408" y="2587"/>
                <a:ext cx="457" cy="181"/>
              </a:xfrm>
              <a:custGeom>
                <a:avLst/>
                <a:gdLst>
                  <a:gd name="T0" fmla="*/ 45 w 914"/>
                  <a:gd name="T1" fmla="*/ 0 h 362"/>
                  <a:gd name="T2" fmla="*/ 77 w 914"/>
                  <a:gd name="T3" fmla="*/ 0 h 362"/>
                  <a:gd name="T4" fmla="*/ 93 w 914"/>
                  <a:gd name="T5" fmla="*/ 0 h 362"/>
                  <a:gd name="T6" fmla="*/ 100 w 914"/>
                  <a:gd name="T7" fmla="*/ 1 h 362"/>
                  <a:gd name="T8" fmla="*/ 104 w 914"/>
                  <a:gd name="T9" fmla="*/ 1 h 362"/>
                  <a:gd name="T10" fmla="*/ 107 w 914"/>
                  <a:gd name="T11" fmla="*/ 1 h 362"/>
                  <a:gd name="T12" fmla="*/ 110 w 914"/>
                  <a:gd name="T13" fmla="*/ 1 h 362"/>
                  <a:gd name="T14" fmla="*/ 112 w 914"/>
                  <a:gd name="T15" fmla="*/ 1 h 362"/>
                  <a:gd name="T16" fmla="*/ 115 w 914"/>
                  <a:gd name="T17" fmla="*/ 1 h 362"/>
                  <a:gd name="T18" fmla="*/ 118 w 914"/>
                  <a:gd name="T19" fmla="*/ 3 h 362"/>
                  <a:gd name="T20" fmla="*/ 121 w 914"/>
                  <a:gd name="T21" fmla="*/ 3 h 362"/>
                  <a:gd name="T22" fmla="*/ 123 w 914"/>
                  <a:gd name="T23" fmla="*/ 3 h 362"/>
                  <a:gd name="T24" fmla="*/ 126 w 914"/>
                  <a:gd name="T25" fmla="*/ 3 h 362"/>
                  <a:gd name="T26" fmla="*/ 131 w 914"/>
                  <a:gd name="T27" fmla="*/ 5 h 362"/>
                  <a:gd name="T28" fmla="*/ 134 w 914"/>
                  <a:gd name="T29" fmla="*/ 6 h 362"/>
                  <a:gd name="T30" fmla="*/ 138 w 914"/>
                  <a:gd name="T31" fmla="*/ 7 h 362"/>
                  <a:gd name="T32" fmla="*/ 140 w 914"/>
                  <a:gd name="T33" fmla="*/ 8 h 362"/>
                  <a:gd name="T34" fmla="*/ 143 w 914"/>
                  <a:gd name="T35" fmla="*/ 10 h 362"/>
                  <a:gd name="T36" fmla="*/ 146 w 914"/>
                  <a:gd name="T37" fmla="*/ 11 h 362"/>
                  <a:gd name="T38" fmla="*/ 149 w 914"/>
                  <a:gd name="T39" fmla="*/ 12 h 362"/>
                  <a:gd name="T40" fmla="*/ 152 w 914"/>
                  <a:gd name="T41" fmla="*/ 14 h 362"/>
                  <a:gd name="T42" fmla="*/ 154 w 914"/>
                  <a:gd name="T43" fmla="*/ 15 h 362"/>
                  <a:gd name="T44" fmla="*/ 156 w 914"/>
                  <a:gd name="T45" fmla="*/ 17 h 362"/>
                  <a:gd name="T46" fmla="*/ 159 w 914"/>
                  <a:gd name="T47" fmla="*/ 19 h 362"/>
                  <a:gd name="T48" fmla="*/ 162 w 914"/>
                  <a:gd name="T49" fmla="*/ 20 h 362"/>
                  <a:gd name="T50" fmla="*/ 164 w 914"/>
                  <a:gd name="T51" fmla="*/ 21 h 362"/>
                  <a:gd name="T52" fmla="*/ 166 w 914"/>
                  <a:gd name="T53" fmla="*/ 23 h 362"/>
                  <a:gd name="T54" fmla="*/ 168 w 914"/>
                  <a:gd name="T55" fmla="*/ 23 h 362"/>
                  <a:gd name="T56" fmla="*/ 171 w 914"/>
                  <a:gd name="T57" fmla="*/ 25 h 362"/>
                  <a:gd name="T58" fmla="*/ 173 w 914"/>
                  <a:gd name="T59" fmla="*/ 26 h 362"/>
                  <a:gd name="T60" fmla="*/ 174 w 914"/>
                  <a:gd name="T61" fmla="*/ 27 h 362"/>
                  <a:gd name="T62" fmla="*/ 175 w 914"/>
                  <a:gd name="T63" fmla="*/ 28 h 362"/>
                  <a:gd name="T64" fmla="*/ 177 w 914"/>
                  <a:gd name="T65" fmla="*/ 29 h 362"/>
                  <a:gd name="T66" fmla="*/ 179 w 914"/>
                  <a:gd name="T67" fmla="*/ 31 h 362"/>
                  <a:gd name="T68" fmla="*/ 180 w 914"/>
                  <a:gd name="T69" fmla="*/ 32 h 362"/>
                  <a:gd name="T70" fmla="*/ 181 w 914"/>
                  <a:gd name="T71" fmla="*/ 33 h 362"/>
                  <a:gd name="T72" fmla="*/ 183 w 914"/>
                  <a:gd name="T73" fmla="*/ 34 h 362"/>
                  <a:gd name="T74" fmla="*/ 185 w 914"/>
                  <a:gd name="T75" fmla="*/ 36 h 362"/>
                  <a:gd name="T76" fmla="*/ 186 w 914"/>
                  <a:gd name="T77" fmla="*/ 37 h 362"/>
                  <a:gd name="T78" fmla="*/ 188 w 914"/>
                  <a:gd name="T79" fmla="*/ 38 h 362"/>
                  <a:gd name="T80" fmla="*/ 190 w 914"/>
                  <a:gd name="T81" fmla="*/ 39 h 362"/>
                  <a:gd name="T82" fmla="*/ 191 w 914"/>
                  <a:gd name="T83" fmla="*/ 41 h 362"/>
                  <a:gd name="T84" fmla="*/ 193 w 914"/>
                  <a:gd name="T85" fmla="*/ 44 h 362"/>
                  <a:gd name="T86" fmla="*/ 195 w 914"/>
                  <a:gd name="T87" fmla="*/ 45 h 362"/>
                  <a:gd name="T88" fmla="*/ 196 w 914"/>
                  <a:gd name="T89" fmla="*/ 46 h 362"/>
                  <a:gd name="T90" fmla="*/ 198 w 914"/>
                  <a:gd name="T91" fmla="*/ 48 h 362"/>
                  <a:gd name="T92" fmla="*/ 201 w 914"/>
                  <a:gd name="T93" fmla="*/ 51 h 362"/>
                  <a:gd name="T94" fmla="*/ 203 w 914"/>
                  <a:gd name="T95" fmla="*/ 54 h 362"/>
                  <a:gd name="T96" fmla="*/ 205 w 914"/>
                  <a:gd name="T97" fmla="*/ 56 h 362"/>
                  <a:gd name="T98" fmla="*/ 206 w 914"/>
                  <a:gd name="T99" fmla="*/ 58 h 362"/>
                  <a:gd name="T100" fmla="*/ 208 w 914"/>
                  <a:gd name="T101" fmla="*/ 61 h 362"/>
                  <a:gd name="T102" fmla="*/ 211 w 914"/>
                  <a:gd name="T103" fmla="*/ 65 h 362"/>
                  <a:gd name="T104" fmla="*/ 213 w 914"/>
                  <a:gd name="T105" fmla="*/ 68 h 362"/>
                  <a:gd name="T106" fmla="*/ 215 w 914"/>
                  <a:gd name="T107" fmla="*/ 71 h 362"/>
                  <a:gd name="T108" fmla="*/ 217 w 914"/>
                  <a:gd name="T109" fmla="*/ 73 h 362"/>
                  <a:gd name="T110" fmla="*/ 219 w 914"/>
                  <a:gd name="T111" fmla="*/ 76 h 362"/>
                  <a:gd name="T112" fmla="*/ 221 w 914"/>
                  <a:gd name="T113" fmla="*/ 79 h 362"/>
                  <a:gd name="T114" fmla="*/ 224 w 914"/>
                  <a:gd name="T115" fmla="*/ 83 h 362"/>
                  <a:gd name="T116" fmla="*/ 225 w 914"/>
                  <a:gd name="T117" fmla="*/ 85 h 362"/>
                  <a:gd name="T118" fmla="*/ 227 w 914"/>
                  <a:gd name="T119" fmla="*/ 87 h 362"/>
                  <a:gd name="T120" fmla="*/ 228 w 914"/>
                  <a:gd name="T121" fmla="*/ 90 h 3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4"/>
                  <a:gd name="T184" fmla="*/ 0 h 362"/>
                  <a:gd name="T185" fmla="*/ 914 w 914"/>
                  <a:gd name="T186" fmla="*/ 362 h 3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4" h="362">
                    <a:moveTo>
                      <a:pt x="0" y="0"/>
                    </a:moveTo>
                    <a:lnTo>
                      <a:pt x="35" y="0"/>
                    </a:lnTo>
                    <a:lnTo>
                      <a:pt x="67" y="0"/>
                    </a:lnTo>
                    <a:lnTo>
                      <a:pt x="98" y="0"/>
                    </a:lnTo>
                    <a:lnTo>
                      <a:pt x="127" y="0"/>
                    </a:lnTo>
                    <a:lnTo>
                      <a:pt x="154" y="0"/>
                    </a:lnTo>
                    <a:lnTo>
                      <a:pt x="179" y="0"/>
                    </a:lnTo>
                    <a:lnTo>
                      <a:pt x="202" y="0"/>
                    </a:lnTo>
                    <a:lnTo>
                      <a:pt x="223" y="0"/>
                    </a:lnTo>
                    <a:lnTo>
                      <a:pt x="243" y="0"/>
                    </a:lnTo>
                    <a:lnTo>
                      <a:pt x="260" y="0"/>
                    </a:lnTo>
                    <a:lnTo>
                      <a:pt x="277" y="0"/>
                    </a:lnTo>
                    <a:lnTo>
                      <a:pt x="292" y="0"/>
                    </a:lnTo>
                    <a:lnTo>
                      <a:pt x="306" y="0"/>
                    </a:lnTo>
                    <a:lnTo>
                      <a:pt x="318" y="0"/>
                    </a:lnTo>
                    <a:lnTo>
                      <a:pt x="330" y="0"/>
                    </a:lnTo>
                    <a:lnTo>
                      <a:pt x="339" y="0"/>
                    </a:lnTo>
                    <a:lnTo>
                      <a:pt x="348" y="0"/>
                    </a:lnTo>
                    <a:lnTo>
                      <a:pt x="358" y="0"/>
                    </a:lnTo>
                    <a:lnTo>
                      <a:pt x="364" y="0"/>
                    </a:lnTo>
                    <a:lnTo>
                      <a:pt x="371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7" y="0"/>
                    </a:lnTo>
                    <a:lnTo>
                      <a:pt x="390" y="0"/>
                    </a:lnTo>
                    <a:lnTo>
                      <a:pt x="393" y="0"/>
                    </a:lnTo>
                    <a:lnTo>
                      <a:pt x="396" y="0"/>
                    </a:lnTo>
                    <a:lnTo>
                      <a:pt x="399" y="1"/>
                    </a:lnTo>
                    <a:lnTo>
                      <a:pt x="402" y="1"/>
                    </a:lnTo>
                    <a:lnTo>
                      <a:pt x="405" y="1"/>
                    </a:lnTo>
                    <a:lnTo>
                      <a:pt x="407" y="1"/>
                    </a:lnTo>
                    <a:lnTo>
                      <a:pt x="410" y="1"/>
                    </a:lnTo>
                    <a:lnTo>
                      <a:pt x="411" y="1"/>
                    </a:lnTo>
                    <a:lnTo>
                      <a:pt x="414" y="1"/>
                    </a:lnTo>
                    <a:lnTo>
                      <a:pt x="417" y="1"/>
                    </a:lnTo>
                    <a:lnTo>
                      <a:pt x="419" y="1"/>
                    </a:lnTo>
                    <a:lnTo>
                      <a:pt x="422" y="3"/>
                    </a:lnTo>
                    <a:lnTo>
                      <a:pt x="423" y="3"/>
                    </a:lnTo>
                    <a:lnTo>
                      <a:pt x="425" y="3"/>
                    </a:lnTo>
                    <a:lnTo>
                      <a:pt x="426" y="3"/>
                    </a:lnTo>
                    <a:lnTo>
                      <a:pt x="428" y="3"/>
                    </a:lnTo>
                    <a:lnTo>
                      <a:pt x="429" y="3"/>
                    </a:lnTo>
                    <a:lnTo>
                      <a:pt x="431" y="3"/>
                    </a:lnTo>
                    <a:lnTo>
                      <a:pt x="433" y="3"/>
                    </a:lnTo>
                    <a:lnTo>
                      <a:pt x="434" y="3"/>
                    </a:lnTo>
                    <a:lnTo>
                      <a:pt x="436" y="3"/>
                    </a:lnTo>
                    <a:lnTo>
                      <a:pt x="437" y="3"/>
                    </a:lnTo>
                    <a:lnTo>
                      <a:pt x="439" y="3"/>
                    </a:lnTo>
                    <a:lnTo>
                      <a:pt x="440" y="5"/>
                    </a:lnTo>
                    <a:lnTo>
                      <a:pt x="442" y="5"/>
                    </a:lnTo>
                    <a:lnTo>
                      <a:pt x="443" y="5"/>
                    </a:lnTo>
                    <a:lnTo>
                      <a:pt x="445" y="5"/>
                    </a:lnTo>
                    <a:lnTo>
                      <a:pt x="446" y="5"/>
                    </a:lnTo>
                    <a:lnTo>
                      <a:pt x="448" y="5"/>
                    </a:lnTo>
                    <a:lnTo>
                      <a:pt x="449" y="5"/>
                    </a:lnTo>
                    <a:lnTo>
                      <a:pt x="451" y="5"/>
                    </a:lnTo>
                    <a:lnTo>
                      <a:pt x="452" y="6"/>
                    </a:lnTo>
                    <a:lnTo>
                      <a:pt x="454" y="6"/>
                    </a:lnTo>
                    <a:lnTo>
                      <a:pt x="455" y="6"/>
                    </a:lnTo>
                    <a:lnTo>
                      <a:pt x="457" y="6"/>
                    </a:lnTo>
                    <a:lnTo>
                      <a:pt x="460" y="6"/>
                    </a:lnTo>
                    <a:lnTo>
                      <a:pt x="462" y="6"/>
                    </a:lnTo>
                    <a:lnTo>
                      <a:pt x="465" y="8"/>
                    </a:lnTo>
                    <a:lnTo>
                      <a:pt x="466" y="8"/>
                    </a:lnTo>
                    <a:lnTo>
                      <a:pt x="469" y="8"/>
                    </a:lnTo>
                    <a:lnTo>
                      <a:pt x="471" y="8"/>
                    </a:lnTo>
                    <a:lnTo>
                      <a:pt x="474" y="9"/>
                    </a:lnTo>
                    <a:lnTo>
                      <a:pt x="475" y="9"/>
                    </a:lnTo>
                    <a:lnTo>
                      <a:pt x="477" y="9"/>
                    </a:lnTo>
                    <a:lnTo>
                      <a:pt x="478" y="9"/>
                    </a:lnTo>
                    <a:lnTo>
                      <a:pt x="481" y="9"/>
                    </a:lnTo>
                    <a:lnTo>
                      <a:pt x="483" y="9"/>
                    </a:lnTo>
                    <a:lnTo>
                      <a:pt x="485" y="11"/>
                    </a:lnTo>
                    <a:lnTo>
                      <a:pt x="486" y="11"/>
                    </a:lnTo>
                    <a:lnTo>
                      <a:pt x="488" y="11"/>
                    </a:lnTo>
                    <a:lnTo>
                      <a:pt x="489" y="11"/>
                    </a:lnTo>
                    <a:lnTo>
                      <a:pt x="491" y="11"/>
                    </a:lnTo>
                    <a:lnTo>
                      <a:pt x="492" y="12"/>
                    </a:lnTo>
                    <a:lnTo>
                      <a:pt x="494" y="12"/>
                    </a:lnTo>
                    <a:lnTo>
                      <a:pt x="495" y="12"/>
                    </a:lnTo>
                    <a:lnTo>
                      <a:pt x="497" y="12"/>
                    </a:lnTo>
                    <a:lnTo>
                      <a:pt x="498" y="14"/>
                    </a:lnTo>
                    <a:lnTo>
                      <a:pt x="500" y="14"/>
                    </a:lnTo>
                    <a:lnTo>
                      <a:pt x="501" y="14"/>
                    </a:lnTo>
                    <a:lnTo>
                      <a:pt x="503" y="14"/>
                    </a:lnTo>
                    <a:lnTo>
                      <a:pt x="504" y="15"/>
                    </a:lnTo>
                    <a:lnTo>
                      <a:pt x="506" y="15"/>
                    </a:lnTo>
                    <a:lnTo>
                      <a:pt x="507" y="15"/>
                    </a:lnTo>
                    <a:lnTo>
                      <a:pt x="509" y="17"/>
                    </a:lnTo>
                    <a:lnTo>
                      <a:pt x="512" y="17"/>
                    </a:lnTo>
                    <a:lnTo>
                      <a:pt x="514" y="18"/>
                    </a:lnTo>
                    <a:lnTo>
                      <a:pt x="517" y="18"/>
                    </a:lnTo>
                    <a:lnTo>
                      <a:pt x="518" y="20"/>
                    </a:lnTo>
                    <a:lnTo>
                      <a:pt x="521" y="20"/>
                    </a:lnTo>
                    <a:lnTo>
                      <a:pt x="524" y="21"/>
                    </a:lnTo>
                    <a:lnTo>
                      <a:pt x="527" y="21"/>
                    </a:lnTo>
                    <a:lnTo>
                      <a:pt x="529" y="23"/>
                    </a:lnTo>
                    <a:lnTo>
                      <a:pt x="532" y="23"/>
                    </a:lnTo>
                    <a:lnTo>
                      <a:pt x="533" y="24"/>
                    </a:lnTo>
                    <a:lnTo>
                      <a:pt x="536" y="24"/>
                    </a:lnTo>
                    <a:lnTo>
                      <a:pt x="538" y="26"/>
                    </a:lnTo>
                    <a:lnTo>
                      <a:pt x="540" y="26"/>
                    </a:lnTo>
                    <a:lnTo>
                      <a:pt x="543" y="26"/>
                    </a:lnTo>
                    <a:lnTo>
                      <a:pt x="544" y="27"/>
                    </a:lnTo>
                    <a:lnTo>
                      <a:pt x="546" y="27"/>
                    </a:lnTo>
                    <a:lnTo>
                      <a:pt x="547" y="27"/>
                    </a:lnTo>
                    <a:lnTo>
                      <a:pt x="549" y="29"/>
                    </a:lnTo>
                    <a:lnTo>
                      <a:pt x="550" y="29"/>
                    </a:lnTo>
                    <a:lnTo>
                      <a:pt x="552" y="29"/>
                    </a:lnTo>
                    <a:lnTo>
                      <a:pt x="552" y="30"/>
                    </a:lnTo>
                    <a:lnTo>
                      <a:pt x="553" y="30"/>
                    </a:lnTo>
                    <a:lnTo>
                      <a:pt x="555" y="32"/>
                    </a:lnTo>
                    <a:lnTo>
                      <a:pt x="556" y="32"/>
                    </a:lnTo>
                    <a:lnTo>
                      <a:pt x="558" y="32"/>
                    </a:lnTo>
                    <a:lnTo>
                      <a:pt x="559" y="34"/>
                    </a:lnTo>
                    <a:lnTo>
                      <a:pt x="561" y="34"/>
                    </a:lnTo>
                    <a:lnTo>
                      <a:pt x="562" y="35"/>
                    </a:lnTo>
                    <a:lnTo>
                      <a:pt x="564" y="35"/>
                    </a:lnTo>
                    <a:lnTo>
                      <a:pt x="566" y="35"/>
                    </a:lnTo>
                    <a:lnTo>
                      <a:pt x="567" y="37"/>
                    </a:lnTo>
                    <a:lnTo>
                      <a:pt x="569" y="38"/>
                    </a:lnTo>
                    <a:lnTo>
                      <a:pt x="570" y="38"/>
                    </a:lnTo>
                    <a:lnTo>
                      <a:pt x="572" y="40"/>
                    </a:lnTo>
                    <a:lnTo>
                      <a:pt x="575" y="40"/>
                    </a:lnTo>
                    <a:lnTo>
                      <a:pt x="576" y="41"/>
                    </a:lnTo>
                    <a:lnTo>
                      <a:pt x="579" y="43"/>
                    </a:lnTo>
                    <a:lnTo>
                      <a:pt x="581" y="44"/>
                    </a:lnTo>
                    <a:lnTo>
                      <a:pt x="584" y="44"/>
                    </a:lnTo>
                    <a:lnTo>
                      <a:pt x="585" y="46"/>
                    </a:lnTo>
                    <a:lnTo>
                      <a:pt x="588" y="47"/>
                    </a:lnTo>
                    <a:lnTo>
                      <a:pt x="590" y="49"/>
                    </a:lnTo>
                    <a:lnTo>
                      <a:pt x="592" y="49"/>
                    </a:lnTo>
                    <a:lnTo>
                      <a:pt x="593" y="50"/>
                    </a:lnTo>
                    <a:lnTo>
                      <a:pt x="595" y="50"/>
                    </a:lnTo>
                    <a:lnTo>
                      <a:pt x="598" y="52"/>
                    </a:lnTo>
                    <a:lnTo>
                      <a:pt x="599" y="53"/>
                    </a:lnTo>
                    <a:lnTo>
                      <a:pt x="601" y="53"/>
                    </a:lnTo>
                    <a:lnTo>
                      <a:pt x="602" y="55"/>
                    </a:lnTo>
                    <a:lnTo>
                      <a:pt x="604" y="55"/>
                    </a:lnTo>
                    <a:lnTo>
                      <a:pt x="605" y="56"/>
                    </a:lnTo>
                    <a:lnTo>
                      <a:pt x="607" y="56"/>
                    </a:lnTo>
                    <a:lnTo>
                      <a:pt x="608" y="58"/>
                    </a:lnTo>
                    <a:lnTo>
                      <a:pt x="610" y="58"/>
                    </a:lnTo>
                    <a:lnTo>
                      <a:pt x="611" y="60"/>
                    </a:lnTo>
                    <a:lnTo>
                      <a:pt x="613" y="60"/>
                    </a:lnTo>
                    <a:lnTo>
                      <a:pt x="613" y="61"/>
                    </a:lnTo>
                    <a:lnTo>
                      <a:pt x="614" y="61"/>
                    </a:lnTo>
                    <a:lnTo>
                      <a:pt x="616" y="61"/>
                    </a:lnTo>
                    <a:lnTo>
                      <a:pt x="618" y="63"/>
                    </a:lnTo>
                    <a:lnTo>
                      <a:pt x="619" y="63"/>
                    </a:lnTo>
                    <a:lnTo>
                      <a:pt x="621" y="64"/>
                    </a:lnTo>
                    <a:lnTo>
                      <a:pt x="622" y="66"/>
                    </a:lnTo>
                    <a:lnTo>
                      <a:pt x="624" y="66"/>
                    </a:lnTo>
                    <a:lnTo>
                      <a:pt x="625" y="67"/>
                    </a:lnTo>
                    <a:lnTo>
                      <a:pt x="628" y="69"/>
                    </a:lnTo>
                    <a:lnTo>
                      <a:pt x="630" y="69"/>
                    </a:lnTo>
                    <a:lnTo>
                      <a:pt x="631" y="70"/>
                    </a:lnTo>
                    <a:lnTo>
                      <a:pt x="634" y="72"/>
                    </a:lnTo>
                    <a:lnTo>
                      <a:pt x="636" y="73"/>
                    </a:lnTo>
                    <a:lnTo>
                      <a:pt x="637" y="73"/>
                    </a:lnTo>
                    <a:lnTo>
                      <a:pt x="639" y="75"/>
                    </a:lnTo>
                    <a:lnTo>
                      <a:pt x="642" y="76"/>
                    </a:lnTo>
                    <a:lnTo>
                      <a:pt x="643" y="76"/>
                    </a:lnTo>
                    <a:lnTo>
                      <a:pt x="645" y="78"/>
                    </a:lnTo>
                    <a:lnTo>
                      <a:pt x="647" y="78"/>
                    </a:lnTo>
                    <a:lnTo>
                      <a:pt x="647" y="79"/>
                    </a:lnTo>
                    <a:lnTo>
                      <a:pt x="648" y="79"/>
                    </a:lnTo>
                    <a:lnTo>
                      <a:pt x="650" y="81"/>
                    </a:lnTo>
                    <a:lnTo>
                      <a:pt x="651" y="81"/>
                    </a:lnTo>
                    <a:lnTo>
                      <a:pt x="651" y="82"/>
                    </a:lnTo>
                    <a:lnTo>
                      <a:pt x="653" y="82"/>
                    </a:lnTo>
                    <a:lnTo>
                      <a:pt x="654" y="82"/>
                    </a:lnTo>
                    <a:lnTo>
                      <a:pt x="656" y="84"/>
                    </a:lnTo>
                    <a:lnTo>
                      <a:pt x="657" y="86"/>
                    </a:lnTo>
                    <a:lnTo>
                      <a:pt x="659" y="86"/>
                    </a:lnTo>
                    <a:lnTo>
                      <a:pt x="660" y="87"/>
                    </a:lnTo>
                    <a:lnTo>
                      <a:pt x="662" y="87"/>
                    </a:lnTo>
                    <a:lnTo>
                      <a:pt x="662" y="89"/>
                    </a:lnTo>
                    <a:lnTo>
                      <a:pt x="663" y="89"/>
                    </a:lnTo>
                    <a:lnTo>
                      <a:pt x="665" y="90"/>
                    </a:lnTo>
                    <a:lnTo>
                      <a:pt x="666" y="90"/>
                    </a:lnTo>
                    <a:lnTo>
                      <a:pt x="666" y="92"/>
                    </a:lnTo>
                    <a:lnTo>
                      <a:pt x="668" y="92"/>
                    </a:lnTo>
                    <a:lnTo>
                      <a:pt x="669" y="93"/>
                    </a:lnTo>
                    <a:lnTo>
                      <a:pt x="671" y="95"/>
                    </a:lnTo>
                    <a:lnTo>
                      <a:pt x="673" y="95"/>
                    </a:lnTo>
                    <a:lnTo>
                      <a:pt x="674" y="96"/>
                    </a:lnTo>
                    <a:lnTo>
                      <a:pt x="677" y="98"/>
                    </a:lnTo>
                    <a:lnTo>
                      <a:pt x="679" y="98"/>
                    </a:lnTo>
                    <a:lnTo>
                      <a:pt x="680" y="99"/>
                    </a:lnTo>
                    <a:lnTo>
                      <a:pt x="682" y="101"/>
                    </a:lnTo>
                    <a:lnTo>
                      <a:pt x="683" y="102"/>
                    </a:lnTo>
                    <a:lnTo>
                      <a:pt x="685" y="102"/>
                    </a:lnTo>
                    <a:lnTo>
                      <a:pt x="686" y="104"/>
                    </a:lnTo>
                    <a:lnTo>
                      <a:pt x="688" y="105"/>
                    </a:lnTo>
                    <a:lnTo>
                      <a:pt x="689" y="105"/>
                    </a:lnTo>
                    <a:lnTo>
                      <a:pt x="691" y="107"/>
                    </a:lnTo>
                    <a:lnTo>
                      <a:pt x="692" y="108"/>
                    </a:lnTo>
                    <a:lnTo>
                      <a:pt x="694" y="108"/>
                    </a:lnTo>
                    <a:lnTo>
                      <a:pt x="694" y="110"/>
                    </a:lnTo>
                    <a:lnTo>
                      <a:pt x="695" y="110"/>
                    </a:lnTo>
                    <a:lnTo>
                      <a:pt x="697" y="112"/>
                    </a:lnTo>
                    <a:lnTo>
                      <a:pt x="699" y="112"/>
                    </a:lnTo>
                    <a:lnTo>
                      <a:pt x="699" y="113"/>
                    </a:lnTo>
                    <a:lnTo>
                      <a:pt x="700" y="113"/>
                    </a:lnTo>
                    <a:lnTo>
                      <a:pt x="702" y="115"/>
                    </a:lnTo>
                    <a:lnTo>
                      <a:pt x="703" y="116"/>
                    </a:lnTo>
                    <a:lnTo>
                      <a:pt x="705" y="118"/>
                    </a:lnTo>
                    <a:lnTo>
                      <a:pt x="706" y="118"/>
                    </a:lnTo>
                    <a:lnTo>
                      <a:pt x="708" y="119"/>
                    </a:lnTo>
                    <a:lnTo>
                      <a:pt x="708" y="121"/>
                    </a:lnTo>
                    <a:lnTo>
                      <a:pt x="709" y="121"/>
                    </a:lnTo>
                    <a:lnTo>
                      <a:pt x="711" y="122"/>
                    </a:lnTo>
                    <a:lnTo>
                      <a:pt x="712" y="122"/>
                    </a:lnTo>
                    <a:lnTo>
                      <a:pt x="712" y="124"/>
                    </a:lnTo>
                    <a:lnTo>
                      <a:pt x="714" y="124"/>
                    </a:lnTo>
                    <a:lnTo>
                      <a:pt x="714" y="125"/>
                    </a:lnTo>
                    <a:lnTo>
                      <a:pt x="715" y="125"/>
                    </a:lnTo>
                    <a:lnTo>
                      <a:pt x="717" y="127"/>
                    </a:lnTo>
                    <a:lnTo>
                      <a:pt x="718" y="128"/>
                    </a:lnTo>
                    <a:lnTo>
                      <a:pt x="720" y="128"/>
                    </a:lnTo>
                    <a:lnTo>
                      <a:pt x="720" y="130"/>
                    </a:lnTo>
                    <a:lnTo>
                      <a:pt x="721" y="130"/>
                    </a:lnTo>
                    <a:lnTo>
                      <a:pt x="723" y="131"/>
                    </a:lnTo>
                    <a:lnTo>
                      <a:pt x="725" y="133"/>
                    </a:lnTo>
                    <a:lnTo>
                      <a:pt x="726" y="133"/>
                    </a:lnTo>
                    <a:lnTo>
                      <a:pt x="728" y="134"/>
                    </a:lnTo>
                    <a:lnTo>
                      <a:pt x="729" y="136"/>
                    </a:lnTo>
                    <a:lnTo>
                      <a:pt x="731" y="138"/>
                    </a:lnTo>
                    <a:lnTo>
                      <a:pt x="732" y="138"/>
                    </a:lnTo>
                    <a:lnTo>
                      <a:pt x="734" y="139"/>
                    </a:lnTo>
                    <a:lnTo>
                      <a:pt x="735" y="139"/>
                    </a:lnTo>
                    <a:lnTo>
                      <a:pt x="735" y="141"/>
                    </a:lnTo>
                    <a:lnTo>
                      <a:pt x="737" y="141"/>
                    </a:lnTo>
                    <a:lnTo>
                      <a:pt x="738" y="142"/>
                    </a:lnTo>
                    <a:lnTo>
                      <a:pt x="740" y="144"/>
                    </a:lnTo>
                    <a:lnTo>
                      <a:pt x="741" y="144"/>
                    </a:lnTo>
                    <a:lnTo>
                      <a:pt x="743" y="145"/>
                    </a:lnTo>
                    <a:lnTo>
                      <a:pt x="744" y="147"/>
                    </a:lnTo>
                    <a:lnTo>
                      <a:pt x="746" y="147"/>
                    </a:lnTo>
                    <a:lnTo>
                      <a:pt x="747" y="148"/>
                    </a:lnTo>
                    <a:lnTo>
                      <a:pt x="749" y="150"/>
                    </a:lnTo>
                    <a:lnTo>
                      <a:pt x="751" y="150"/>
                    </a:lnTo>
                    <a:lnTo>
                      <a:pt x="751" y="151"/>
                    </a:lnTo>
                    <a:lnTo>
                      <a:pt x="752" y="151"/>
                    </a:lnTo>
                    <a:lnTo>
                      <a:pt x="752" y="153"/>
                    </a:lnTo>
                    <a:lnTo>
                      <a:pt x="754" y="153"/>
                    </a:lnTo>
                    <a:lnTo>
                      <a:pt x="754" y="154"/>
                    </a:lnTo>
                    <a:lnTo>
                      <a:pt x="755" y="154"/>
                    </a:lnTo>
                    <a:lnTo>
                      <a:pt x="755" y="156"/>
                    </a:lnTo>
                    <a:lnTo>
                      <a:pt x="757" y="156"/>
                    </a:lnTo>
                    <a:lnTo>
                      <a:pt x="757" y="157"/>
                    </a:lnTo>
                    <a:lnTo>
                      <a:pt x="758" y="157"/>
                    </a:lnTo>
                    <a:lnTo>
                      <a:pt x="758" y="159"/>
                    </a:lnTo>
                    <a:lnTo>
                      <a:pt x="760" y="160"/>
                    </a:lnTo>
                    <a:lnTo>
                      <a:pt x="761" y="160"/>
                    </a:lnTo>
                    <a:lnTo>
                      <a:pt x="763" y="162"/>
                    </a:lnTo>
                    <a:lnTo>
                      <a:pt x="763" y="164"/>
                    </a:lnTo>
                    <a:lnTo>
                      <a:pt x="764" y="165"/>
                    </a:lnTo>
                    <a:lnTo>
                      <a:pt x="766" y="167"/>
                    </a:lnTo>
                    <a:lnTo>
                      <a:pt x="767" y="168"/>
                    </a:lnTo>
                    <a:lnTo>
                      <a:pt x="769" y="170"/>
                    </a:lnTo>
                    <a:lnTo>
                      <a:pt x="770" y="171"/>
                    </a:lnTo>
                    <a:lnTo>
                      <a:pt x="772" y="173"/>
                    </a:lnTo>
                    <a:lnTo>
                      <a:pt x="773" y="174"/>
                    </a:lnTo>
                    <a:lnTo>
                      <a:pt x="775" y="176"/>
                    </a:lnTo>
                    <a:lnTo>
                      <a:pt x="776" y="177"/>
                    </a:lnTo>
                    <a:lnTo>
                      <a:pt x="776" y="179"/>
                    </a:lnTo>
                    <a:lnTo>
                      <a:pt x="778" y="179"/>
                    </a:lnTo>
                    <a:lnTo>
                      <a:pt x="780" y="180"/>
                    </a:lnTo>
                    <a:lnTo>
                      <a:pt x="781" y="182"/>
                    </a:lnTo>
                    <a:lnTo>
                      <a:pt x="781" y="183"/>
                    </a:lnTo>
                    <a:lnTo>
                      <a:pt x="783" y="183"/>
                    </a:lnTo>
                    <a:lnTo>
                      <a:pt x="783" y="185"/>
                    </a:lnTo>
                    <a:lnTo>
                      <a:pt x="784" y="186"/>
                    </a:lnTo>
                    <a:lnTo>
                      <a:pt x="786" y="188"/>
                    </a:lnTo>
                    <a:lnTo>
                      <a:pt x="787" y="188"/>
                    </a:lnTo>
                    <a:lnTo>
                      <a:pt x="787" y="189"/>
                    </a:lnTo>
                    <a:lnTo>
                      <a:pt x="789" y="191"/>
                    </a:lnTo>
                    <a:lnTo>
                      <a:pt x="789" y="193"/>
                    </a:lnTo>
                    <a:lnTo>
                      <a:pt x="790" y="193"/>
                    </a:lnTo>
                    <a:lnTo>
                      <a:pt x="792" y="194"/>
                    </a:lnTo>
                    <a:lnTo>
                      <a:pt x="792" y="196"/>
                    </a:lnTo>
                    <a:lnTo>
                      <a:pt x="793" y="197"/>
                    </a:lnTo>
                    <a:lnTo>
                      <a:pt x="795" y="199"/>
                    </a:lnTo>
                    <a:lnTo>
                      <a:pt x="796" y="200"/>
                    </a:lnTo>
                    <a:lnTo>
                      <a:pt x="798" y="202"/>
                    </a:lnTo>
                    <a:lnTo>
                      <a:pt x="799" y="203"/>
                    </a:lnTo>
                    <a:lnTo>
                      <a:pt x="801" y="206"/>
                    </a:lnTo>
                    <a:lnTo>
                      <a:pt x="802" y="208"/>
                    </a:lnTo>
                    <a:lnTo>
                      <a:pt x="804" y="209"/>
                    </a:lnTo>
                    <a:lnTo>
                      <a:pt x="806" y="212"/>
                    </a:lnTo>
                    <a:lnTo>
                      <a:pt x="807" y="214"/>
                    </a:lnTo>
                    <a:lnTo>
                      <a:pt x="809" y="215"/>
                    </a:lnTo>
                    <a:lnTo>
                      <a:pt x="810" y="217"/>
                    </a:lnTo>
                    <a:lnTo>
                      <a:pt x="812" y="219"/>
                    </a:lnTo>
                    <a:lnTo>
                      <a:pt x="813" y="220"/>
                    </a:lnTo>
                    <a:lnTo>
                      <a:pt x="815" y="222"/>
                    </a:lnTo>
                    <a:lnTo>
                      <a:pt x="815" y="223"/>
                    </a:lnTo>
                    <a:lnTo>
                      <a:pt x="816" y="225"/>
                    </a:lnTo>
                    <a:lnTo>
                      <a:pt x="818" y="226"/>
                    </a:lnTo>
                    <a:lnTo>
                      <a:pt x="819" y="228"/>
                    </a:lnTo>
                    <a:lnTo>
                      <a:pt x="819" y="229"/>
                    </a:lnTo>
                    <a:lnTo>
                      <a:pt x="821" y="231"/>
                    </a:lnTo>
                    <a:lnTo>
                      <a:pt x="822" y="231"/>
                    </a:lnTo>
                    <a:lnTo>
                      <a:pt x="822" y="232"/>
                    </a:lnTo>
                    <a:lnTo>
                      <a:pt x="824" y="234"/>
                    </a:lnTo>
                    <a:lnTo>
                      <a:pt x="824" y="235"/>
                    </a:lnTo>
                    <a:lnTo>
                      <a:pt x="825" y="237"/>
                    </a:lnTo>
                    <a:lnTo>
                      <a:pt x="827" y="237"/>
                    </a:lnTo>
                    <a:lnTo>
                      <a:pt x="827" y="238"/>
                    </a:lnTo>
                    <a:lnTo>
                      <a:pt x="828" y="240"/>
                    </a:lnTo>
                    <a:lnTo>
                      <a:pt x="830" y="241"/>
                    </a:lnTo>
                    <a:lnTo>
                      <a:pt x="830" y="243"/>
                    </a:lnTo>
                    <a:lnTo>
                      <a:pt x="832" y="245"/>
                    </a:lnTo>
                    <a:lnTo>
                      <a:pt x="833" y="248"/>
                    </a:lnTo>
                    <a:lnTo>
                      <a:pt x="835" y="249"/>
                    </a:lnTo>
                    <a:lnTo>
                      <a:pt x="836" y="251"/>
                    </a:lnTo>
                    <a:lnTo>
                      <a:pt x="838" y="254"/>
                    </a:lnTo>
                    <a:lnTo>
                      <a:pt x="839" y="255"/>
                    </a:lnTo>
                    <a:lnTo>
                      <a:pt x="841" y="258"/>
                    </a:lnTo>
                    <a:lnTo>
                      <a:pt x="842" y="260"/>
                    </a:lnTo>
                    <a:lnTo>
                      <a:pt x="844" y="263"/>
                    </a:lnTo>
                    <a:lnTo>
                      <a:pt x="845" y="264"/>
                    </a:lnTo>
                    <a:lnTo>
                      <a:pt x="847" y="266"/>
                    </a:lnTo>
                    <a:lnTo>
                      <a:pt x="848" y="269"/>
                    </a:lnTo>
                    <a:lnTo>
                      <a:pt x="850" y="271"/>
                    </a:lnTo>
                    <a:lnTo>
                      <a:pt x="851" y="272"/>
                    </a:lnTo>
                    <a:lnTo>
                      <a:pt x="853" y="274"/>
                    </a:lnTo>
                    <a:lnTo>
                      <a:pt x="853" y="275"/>
                    </a:lnTo>
                    <a:lnTo>
                      <a:pt x="854" y="277"/>
                    </a:lnTo>
                    <a:lnTo>
                      <a:pt x="856" y="278"/>
                    </a:lnTo>
                    <a:lnTo>
                      <a:pt x="856" y="280"/>
                    </a:lnTo>
                    <a:lnTo>
                      <a:pt x="858" y="281"/>
                    </a:lnTo>
                    <a:lnTo>
                      <a:pt x="859" y="281"/>
                    </a:lnTo>
                    <a:lnTo>
                      <a:pt x="859" y="283"/>
                    </a:lnTo>
                    <a:lnTo>
                      <a:pt x="861" y="284"/>
                    </a:lnTo>
                    <a:lnTo>
                      <a:pt x="861" y="286"/>
                    </a:lnTo>
                    <a:lnTo>
                      <a:pt x="862" y="287"/>
                    </a:lnTo>
                    <a:lnTo>
                      <a:pt x="864" y="289"/>
                    </a:lnTo>
                    <a:lnTo>
                      <a:pt x="864" y="290"/>
                    </a:lnTo>
                    <a:lnTo>
                      <a:pt x="865" y="290"/>
                    </a:lnTo>
                    <a:lnTo>
                      <a:pt x="867" y="292"/>
                    </a:lnTo>
                    <a:lnTo>
                      <a:pt x="867" y="293"/>
                    </a:lnTo>
                    <a:lnTo>
                      <a:pt x="868" y="295"/>
                    </a:lnTo>
                    <a:lnTo>
                      <a:pt x="870" y="298"/>
                    </a:lnTo>
                    <a:lnTo>
                      <a:pt x="871" y="300"/>
                    </a:lnTo>
                    <a:lnTo>
                      <a:pt x="873" y="301"/>
                    </a:lnTo>
                    <a:lnTo>
                      <a:pt x="874" y="303"/>
                    </a:lnTo>
                    <a:lnTo>
                      <a:pt x="876" y="306"/>
                    </a:lnTo>
                    <a:lnTo>
                      <a:pt x="877" y="307"/>
                    </a:lnTo>
                    <a:lnTo>
                      <a:pt x="879" y="310"/>
                    </a:lnTo>
                    <a:lnTo>
                      <a:pt x="880" y="312"/>
                    </a:lnTo>
                    <a:lnTo>
                      <a:pt x="882" y="315"/>
                    </a:lnTo>
                    <a:lnTo>
                      <a:pt x="884" y="316"/>
                    </a:lnTo>
                    <a:lnTo>
                      <a:pt x="885" y="319"/>
                    </a:lnTo>
                    <a:lnTo>
                      <a:pt x="887" y="321"/>
                    </a:lnTo>
                    <a:lnTo>
                      <a:pt x="888" y="324"/>
                    </a:lnTo>
                    <a:lnTo>
                      <a:pt x="890" y="326"/>
                    </a:lnTo>
                    <a:lnTo>
                      <a:pt x="891" y="327"/>
                    </a:lnTo>
                    <a:lnTo>
                      <a:pt x="893" y="329"/>
                    </a:lnTo>
                    <a:lnTo>
                      <a:pt x="893" y="330"/>
                    </a:lnTo>
                    <a:lnTo>
                      <a:pt x="894" y="332"/>
                    </a:lnTo>
                    <a:lnTo>
                      <a:pt x="896" y="333"/>
                    </a:lnTo>
                    <a:lnTo>
                      <a:pt x="896" y="335"/>
                    </a:lnTo>
                    <a:lnTo>
                      <a:pt x="897" y="336"/>
                    </a:lnTo>
                    <a:lnTo>
                      <a:pt x="899" y="338"/>
                    </a:lnTo>
                    <a:lnTo>
                      <a:pt x="899" y="339"/>
                    </a:lnTo>
                    <a:lnTo>
                      <a:pt x="900" y="341"/>
                    </a:lnTo>
                    <a:lnTo>
                      <a:pt x="900" y="342"/>
                    </a:lnTo>
                    <a:lnTo>
                      <a:pt x="902" y="342"/>
                    </a:lnTo>
                    <a:lnTo>
                      <a:pt x="902" y="344"/>
                    </a:lnTo>
                    <a:lnTo>
                      <a:pt x="903" y="345"/>
                    </a:lnTo>
                    <a:lnTo>
                      <a:pt x="903" y="347"/>
                    </a:lnTo>
                    <a:lnTo>
                      <a:pt x="905" y="348"/>
                    </a:lnTo>
                    <a:lnTo>
                      <a:pt x="906" y="350"/>
                    </a:lnTo>
                    <a:lnTo>
                      <a:pt x="908" y="352"/>
                    </a:lnTo>
                    <a:lnTo>
                      <a:pt x="908" y="353"/>
                    </a:lnTo>
                    <a:lnTo>
                      <a:pt x="909" y="355"/>
                    </a:lnTo>
                    <a:lnTo>
                      <a:pt x="909" y="358"/>
                    </a:lnTo>
                    <a:lnTo>
                      <a:pt x="911" y="359"/>
                    </a:lnTo>
                    <a:lnTo>
                      <a:pt x="913" y="361"/>
                    </a:lnTo>
                    <a:lnTo>
                      <a:pt x="914" y="362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0" name="Freeform 607"/>
              <p:cNvSpPr>
                <a:spLocks noChangeAspect="1"/>
              </p:cNvSpPr>
              <p:nvPr/>
            </p:nvSpPr>
            <p:spPr bwMode="auto">
              <a:xfrm>
                <a:off x="3408" y="2770"/>
                <a:ext cx="457" cy="181"/>
              </a:xfrm>
              <a:custGeom>
                <a:avLst/>
                <a:gdLst>
                  <a:gd name="T0" fmla="*/ 45 w 914"/>
                  <a:gd name="T1" fmla="*/ 90 h 363"/>
                  <a:gd name="T2" fmla="*/ 77 w 914"/>
                  <a:gd name="T3" fmla="*/ 90 h 363"/>
                  <a:gd name="T4" fmla="*/ 93 w 914"/>
                  <a:gd name="T5" fmla="*/ 90 h 363"/>
                  <a:gd name="T6" fmla="*/ 100 w 914"/>
                  <a:gd name="T7" fmla="*/ 90 h 363"/>
                  <a:gd name="T8" fmla="*/ 104 w 914"/>
                  <a:gd name="T9" fmla="*/ 90 h 363"/>
                  <a:gd name="T10" fmla="*/ 107 w 914"/>
                  <a:gd name="T11" fmla="*/ 90 h 363"/>
                  <a:gd name="T12" fmla="*/ 110 w 914"/>
                  <a:gd name="T13" fmla="*/ 90 h 363"/>
                  <a:gd name="T14" fmla="*/ 112 w 914"/>
                  <a:gd name="T15" fmla="*/ 89 h 363"/>
                  <a:gd name="T16" fmla="*/ 115 w 914"/>
                  <a:gd name="T17" fmla="*/ 89 h 363"/>
                  <a:gd name="T18" fmla="*/ 118 w 914"/>
                  <a:gd name="T19" fmla="*/ 88 h 363"/>
                  <a:gd name="T20" fmla="*/ 121 w 914"/>
                  <a:gd name="T21" fmla="*/ 88 h 363"/>
                  <a:gd name="T22" fmla="*/ 123 w 914"/>
                  <a:gd name="T23" fmla="*/ 87 h 363"/>
                  <a:gd name="T24" fmla="*/ 126 w 914"/>
                  <a:gd name="T25" fmla="*/ 86 h 363"/>
                  <a:gd name="T26" fmla="*/ 131 w 914"/>
                  <a:gd name="T27" fmla="*/ 85 h 363"/>
                  <a:gd name="T28" fmla="*/ 134 w 914"/>
                  <a:gd name="T29" fmla="*/ 84 h 363"/>
                  <a:gd name="T30" fmla="*/ 138 w 914"/>
                  <a:gd name="T31" fmla="*/ 83 h 363"/>
                  <a:gd name="T32" fmla="*/ 140 w 914"/>
                  <a:gd name="T33" fmla="*/ 82 h 363"/>
                  <a:gd name="T34" fmla="*/ 143 w 914"/>
                  <a:gd name="T35" fmla="*/ 81 h 363"/>
                  <a:gd name="T36" fmla="*/ 146 w 914"/>
                  <a:gd name="T37" fmla="*/ 79 h 363"/>
                  <a:gd name="T38" fmla="*/ 149 w 914"/>
                  <a:gd name="T39" fmla="*/ 78 h 363"/>
                  <a:gd name="T40" fmla="*/ 152 w 914"/>
                  <a:gd name="T41" fmla="*/ 76 h 363"/>
                  <a:gd name="T42" fmla="*/ 154 w 914"/>
                  <a:gd name="T43" fmla="*/ 75 h 363"/>
                  <a:gd name="T44" fmla="*/ 156 w 914"/>
                  <a:gd name="T45" fmla="*/ 74 h 363"/>
                  <a:gd name="T46" fmla="*/ 159 w 914"/>
                  <a:gd name="T47" fmla="*/ 72 h 363"/>
                  <a:gd name="T48" fmla="*/ 162 w 914"/>
                  <a:gd name="T49" fmla="*/ 70 h 363"/>
                  <a:gd name="T50" fmla="*/ 164 w 914"/>
                  <a:gd name="T51" fmla="*/ 69 h 363"/>
                  <a:gd name="T52" fmla="*/ 166 w 914"/>
                  <a:gd name="T53" fmla="*/ 68 h 363"/>
                  <a:gd name="T54" fmla="*/ 168 w 914"/>
                  <a:gd name="T55" fmla="*/ 67 h 363"/>
                  <a:gd name="T56" fmla="*/ 171 w 914"/>
                  <a:gd name="T57" fmla="*/ 65 h 363"/>
                  <a:gd name="T58" fmla="*/ 173 w 914"/>
                  <a:gd name="T59" fmla="*/ 64 h 363"/>
                  <a:gd name="T60" fmla="*/ 174 w 914"/>
                  <a:gd name="T61" fmla="*/ 63 h 363"/>
                  <a:gd name="T62" fmla="*/ 175 w 914"/>
                  <a:gd name="T63" fmla="*/ 62 h 363"/>
                  <a:gd name="T64" fmla="*/ 177 w 914"/>
                  <a:gd name="T65" fmla="*/ 60 h 363"/>
                  <a:gd name="T66" fmla="*/ 179 w 914"/>
                  <a:gd name="T67" fmla="*/ 59 h 363"/>
                  <a:gd name="T68" fmla="*/ 180 w 914"/>
                  <a:gd name="T69" fmla="*/ 58 h 363"/>
                  <a:gd name="T70" fmla="*/ 181 w 914"/>
                  <a:gd name="T71" fmla="*/ 57 h 363"/>
                  <a:gd name="T72" fmla="*/ 183 w 914"/>
                  <a:gd name="T73" fmla="*/ 56 h 363"/>
                  <a:gd name="T74" fmla="*/ 185 w 914"/>
                  <a:gd name="T75" fmla="*/ 55 h 363"/>
                  <a:gd name="T76" fmla="*/ 186 w 914"/>
                  <a:gd name="T77" fmla="*/ 54 h 363"/>
                  <a:gd name="T78" fmla="*/ 188 w 914"/>
                  <a:gd name="T79" fmla="*/ 52 h 363"/>
                  <a:gd name="T80" fmla="*/ 190 w 914"/>
                  <a:gd name="T81" fmla="*/ 51 h 363"/>
                  <a:gd name="T82" fmla="*/ 191 w 914"/>
                  <a:gd name="T83" fmla="*/ 49 h 363"/>
                  <a:gd name="T84" fmla="*/ 193 w 914"/>
                  <a:gd name="T85" fmla="*/ 47 h 363"/>
                  <a:gd name="T86" fmla="*/ 195 w 914"/>
                  <a:gd name="T87" fmla="*/ 45 h 363"/>
                  <a:gd name="T88" fmla="*/ 196 w 914"/>
                  <a:gd name="T89" fmla="*/ 44 h 363"/>
                  <a:gd name="T90" fmla="*/ 198 w 914"/>
                  <a:gd name="T91" fmla="*/ 42 h 363"/>
                  <a:gd name="T92" fmla="*/ 201 w 914"/>
                  <a:gd name="T93" fmla="*/ 39 h 363"/>
                  <a:gd name="T94" fmla="*/ 203 w 914"/>
                  <a:gd name="T95" fmla="*/ 36 h 363"/>
                  <a:gd name="T96" fmla="*/ 205 w 914"/>
                  <a:gd name="T97" fmla="*/ 34 h 363"/>
                  <a:gd name="T98" fmla="*/ 206 w 914"/>
                  <a:gd name="T99" fmla="*/ 31 h 363"/>
                  <a:gd name="T100" fmla="*/ 208 w 914"/>
                  <a:gd name="T101" fmla="*/ 29 h 363"/>
                  <a:gd name="T102" fmla="*/ 211 w 914"/>
                  <a:gd name="T103" fmla="*/ 26 h 363"/>
                  <a:gd name="T104" fmla="*/ 213 w 914"/>
                  <a:gd name="T105" fmla="*/ 22 h 363"/>
                  <a:gd name="T106" fmla="*/ 215 w 914"/>
                  <a:gd name="T107" fmla="*/ 20 h 363"/>
                  <a:gd name="T108" fmla="*/ 217 w 914"/>
                  <a:gd name="T109" fmla="*/ 17 h 363"/>
                  <a:gd name="T110" fmla="*/ 219 w 914"/>
                  <a:gd name="T111" fmla="*/ 15 h 363"/>
                  <a:gd name="T112" fmla="*/ 221 w 914"/>
                  <a:gd name="T113" fmla="*/ 11 h 363"/>
                  <a:gd name="T114" fmla="*/ 224 w 914"/>
                  <a:gd name="T115" fmla="*/ 8 h 363"/>
                  <a:gd name="T116" fmla="*/ 225 w 914"/>
                  <a:gd name="T117" fmla="*/ 5 h 363"/>
                  <a:gd name="T118" fmla="*/ 227 w 914"/>
                  <a:gd name="T119" fmla="*/ 3 h 363"/>
                  <a:gd name="T120" fmla="*/ 228 w 914"/>
                  <a:gd name="T121" fmla="*/ 0 h 3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4"/>
                  <a:gd name="T184" fmla="*/ 0 h 363"/>
                  <a:gd name="T185" fmla="*/ 914 w 914"/>
                  <a:gd name="T186" fmla="*/ 363 h 36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4" h="363">
                    <a:moveTo>
                      <a:pt x="0" y="363"/>
                    </a:moveTo>
                    <a:lnTo>
                      <a:pt x="35" y="363"/>
                    </a:lnTo>
                    <a:lnTo>
                      <a:pt x="67" y="363"/>
                    </a:lnTo>
                    <a:lnTo>
                      <a:pt x="98" y="363"/>
                    </a:lnTo>
                    <a:lnTo>
                      <a:pt x="127" y="363"/>
                    </a:lnTo>
                    <a:lnTo>
                      <a:pt x="154" y="363"/>
                    </a:lnTo>
                    <a:lnTo>
                      <a:pt x="179" y="363"/>
                    </a:lnTo>
                    <a:lnTo>
                      <a:pt x="202" y="363"/>
                    </a:lnTo>
                    <a:lnTo>
                      <a:pt x="223" y="363"/>
                    </a:lnTo>
                    <a:lnTo>
                      <a:pt x="243" y="363"/>
                    </a:lnTo>
                    <a:lnTo>
                      <a:pt x="260" y="363"/>
                    </a:lnTo>
                    <a:lnTo>
                      <a:pt x="277" y="363"/>
                    </a:lnTo>
                    <a:lnTo>
                      <a:pt x="292" y="363"/>
                    </a:lnTo>
                    <a:lnTo>
                      <a:pt x="306" y="363"/>
                    </a:lnTo>
                    <a:lnTo>
                      <a:pt x="318" y="363"/>
                    </a:lnTo>
                    <a:lnTo>
                      <a:pt x="330" y="363"/>
                    </a:lnTo>
                    <a:lnTo>
                      <a:pt x="339" y="363"/>
                    </a:lnTo>
                    <a:lnTo>
                      <a:pt x="348" y="363"/>
                    </a:lnTo>
                    <a:lnTo>
                      <a:pt x="358" y="363"/>
                    </a:lnTo>
                    <a:lnTo>
                      <a:pt x="364" y="363"/>
                    </a:lnTo>
                    <a:lnTo>
                      <a:pt x="371" y="363"/>
                    </a:lnTo>
                    <a:lnTo>
                      <a:pt x="376" y="363"/>
                    </a:lnTo>
                    <a:lnTo>
                      <a:pt x="382" y="363"/>
                    </a:lnTo>
                    <a:lnTo>
                      <a:pt x="387" y="363"/>
                    </a:lnTo>
                    <a:lnTo>
                      <a:pt x="390" y="363"/>
                    </a:lnTo>
                    <a:lnTo>
                      <a:pt x="393" y="361"/>
                    </a:lnTo>
                    <a:lnTo>
                      <a:pt x="396" y="361"/>
                    </a:lnTo>
                    <a:lnTo>
                      <a:pt x="399" y="361"/>
                    </a:lnTo>
                    <a:lnTo>
                      <a:pt x="402" y="361"/>
                    </a:lnTo>
                    <a:lnTo>
                      <a:pt x="405" y="361"/>
                    </a:lnTo>
                    <a:lnTo>
                      <a:pt x="407" y="361"/>
                    </a:lnTo>
                    <a:lnTo>
                      <a:pt x="410" y="361"/>
                    </a:lnTo>
                    <a:lnTo>
                      <a:pt x="411" y="361"/>
                    </a:lnTo>
                    <a:lnTo>
                      <a:pt x="414" y="361"/>
                    </a:lnTo>
                    <a:lnTo>
                      <a:pt x="417" y="361"/>
                    </a:lnTo>
                    <a:lnTo>
                      <a:pt x="419" y="361"/>
                    </a:lnTo>
                    <a:lnTo>
                      <a:pt x="422" y="360"/>
                    </a:lnTo>
                    <a:lnTo>
                      <a:pt x="423" y="360"/>
                    </a:lnTo>
                    <a:lnTo>
                      <a:pt x="425" y="360"/>
                    </a:lnTo>
                    <a:lnTo>
                      <a:pt x="426" y="360"/>
                    </a:lnTo>
                    <a:lnTo>
                      <a:pt x="428" y="360"/>
                    </a:lnTo>
                    <a:lnTo>
                      <a:pt x="429" y="360"/>
                    </a:lnTo>
                    <a:lnTo>
                      <a:pt x="431" y="360"/>
                    </a:lnTo>
                    <a:lnTo>
                      <a:pt x="433" y="360"/>
                    </a:lnTo>
                    <a:lnTo>
                      <a:pt x="434" y="360"/>
                    </a:lnTo>
                    <a:lnTo>
                      <a:pt x="436" y="360"/>
                    </a:lnTo>
                    <a:lnTo>
                      <a:pt x="437" y="360"/>
                    </a:lnTo>
                    <a:lnTo>
                      <a:pt x="439" y="360"/>
                    </a:lnTo>
                    <a:lnTo>
                      <a:pt x="440" y="358"/>
                    </a:lnTo>
                    <a:lnTo>
                      <a:pt x="442" y="358"/>
                    </a:lnTo>
                    <a:lnTo>
                      <a:pt x="443" y="358"/>
                    </a:lnTo>
                    <a:lnTo>
                      <a:pt x="445" y="358"/>
                    </a:lnTo>
                    <a:lnTo>
                      <a:pt x="446" y="358"/>
                    </a:lnTo>
                    <a:lnTo>
                      <a:pt x="448" y="358"/>
                    </a:lnTo>
                    <a:lnTo>
                      <a:pt x="449" y="358"/>
                    </a:lnTo>
                    <a:lnTo>
                      <a:pt x="451" y="358"/>
                    </a:lnTo>
                    <a:lnTo>
                      <a:pt x="452" y="357"/>
                    </a:lnTo>
                    <a:lnTo>
                      <a:pt x="454" y="357"/>
                    </a:lnTo>
                    <a:lnTo>
                      <a:pt x="455" y="357"/>
                    </a:lnTo>
                    <a:lnTo>
                      <a:pt x="457" y="357"/>
                    </a:lnTo>
                    <a:lnTo>
                      <a:pt x="460" y="357"/>
                    </a:lnTo>
                    <a:lnTo>
                      <a:pt x="462" y="355"/>
                    </a:lnTo>
                    <a:lnTo>
                      <a:pt x="465" y="355"/>
                    </a:lnTo>
                    <a:lnTo>
                      <a:pt x="466" y="355"/>
                    </a:lnTo>
                    <a:lnTo>
                      <a:pt x="469" y="355"/>
                    </a:lnTo>
                    <a:lnTo>
                      <a:pt x="471" y="355"/>
                    </a:lnTo>
                    <a:lnTo>
                      <a:pt x="474" y="353"/>
                    </a:lnTo>
                    <a:lnTo>
                      <a:pt x="475" y="353"/>
                    </a:lnTo>
                    <a:lnTo>
                      <a:pt x="477" y="353"/>
                    </a:lnTo>
                    <a:lnTo>
                      <a:pt x="478" y="353"/>
                    </a:lnTo>
                    <a:lnTo>
                      <a:pt x="481" y="353"/>
                    </a:lnTo>
                    <a:lnTo>
                      <a:pt x="483" y="353"/>
                    </a:lnTo>
                    <a:lnTo>
                      <a:pt x="485" y="352"/>
                    </a:lnTo>
                    <a:lnTo>
                      <a:pt x="486" y="352"/>
                    </a:lnTo>
                    <a:lnTo>
                      <a:pt x="488" y="352"/>
                    </a:lnTo>
                    <a:lnTo>
                      <a:pt x="489" y="352"/>
                    </a:lnTo>
                    <a:lnTo>
                      <a:pt x="491" y="352"/>
                    </a:lnTo>
                    <a:lnTo>
                      <a:pt x="492" y="350"/>
                    </a:lnTo>
                    <a:lnTo>
                      <a:pt x="494" y="350"/>
                    </a:lnTo>
                    <a:lnTo>
                      <a:pt x="495" y="350"/>
                    </a:lnTo>
                    <a:lnTo>
                      <a:pt x="497" y="350"/>
                    </a:lnTo>
                    <a:lnTo>
                      <a:pt x="498" y="349"/>
                    </a:lnTo>
                    <a:lnTo>
                      <a:pt x="500" y="349"/>
                    </a:lnTo>
                    <a:lnTo>
                      <a:pt x="501" y="349"/>
                    </a:lnTo>
                    <a:lnTo>
                      <a:pt x="503" y="349"/>
                    </a:lnTo>
                    <a:lnTo>
                      <a:pt x="504" y="347"/>
                    </a:lnTo>
                    <a:lnTo>
                      <a:pt x="506" y="347"/>
                    </a:lnTo>
                    <a:lnTo>
                      <a:pt x="507" y="347"/>
                    </a:lnTo>
                    <a:lnTo>
                      <a:pt x="509" y="346"/>
                    </a:lnTo>
                    <a:lnTo>
                      <a:pt x="512" y="346"/>
                    </a:lnTo>
                    <a:lnTo>
                      <a:pt x="514" y="344"/>
                    </a:lnTo>
                    <a:lnTo>
                      <a:pt x="517" y="344"/>
                    </a:lnTo>
                    <a:lnTo>
                      <a:pt x="518" y="344"/>
                    </a:lnTo>
                    <a:lnTo>
                      <a:pt x="521" y="343"/>
                    </a:lnTo>
                    <a:lnTo>
                      <a:pt x="524" y="341"/>
                    </a:lnTo>
                    <a:lnTo>
                      <a:pt x="527" y="341"/>
                    </a:lnTo>
                    <a:lnTo>
                      <a:pt x="529" y="340"/>
                    </a:lnTo>
                    <a:lnTo>
                      <a:pt x="532" y="340"/>
                    </a:lnTo>
                    <a:lnTo>
                      <a:pt x="533" y="338"/>
                    </a:lnTo>
                    <a:lnTo>
                      <a:pt x="536" y="338"/>
                    </a:lnTo>
                    <a:lnTo>
                      <a:pt x="538" y="337"/>
                    </a:lnTo>
                    <a:lnTo>
                      <a:pt x="540" y="337"/>
                    </a:lnTo>
                    <a:lnTo>
                      <a:pt x="543" y="337"/>
                    </a:lnTo>
                    <a:lnTo>
                      <a:pt x="544" y="335"/>
                    </a:lnTo>
                    <a:lnTo>
                      <a:pt x="546" y="335"/>
                    </a:lnTo>
                    <a:lnTo>
                      <a:pt x="547" y="334"/>
                    </a:lnTo>
                    <a:lnTo>
                      <a:pt x="549" y="334"/>
                    </a:lnTo>
                    <a:lnTo>
                      <a:pt x="550" y="334"/>
                    </a:lnTo>
                    <a:lnTo>
                      <a:pt x="552" y="332"/>
                    </a:lnTo>
                    <a:lnTo>
                      <a:pt x="553" y="332"/>
                    </a:lnTo>
                    <a:lnTo>
                      <a:pt x="555" y="331"/>
                    </a:lnTo>
                    <a:lnTo>
                      <a:pt x="556" y="331"/>
                    </a:lnTo>
                    <a:lnTo>
                      <a:pt x="558" y="331"/>
                    </a:lnTo>
                    <a:lnTo>
                      <a:pt x="559" y="329"/>
                    </a:lnTo>
                    <a:lnTo>
                      <a:pt x="561" y="329"/>
                    </a:lnTo>
                    <a:lnTo>
                      <a:pt x="562" y="327"/>
                    </a:lnTo>
                    <a:lnTo>
                      <a:pt x="564" y="327"/>
                    </a:lnTo>
                    <a:lnTo>
                      <a:pt x="566" y="327"/>
                    </a:lnTo>
                    <a:lnTo>
                      <a:pt x="567" y="326"/>
                    </a:lnTo>
                    <a:lnTo>
                      <a:pt x="569" y="324"/>
                    </a:lnTo>
                    <a:lnTo>
                      <a:pt x="570" y="324"/>
                    </a:lnTo>
                    <a:lnTo>
                      <a:pt x="572" y="323"/>
                    </a:lnTo>
                    <a:lnTo>
                      <a:pt x="575" y="323"/>
                    </a:lnTo>
                    <a:lnTo>
                      <a:pt x="576" y="321"/>
                    </a:lnTo>
                    <a:lnTo>
                      <a:pt x="579" y="320"/>
                    </a:lnTo>
                    <a:lnTo>
                      <a:pt x="581" y="318"/>
                    </a:lnTo>
                    <a:lnTo>
                      <a:pt x="584" y="318"/>
                    </a:lnTo>
                    <a:lnTo>
                      <a:pt x="585" y="317"/>
                    </a:lnTo>
                    <a:lnTo>
                      <a:pt x="588" y="315"/>
                    </a:lnTo>
                    <a:lnTo>
                      <a:pt x="590" y="315"/>
                    </a:lnTo>
                    <a:lnTo>
                      <a:pt x="592" y="314"/>
                    </a:lnTo>
                    <a:lnTo>
                      <a:pt x="593" y="312"/>
                    </a:lnTo>
                    <a:lnTo>
                      <a:pt x="595" y="312"/>
                    </a:lnTo>
                    <a:lnTo>
                      <a:pt x="598" y="311"/>
                    </a:lnTo>
                    <a:lnTo>
                      <a:pt x="599" y="309"/>
                    </a:lnTo>
                    <a:lnTo>
                      <a:pt x="601" y="309"/>
                    </a:lnTo>
                    <a:lnTo>
                      <a:pt x="602" y="308"/>
                    </a:lnTo>
                    <a:lnTo>
                      <a:pt x="604" y="308"/>
                    </a:lnTo>
                    <a:lnTo>
                      <a:pt x="605" y="306"/>
                    </a:lnTo>
                    <a:lnTo>
                      <a:pt x="607" y="306"/>
                    </a:lnTo>
                    <a:lnTo>
                      <a:pt x="608" y="305"/>
                    </a:lnTo>
                    <a:lnTo>
                      <a:pt x="610" y="305"/>
                    </a:lnTo>
                    <a:lnTo>
                      <a:pt x="611" y="303"/>
                    </a:lnTo>
                    <a:lnTo>
                      <a:pt x="613" y="303"/>
                    </a:lnTo>
                    <a:lnTo>
                      <a:pt x="614" y="302"/>
                    </a:lnTo>
                    <a:lnTo>
                      <a:pt x="616" y="302"/>
                    </a:lnTo>
                    <a:lnTo>
                      <a:pt x="618" y="300"/>
                    </a:lnTo>
                    <a:lnTo>
                      <a:pt x="619" y="300"/>
                    </a:lnTo>
                    <a:lnTo>
                      <a:pt x="621" y="298"/>
                    </a:lnTo>
                    <a:lnTo>
                      <a:pt x="622" y="297"/>
                    </a:lnTo>
                    <a:lnTo>
                      <a:pt x="624" y="297"/>
                    </a:lnTo>
                    <a:lnTo>
                      <a:pt x="625" y="295"/>
                    </a:lnTo>
                    <a:lnTo>
                      <a:pt x="628" y="294"/>
                    </a:lnTo>
                    <a:lnTo>
                      <a:pt x="630" y="294"/>
                    </a:lnTo>
                    <a:lnTo>
                      <a:pt x="631" y="292"/>
                    </a:lnTo>
                    <a:lnTo>
                      <a:pt x="634" y="291"/>
                    </a:lnTo>
                    <a:lnTo>
                      <a:pt x="636" y="289"/>
                    </a:lnTo>
                    <a:lnTo>
                      <a:pt x="637" y="289"/>
                    </a:lnTo>
                    <a:lnTo>
                      <a:pt x="639" y="288"/>
                    </a:lnTo>
                    <a:lnTo>
                      <a:pt x="642" y="286"/>
                    </a:lnTo>
                    <a:lnTo>
                      <a:pt x="643" y="286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7" y="283"/>
                    </a:lnTo>
                    <a:lnTo>
                      <a:pt x="648" y="283"/>
                    </a:lnTo>
                    <a:lnTo>
                      <a:pt x="650" y="282"/>
                    </a:lnTo>
                    <a:lnTo>
                      <a:pt x="651" y="282"/>
                    </a:lnTo>
                    <a:lnTo>
                      <a:pt x="651" y="280"/>
                    </a:lnTo>
                    <a:lnTo>
                      <a:pt x="653" y="280"/>
                    </a:lnTo>
                    <a:lnTo>
                      <a:pt x="654" y="280"/>
                    </a:lnTo>
                    <a:lnTo>
                      <a:pt x="656" y="279"/>
                    </a:lnTo>
                    <a:lnTo>
                      <a:pt x="657" y="277"/>
                    </a:lnTo>
                    <a:lnTo>
                      <a:pt x="659" y="277"/>
                    </a:lnTo>
                    <a:lnTo>
                      <a:pt x="660" y="276"/>
                    </a:lnTo>
                    <a:lnTo>
                      <a:pt x="662" y="276"/>
                    </a:lnTo>
                    <a:lnTo>
                      <a:pt x="662" y="274"/>
                    </a:lnTo>
                    <a:lnTo>
                      <a:pt x="663" y="274"/>
                    </a:lnTo>
                    <a:lnTo>
                      <a:pt x="665" y="272"/>
                    </a:lnTo>
                    <a:lnTo>
                      <a:pt x="666" y="272"/>
                    </a:lnTo>
                    <a:lnTo>
                      <a:pt x="666" y="271"/>
                    </a:lnTo>
                    <a:lnTo>
                      <a:pt x="668" y="271"/>
                    </a:lnTo>
                    <a:lnTo>
                      <a:pt x="669" y="269"/>
                    </a:lnTo>
                    <a:lnTo>
                      <a:pt x="671" y="268"/>
                    </a:lnTo>
                    <a:lnTo>
                      <a:pt x="673" y="268"/>
                    </a:lnTo>
                    <a:lnTo>
                      <a:pt x="674" y="266"/>
                    </a:lnTo>
                    <a:lnTo>
                      <a:pt x="677" y="265"/>
                    </a:lnTo>
                    <a:lnTo>
                      <a:pt x="679" y="265"/>
                    </a:lnTo>
                    <a:lnTo>
                      <a:pt x="680" y="263"/>
                    </a:lnTo>
                    <a:lnTo>
                      <a:pt x="682" y="262"/>
                    </a:lnTo>
                    <a:lnTo>
                      <a:pt x="683" y="260"/>
                    </a:lnTo>
                    <a:lnTo>
                      <a:pt x="685" y="260"/>
                    </a:lnTo>
                    <a:lnTo>
                      <a:pt x="686" y="259"/>
                    </a:lnTo>
                    <a:lnTo>
                      <a:pt x="688" y="257"/>
                    </a:lnTo>
                    <a:lnTo>
                      <a:pt x="689" y="257"/>
                    </a:lnTo>
                    <a:lnTo>
                      <a:pt x="689" y="256"/>
                    </a:lnTo>
                    <a:lnTo>
                      <a:pt x="691" y="256"/>
                    </a:lnTo>
                    <a:lnTo>
                      <a:pt x="692" y="254"/>
                    </a:lnTo>
                    <a:lnTo>
                      <a:pt x="694" y="254"/>
                    </a:lnTo>
                    <a:lnTo>
                      <a:pt x="694" y="253"/>
                    </a:lnTo>
                    <a:lnTo>
                      <a:pt x="695" y="253"/>
                    </a:lnTo>
                    <a:lnTo>
                      <a:pt x="697" y="251"/>
                    </a:lnTo>
                    <a:lnTo>
                      <a:pt x="699" y="250"/>
                    </a:lnTo>
                    <a:lnTo>
                      <a:pt x="700" y="250"/>
                    </a:lnTo>
                    <a:lnTo>
                      <a:pt x="702" y="248"/>
                    </a:lnTo>
                    <a:lnTo>
                      <a:pt x="703" y="246"/>
                    </a:lnTo>
                    <a:lnTo>
                      <a:pt x="705" y="245"/>
                    </a:lnTo>
                    <a:lnTo>
                      <a:pt x="706" y="245"/>
                    </a:lnTo>
                    <a:lnTo>
                      <a:pt x="708" y="243"/>
                    </a:lnTo>
                    <a:lnTo>
                      <a:pt x="708" y="242"/>
                    </a:lnTo>
                    <a:lnTo>
                      <a:pt x="709" y="242"/>
                    </a:lnTo>
                    <a:lnTo>
                      <a:pt x="711" y="240"/>
                    </a:lnTo>
                    <a:lnTo>
                      <a:pt x="712" y="240"/>
                    </a:lnTo>
                    <a:lnTo>
                      <a:pt x="712" y="239"/>
                    </a:lnTo>
                    <a:lnTo>
                      <a:pt x="714" y="239"/>
                    </a:lnTo>
                    <a:lnTo>
                      <a:pt x="714" y="237"/>
                    </a:lnTo>
                    <a:lnTo>
                      <a:pt x="715" y="237"/>
                    </a:lnTo>
                    <a:lnTo>
                      <a:pt x="715" y="236"/>
                    </a:lnTo>
                    <a:lnTo>
                      <a:pt x="717" y="236"/>
                    </a:lnTo>
                    <a:lnTo>
                      <a:pt x="718" y="234"/>
                    </a:lnTo>
                    <a:lnTo>
                      <a:pt x="720" y="234"/>
                    </a:lnTo>
                    <a:lnTo>
                      <a:pt x="720" y="233"/>
                    </a:lnTo>
                    <a:lnTo>
                      <a:pt x="721" y="233"/>
                    </a:lnTo>
                    <a:lnTo>
                      <a:pt x="723" y="231"/>
                    </a:lnTo>
                    <a:lnTo>
                      <a:pt x="725" y="230"/>
                    </a:lnTo>
                    <a:lnTo>
                      <a:pt x="726" y="230"/>
                    </a:lnTo>
                    <a:lnTo>
                      <a:pt x="728" y="228"/>
                    </a:lnTo>
                    <a:lnTo>
                      <a:pt x="729" y="227"/>
                    </a:lnTo>
                    <a:lnTo>
                      <a:pt x="731" y="225"/>
                    </a:lnTo>
                    <a:lnTo>
                      <a:pt x="732" y="225"/>
                    </a:lnTo>
                    <a:lnTo>
                      <a:pt x="734" y="224"/>
                    </a:lnTo>
                    <a:lnTo>
                      <a:pt x="735" y="224"/>
                    </a:lnTo>
                    <a:lnTo>
                      <a:pt x="735" y="222"/>
                    </a:lnTo>
                    <a:lnTo>
                      <a:pt x="737" y="222"/>
                    </a:lnTo>
                    <a:lnTo>
                      <a:pt x="738" y="220"/>
                    </a:lnTo>
                    <a:lnTo>
                      <a:pt x="740" y="219"/>
                    </a:lnTo>
                    <a:lnTo>
                      <a:pt x="741" y="219"/>
                    </a:lnTo>
                    <a:lnTo>
                      <a:pt x="743" y="217"/>
                    </a:lnTo>
                    <a:lnTo>
                      <a:pt x="744" y="217"/>
                    </a:lnTo>
                    <a:lnTo>
                      <a:pt x="744" y="216"/>
                    </a:lnTo>
                    <a:lnTo>
                      <a:pt x="746" y="216"/>
                    </a:lnTo>
                    <a:lnTo>
                      <a:pt x="747" y="214"/>
                    </a:lnTo>
                    <a:lnTo>
                      <a:pt x="749" y="213"/>
                    </a:lnTo>
                    <a:lnTo>
                      <a:pt x="751" y="213"/>
                    </a:lnTo>
                    <a:lnTo>
                      <a:pt x="751" y="211"/>
                    </a:lnTo>
                    <a:lnTo>
                      <a:pt x="752" y="211"/>
                    </a:lnTo>
                    <a:lnTo>
                      <a:pt x="752" y="210"/>
                    </a:lnTo>
                    <a:lnTo>
                      <a:pt x="754" y="210"/>
                    </a:lnTo>
                    <a:lnTo>
                      <a:pt x="755" y="208"/>
                    </a:lnTo>
                    <a:lnTo>
                      <a:pt x="755" y="207"/>
                    </a:lnTo>
                    <a:lnTo>
                      <a:pt x="757" y="207"/>
                    </a:lnTo>
                    <a:lnTo>
                      <a:pt x="757" y="205"/>
                    </a:lnTo>
                    <a:lnTo>
                      <a:pt x="758" y="205"/>
                    </a:lnTo>
                    <a:lnTo>
                      <a:pt x="758" y="204"/>
                    </a:lnTo>
                    <a:lnTo>
                      <a:pt x="760" y="202"/>
                    </a:lnTo>
                    <a:lnTo>
                      <a:pt x="761" y="202"/>
                    </a:lnTo>
                    <a:lnTo>
                      <a:pt x="763" y="201"/>
                    </a:lnTo>
                    <a:lnTo>
                      <a:pt x="763" y="199"/>
                    </a:lnTo>
                    <a:lnTo>
                      <a:pt x="764" y="198"/>
                    </a:lnTo>
                    <a:lnTo>
                      <a:pt x="766" y="196"/>
                    </a:lnTo>
                    <a:lnTo>
                      <a:pt x="767" y="194"/>
                    </a:lnTo>
                    <a:lnTo>
                      <a:pt x="769" y="193"/>
                    </a:lnTo>
                    <a:lnTo>
                      <a:pt x="770" y="191"/>
                    </a:lnTo>
                    <a:lnTo>
                      <a:pt x="772" y="190"/>
                    </a:lnTo>
                    <a:lnTo>
                      <a:pt x="773" y="188"/>
                    </a:lnTo>
                    <a:lnTo>
                      <a:pt x="775" y="187"/>
                    </a:lnTo>
                    <a:lnTo>
                      <a:pt x="776" y="185"/>
                    </a:lnTo>
                    <a:lnTo>
                      <a:pt x="776" y="184"/>
                    </a:lnTo>
                    <a:lnTo>
                      <a:pt x="778" y="184"/>
                    </a:lnTo>
                    <a:lnTo>
                      <a:pt x="780" y="182"/>
                    </a:lnTo>
                    <a:lnTo>
                      <a:pt x="780" y="181"/>
                    </a:lnTo>
                    <a:lnTo>
                      <a:pt x="781" y="181"/>
                    </a:lnTo>
                    <a:lnTo>
                      <a:pt x="781" y="179"/>
                    </a:lnTo>
                    <a:lnTo>
                      <a:pt x="783" y="179"/>
                    </a:lnTo>
                    <a:lnTo>
                      <a:pt x="783" y="178"/>
                    </a:lnTo>
                    <a:lnTo>
                      <a:pt x="784" y="176"/>
                    </a:lnTo>
                    <a:lnTo>
                      <a:pt x="786" y="175"/>
                    </a:lnTo>
                    <a:lnTo>
                      <a:pt x="787" y="173"/>
                    </a:lnTo>
                    <a:lnTo>
                      <a:pt x="789" y="172"/>
                    </a:lnTo>
                    <a:lnTo>
                      <a:pt x="789" y="170"/>
                    </a:lnTo>
                    <a:lnTo>
                      <a:pt x="790" y="170"/>
                    </a:lnTo>
                    <a:lnTo>
                      <a:pt x="792" y="168"/>
                    </a:lnTo>
                    <a:lnTo>
                      <a:pt x="792" y="167"/>
                    </a:lnTo>
                    <a:lnTo>
                      <a:pt x="793" y="165"/>
                    </a:lnTo>
                    <a:lnTo>
                      <a:pt x="795" y="164"/>
                    </a:lnTo>
                    <a:lnTo>
                      <a:pt x="796" y="162"/>
                    </a:lnTo>
                    <a:lnTo>
                      <a:pt x="798" y="161"/>
                    </a:lnTo>
                    <a:lnTo>
                      <a:pt x="799" y="158"/>
                    </a:lnTo>
                    <a:lnTo>
                      <a:pt x="801" y="156"/>
                    </a:lnTo>
                    <a:lnTo>
                      <a:pt x="802" y="155"/>
                    </a:lnTo>
                    <a:lnTo>
                      <a:pt x="804" y="152"/>
                    </a:lnTo>
                    <a:lnTo>
                      <a:pt x="806" y="150"/>
                    </a:lnTo>
                    <a:lnTo>
                      <a:pt x="807" y="149"/>
                    </a:lnTo>
                    <a:lnTo>
                      <a:pt x="809" y="147"/>
                    </a:lnTo>
                    <a:lnTo>
                      <a:pt x="810" y="146"/>
                    </a:lnTo>
                    <a:lnTo>
                      <a:pt x="812" y="144"/>
                    </a:lnTo>
                    <a:lnTo>
                      <a:pt x="813" y="143"/>
                    </a:lnTo>
                    <a:lnTo>
                      <a:pt x="815" y="141"/>
                    </a:lnTo>
                    <a:lnTo>
                      <a:pt x="815" y="139"/>
                    </a:lnTo>
                    <a:lnTo>
                      <a:pt x="816" y="138"/>
                    </a:lnTo>
                    <a:lnTo>
                      <a:pt x="818" y="136"/>
                    </a:lnTo>
                    <a:lnTo>
                      <a:pt x="819" y="135"/>
                    </a:lnTo>
                    <a:lnTo>
                      <a:pt x="819" y="133"/>
                    </a:lnTo>
                    <a:lnTo>
                      <a:pt x="821" y="132"/>
                    </a:lnTo>
                    <a:lnTo>
                      <a:pt x="822" y="132"/>
                    </a:lnTo>
                    <a:lnTo>
                      <a:pt x="822" y="130"/>
                    </a:lnTo>
                    <a:lnTo>
                      <a:pt x="824" y="129"/>
                    </a:lnTo>
                    <a:lnTo>
                      <a:pt x="824" y="127"/>
                    </a:lnTo>
                    <a:lnTo>
                      <a:pt x="825" y="126"/>
                    </a:lnTo>
                    <a:lnTo>
                      <a:pt x="827" y="126"/>
                    </a:lnTo>
                    <a:lnTo>
                      <a:pt x="827" y="124"/>
                    </a:lnTo>
                    <a:lnTo>
                      <a:pt x="828" y="123"/>
                    </a:lnTo>
                    <a:lnTo>
                      <a:pt x="830" y="121"/>
                    </a:lnTo>
                    <a:lnTo>
                      <a:pt x="830" y="120"/>
                    </a:lnTo>
                    <a:lnTo>
                      <a:pt x="832" y="118"/>
                    </a:lnTo>
                    <a:lnTo>
                      <a:pt x="833" y="115"/>
                    </a:lnTo>
                    <a:lnTo>
                      <a:pt x="835" y="113"/>
                    </a:lnTo>
                    <a:lnTo>
                      <a:pt x="836" y="112"/>
                    </a:lnTo>
                    <a:lnTo>
                      <a:pt x="838" y="110"/>
                    </a:lnTo>
                    <a:lnTo>
                      <a:pt x="839" y="107"/>
                    </a:lnTo>
                    <a:lnTo>
                      <a:pt x="841" y="104"/>
                    </a:lnTo>
                    <a:lnTo>
                      <a:pt x="842" y="103"/>
                    </a:lnTo>
                    <a:lnTo>
                      <a:pt x="844" y="100"/>
                    </a:lnTo>
                    <a:lnTo>
                      <a:pt x="845" y="98"/>
                    </a:lnTo>
                    <a:lnTo>
                      <a:pt x="847" y="97"/>
                    </a:lnTo>
                    <a:lnTo>
                      <a:pt x="848" y="94"/>
                    </a:lnTo>
                    <a:lnTo>
                      <a:pt x="850" y="92"/>
                    </a:lnTo>
                    <a:lnTo>
                      <a:pt x="851" y="91"/>
                    </a:lnTo>
                    <a:lnTo>
                      <a:pt x="853" y="89"/>
                    </a:lnTo>
                    <a:lnTo>
                      <a:pt x="853" y="87"/>
                    </a:lnTo>
                    <a:lnTo>
                      <a:pt x="854" y="86"/>
                    </a:lnTo>
                    <a:lnTo>
                      <a:pt x="856" y="84"/>
                    </a:lnTo>
                    <a:lnTo>
                      <a:pt x="856" y="83"/>
                    </a:lnTo>
                    <a:lnTo>
                      <a:pt x="858" y="81"/>
                    </a:lnTo>
                    <a:lnTo>
                      <a:pt x="859" y="80"/>
                    </a:lnTo>
                    <a:lnTo>
                      <a:pt x="861" y="78"/>
                    </a:lnTo>
                    <a:lnTo>
                      <a:pt x="861" y="77"/>
                    </a:lnTo>
                    <a:lnTo>
                      <a:pt x="862" y="75"/>
                    </a:lnTo>
                    <a:lnTo>
                      <a:pt x="864" y="74"/>
                    </a:lnTo>
                    <a:lnTo>
                      <a:pt x="864" y="72"/>
                    </a:lnTo>
                    <a:lnTo>
                      <a:pt x="865" y="71"/>
                    </a:lnTo>
                    <a:lnTo>
                      <a:pt x="867" y="71"/>
                    </a:lnTo>
                    <a:lnTo>
                      <a:pt x="867" y="69"/>
                    </a:lnTo>
                    <a:lnTo>
                      <a:pt x="868" y="68"/>
                    </a:lnTo>
                    <a:lnTo>
                      <a:pt x="870" y="65"/>
                    </a:lnTo>
                    <a:lnTo>
                      <a:pt x="871" y="63"/>
                    </a:lnTo>
                    <a:lnTo>
                      <a:pt x="873" y="61"/>
                    </a:lnTo>
                    <a:lnTo>
                      <a:pt x="874" y="60"/>
                    </a:lnTo>
                    <a:lnTo>
                      <a:pt x="876" y="57"/>
                    </a:lnTo>
                    <a:lnTo>
                      <a:pt x="877" y="55"/>
                    </a:lnTo>
                    <a:lnTo>
                      <a:pt x="879" y="52"/>
                    </a:lnTo>
                    <a:lnTo>
                      <a:pt x="880" y="51"/>
                    </a:lnTo>
                    <a:lnTo>
                      <a:pt x="882" y="48"/>
                    </a:lnTo>
                    <a:lnTo>
                      <a:pt x="884" y="46"/>
                    </a:lnTo>
                    <a:lnTo>
                      <a:pt x="885" y="43"/>
                    </a:lnTo>
                    <a:lnTo>
                      <a:pt x="887" y="42"/>
                    </a:lnTo>
                    <a:lnTo>
                      <a:pt x="888" y="40"/>
                    </a:lnTo>
                    <a:lnTo>
                      <a:pt x="890" y="37"/>
                    </a:lnTo>
                    <a:lnTo>
                      <a:pt x="891" y="35"/>
                    </a:lnTo>
                    <a:lnTo>
                      <a:pt x="893" y="34"/>
                    </a:lnTo>
                    <a:lnTo>
                      <a:pt x="893" y="32"/>
                    </a:lnTo>
                    <a:lnTo>
                      <a:pt x="894" y="31"/>
                    </a:lnTo>
                    <a:lnTo>
                      <a:pt x="896" y="29"/>
                    </a:lnTo>
                    <a:lnTo>
                      <a:pt x="896" y="28"/>
                    </a:lnTo>
                    <a:lnTo>
                      <a:pt x="897" y="26"/>
                    </a:lnTo>
                    <a:lnTo>
                      <a:pt x="899" y="25"/>
                    </a:lnTo>
                    <a:lnTo>
                      <a:pt x="899" y="23"/>
                    </a:lnTo>
                    <a:lnTo>
                      <a:pt x="900" y="22"/>
                    </a:lnTo>
                    <a:lnTo>
                      <a:pt x="900" y="20"/>
                    </a:lnTo>
                    <a:lnTo>
                      <a:pt x="902" y="20"/>
                    </a:lnTo>
                    <a:lnTo>
                      <a:pt x="902" y="19"/>
                    </a:lnTo>
                    <a:lnTo>
                      <a:pt x="903" y="17"/>
                    </a:lnTo>
                    <a:lnTo>
                      <a:pt x="903" y="16"/>
                    </a:lnTo>
                    <a:lnTo>
                      <a:pt x="905" y="14"/>
                    </a:lnTo>
                    <a:lnTo>
                      <a:pt x="906" y="13"/>
                    </a:lnTo>
                    <a:lnTo>
                      <a:pt x="908" y="11"/>
                    </a:lnTo>
                    <a:lnTo>
                      <a:pt x="908" y="9"/>
                    </a:lnTo>
                    <a:lnTo>
                      <a:pt x="909" y="8"/>
                    </a:lnTo>
                    <a:lnTo>
                      <a:pt x="909" y="5"/>
                    </a:lnTo>
                    <a:lnTo>
                      <a:pt x="911" y="3"/>
                    </a:lnTo>
                    <a:lnTo>
                      <a:pt x="913" y="2"/>
                    </a:lnTo>
                    <a:lnTo>
                      <a:pt x="914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1" name="Freeform 608"/>
              <p:cNvSpPr>
                <a:spLocks noChangeAspect="1"/>
              </p:cNvSpPr>
              <p:nvPr/>
            </p:nvSpPr>
            <p:spPr bwMode="auto">
              <a:xfrm>
                <a:off x="3403" y="2587"/>
                <a:ext cx="55" cy="183"/>
              </a:xfrm>
              <a:custGeom>
                <a:avLst/>
                <a:gdLst>
                  <a:gd name="T0" fmla="*/ 2 w 108"/>
                  <a:gd name="T1" fmla="*/ 3 h 365"/>
                  <a:gd name="T2" fmla="*/ 3 w 108"/>
                  <a:gd name="T3" fmla="*/ 6 h 365"/>
                  <a:gd name="T4" fmla="*/ 5 w 108"/>
                  <a:gd name="T5" fmla="*/ 8 h 365"/>
                  <a:gd name="T6" fmla="*/ 6 w 108"/>
                  <a:gd name="T7" fmla="*/ 10 h 365"/>
                  <a:gd name="T8" fmla="*/ 6 w 108"/>
                  <a:gd name="T9" fmla="*/ 12 h 365"/>
                  <a:gd name="T10" fmla="*/ 7 w 108"/>
                  <a:gd name="T11" fmla="*/ 13 h 365"/>
                  <a:gd name="T12" fmla="*/ 8 w 108"/>
                  <a:gd name="T13" fmla="*/ 15 h 365"/>
                  <a:gd name="T14" fmla="*/ 9 w 108"/>
                  <a:gd name="T15" fmla="*/ 16 h 365"/>
                  <a:gd name="T16" fmla="*/ 9 w 108"/>
                  <a:gd name="T17" fmla="*/ 18 h 365"/>
                  <a:gd name="T18" fmla="*/ 10 w 108"/>
                  <a:gd name="T19" fmla="*/ 20 h 365"/>
                  <a:gd name="T20" fmla="*/ 11 w 108"/>
                  <a:gd name="T21" fmla="*/ 21 h 365"/>
                  <a:gd name="T22" fmla="*/ 11 w 108"/>
                  <a:gd name="T23" fmla="*/ 22 h 365"/>
                  <a:gd name="T24" fmla="*/ 11 w 108"/>
                  <a:gd name="T25" fmla="*/ 24 h 365"/>
                  <a:gd name="T26" fmla="*/ 12 w 108"/>
                  <a:gd name="T27" fmla="*/ 25 h 365"/>
                  <a:gd name="T28" fmla="*/ 13 w 108"/>
                  <a:gd name="T29" fmla="*/ 26 h 365"/>
                  <a:gd name="T30" fmla="*/ 13 w 108"/>
                  <a:gd name="T31" fmla="*/ 29 h 365"/>
                  <a:gd name="T32" fmla="*/ 14 w 108"/>
                  <a:gd name="T33" fmla="*/ 30 h 365"/>
                  <a:gd name="T34" fmla="*/ 15 w 108"/>
                  <a:gd name="T35" fmla="*/ 32 h 365"/>
                  <a:gd name="T36" fmla="*/ 16 w 108"/>
                  <a:gd name="T37" fmla="*/ 34 h 365"/>
                  <a:gd name="T38" fmla="*/ 16 w 108"/>
                  <a:gd name="T39" fmla="*/ 36 h 365"/>
                  <a:gd name="T40" fmla="*/ 17 w 108"/>
                  <a:gd name="T41" fmla="*/ 37 h 365"/>
                  <a:gd name="T42" fmla="*/ 17 w 108"/>
                  <a:gd name="T43" fmla="*/ 38 h 365"/>
                  <a:gd name="T44" fmla="*/ 18 w 108"/>
                  <a:gd name="T45" fmla="*/ 40 h 365"/>
                  <a:gd name="T46" fmla="*/ 19 w 108"/>
                  <a:gd name="T47" fmla="*/ 42 h 365"/>
                  <a:gd name="T48" fmla="*/ 19 w 108"/>
                  <a:gd name="T49" fmla="*/ 44 h 365"/>
                  <a:gd name="T50" fmla="*/ 20 w 108"/>
                  <a:gd name="T51" fmla="*/ 46 h 365"/>
                  <a:gd name="T52" fmla="*/ 20 w 108"/>
                  <a:gd name="T53" fmla="*/ 48 h 365"/>
                  <a:gd name="T54" fmla="*/ 21 w 108"/>
                  <a:gd name="T55" fmla="*/ 49 h 365"/>
                  <a:gd name="T56" fmla="*/ 21 w 108"/>
                  <a:gd name="T57" fmla="*/ 50 h 365"/>
                  <a:gd name="T58" fmla="*/ 22 w 108"/>
                  <a:gd name="T59" fmla="*/ 52 h 365"/>
                  <a:gd name="T60" fmla="*/ 22 w 108"/>
                  <a:gd name="T61" fmla="*/ 53 h 365"/>
                  <a:gd name="T62" fmla="*/ 22 w 108"/>
                  <a:gd name="T63" fmla="*/ 55 h 365"/>
                  <a:gd name="T64" fmla="*/ 23 w 108"/>
                  <a:gd name="T65" fmla="*/ 57 h 365"/>
                  <a:gd name="T66" fmla="*/ 24 w 108"/>
                  <a:gd name="T67" fmla="*/ 59 h 365"/>
                  <a:gd name="T68" fmla="*/ 24 w 108"/>
                  <a:gd name="T69" fmla="*/ 61 h 365"/>
                  <a:gd name="T70" fmla="*/ 25 w 108"/>
                  <a:gd name="T71" fmla="*/ 63 h 365"/>
                  <a:gd name="T72" fmla="*/ 25 w 108"/>
                  <a:gd name="T73" fmla="*/ 64 h 365"/>
                  <a:gd name="T74" fmla="*/ 25 w 108"/>
                  <a:gd name="T75" fmla="*/ 65 h 365"/>
                  <a:gd name="T76" fmla="*/ 25 w 108"/>
                  <a:gd name="T77" fmla="*/ 66 h 365"/>
                  <a:gd name="T78" fmla="*/ 26 w 108"/>
                  <a:gd name="T79" fmla="*/ 68 h 365"/>
                  <a:gd name="T80" fmla="*/ 26 w 108"/>
                  <a:gd name="T81" fmla="*/ 70 h 365"/>
                  <a:gd name="T82" fmla="*/ 26 w 108"/>
                  <a:gd name="T83" fmla="*/ 71 h 365"/>
                  <a:gd name="T84" fmla="*/ 26 w 108"/>
                  <a:gd name="T85" fmla="*/ 73 h 365"/>
                  <a:gd name="T86" fmla="*/ 26 w 108"/>
                  <a:gd name="T87" fmla="*/ 75 h 365"/>
                  <a:gd name="T88" fmla="*/ 26 w 108"/>
                  <a:gd name="T89" fmla="*/ 76 h 365"/>
                  <a:gd name="T90" fmla="*/ 27 w 108"/>
                  <a:gd name="T91" fmla="*/ 76 h 365"/>
                  <a:gd name="T92" fmla="*/ 27 w 108"/>
                  <a:gd name="T93" fmla="*/ 77 h 365"/>
                  <a:gd name="T94" fmla="*/ 27 w 108"/>
                  <a:gd name="T95" fmla="*/ 78 h 365"/>
                  <a:gd name="T96" fmla="*/ 27 w 108"/>
                  <a:gd name="T97" fmla="*/ 79 h 365"/>
                  <a:gd name="T98" fmla="*/ 27 w 108"/>
                  <a:gd name="T99" fmla="*/ 80 h 365"/>
                  <a:gd name="T100" fmla="*/ 28 w 108"/>
                  <a:gd name="T101" fmla="*/ 81 h 365"/>
                  <a:gd name="T102" fmla="*/ 28 w 108"/>
                  <a:gd name="T103" fmla="*/ 82 h 365"/>
                  <a:gd name="T104" fmla="*/ 28 w 108"/>
                  <a:gd name="T105" fmla="*/ 83 h 365"/>
                  <a:gd name="T106" fmla="*/ 28 w 108"/>
                  <a:gd name="T107" fmla="*/ 84 h 365"/>
                  <a:gd name="T108" fmla="*/ 28 w 108"/>
                  <a:gd name="T109" fmla="*/ 86 h 365"/>
                  <a:gd name="T110" fmla="*/ 28 w 108"/>
                  <a:gd name="T111" fmla="*/ 87 h 365"/>
                  <a:gd name="T112" fmla="*/ 28 w 108"/>
                  <a:gd name="T113" fmla="*/ 89 h 365"/>
                  <a:gd name="T114" fmla="*/ 0 w 108"/>
                  <a:gd name="T115" fmla="*/ 0 h 36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8"/>
                  <a:gd name="T175" fmla="*/ 0 h 365"/>
                  <a:gd name="T176" fmla="*/ 108 w 108"/>
                  <a:gd name="T177" fmla="*/ 365 h 36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8" h="365">
                    <a:moveTo>
                      <a:pt x="0" y="0"/>
                    </a:moveTo>
                    <a:lnTo>
                      <a:pt x="1" y="3"/>
                    </a:lnTo>
                    <a:lnTo>
                      <a:pt x="4" y="8"/>
                    </a:lnTo>
                    <a:lnTo>
                      <a:pt x="6" y="11"/>
                    </a:lnTo>
                    <a:lnTo>
                      <a:pt x="7" y="14"/>
                    </a:lnTo>
                    <a:lnTo>
                      <a:pt x="9" y="17"/>
                    </a:lnTo>
                    <a:lnTo>
                      <a:pt x="10" y="20"/>
                    </a:lnTo>
                    <a:lnTo>
                      <a:pt x="12" y="23"/>
                    </a:lnTo>
                    <a:lnTo>
                      <a:pt x="13" y="26"/>
                    </a:lnTo>
                    <a:lnTo>
                      <a:pt x="15" y="27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20" y="37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6" y="47"/>
                    </a:lnTo>
                    <a:lnTo>
                      <a:pt x="26" y="49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3" y="67"/>
                    </a:lnTo>
                    <a:lnTo>
                      <a:pt x="35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8" y="78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41" y="81"/>
                    </a:lnTo>
                    <a:lnTo>
                      <a:pt x="41" y="82"/>
                    </a:lnTo>
                    <a:lnTo>
                      <a:pt x="41" y="84"/>
                    </a:lnTo>
                    <a:lnTo>
                      <a:pt x="43" y="86"/>
                    </a:lnTo>
                    <a:lnTo>
                      <a:pt x="43" y="87"/>
                    </a:lnTo>
                    <a:lnTo>
                      <a:pt x="43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4" y="93"/>
                    </a:lnTo>
                    <a:lnTo>
                      <a:pt x="46" y="93"/>
                    </a:lnTo>
                    <a:lnTo>
                      <a:pt x="46" y="95"/>
                    </a:lnTo>
                    <a:lnTo>
                      <a:pt x="46" y="96"/>
                    </a:lnTo>
                    <a:lnTo>
                      <a:pt x="47" y="98"/>
                    </a:lnTo>
                    <a:lnTo>
                      <a:pt x="47" y="99"/>
                    </a:lnTo>
                    <a:lnTo>
                      <a:pt x="47" y="101"/>
                    </a:lnTo>
                    <a:lnTo>
                      <a:pt x="49" y="102"/>
                    </a:lnTo>
                    <a:lnTo>
                      <a:pt x="49" y="104"/>
                    </a:lnTo>
                    <a:lnTo>
                      <a:pt x="50" y="107"/>
                    </a:lnTo>
                    <a:lnTo>
                      <a:pt x="50" y="108"/>
                    </a:lnTo>
                    <a:lnTo>
                      <a:pt x="52" y="110"/>
                    </a:lnTo>
                    <a:lnTo>
                      <a:pt x="52" y="113"/>
                    </a:lnTo>
                    <a:lnTo>
                      <a:pt x="53" y="115"/>
                    </a:lnTo>
                    <a:lnTo>
                      <a:pt x="53" y="118"/>
                    </a:lnTo>
                    <a:lnTo>
                      <a:pt x="55" y="119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8" y="127"/>
                    </a:lnTo>
                    <a:lnTo>
                      <a:pt x="58" y="128"/>
                    </a:lnTo>
                    <a:lnTo>
                      <a:pt x="59" y="130"/>
                    </a:lnTo>
                    <a:lnTo>
                      <a:pt x="59" y="131"/>
                    </a:lnTo>
                    <a:lnTo>
                      <a:pt x="61" y="134"/>
                    </a:lnTo>
                    <a:lnTo>
                      <a:pt x="61" y="136"/>
                    </a:lnTo>
                    <a:lnTo>
                      <a:pt x="61" y="138"/>
                    </a:lnTo>
                    <a:lnTo>
                      <a:pt x="62" y="138"/>
                    </a:lnTo>
                    <a:lnTo>
                      <a:pt x="62" y="139"/>
                    </a:lnTo>
                    <a:lnTo>
                      <a:pt x="62" y="141"/>
                    </a:lnTo>
                    <a:lnTo>
                      <a:pt x="64" y="142"/>
                    </a:lnTo>
                    <a:lnTo>
                      <a:pt x="64" y="144"/>
                    </a:lnTo>
                    <a:lnTo>
                      <a:pt x="64" y="145"/>
                    </a:lnTo>
                    <a:lnTo>
                      <a:pt x="65" y="147"/>
                    </a:lnTo>
                    <a:lnTo>
                      <a:pt x="65" y="148"/>
                    </a:lnTo>
                    <a:lnTo>
                      <a:pt x="65" y="150"/>
                    </a:lnTo>
                    <a:lnTo>
                      <a:pt x="67" y="151"/>
                    </a:lnTo>
                    <a:lnTo>
                      <a:pt x="67" y="153"/>
                    </a:lnTo>
                    <a:lnTo>
                      <a:pt x="67" y="154"/>
                    </a:lnTo>
                    <a:lnTo>
                      <a:pt x="69" y="156"/>
                    </a:lnTo>
                    <a:lnTo>
                      <a:pt x="69" y="157"/>
                    </a:lnTo>
                    <a:lnTo>
                      <a:pt x="69" y="159"/>
                    </a:lnTo>
                    <a:lnTo>
                      <a:pt x="70" y="162"/>
                    </a:lnTo>
                    <a:lnTo>
                      <a:pt x="70" y="164"/>
                    </a:lnTo>
                    <a:lnTo>
                      <a:pt x="72" y="165"/>
                    </a:lnTo>
                    <a:lnTo>
                      <a:pt x="72" y="168"/>
                    </a:lnTo>
                    <a:lnTo>
                      <a:pt x="73" y="170"/>
                    </a:lnTo>
                    <a:lnTo>
                      <a:pt x="73" y="173"/>
                    </a:lnTo>
                    <a:lnTo>
                      <a:pt x="75" y="176"/>
                    </a:lnTo>
                    <a:lnTo>
                      <a:pt x="75" y="177"/>
                    </a:lnTo>
                    <a:lnTo>
                      <a:pt x="76" y="180"/>
                    </a:lnTo>
                    <a:lnTo>
                      <a:pt x="76" y="182"/>
                    </a:lnTo>
                    <a:lnTo>
                      <a:pt x="76" y="183"/>
                    </a:lnTo>
                    <a:lnTo>
                      <a:pt x="78" y="186"/>
                    </a:lnTo>
                    <a:lnTo>
                      <a:pt x="78" y="188"/>
                    </a:lnTo>
                    <a:lnTo>
                      <a:pt x="78" y="189"/>
                    </a:lnTo>
                    <a:lnTo>
                      <a:pt x="79" y="191"/>
                    </a:lnTo>
                    <a:lnTo>
                      <a:pt x="79" y="193"/>
                    </a:lnTo>
                    <a:lnTo>
                      <a:pt x="79" y="194"/>
                    </a:lnTo>
                    <a:lnTo>
                      <a:pt x="81" y="196"/>
                    </a:lnTo>
                    <a:lnTo>
                      <a:pt x="81" y="197"/>
                    </a:lnTo>
                    <a:lnTo>
                      <a:pt x="81" y="199"/>
                    </a:lnTo>
                    <a:lnTo>
                      <a:pt x="82" y="200"/>
                    </a:lnTo>
                    <a:lnTo>
                      <a:pt x="82" y="202"/>
                    </a:lnTo>
                    <a:lnTo>
                      <a:pt x="82" y="203"/>
                    </a:lnTo>
                    <a:lnTo>
                      <a:pt x="82" y="205"/>
                    </a:lnTo>
                    <a:lnTo>
                      <a:pt x="84" y="206"/>
                    </a:lnTo>
                    <a:lnTo>
                      <a:pt x="84" y="208"/>
                    </a:lnTo>
                    <a:lnTo>
                      <a:pt x="85" y="209"/>
                    </a:lnTo>
                    <a:lnTo>
                      <a:pt x="85" y="211"/>
                    </a:lnTo>
                    <a:lnTo>
                      <a:pt x="85" y="214"/>
                    </a:lnTo>
                    <a:lnTo>
                      <a:pt x="87" y="215"/>
                    </a:lnTo>
                    <a:lnTo>
                      <a:pt x="87" y="217"/>
                    </a:lnTo>
                    <a:lnTo>
                      <a:pt x="87" y="219"/>
                    </a:lnTo>
                    <a:lnTo>
                      <a:pt x="88" y="222"/>
                    </a:lnTo>
                    <a:lnTo>
                      <a:pt x="88" y="223"/>
                    </a:lnTo>
                    <a:lnTo>
                      <a:pt x="90" y="226"/>
                    </a:lnTo>
                    <a:lnTo>
                      <a:pt x="90" y="228"/>
                    </a:lnTo>
                    <a:lnTo>
                      <a:pt x="91" y="231"/>
                    </a:lnTo>
                    <a:lnTo>
                      <a:pt x="91" y="232"/>
                    </a:lnTo>
                    <a:lnTo>
                      <a:pt x="93" y="235"/>
                    </a:lnTo>
                    <a:lnTo>
                      <a:pt x="93" y="237"/>
                    </a:lnTo>
                    <a:lnTo>
                      <a:pt x="94" y="240"/>
                    </a:lnTo>
                    <a:lnTo>
                      <a:pt x="94" y="241"/>
                    </a:lnTo>
                    <a:lnTo>
                      <a:pt x="94" y="243"/>
                    </a:lnTo>
                    <a:lnTo>
                      <a:pt x="96" y="245"/>
                    </a:lnTo>
                    <a:lnTo>
                      <a:pt x="96" y="246"/>
                    </a:lnTo>
                    <a:lnTo>
                      <a:pt x="96" y="248"/>
                    </a:lnTo>
                    <a:lnTo>
                      <a:pt x="96" y="249"/>
                    </a:lnTo>
                    <a:lnTo>
                      <a:pt x="98" y="251"/>
                    </a:lnTo>
                    <a:lnTo>
                      <a:pt x="98" y="252"/>
                    </a:lnTo>
                    <a:lnTo>
                      <a:pt x="98" y="254"/>
                    </a:lnTo>
                    <a:lnTo>
                      <a:pt x="98" y="255"/>
                    </a:lnTo>
                    <a:lnTo>
                      <a:pt x="98" y="257"/>
                    </a:lnTo>
                    <a:lnTo>
                      <a:pt x="99" y="258"/>
                    </a:lnTo>
                    <a:lnTo>
                      <a:pt x="99" y="260"/>
                    </a:lnTo>
                    <a:lnTo>
                      <a:pt x="99" y="261"/>
                    </a:lnTo>
                    <a:lnTo>
                      <a:pt x="99" y="263"/>
                    </a:lnTo>
                    <a:lnTo>
                      <a:pt x="99" y="264"/>
                    </a:lnTo>
                    <a:lnTo>
                      <a:pt x="99" y="266"/>
                    </a:lnTo>
                    <a:lnTo>
                      <a:pt x="99" y="267"/>
                    </a:lnTo>
                    <a:lnTo>
                      <a:pt x="99" y="269"/>
                    </a:lnTo>
                    <a:lnTo>
                      <a:pt x="101" y="271"/>
                    </a:lnTo>
                    <a:lnTo>
                      <a:pt x="101" y="272"/>
                    </a:lnTo>
                    <a:lnTo>
                      <a:pt x="101" y="274"/>
                    </a:lnTo>
                    <a:lnTo>
                      <a:pt x="101" y="275"/>
                    </a:lnTo>
                    <a:lnTo>
                      <a:pt x="101" y="278"/>
                    </a:lnTo>
                    <a:lnTo>
                      <a:pt x="101" y="280"/>
                    </a:lnTo>
                    <a:lnTo>
                      <a:pt x="101" y="281"/>
                    </a:lnTo>
                    <a:lnTo>
                      <a:pt x="101" y="284"/>
                    </a:lnTo>
                    <a:lnTo>
                      <a:pt x="101" y="286"/>
                    </a:lnTo>
                    <a:lnTo>
                      <a:pt x="102" y="287"/>
                    </a:lnTo>
                    <a:lnTo>
                      <a:pt x="102" y="289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2" y="293"/>
                    </a:lnTo>
                    <a:lnTo>
                      <a:pt x="102" y="295"/>
                    </a:lnTo>
                    <a:lnTo>
                      <a:pt x="102" y="297"/>
                    </a:lnTo>
                    <a:lnTo>
                      <a:pt x="102" y="298"/>
                    </a:lnTo>
                    <a:lnTo>
                      <a:pt x="102" y="300"/>
                    </a:lnTo>
                    <a:lnTo>
                      <a:pt x="102" y="301"/>
                    </a:lnTo>
                    <a:lnTo>
                      <a:pt x="104" y="303"/>
                    </a:lnTo>
                    <a:lnTo>
                      <a:pt x="104" y="304"/>
                    </a:lnTo>
                    <a:lnTo>
                      <a:pt x="104" y="306"/>
                    </a:lnTo>
                    <a:lnTo>
                      <a:pt x="104" y="307"/>
                    </a:lnTo>
                    <a:lnTo>
                      <a:pt x="104" y="309"/>
                    </a:lnTo>
                    <a:lnTo>
                      <a:pt x="104" y="310"/>
                    </a:lnTo>
                    <a:lnTo>
                      <a:pt x="104" y="312"/>
                    </a:lnTo>
                    <a:lnTo>
                      <a:pt x="105" y="312"/>
                    </a:lnTo>
                    <a:lnTo>
                      <a:pt x="105" y="313"/>
                    </a:lnTo>
                    <a:lnTo>
                      <a:pt x="105" y="315"/>
                    </a:lnTo>
                    <a:lnTo>
                      <a:pt x="105" y="316"/>
                    </a:lnTo>
                    <a:lnTo>
                      <a:pt x="105" y="318"/>
                    </a:lnTo>
                    <a:lnTo>
                      <a:pt x="105" y="319"/>
                    </a:lnTo>
                    <a:lnTo>
                      <a:pt x="107" y="321"/>
                    </a:lnTo>
                    <a:lnTo>
                      <a:pt x="107" y="323"/>
                    </a:lnTo>
                    <a:lnTo>
                      <a:pt x="107" y="324"/>
                    </a:lnTo>
                    <a:lnTo>
                      <a:pt x="107" y="326"/>
                    </a:lnTo>
                    <a:lnTo>
                      <a:pt x="107" y="327"/>
                    </a:lnTo>
                    <a:lnTo>
                      <a:pt x="107" y="329"/>
                    </a:lnTo>
                    <a:lnTo>
                      <a:pt x="108" y="330"/>
                    </a:lnTo>
                    <a:lnTo>
                      <a:pt x="108" y="332"/>
                    </a:lnTo>
                    <a:lnTo>
                      <a:pt x="108" y="333"/>
                    </a:lnTo>
                    <a:lnTo>
                      <a:pt x="108" y="335"/>
                    </a:lnTo>
                    <a:lnTo>
                      <a:pt x="108" y="336"/>
                    </a:lnTo>
                    <a:lnTo>
                      <a:pt x="108" y="338"/>
                    </a:lnTo>
                    <a:lnTo>
                      <a:pt x="108" y="339"/>
                    </a:lnTo>
                    <a:lnTo>
                      <a:pt x="108" y="341"/>
                    </a:lnTo>
                    <a:lnTo>
                      <a:pt x="108" y="342"/>
                    </a:lnTo>
                    <a:lnTo>
                      <a:pt x="108" y="344"/>
                    </a:lnTo>
                    <a:lnTo>
                      <a:pt x="108" y="345"/>
                    </a:lnTo>
                    <a:lnTo>
                      <a:pt x="107" y="347"/>
                    </a:lnTo>
                    <a:lnTo>
                      <a:pt x="107" y="350"/>
                    </a:lnTo>
                    <a:lnTo>
                      <a:pt x="107" y="352"/>
                    </a:lnTo>
                    <a:lnTo>
                      <a:pt x="107" y="355"/>
                    </a:lnTo>
                    <a:lnTo>
                      <a:pt x="107" y="356"/>
                    </a:lnTo>
                    <a:lnTo>
                      <a:pt x="107" y="359"/>
                    </a:lnTo>
                    <a:lnTo>
                      <a:pt x="107" y="362"/>
                    </a:lnTo>
                    <a:lnTo>
                      <a:pt x="107" y="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2" name="Freeform 609"/>
              <p:cNvSpPr>
                <a:spLocks noChangeAspect="1"/>
              </p:cNvSpPr>
              <p:nvPr/>
            </p:nvSpPr>
            <p:spPr bwMode="auto">
              <a:xfrm>
                <a:off x="3403" y="2587"/>
                <a:ext cx="55" cy="183"/>
              </a:xfrm>
              <a:custGeom>
                <a:avLst/>
                <a:gdLst>
                  <a:gd name="T0" fmla="*/ 2 w 108"/>
                  <a:gd name="T1" fmla="*/ 3 h 365"/>
                  <a:gd name="T2" fmla="*/ 3 w 108"/>
                  <a:gd name="T3" fmla="*/ 6 h 365"/>
                  <a:gd name="T4" fmla="*/ 5 w 108"/>
                  <a:gd name="T5" fmla="*/ 8 h 365"/>
                  <a:gd name="T6" fmla="*/ 6 w 108"/>
                  <a:gd name="T7" fmla="*/ 10 h 365"/>
                  <a:gd name="T8" fmla="*/ 6 w 108"/>
                  <a:gd name="T9" fmla="*/ 12 h 365"/>
                  <a:gd name="T10" fmla="*/ 7 w 108"/>
                  <a:gd name="T11" fmla="*/ 13 h 365"/>
                  <a:gd name="T12" fmla="*/ 8 w 108"/>
                  <a:gd name="T13" fmla="*/ 15 h 365"/>
                  <a:gd name="T14" fmla="*/ 9 w 108"/>
                  <a:gd name="T15" fmla="*/ 16 h 365"/>
                  <a:gd name="T16" fmla="*/ 9 w 108"/>
                  <a:gd name="T17" fmla="*/ 18 h 365"/>
                  <a:gd name="T18" fmla="*/ 10 w 108"/>
                  <a:gd name="T19" fmla="*/ 20 h 365"/>
                  <a:gd name="T20" fmla="*/ 11 w 108"/>
                  <a:gd name="T21" fmla="*/ 21 h 365"/>
                  <a:gd name="T22" fmla="*/ 11 w 108"/>
                  <a:gd name="T23" fmla="*/ 22 h 365"/>
                  <a:gd name="T24" fmla="*/ 11 w 108"/>
                  <a:gd name="T25" fmla="*/ 24 h 365"/>
                  <a:gd name="T26" fmla="*/ 12 w 108"/>
                  <a:gd name="T27" fmla="*/ 25 h 365"/>
                  <a:gd name="T28" fmla="*/ 13 w 108"/>
                  <a:gd name="T29" fmla="*/ 26 h 365"/>
                  <a:gd name="T30" fmla="*/ 13 w 108"/>
                  <a:gd name="T31" fmla="*/ 29 h 365"/>
                  <a:gd name="T32" fmla="*/ 14 w 108"/>
                  <a:gd name="T33" fmla="*/ 30 h 365"/>
                  <a:gd name="T34" fmla="*/ 15 w 108"/>
                  <a:gd name="T35" fmla="*/ 32 h 365"/>
                  <a:gd name="T36" fmla="*/ 16 w 108"/>
                  <a:gd name="T37" fmla="*/ 34 h 365"/>
                  <a:gd name="T38" fmla="*/ 16 w 108"/>
                  <a:gd name="T39" fmla="*/ 36 h 365"/>
                  <a:gd name="T40" fmla="*/ 17 w 108"/>
                  <a:gd name="T41" fmla="*/ 37 h 365"/>
                  <a:gd name="T42" fmla="*/ 17 w 108"/>
                  <a:gd name="T43" fmla="*/ 38 h 365"/>
                  <a:gd name="T44" fmla="*/ 18 w 108"/>
                  <a:gd name="T45" fmla="*/ 40 h 365"/>
                  <a:gd name="T46" fmla="*/ 19 w 108"/>
                  <a:gd name="T47" fmla="*/ 42 h 365"/>
                  <a:gd name="T48" fmla="*/ 19 w 108"/>
                  <a:gd name="T49" fmla="*/ 44 h 365"/>
                  <a:gd name="T50" fmla="*/ 20 w 108"/>
                  <a:gd name="T51" fmla="*/ 46 h 365"/>
                  <a:gd name="T52" fmla="*/ 20 w 108"/>
                  <a:gd name="T53" fmla="*/ 48 h 365"/>
                  <a:gd name="T54" fmla="*/ 21 w 108"/>
                  <a:gd name="T55" fmla="*/ 49 h 365"/>
                  <a:gd name="T56" fmla="*/ 21 w 108"/>
                  <a:gd name="T57" fmla="*/ 50 h 365"/>
                  <a:gd name="T58" fmla="*/ 22 w 108"/>
                  <a:gd name="T59" fmla="*/ 52 h 365"/>
                  <a:gd name="T60" fmla="*/ 22 w 108"/>
                  <a:gd name="T61" fmla="*/ 53 h 365"/>
                  <a:gd name="T62" fmla="*/ 22 w 108"/>
                  <a:gd name="T63" fmla="*/ 55 h 365"/>
                  <a:gd name="T64" fmla="*/ 23 w 108"/>
                  <a:gd name="T65" fmla="*/ 57 h 365"/>
                  <a:gd name="T66" fmla="*/ 24 w 108"/>
                  <a:gd name="T67" fmla="*/ 59 h 365"/>
                  <a:gd name="T68" fmla="*/ 24 w 108"/>
                  <a:gd name="T69" fmla="*/ 61 h 365"/>
                  <a:gd name="T70" fmla="*/ 25 w 108"/>
                  <a:gd name="T71" fmla="*/ 63 h 365"/>
                  <a:gd name="T72" fmla="*/ 25 w 108"/>
                  <a:gd name="T73" fmla="*/ 64 h 365"/>
                  <a:gd name="T74" fmla="*/ 25 w 108"/>
                  <a:gd name="T75" fmla="*/ 65 h 365"/>
                  <a:gd name="T76" fmla="*/ 25 w 108"/>
                  <a:gd name="T77" fmla="*/ 66 h 365"/>
                  <a:gd name="T78" fmla="*/ 26 w 108"/>
                  <a:gd name="T79" fmla="*/ 68 h 365"/>
                  <a:gd name="T80" fmla="*/ 26 w 108"/>
                  <a:gd name="T81" fmla="*/ 70 h 365"/>
                  <a:gd name="T82" fmla="*/ 26 w 108"/>
                  <a:gd name="T83" fmla="*/ 71 h 365"/>
                  <a:gd name="T84" fmla="*/ 26 w 108"/>
                  <a:gd name="T85" fmla="*/ 73 h 365"/>
                  <a:gd name="T86" fmla="*/ 26 w 108"/>
                  <a:gd name="T87" fmla="*/ 75 h 365"/>
                  <a:gd name="T88" fmla="*/ 26 w 108"/>
                  <a:gd name="T89" fmla="*/ 76 h 365"/>
                  <a:gd name="T90" fmla="*/ 27 w 108"/>
                  <a:gd name="T91" fmla="*/ 76 h 365"/>
                  <a:gd name="T92" fmla="*/ 27 w 108"/>
                  <a:gd name="T93" fmla="*/ 77 h 365"/>
                  <a:gd name="T94" fmla="*/ 27 w 108"/>
                  <a:gd name="T95" fmla="*/ 78 h 365"/>
                  <a:gd name="T96" fmla="*/ 27 w 108"/>
                  <a:gd name="T97" fmla="*/ 79 h 365"/>
                  <a:gd name="T98" fmla="*/ 27 w 108"/>
                  <a:gd name="T99" fmla="*/ 80 h 365"/>
                  <a:gd name="T100" fmla="*/ 28 w 108"/>
                  <a:gd name="T101" fmla="*/ 81 h 365"/>
                  <a:gd name="T102" fmla="*/ 28 w 108"/>
                  <a:gd name="T103" fmla="*/ 82 h 365"/>
                  <a:gd name="T104" fmla="*/ 28 w 108"/>
                  <a:gd name="T105" fmla="*/ 83 h 365"/>
                  <a:gd name="T106" fmla="*/ 28 w 108"/>
                  <a:gd name="T107" fmla="*/ 84 h 365"/>
                  <a:gd name="T108" fmla="*/ 28 w 108"/>
                  <a:gd name="T109" fmla="*/ 86 h 365"/>
                  <a:gd name="T110" fmla="*/ 28 w 108"/>
                  <a:gd name="T111" fmla="*/ 87 h 365"/>
                  <a:gd name="T112" fmla="*/ 28 w 108"/>
                  <a:gd name="T113" fmla="*/ 89 h 3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"/>
                  <a:gd name="T172" fmla="*/ 0 h 365"/>
                  <a:gd name="T173" fmla="*/ 108 w 108"/>
                  <a:gd name="T174" fmla="*/ 365 h 3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" h="365">
                    <a:moveTo>
                      <a:pt x="0" y="0"/>
                    </a:moveTo>
                    <a:lnTo>
                      <a:pt x="1" y="3"/>
                    </a:lnTo>
                    <a:lnTo>
                      <a:pt x="4" y="8"/>
                    </a:lnTo>
                    <a:lnTo>
                      <a:pt x="6" y="11"/>
                    </a:lnTo>
                    <a:lnTo>
                      <a:pt x="7" y="14"/>
                    </a:lnTo>
                    <a:lnTo>
                      <a:pt x="9" y="17"/>
                    </a:lnTo>
                    <a:lnTo>
                      <a:pt x="10" y="20"/>
                    </a:lnTo>
                    <a:lnTo>
                      <a:pt x="12" y="23"/>
                    </a:lnTo>
                    <a:lnTo>
                      <a:pt x="13" y="26"/>
                    </a:lnTo>
                    <a:lnTo>
                      <a:pt x="15" y="27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20" y="37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6" y="47"/>
                    </a:lnTo>
                    <a:lnTo>
                      <a:pt x="26" y="49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3" y="67"/>
                    </a:lnTo>
                    <a:lnTo>
                      <a:pt x="35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8" y="78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41" y="81"/>
                    </a:lnTo>
                    <a:lnTo>
                      <a:pt x="41" y="82"/>
                    </a:lnTo>
                    <a:lnTo>
                      <a:pt x="41" y="84"/>
                    </a:lnTo>
                    <a:lnTo>
                      <a:pt x="43" y="86"/>
                    </a:lnTo>
                    <a:lnTo>
                      <a:pt x="43" y="87"/>
                    </a:lnTo>
                    <a:lnTo>
                      <a:pt x="43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4" y="93"/>
                    </a:lnTo>
                    <a:lnTo>
                      <a:pt x="46" y="93"/>
                    </a:lnTo>
                    <a:lnTo>
                      <a:pt x="46" y="95"/>
                    </a:lnTo>
                    <a:lnTo>
                      <a:pt x="46" y="96"/>
                    </a:lnTo>
                    <a:lnTo>
                      <a:pt x="47" y="98"/>
                    </a:lnTo>
                    <a:lnTo>
                      <a:pt x="47" y="99"/>
                    </a:lnTo>
                    <a:lnTo>
                      <a:pt x="47" y="101"/>
                    </a:lnTo>
                    <a:lnTo>
                      <a:pt x="49" y="102"/>
                    </a:lnTo>
                    <a:lnTo>
                      <a:pt x="49" y="104"/>
                    </a:lnTo>
                    <a:lnTo>
                      <a:pt x="50" y="107"/>
                    </a:lnTo>
                    <a:lnTo>
                      <a:pt x="50" y="108"/>
                    </a:lnTo>
                    <a:lnTo>
                      <a:pt x="52" y="110"/>
                    </a:lnTo>
                    <a:lnTo>
                      <a:pt x="52" y="113"/>
                    </a:lnTo>
                    <a:lnTo>
                      <a:pt x="53" y="115"/>
                    </a:lnTo>
                    <a:lnTo>
                      <a:pt x="53" y="118"/>
                    </a:lnTo>
                    <a:lnTo>
                      <a:pt x="55" y="119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8" y="127"/>
                    </a:lnTo>
                    <a:lnTo>
                      <a:pt x="58" y="128"/>
                    </a:lnTo>
                    <a:lnTo>
                      <a:pt x="59" y="130"/>
                    </a:lnTo>
                    <a:lnTo>
                      <a:pt x="59" y="131"/>
                    </a:lnTo>
                    <a:lnTo>
                      <a:pt x="61" y="134"/>
                    </a:lnTo>
                    <a:lnTo>
                      <a:pt x="61" y="136"/>
                    </a:lnTo>
                    <a:lnTo>
                      <a:pt x="61" y="138"/>
                    </a:lnTo>
                    <a:lnTo>
                      <a:pt x="62" y="138"/>
                    </a:lnTo>
                    <a:lnTo>
                      <a:pt x="62" y="139"/>
                    </a:lnTo>
                    <a:lnTo>
                      <a:pt x="62" y="141"/>
                    </a:lnTo>
                    <a:lnTo>
                      <a:pt x="64" y="142"/>
                    </a:lnTo>
                    <a:lnTo>
                      <a:pt x="64" y="144"/>
                    </a:lnTo>
                    <a:lnTo>
                      <a:pt x="64" y="145"/>
                    </a:lnTo>
                    <a:lnTo>
                      <a:pt x="65" y="147"/>
                    </a:lnTo>
                    <a:lnTo>
                      <a:pt x="65" y="148"/>
                    </a:lnTo>
                    <a:lnTo>
                      <a:pt x="65" y="150"/>
                    </a:lnTo>
                    <a:lnTo>
                      <a:pt x="67" y="151"/>
                    </a:lnTo>
                    <a:lnTo>
                      <a:pt x="67" y="153"/>
                    </a:lnTo>
                    <a:lnTo>
                      <a:pt x="67" y="154"/>
                    </a:lnTo>
                    <a:lnTo>
                      <a:pt x="69" y="156"/>
                    </a:lnTo>
                    <a:lnTo>
                      <a:pt x="69" y="157"/>
                    </a:lnTo>
                    <a:lnTo>
                      <a:pt x="69" y="159"/>
                    </a:lnTo>
                    <a:lnTo>
                      <a:pt x="70" y="162"/>
                    </a:lnTo>
                    <a:lnTo>
                      <a:pt x="70" y="164"/>
                    </a:lnTo>
                    <a:lnTo>
                      <a:pt x="72" y="165"/>
                    </a:lnTo>
                    <a:lnTo>
                      <a:pt x="72" y="168"/>
                    </a:lnTo>
                    <a:lnTo>
                      <a:pt x="73" y="170"/>
                    </a:lnTo>
                    <a:lnTo>
                      <a:pt x="73" y="173"/>
                    </a:lnTo>
                    <a:lnTo>
                      <a:pt x="75" y="176"/>
                    </a:lnTo>
                    <a:lnTo>
                      <a:pt x="75" y="177"/>
                    </a:lnTo>
                    <a:lnTo>
                      <a:pt x="76" y="180"/>
                    </a:lnTo>
                    <a:lnTo>
                      <a:pt x="76" y="182"/>
                    </a:lnTo>
                    <a:lnTo>
                      <a:pt x="76" y="183"/>
                    </a:lnTo>
                    <a:lnTo>
                      <a:pt x="78" y="186"/>
                    </a:lnTo>
                    <a:lnTo>
                      <a:pt x="78" y="188"/>
                    </a:lnTo>
                    <a:lnTo>
                      <a:pt x="78" y="189"/>
                    </a:lnTo>
                    <a:lnTo>
                      <a:pt x="79" y="191"/>
                    </a:lnTo>
                    <a:lnTo>
                      <a:pt x="79" y="193"/>
                    </a:lnTo>
                    <a:lnTo>
                      <a:pt x="79" y="194"/>
                    </a:lnTo>
                    <a:lnTo>
                      <a:pt x="81" y="196"/>
                    </a:lnTo>
                    <a:lnTo>
                      <a:pt x="81" y="197"/>
                    </a:lnTo>
                    <a:lnTo>
                      <a:pt x="81" y="199"/>
                    </a:lnTo>
                    <a:lnTo>
                      <a:pt x="82" y="200"/>
                    </a:lnTo>
                    <a:lnTo>
                      <a:pt x="82" y="202"/>
                    </a:lnTo>
                    <a:lnTo>
                      <a:pt x="82" y="203"/>
                    </a:lnTo>
                    <a:lnTo>
                      <a:pt x="82" y="205"/>
                    </a:lnTo>
                    <a:lnTo>
                      <a:pt x="84" y="206"/>
                    </a:lnTo>
                    <a:lnTo>
                      <a:pt x="84" y="208"/>
                    </a:lnTo>
                    <a:lnTo>
                      <a:pt x="85" y="209"/>
                    </a:lnTo>
                    <a:lnTo>
                      <a:pt x="85" y="211"/>
                    </a:lnTo>
                    <a:lnTo>
                      <a:pt x="85" y="214"/>
                    </a:lnTo>
                    <a:lnTo>
                      <a:pt x="87" y="215"/>
                    </a:lnTo>
                    <a:lnTo>
                      <a:pt x="87" y="217"/>
                    </a:lnTo>
                    <a:lnTo>
                      <a:pt x="87" y="219"/>
                    </a:lnTo>
                    <a:lnTo>
                      <a:pt x="88" y="222"/>
                    </a:lnTo>
                    <a:lnTo>
                      <a:pt x="88" y="223"/>
                    </a:lnTo>
                    <a:lnTo>
                      <a:pt x="90" y="226"/>
                    </a:lnTo>
                    <a:lnTo>
                      <a:pt x="90" y="228"/>
                    </a:lnTo>
                    <a:lnTo>
                      <a:pt x="91" y="231"/>
                    </a:lnTo>
                    <a:lnTo>
                      <a:pt x="91" y="232"/>
                    </a:lnTo>
                    <a:lnTo>
                      <a:pt x="93" y="235"/>
                    </a:lnTo>
                    <a:lnTo>
                      <a:pt x="93" y="237"/>
                    </a:lnTo>
                    <a:lnTo>
                      <a:pt x="94" y="240"/>
                    </a:lnTo>
                    <a:lnTo>
                      <a:pt x="94" y="241"/>
                    </a:lnTo>
                    <a:lnTo>
                      <a:pt x="94" y="243"/>
                    </a:lnTo>
                    <a:lnTo>
                      <a:pt x="96" y="245"/>
                    </a:lnTo>
                    <a:lnTo>
                      <a:pt x="96" y="246"/>
                    </a:lnTo>
                    <a:lnTo>
                      <a:pt x="96" y="248"/>
                    </a:lnTo>
                    <a:lnTo>
                      <a:pt x="96" y="249"/>
                    </a:lnTo>
                    <a:lnTo>
                      <a:pt x="98" y="251"/>
                    </a:lnTo>
                    <a:lnTo>
                      <a:pt x="98" y="252"/>
                    </a:lnTo>
                    <a:lnTo>
                      <a:pt x="98" y="254"/>
                    </a:lnTo>
                    <a:lnTo>
                      <a:pt x="98" y="255"/>
                    </a:lnTo>
                    <a:lnTo>
                      <a:pt x="98" y="257"/>
                    </a:lnTo>
                    <a:lnTo>
                      <a:pt x="99" y="258"/>
                    </a:lnTo>
                    <a:lnTo>
                      <a:pt x="99" y="260"/>
                    </a:lnTo>
                    <a:lnTo>
                      <a:pt x="99" y="261"/>
                    </a:lnTo>
                    <a:lnTo>
                      <a:pt x="99" y="263"/>
                    </a:lnTo>
                    <a:lnTo>
                      <a:pt x="99" y="264"/>
                    </a:lnTo>
                    <a:lnTo>
                      <a:pt x="99" y="266"/>
                    </a:lnTo>
                    <a:lnTo>
                      <a:pt x="99" y="267"/>
                    </a:lnTo>
                    <a:lnTo>
                      <a:pt x="99" y="269"/>
                    </a:lnTo>
                    <a:lnTo>
                      <a:pt x="101" y="271"/>
                    </a:lnTo>
                    <a:lnTo>
                      <a:pt x="101" y="272"/>
                    </a:lnTo>
                    <a:lnTo>
                      <a:pt x="101" y="274"/>
                    </a:lnTo>
                    <a:lnTo>
                      <a:pt x="101" y="275"/>
                    </a:lnTo>
                    <a:lnTo>
                      <a:pt x="101" y="278"/>
                    </a:lnTo>
                    <a:lnTo>
                      <a:pt x="101" y="280"/>
                    </a:lnTo>
                    <a:lnTo>
                      <a:pt x="101" y="281"/>
                    </a:lnTo>
                    <a:lnTo>
                      <a:pt x="101" y="284"/>
                    </a:lnTo>
                    <a:lnTo>
                      <a:pt x="101" y="286"/>
                    </a:lnTo>
                    <a:lnTo>
                      <a:pt x="102" y="287"/>
                    </a:lnTo>
                    <a:lnTo>
                      <a:pt x="102" y="289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2" y="293"/>
                    </a:lnTo>
                    <a:lnTo>
                      <a:pt x="102" y="295"/>
                    </a:lnTo>
                    <a:lnTo>
                      <a:pt x="102" y="297"/>
                    </a:lnTo>
                    <a:lnTo>
                      <a:pt x="102" y="298"/>
                    </a:lnTo>
                    <a:lnTo>
                      <a:pt x="102" y="300"/>
                    </a:lnTo>
                    <a:lnTo>
                      <a:pt x="102" y="301"/>
                    </a:lnTo>
                    <a:lnTo>
                      <a:pt x="104" y="303"/>
                    </a:lnTo>
                    <a:lnTo>
                      <a:pt x="104" y="304"/>
                    </a:lnTo>
                    <a:lnTo>
                      <a:pt x="104" y="306"/>
                    </a:lnTo>
                    <a:lnTo>
                      <a:pt x="104" y="307"/>
                    </a:lnTo>
                    <a:lnTo>
                      <a:pt x="104" y="309"/>
                    </a:lnTo>
                    <a:lnTo>
                      <a:pt x="104" y="310"/>
                    </a:lnTo>
                    <a:lnTo>
                      <a:pt x="104" y="312"/>
                    </a:lnTo>
                    <a:lnTo>
                      <a:pt x="105" y="312"/>
                    </a:lnTo>
                    <a:lnTo>
                      <a:pt x="105" y="313"/>
                    </a:lnTo>
                    <a:lnTo>
                      <a:pt x="105" y="315"/>
                    </a:lnTo>
                    <a:lnTo>
                      <a:pt x="105" y="316"/>
                    </a:lnTo>
                    <a:lnTo>
                      <a:pt x="105" y="318"/>
                    </a:lnTo>
                    <a:lnTo>
                      <a:pt x="105" y="319"/>
                    </a:lnTo>
                    <a:lnTo>
                      <a:pt x="107" y="321"/>
                    </a:lnTo>
                    <a:lnTo>
                      <a:pt x="107" y="323"/>
                    </a:lnTo>
                    <a:lnTo>
                      <a:pt x="107" y="324"/>
                    </a:lnTo>
                    <a:lnTo>
                      <a:pt x="107" y="326"/>
                    </a:lnTo>
                    <a:lnTo>
                      <a:pt x="107" y="327"/>
                    </a:lnTo>
                    <a:lnTo>
                      <a:pt x="107" y="329"/>
                    </a:lnTo>
                    <a:lnTo>
                      <a:pt x="108" y="330"/>
                    </a:lnTo>
                    <a:lnTo>
                      <a:pt x="108" y="332"/>
                    </a:lnTo>
                    <a:lnTo>
                      <a:pt x="108" y="333"/>
                    </a:lnTo>
                    <a:lnTo>
                      <a:pt x="108" y="335"/>
                    </a:lnTo>
                    <a:lnTo>
                      <a:pt x="108" y="336"/>
                    </a:lnTo>
                    <a:lnTo>
                      <a:pt x="108" y="338"/>
                    </a:lnTo>
                    <a:lnTo>
                      <a:pt x="108" y="339"/>
                    </a:lnTo>
                    <a:lnTo>
                      <a:pt x="108" y="341"/>
                    </a:lnTo>
                    <a:lnTo>
                      <a:pt x="108" y="342"/>
                    </a:lnTo>
                    <a:lnTo>
                      <a:pt x="108" y="344"/>
                    </a:lnTo>
                    <a:lnTo>
                      <a:pt x="108" y="345"/>
                    </a:lnTo>
                    <a:lnTo>
                      <a:pt x="107" y="347"/>
                    </a:lnTo>
                    <a:lnTo>
                      <a:pt x="107" y="350"/>
                    </a:lnTo>
                    <a:lnTo>
                      <a:pt x="107" y="352"/>
                    </a:lnTo>
                    <a:lnTo>
                      <a:pt x="107" y="355"/>
                    </a:lnTo>
                    <a:lnTo>
                      <a:pt x="107" y="356"/>
                    </a:lnTo>
                    <a:lnTo>
                      <a:pt x="107" y="359"/>
                    </a:lnTo>
                    <a:lnTo>
                      <a:pt x="107" y="362"/>
                    </a:lnTo>
                    <a:lnTo>
                      <a:pt x="107" y="365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3" name="Freeform 610"/>
              <p:cNvSpPr>
                <a:spLocks noChangeAspect="1"/>
              </p:cNvSpPr>
              <p:nvPr/>
            </p:nvSpPr>
            <p:spPr bwMode="auto">
              <a:xfrm>
                <a:off x="3403" y="2768"/>
                <a:ext cx="55" cy="183"/>
              </a:xfrm>
              <a:custGeom>
                <a:avLst/>
                <a:gdLst>
                  <a:gd name="T0" fmla="*/ 2 w 108"/>
                  <a:gd name="T1" fmla="*/ 89 h 366"/>
                  <a:gd name="T2" fmla="*/ 3 w 108"/>
                  <a:gd name="T3" fmla="*/ 86 h 366"/>
                  <a:gd name="T4" fmla="*/ 5 w 108"/>
                  <a:gd name="T5" fmla="*/ 84 h 366"/>
                  <a:gd name="T6" fmla="*/ 6 w 108"/>
                  <a:gd name="T7" fmla="*/ 82 h 366"/>
                  <a:gd name="T8" fmla="*/ 6 w 108"/>
                  <a:gd name="T9" fmla="*/ 80 h 366"/>
                  <a:gd name="T10" fmla="*/ 7 w 108"/>
                  <a:gd name="T11" fmla="*/ 79 h 366"/>
                  <a:gd name="T12" fmla="*/ 8 w 108"/>
                  <a:gd name="T13" fmla="*/ 78 h 366"/>
                  <a:gd name="T14" fmla="*/ 9 w 108"/>
                  <a:gd name="T15" fmla="*/ 76 h 366"/>
                  <a:gd name="T16" fmla="*/ 9 w 108"/>
                  <a:gd name="T17" fmla="*/ 74 h 366"/>
                  <a:gd name="T18" fmla="*/ 10 w 108"/>
                  <a:gd name="T19" fmla="*/ 72 h 366"/>
                  <a:gd name="T20" fmla="*/ 11 w 108"/>
                  <a:gd name="T21" fmla="*/ 71 h 366"/>
                  <a:gd name="T22" fmla="*/ 11 w 108"/>
                  <a:gd name="T23" fmla="*/ 70 h 366"/>
                  <a:gd name="T24" fmla="*/ 11 w 108"/>
                  <a:gd name="T25" fmla="*/ 68 h 366"/>
                  <a:gd name="T26" fmla="*/ 12 w 108"/>
                  <a:gd name="T27" fmla="*/ 67 h 366"/>
                  <a:gd name="T28" fmla="*/ 13 w 108"/>
                  <a:gd name="T29" fmla="*/ 66 h 366"/>
                  <a:gd name="T30" fmla="*/ 13 w 108"/>
                  <a:gd name="T31" fmla="*/ 63 h 366"/>
                  <a:gd name="T32" fmla="*/ 14 w 108"/>
                  <a:gd name="T33" fmla="*/ 61 h 366"/>
                  <a:gd name="T34" fmla="*/ 15 w 108"/>
                  <a:gd name="T35" fmla="*/ 59 h 366"/>
                  <a:gd name="T36" fmla="*/ 16 w 108"/>
                  <a:gd name="T37" fmla="*/ 57 h 366"/>
                  <a:gd name="T38" fmla="*/ 16 w 108"/>
                  <a:gd name="T39" fmla="*/ 56 h 366"/>
                  <a:gd name="T40" fmla="*/ 17 w 108"/>
                  <a:gd name="T41" fmla="*/ 54 h 366"/>
                  <a:gd name="T42" fmla="*/ 17 w 108"/>
                  <a:gd name="T43" fmla="*/ 53 h 366"/>
                  <a:gd name="T44" fmla="*/ 18 w 108"/>
                  <a:gd name="T45" fmla="*/ 52 h 366"/>
                  <a:gd name="T46" fmla="*/ 19 w 108"/>
                  <a:gd name="T47" fmla="*/ 50 h 366"/>
                  <a:gd name="T48" fmla="*/ 19 w 108"/>
                  <a:gd name="T49" fmla="*/ 48 h 366"/>
                  <a:gd name="T50" fmla="*/ 20 w 108"/>
                  <a:gd name="T51" fmla="*/ 46 h 366"/>
                  <a:gd name="T52" fmla="*/ 20 w 108"/>
                  <a:gd name="T53" fmla="*/ 44 h 366"/>
                  <a:gd name="T54" fmla="*/ 21 w 108"/>
                  <a:gd name="T55" fmla="*/ 43 h 366"/>
                  <a:gd name="T56" fmla="*/ 21 w 108"/>
                  <a:gd name="T57" fmla="*/ 42 h 366"/>
                  <a:gd name="T58" fmla="*/ 22 w 108"/>
                  <a:gd name="T59" fmla="*/ 40 h 366"/>
                  <a:gd name="T60" fmla="*/ 22 w 108"/>
                  <a:gd name="T61" fmla="*/ 39 h 366"/>
                  <a:gd name="T62" fmla="*/ 22 w 108"/>
                  <a:gd name="T63" fmla="*/ 37 h 366"/>
                  <a:gd name="T64" fmla="*/ 23 w 108"/>
                  <a:gd name="T65" fmla="*/ 35 h 366"/>
                  <a:gd name="T66" fmla="*/ 24 w 108"/>
                  <a:gd name="T67" fmla="*/ 33 h 366"/>
                  <a:gd name="T68" fmla="*/ 24 w 108"/>
                  <a:gd name="T69" fmla="*/ 30 h 366"/>
                  <a:gd name="T70" fmla="*/ 25 w 108"/>
                  <a:gd name="T71" fmla="*/ 29 h 366"/>
                  <a:gd name="T72" fmla="*/ 25 w 108"/>
                  <a:gd name="T73" fmla="*/ 28 h 366"/>
                  <a:gd name="T74" fmla="*/ 25 w 108"/>
                  <a:gd name="T75" fmla="*/ 26 h 366"/>
                  <a:gd name="T76" fmla="*/ 25 w 108"/>
                  <a:gd name="T77" fmla="*/ 25 h 366"/>
                  <a:gd name="T78" fmla="*/ 26 w 108"/>
                  <a:gd name="T79" fmla="*/ 23 h 366"/>
                  <a:gd name="T80" fmla="*/ 26 w 108"/>
                  <a:gd name="T81" fmla="*/ 22 h 366"/>
                  <a:gd name="T82" fmla="*/ 26 w 108"/>
                  <a:gd name="T83" fmla="*/ 21 h 366"/>
                  <a:gd name="T84" fmla="*/ 26 w 108"/>
                  <a:gd name="T85" fmla="*/ 19 h 366"/>
                  <a:gd name="T86" fmla="*/ 26 w 108"/>
                  <a:gd name="T87" fmla="*/ 18 h 366"/>
                  <a:gd name="T88" fmla="*/ 26 w 108"/>
                  <a:gd name="T89" fmla="*/ 16 h 366"/>
                  <a:gd name="T90" fmla="*/ 27 w 108"/>
                  <a:gd name="T91" fmla="*/ 15 h 366"/>
                  <a:gd name="T92" fmla="*/ 27 w 108"/>
                  <a:gd name="T93" fmla="*/ 14 h 366"/>
                  <a:gd name="T94" fmla="*/ 27 w 108"/>
                  <a:gd name="T95" fmla="*/ 13 h 366"/>
                  <a:gd name="T96" fmla="*/ 27 w 108"/>
                  <a:gd name="T97" fmla="*/ 12 h 366"/>
                  <a:gd name="T98" fmla="*/ 27 w 108"/>
                  <a:gd name="T99" fmla="*/ 11 h 366"/>
                  <a:gd name="T100" fmla="*/ 28 w 108"/>
                  <a:gd name="T101" fmla="*/ 11 h 366"/>
                  <a:gd name="T102" fmla="*/ 28 w 108"/>
                  <a:gd name="T103" fmla="*/ 10 h 366"/>
                  <a:gd name="T104" fmla="*/ 28 w 108"/>
                  <a:gd name="T105" fmla="*/ 9 h 366"/>
                  <a:gd name="T106" fmla="*/ 28 w 108"/>
                  <a:gd name="T107" fmla="*/ 7 h 366"/>
                  <a:gd name="T108" fmla="*/ 28 w 108"/>
                  <a:gd name="T109" fmla="*/ 6 h 366"/>
                  <a:gd name="T110" fmla="*/ 28 w 108"/>
                  <a:gd name="T111" fmla="*/ 5 h 366"/>
                  <a:gd name="T112" fmla="*/ 28 w 108"/>
                  <a:gd name="T113" fmla="*/ 3 h 366"/>
                  <a:gd name="T114" fmla="*/ 0 w 108"/>
                  <a:gd name="T115" fmla="*/ 92 h 3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8"/>
                  <a:gd name="T175" fmla="*/ 0 h 366"/>
                  <a:gd name="T176" fmla="*/ 108 w 108"/>
                  <a:gd name="T177" fmla="*/ 366 h 3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8" h="366">
                    <a:moveTo>
                      <a:pt x="0" y="366"/>
                    </a:moveTo>
                    <a:lnTo>
                      <a:pt x="1" y="361"/>
                    </a:lnTo>
                    <a:lnTo>
                      <a:pt x="4" y="358"/>
                    </a:lnTo>
                    <a:lnTo>
                      <a:pt x="6" y="355"/>
                    </a:lnTo>
                    <a:lnTo>
                      <a:pt x="7" y="352"/>
                    </a:lnTo>
                    <a:lnTo>
                      <a:pt x="9" y="349"/>
                    </a:lnTo>
                    <a:lnTo>
                      <a:pt x="10" y="346"/>
                    </a:lnTo>
                    <a:lnTo>
                      <a:pt x="12" y="343"/>
                    </a:lnTo>
                    <a:lnTo>
                      <a:pt x="13" y="340"/>
                    </a:lnTo>
                    <a:lnTo>
                      <a:pt x="15" y="338"/>
                    </a:lnTo>
                    <a:lnTo>
                      <a:pt x="17" y="335"/>
                    </a:lnTo>
                    <a:lnTo>
                      <a:pt x="18" y="334"/>
                    </a:lnTo>
                    <a:lnTo>
                      <a:pt x="18" y="332"/>
                    </a:lnTo>
                    <a:lnTo>
                      <a:pt x="20" y="329"/>
                    </a:lnTo>
                    <a:lnTo>
                      <a:pt x="21" y="327"/>
                    </a:lnTo>
                    <a:lnTo>
                      <a:pt x="21" y="326"/>
                    </a:lnTo>
                    <a:lnTo>
                      <a:pt x="23" y="324"/>
                    </a:lnTo>
                    <a:lnTo>
                      <a:pt x="23" y="323"/>
                    </a:lnTo>
                    <a:lnTo>
                      <a:pt x="24" y="321"/>
                    </a:lnTo>
                    <a:lnTo>
                      <a:pt x="24" y="320"/>
                    </a:lnTo>
                    <a:lnTo>
                      <a:pt x="26" y="318"/>
                    </a:lnTo>
                    <a:lnTo>
                      <a:pt x="26" y="317"/>
                    </a:lnTo>
                    <a:lnTo>
                      <a:pt x="27" y="315"/>
                    </a:lnTo>
                    <a:lnTo>
                      <a:pt x="29" y="314"/>
                    </a:lnTo>
                    <a:lnTo>
                      <a:pt x="29" y="312"/>
                    </a:lnTo>
                    <a:lnTo>
                      <a:pt x="29" y="311"/>
                    </a:lnTo>
                    <a:lnTo>
                      <a:pt x="30" y="309"/>
                    </a:lnTo>
                    <a:lnTo>
                      <a:pt x="30" y="306"/>
                    </a:lnTo>
                    <a:lnTo>
                      <a:pt x="32" y="305"/>
                    </a:lnTo>
                    <a:lnTo>
                      <a:pt x="32" y="303"/>
                    </a:lnTo>
                    <a:lnTo>
                      <a:pt x="33" y="301"/>
                    </a:lnTo>
                    <a:lnTo>
                      <a:pt x="33" y="298"/>
                    </a:lnTo>
                    <a:lnTo>
                      <a:pt x="35" y="297"/>
                    </a:lnTo>
                    <a:lnTo>
                      <a:pt x="36" y="295"/>
                    </a:lnTo>
                    <a:lnTo>
                      <a:pt x="36" y="294"/>
                    </a:lnTo>
                    <a:lnTo>
                      <a:pt x="38" y="291"/>
                    </a:lnTo>
                    <a:lnTo>
                      <a:pt x="38" y="289"/>
                    </a:lnTo>
                    <a:lnTo>
                      <a:pt x="38" y="288"/>
                    </a:lnTo>
                    <a:lnTo>
                      <a:pt x="39" y="286"/>
                    </a:lnTo>
                    <a:lnTo>
                      <a:pt x="39" y="285"/>
                    </a:lnTo>
                    <a:lnTo>
                      <a:pt x="41" y="285"/>
                    </a:lnTo>
                    <a:lnTo>
                      <a:pt x="41" y="283"/>
                    </a:lnTo>
                    <a:lnTo>
                      <a:pt x="41" y="282"/>
                    </a:lnTo>
                    <a:lnTo>
                      <a:pt x="43" y="280"/>
                    </a:lnTo>
                    <a:lnTo>
                      <a:pt x="43" y="279"/>
                    </a:lnTo>
                    <a:lnTo>
                      <a:pt x="43" y="277"/>
                    </a:lnTo>
                    <a:lnTo>
                      <a:pt x="44" y="275"/>
                    </a:lnTo>
                    <a:lnTo>
                      <a:pt x="44" y="274"/>
                    </a:lnTo>
                    <a:lnTo>
                      <a:pt x="44" y="272"/>
                    </a:lnTo>
                    <a:lnTo>
                      <a:pt x="46" y="272"/>
                    </a:lnTo>
                    <a:lnTo>
                      <a:pt x="46" y="271"/>
                    </a:lnTo>
                    <a:lnTo>
                      <a:pt x="46" y="269"/>
                    </a:lnTo>
                    <a:lnTo>
                      <a:pt x="47" y="268"/>
                    </a:lnTo>
                    <a:lnTo>
                      <a:pt x="47" y="266"/>
                    </a:lnTo>
                    <a:lnTo>
                      <a:pt x="47" y="265"/>
                    </a:lnTo>
                    <a:lnTo>
                      <a:pt x="49" y="263"/>
                    </a:lnTo>
                    <a:lnTo>
                      <a:pt x="49" y="262"/>
                    </a:lnTo>
                    <a:lnTo>
                      <a:pt x="50" y="260"/>
                    </a:lnTo>
                    <a:lnTo>
                      <a:pt x="50" y="257"/>
                    </a:lnTo>
                    <a:lnTo>
                      <a:pt x="52" y="256"/>
                    </a:lnTo>
                    <a:lnTo>
                      <a:pt x="52" y="253"/>
                    </a:lnTo>
                    <a:lnTo>
                      <a:pt x="53" y="251"/>
                    </a:lnTo>
                    <a:lnTo>
                      <a:pt x="53" y="248"/>
                    </a:lnTo>
                    <a:lnTo>
                      <a:pt x="55" y="246"/>
                    </a:lnTo>
                    <a:lnTo>
                      <a:pt x="56" y="243"/>
                    </a:lnTo>
                    <a:lnTo>
                      <a:pt x="56" y="242"/>
                    </a:lnTo>
                    <a:lnTo>
                      <a:pt x="58" y="239"/>
                    </a:lnTo>
                    <a:lnTo>
                      <a:pt x="58" y="237"/>
                    </a:lnTo>
                    <a:lnTo>
                      <a:pt x="59" y="236"/>
                    </a:lnTo>
                    <a:lnTo>
                      <a:pt x="59" y="234"/>
                    </a:lnTo>
                    <a:lnTo>
                      <a:pt x="61" y="231"/>
                    </a:lnTo>
                    <a:lnTo>
                      <a:pt x="61" y="230"/>
                    </a:lnTo>
                    <a:lnTo>
                      <a:pt x="61" y="228"/>
                    </a:lnTo>
                    <a:lnTo>
                      <a:pt x="62" y="227"/>
                    </a:lnTo>
                    <a:lnTo>
                      <a:pt x="62" y="225"/>
                    </a:lnTo>
                    <a:lnTo>
                      <a:pt x="64" y="223"/>
                    </a:lnTo>
                    <a:lnTo>
                      <a:pt x="64" y="222"/>
                    </a:lnTo>
                    <a:lnTo>
                      <a:pt x="64" y="220"/>
                    </a:lnTo>
                    <a:lnTo>
                      <a:pt x="65" y="219"/>
                    </a:lnTo>
                    <a:lnTo>
                      <a:pt x="65" y="217"/>
                    </a:lnTo>
                    <a:lnTo>
                      <a:pt x="65" y="216"/>
                    </a:lnTo>
                    <a:lnTo>
                      <a:pt x="67" y="214"/>
                    </a:lnTo>
                    <a:lnTo>
                      <a:pt x="67" y="213"/>
                    </a:lnTo>
                    <a:lnTo>
                      <a:pt x="67" y="211"/>
                    </a:lnTo>
                    <a:lnTo>
                      <a:pt x="69" y="210"/>
                    </a:lnTo>
                    <a:lnTo>
                      <a:pt x="69" y="208"/>
                    </a:lnTo>
                    <a:lnTo>
                      <a:pt x="69" y="207"/>
                    </a:lnTo>
                    <a:lnTo>
                      <a:pt x="70" y="204"/>
                    </a:lnTo>
                    <a:lnTo>
                      <a:pt x="70" y="202"/>
                    </a:lnTo>
                    <a:lnTo>
                      <a:pt x="72" y="201"/>
                    </a:lnTo>
                    <a:lnTo>
                      <a:pt x="72" y="197"/>
                    </a:lnTo>
                    <a:lnTo>
                      <a:pt x="73" y="196"/>
                    </a:lnTo>
                    <a:lnTo>
                      <a:pt x="73" y="193"/>
                    </a:lnTo>
                    <a:lnTo>
                      <a:pt x="75" y="190"/>
                    </a:lnTo>
                    <a:lnTo>
                      <a:pt x="75" y="188"/>
                    </a:lnTo>
                    <a:lnTo>
                      <a:pt x="76" y="185"/>
                    </a:lnTo>
                    <a:lnTo>
                      <a:pt x="76" y="184"/>
                    </a:lnTo>
                    <a:lnTo>
                      <a:pt x="76" y="182"/>
                    </a:lnTo>
                    <a:lnTo>
                      <a:pt x="78" y="179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9" y="175"/>
                    </a:lnTo>
                    <a:lnTo>
                      <a:pt x="79" y="173"/>
                    </a:lnTo>
                    <a:lnTo>
                      <a:pt x="79" y="171"/>
                    </a:lnTo>
                    <a:lnTo>
                      <a:pt x="81" y="170"/>
                    </a:lnTo>
                    <a:lnTo>
                      <a:pt x="81" y="168"/>
                    </a:lnTo>
                    <a:lnTo>
                      <a:pt x="81" y="167"/>
                    </a:lnTo>
                    <a:lnTo>
                      <a:pt x="82" y="165"/>
                    </a:lnTo>
                    <a:lnTo>
                      <a:pt x="82" y="164"/>
                    </a:lnTo>
                    <a:lnTo>
                      <a:pt x="82" y="162"/>
                    </a:lnTo>
                    <a:lnTo>
                      <a:pt x="82" y="161"/>
                    </a:lnTo>
                    <a:lnTo>
                      <a:pt x="84" y="159"/>
                    </a:lnTo>
                    <a:lnTo>
                      <a:pt x="84" y="158"/>
                    </a:lnTo>
                    <a:lnTo>
                      <a:pt x="85" y="156"/>
                    </a:lnTo>
                    <a:lnTo>
                      <a:pt x="85" y="155"/>
                    </a:lnTo>
                    <a:lnTo>
                      <a:pt x="85" y="152"/>
                    </a:lnTo>
                    <a:lnTo>
                      <a:pt x="87" y="150"/>
                    </a:lnTo>
                    <a:lnTo>
                      <a:pt x="87" y="149"/>
                    </a:lnTo>
                    <a:lnTo>
                      <a:pt x="87" y="147"/>
                    </a:lnTo>
                    <a:lnTo>
                      <a:pt x="88" y="144"/>
                    </a:lnTo>
                    <a:lnTo>
                      <a:pt x="88" y="142"/>
                    </a:lnTo>
                    <a:lnTo>
                      <a:pt x="90" y="139"/>
                    </a:lnTo>
                    <a:lnTo>
                      <a:pt x="90" y="138"/>
                    </a:lnTo>
                    <a:lnTo>
                      <a:pt x="91" y="135"/>
                    </a:lnTo>
                    <a:lnTo>
                      <a:pt x="91" y="133"/>
                    </a:lnTo>
                    <a:lnTo>
                      <a:pt x="93" y="130"/>
                    </a:lnTo>
                    <a:lnTo>
                      <a:pt x="93" y="129"/>
                    </a:lnTo>
                    <a:lnTo>
                      <a:pt x="94" y="127"/>
                    </a:lnTo>
                    <a:lnTo>
                      <a:pt x="94" y="124"/>
                    </a:lnTo>
                    <a:lnTo>
                      <a:pt x="94" y="123"/>
                    </a:lnTo>
                    <a:lnTo>
                      <a:pt x="96" y="121"/>
                    </a:lnTo>
                    <a:lnTo>
                      <a:pt x="96" y="120"/>
                    </a:lnTo>
                    <a:lnTo>
                      <a:pt x="96" y="118"/>
                    </a:lnTo>
                    <a:lnTo>
                      <a:pt x="96" y="116"/>
                    </a:lnTo>
                    <a:lnTo>
                      <a:pt x="98" y="115"/>
                    </a:lnTo>
                    <a:lnTo>
                      <a:pt x="98" y="113"/>
                    </a:lnTo>
                    <a:lnTo>
                      <a:pt x="98" y="112"/>
                    </a:lnTo>
                    <a:lnTo>
                      <a:pt x="98" y="110"/>
                    </a:lnTo>
                    <a:lnTo>
                      <a:pt x="98" y="109"/>
                    </a:lnTo>
                    <a:lnTo>
                      <a:pt x="99" y="107"/>
                    </a:lnTo>
                    <a:lnTo>
                      <a:pt x="99" y="106"/>
                    </a:lnTo>
                    <a:lnTo>
                      <a:pt x="99" y="104"/>
                    </a:lnTo>
                    <a:lnTo>
                      <a:pt x="99" y="103"/>
                    </a:lnTo>
                    <a:lnTo>
                      <a:pt x="99" y="101"/>
                    </a:lnTo>
                    <a:lnTo>
                      <a:pt x="99" y="100"/>
                    </a:lnTo>
                    <a:lnTo>
                      <a:pt x="99" y="98"/>
                    </a:lnTo>
                    <a:lnTo>
                      <a:pt x="99" y="97"/>
                    </a:lnTo>
                    <a:lnTo>
                      <a:pt x="101" y="95"/>
                    </a:lnTo>
                    <a:lnTo>
                      <a:pt x="101" y="94"/>
                    </a:lnTo>
                    <a:lnTo>
                      <a:pt x="101" y="92"/>
                    </a:lnTo>
                    <a:lnTo>
                      <a:pt x="101" y="90"/>
                    </a:lnTo>
                    <a:lnTo>
                      <a:pt x="101" y="87"/>
                    </a:lnTo>
                    <a:lnTo>
                      <a:pt x="101" y="86"/>
                    </a:lnTo>
                    <a:lnTo>
                      <a:pt x="101" y="84"/>
                    </a:lnTo>
                    <a:lnTo>
                      <a:pt x="101" y="81"/>
                    </a:lnTo>
                    <a:lnTo>
                      <a:pt x="101" y="80"/>
                    </a:lnTo>
                    <a:lnTo>
                      <a:pt x="102" y="78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102" y="74"/>
                    </a:lnTo>
                    <a:lnTo>
                      <a:pt x="102" y="72"/>
                    </a:lnTo>
                    <a:lnTo>
                      <a:pt x="102" y="71"/>
                    </a:lnTo>
                    <a:lnTo>
                      <a:pt x="102" y="69"/>
                    </a:lnTo>
                    <a:lnTo>
                      <a:pt x="102" y="68"/>
                    </a:lnTo>
                    <a:lnTo>
                      <a:pt x="102" y="66"/>
                    </a:lnTo>
                    <a:lnTo>
                      <a:pt x="102" y="64"/>
                    </a:lnTo>
                    <a:lnTo>
                      <a:pt x="104" y="63"/>
                    </a:lnTo>
                    <a:lnTo>
                      <a:pt x="104" y="61"/>
                    </a:lnTo>
                    <a:lnTo>
                      <a:pt x="104" y="60"/>
                    </a:lnTo>
                    <a:lnTo>
                      <a:pt x="104" y="58"/>
                    </a:lnTo>
                    <a:lnTo>
                      <a:pt x="104" y="57"/>
                    </a:lnTo>
                    <a:lnTo>
                      <a:pt x="104" y="55"/>
                    </a:lnTo>
                    <a:lnTo>
                      <a:pt x="104" y="54"/>
                    </a:lnTo>
                    <a:lnTo>
                      <a:pt x="105" y="54"/>
                    </a:lnTo>
                    <a:lnTo>
                      <a:pt x="105" y="52"/>
                    </a:lnTo>
                    <a:lnTo>
                      <a:pt x="105" y="51"/>
                    </a:lnTo>
                    <a:lnTo>
                      <a:pt x="105" y="49"/>
                    </a:lnTo>
                    <a:lnTo>
                      <a:pt x="105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3"/>
                    </a:lnTo>
                    <a:lnTo>
                      <a:pt x="107" y="42"/>
                    </a:lnTo>
                    <a:lnTo>
                      <a:pt x="107" y="40"/>
                    </a:lnTo>
                    <a:lnTo>
                      <a:pt x="107" y="38"/>
                    </a:lnTo>
                    <a:lnTo>
                      <a:pt x="107" y="37"/>
                    </a:lnTo>
                    <a:lnTo>
                      <a:pt x="108" y="35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1"/>
                    </a:lnTo>
                    <a:lnTo>
                      <a:pt x="108" y="29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8" y="25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8" y="20"/>
                    </a:lnTo>
                    <a:lnTo>
                      <a:pt x="107" y="19"/>
                    </a:lnTo>
                    <a:lnTo>
                      <a:pt x="107" y="16"/>
                    </a:lnTo>
                    <a:lnTo>
                      <a:pt x="107" y="14"/>
                    </a:lnTo>
                    <a:lnTo>
                      <a:pt x="107" y="11"/>
                    </a:lnTo>
                    <a:lnTo>
                      <a:pt x="107" y="9"/>
                    </a:lnTo>
                    <a:lnTo>
                      <a:pt x="107" y="6"/>
                    </a:lnTo>
                    <a:lnTo>
                      <a:pt x="107" y="3"/>
                    </a:lnTo>
                    <a:lnTo>
                      <a:pt x="107" y="0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4" name="Freeform 611"/>
              <p:cNvSpPr>
                <a:spLocks noChangeAspect="1"/>
              </p:cNvSpPr>
              <p:nvPr/>
            </p:nvSpPr>
            <p:spPr bwMode="auto">
              <a:xfrm>
                <a:off x="3403" y="2768"/>
                <a:ext cx="55" cy="183"/>
              </a:xfrm>
              <a:custGeom>
                <a:avLst/>
                <a:gdLst>
                  <a:gd name="T0" fmla="*/ 2 w 108"/>
                  <a:gd name="T1" fmla="*/ 89 h 366"/>
                  <a:gd name="T2" fmla="*/ 3 w 108"/>
                  <a:gd name="T3" fmla="*/ 86 h 366"/>
                  <a:gd name="T4" fmla="*/ 5 w 108"/>
                  <a:gd name="T5" fmla="*/ 84 h 366"/>
                  <a:gd name="T6" fmla="*/ 6 w 108"/>
                  <a:gd name="T7" fmla="*/ 82 h 366"/>
                  <a:gd name="T8" fmla="*/ 6 w 108"/>
                  <a:gd name="T9" fmla="*/ 80 h 366"/>
                  <a:gd name="T10" fmla="*/ 7 w 108"/>
                  <a:gd name="T11" fmla="*/ 79 h 366"/>
                  <a:gd name="T12" fmla="*/ 8 w 108"/>
                  <a:gd name="T13" fmla="*/ 78 h 366"/>
                  <a:gd name="T14" fmla="*/ 9 w 108"/>
                  <a:gd name="T15" fmla="*/ 76 h 366"/>
                  <a:gd name="T16" fmla="*/ 9 w 108"/>
                  <a:gd name="T17" fmla="*/ 74 h 366"/>
                  <a:gd name="T18" fmla="*/ 10 w 108"/>
                  <a:gd name="T19" fmla="*/ 72 h 366"/>
                  <a:gd name="T20" fmla="*/ 11 w 108"/>
                  <a:gd name="T21" fmla="*/ 71 h 366"/>
                  <a:gd name="T22" fmla="*/ 11 w 108"/>
                  <a:gd name="T23" fmla="*/ 70 h 366"/>
                  <a:gd name="T24" fmla="*/ 11 w 108"/>
                  <a:gd name="T25" fmla="*/ 68 h 366"/>
                  <a:gd name="T26" fmla="*/ 12 w 108"/>
                  <a:gd name="T27" fmla="*/ 67 h 366"/>
                  <a:gd name="T28" fmla="*/ 13 w 108"/>
                  <a:gd name="T29" fmla="*/ 66 h 366"/>
                  <a:gd name="T30" fmla="*/ 13 w 108"/>
                  <a:gd name="T31" fmla="*/ 63 h 366"/>
                  <a:gd name="T32" fmla="*/ 14 w 108"/>
                  <a:gd name="T33" fmla="*/ 61 h 366"/>
                  <a:gd name="T34" fmla="*/ 15 w 108"/>
                  <a:gd name="T35" fmla="*/ 59 h 366"/>
                  <a:gd name="T36" fmla="*/ 16 w 108"/>
                  <a:gd name="T37" fmla="*/ 57 h 366"/>
                  <a:gd name="T38" fmla="*/ 16 w 108"/>
                  <a:gd name="T39" fmla="*/ 56 h 366"/>
                  <a:gd name="T40" fmla="*/ 17 w 108"/>
                  <a:gd name="T41" fmla="*/ 54 h 366"/>
                  <a:gd name="T42" fmla="*/ 17 w 108"/>
                  <a:gd name="T43" fmla="*/ 53 h 366"/>
                  <a:gd name="T44" fmla="*/ 18 w 108"/>
                  <a:gd name="T45" fmla="*/ 52 h 366"/>
                  <a:gd name="T46" fmla="*/ 19 w 108"/>
                  <a:gd name="T47" fmla="*/ 50 h 366"/>
                  <a:gd name="T48" fmla="*/ 19 w 108"/>
                  <a:gd name="T49" fmla="*/ 48 h 366"/>
                  <a:gd name="T50" fmla="*/ 20 w 108"/>
                  <a:gd name="T51" fmla="*/ 46 h 366"/>
                  <a:gd name="T52" fmla="*/ 20 w 108"/>
                  <a:gd name="T53" fmla="*/ 44 h 366"/>
                  <a:gd name="T54" fmla="*/ 21 w 108"/>
                  <a:gd name="T55" fmla="*/ 43 h 366"/>
                  <a:gd name="T56" fmla="*/ 21 w 108"/>
                  <a:gd name="T57" fmla="*/ 42 h 366"/>
                  <a:gd name="T58" fmla="*/ 22 w 108"/>
                  <a:gd name="T59" fmla="*/ 40 h 366"/>
                  <a:gd name="T60" fmla="*/ 22 w 108"/>
                  <a:gd name="T61" fmla="*/ 39 h 366"/>
                  <a:gd name="T62" fmla="*/ 22 w 108"/>
                  <a:gd name="T63" fmla="*/ 37 h 366"/>
                  <a:gd name="T64" fmla="*/ 23 w 108"/>
                  <a:gd name="T65" fmla="*/ 35 h 366"/>
                  <a:gd name="T66" fmla="*/ 24 w 108"/>
                  <a:gd name="T67" fmla="*/ 33 h 366"/>
                  <a:gd name="T68" fmla="*/ 24 w 108"/>
                  <a:gd name="T69" fmla="*/ 30 h 366"/>
                  <a:gd name="T70" fmla="*/ 25 w 108"/>
                  <a:gd name="T71" fmla="*/ 29 h 366"/>
                  <a:gd name="T72" fmla="*/ 25 w 108"/>
                  <a:gd name="T73" fmla="*/ 28 h 366"/>
                  <a:gd name="T74" fmla="*/ 25 w 108"/>
                  <a:gd name="T75" fmla="*/ 26 h 366"/>
                  <a:gd name="T76" fmla="*/ 25 w 108"/>
                  <a:gd name="T77" fmla="*/ 25 h 366"/>
                  <a:gd name="T78" fmla="*/ 26 w 108"/>
                  <a:gd name="T79" fmla="*/ 23 h 366"/>
                  <a:gd name="T80" fmla="*/ 26 w 108"/>
                  <a:gd name="T81" fmla="*/ 22 h 366"/>
                  <a:gd name="T82" fmla="*/ 26 w 108"/>
                  <a:gd name="T83" fmla="*/ 21 h 366"/>
                  <a:gd name="T84" fmla="*/ 26 w 108"/>
                  <a:gd name="T85" fmla="*/ 19 h 366"/>
                  <a:gd name="T86" fmla="*/ 26 w 108"/>
                  <a:gd name="T87" fmla="*/ 18 h 366"/>
                  <a:gd name="T88" fmla="*/ 26 w 108"/>
                  <a:gd name="T89" fmla="*/ 16 h 366"/>
                  <a:gd name="T90" fmla="*/ 27 w 108"/>
                  <a:gd name="T91" fmla="*/ 15 h 366"/>
                  <a:gd name="T92" fmla="*/ 27 w 108"/>
                  <a:gd name="T93" fmla="*/ 14 h 366"/>
                  <a:gd name="T94" fmla="*/ 27 w 108"/>
                  <a:gd name="T95" fmla="*/ 13 h 366"/>
                  <a:gd name="T96" fmla="*/ 27 w 108"/>
                  <a:gd name="T97" fmla="*/ 12 h 366"/>
                  <a:gd name="T98" fmla="*/ 27 w 108"/>
                  <a:gd name="T99" fmla="*/ 11 h 366"/>
                  <a:gd name="T100" fmla="*/ 28 w 108"/>
                  <a:gd name="T101" fmla="*/ 11 h 366"/>
                  <a:gd name="T102" fmla="*/ 28 w 108"/>
                  <a:gd name="T103" fmla="*/ 10 h 366"/>
                  <a:gd name="T104" fmla="*/ 28 w 108"/>
                  <a:gd name="T105" fmla="*/ 9 h 366"/>
                  <a:gd name="T106" fmla="*/ 28 w 108"/>
                  <a:gd name="T107" fmla="*/ 7 h 366"/>
                  <a:gd name="T108" fmla="*/ 28 w 108"/>
                  <a:gd name="T109" fmla="*/ 6 h 366"/>
                  <a:gd name="T110" fmla="*/ 28 w 108"/>
                  <a:gd name="T111" fmla="*/ 5 h 366"/>
                  <a:gd name="T112" fmla="*/ 28 w 108"/>
                  <a:gd name="T113" fmla="*/ 3 h 3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"/>
                  <a:gd name="T172" fmla="*/ 0 h 366"/>
                  <a:gd name="T173" fmla="*/ 108 w 108"/>
                  <a:gd name="T174" fmla="*/ 366 h 36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" h="366">
                    <a:moveTo>
                      <a:pt x="0" y="366"/>
                    </a:moveTo>
                    <a:lnTo>
                      <a:pt x="1" y="361"/>
                    </a:lnTo>
                    <a:lnTo>
                      <a:pt x="4" y="358"/>
                    </a:lnTo>
                    <a:lnTo>
                      <a:pt x="6" y="355"/>
                    </a:lnTo>
                    <a:lnTo>
                      <a:pt x="7" y="352"/>
                    </a:lnTo>
                    <a:lnTo>
                      <a:pt x="9" y="349"/>
                    </a:lnTo>
                    <a:lnTo>
                      <a:pt x="10" y="346"/>
                    </a:lnTo>
                    <a:lnTo>
                      <a:pt x="12" y="343"/>
                    </a:lnTo>
                    <a:lnTo>
                      <a:pt x="13" y="340"/>
                    </a:lnTo>
                    <a:lnTo>
                      <a:pt x="15" y="338"/>
                    </a:lnTo>
                    <a:lnTo>
                      <a:pt x="17" y="335"/>
                    </a:lnTo>
                    <a:lnTo>
                      <a:pt x="18" y="334"/>
                    </a:lnTo>
                    <a:lnTo>
                      <a:pt x="18" y="332"/>
                    </a:lnTo>
                    <a:lnTo>
                      <a:pt x="20" y="329"/>
                    </a:lnTo>
                    <a:lnTo>
                      <a:pt x="21" y="327"/>
                    </a:lnTo>
                    <a:lnTo>
                      <a:pt x="21" y="326"/>
                    </a:lnTo>
                    <a:lnTo>
                      <a:pt x="23" y="324"/>
                    </a:lnTo>
                    <a:lnTo>
                      <a:pt x="23" y="323"/>
                    </a:lnTo>
                    <a:lnTo>
                      <a:pt x="24" y="321"/>
                    </a:lnTo>
                    <a:lnTo>
                      <a:pt x="24" y="320"/>
                    </a:lnTo>
                    <a:lnTo>
                      <a:pt x="26" y="318"/>
                    </a:lnTo>
                    <a:lnTo>
                      <a:pt x="26" y="317"/>
                    </a:lnTo>
                    <a:lnTo>
                      <a:pt x="27" y="315"/>
                    </a:lnTo>
                    <a:lnTo>
                      <a:pt x="29" y="314"/>
                    </a:lnTo>
                    <a:lnTo>
                      <a:pt x="29" y="312"/>
                    </a:lnTo>
                    <a:lnTo>
                      <a:pt x="29" y="311"/>
                    </a:lnTo>
                    <a:lnTo>
                      <a:pt x="30" y="309"/>
                    </a:lnTo>
                    <a:lnTo>
                      <a:pt x="30" y="306"/>
                    </a:lnTo>
                    <a:lnTo>
                      <a:pt x="32" y="305"/>
                    </a:lnTo>
                    <a:lnTo>
                      <a:pt x="32" y="303"/>
                    </a:lnTo>
                    <a:lnTo>
                      <a:pt x="33" y="301"/>
                    </a:lnTo>
                    <a:lnTo>
                      <a:pt x="33" y="298"/>
                    </a:lnTo>
                    <a:lnTo>
                      <a:pt x="35" y="297"/>
                    </a:lnTo>
                    <a:lnTo>
                      <a:pt x="36" y="295"/>
                    </a:lnTo>
                    <a:lnTo>
                      <a:pt x="36" y="294"/>
                    </a:lnTo>
                    <a:lnTo>
                      <a:pt x="38" y="291"/>
                    </a:lnTo>
                    <a:lnTo>
                      <a:pt x="38" y="289"/>
                    </a:lnTo>
                    <a:lnTo>
                      <a:pt x="38" y="288"/>
                    </a:lnTo>
                    <a:lnTo>
                      <a:pt x="39" y="286"/>
                    </a:lnTo>
                    <a:lnTo>
                      <a:pt x="39" y="285"/>
                    </a:lnTo>
                    <a:lnTo>
                      <a:pt x="41" y="285"/>
                    </a:lnTo>
                    <a:lnTo>
                      <a:pt x="41" y="283"/>
                    </a:lnTo>
                    <a:lnTo>
                      <a:pt x="41" y="282"/>
                    </a:lnTo>
                    <a:lnTo>
                      <a:pt x="43" y="280"/>
                    </a:lnTo>
                    <a:lnTo>
                      <a:pt x="43" y="279"/>
                    </a:lnTo>
                    <a:lnTo>
                      <a:pt x="43" y="277"/>
                    </a:lnTo>
                    <a:lnTo>
                      <a:pt x="44" y="275"/>
                    </a:lnTo>
                    <a:lnTo>
                      <a:pt x="44" y="274"/>
                    </a:lnTo>
                    <a:lnTo>
                      <a:pt x="44" y="272"/>
                    </a:lnTo>
                    <a:lnTo>
                      <a:pt x="46" y="272"/>
                    </a:lnTo>
                    <a:lnTo>
                      <a:pt x="46" y="271"/>
                    </a:lnTo>
                    <a:lnTo>
                      <a:pt x="46" y="269"/>
                    </a:lnTo>
                    <a:lnTo>
                      <a:pt x="47" y="268"/>
                    </a:lnTo>
                    <a:lnTo>
                      <a:pt x="47" y="266"/>
                    </a:lnTo>
                    <a:lnTo>
                      <a:pt x="47" y="265"/>
                    </a:lnTo>
                    <a:lnTo>
                      <a:pt x="49" y="263"/>
                    </a:lnTo>
                    <a:lnTo>
                      <a:pt x="49" y="262"/>
                    </a:lnTo>
                    <a:lnTo>
                      <a:pt x="50" y="260"/>
                    </a:lnTo>
                    <a:lnTo>
                      <a:pt x="50" y="257"/>
                    </a:lnTo>
                    <a:lnTo>
                      <a:pt x="52" y="256"/>
                    </a:lnTo>
                    <a:lnTo>
                      <a:pt x="52" y="253"/>
                    </a:lnTo>
                    <a:lnTo>
                      <a:pt x="53" y="251"/>
                    </a:lnTo>
                    <a:lnTo>
                      <a:pt x="53" y="248"/>
                    </a:lnTo>
                    <a:lnTo>
                      <a:pt x="55" y="246"/>
                    </a:lnTo>
                    <a:lnTo>
                      <a:pt x="56" y="243"/>
                    </a:lnTo>
                    <a:lnTo>
                      <a:pt x="56" y="242"/>
                    </a:lnTo>
                    <a:lnTo>
                      <a:pt x="58" y="239"/>
                    </a:lnTo>
                    <a:lnTo>
                      <a:pt x="58" y="237"/>
                    </a:lnTo>
                    <a:lnTo>
                      <a:pt x="59" y="236"/>
                    </a:lnTo>
                    <a:lnTo>
                      <a:pt x="59" y="234"/>
                    </a:lnTo>
                    <a:lnTo>
                      <a:pt x="61" y="231"/>
                    </a:lnTo>
                    <a:lnTo>
                      <a:pt x="61" y="230"/>
                    </a:lnTo>
                    <a:lnTo>
                      <a:pt x="61" y="228"/>
                    </a:lnTo>
                    <a:lnTo>
                      <a:pt x="62" y="227"/>
                    </a:lnTo>
                    <a:lnTo>
                      <a:pt x="62" y="225"/>
                    </a:lnTo>
                    <a:lnTo>
                      <a:pt x="64" y="223"/>
                    </a:lnTo>
                    <a:lnTo>
                      <a:pt x="64" y="222"/>
                    </a:lnTo>
                    <a:lnTo>
                      <a:pt x="64" y="220"/>
                    </a:lnTo>
                    <a:lnTo>
                      <a:pt x="65" y="219"/>
                    </a:lnTo>
                    <a:lnTo>
                      <a:pt x="65" y="217"/>
                    </a:lnTo>
                    <a:lnTo>
                      <a:pt x="65" y="216"/>
                    </a:lnTo>
                    <a:lnTo>
                      <a:pt x="67" y="214"/>
                    </a:lnTo>
                    <a:lnTo>
                      <a:pt x="67" y="213"/>
                    </a:lnTo>
                    <a:lnTo>
                      <a:pt x="67" y="211"/>
                    </a:lnTo>
                    <a:lnTo>
                      <a:pt x="69" y="210"/>
                    </a:lnTo>
                    <a:lnTo>
                      <a:pt x="69" y="208"/>
                    </a:lnTo>
                    <a:lnTo>
                      <a:pt x="69" y="207"/>
                    </a:lnTo>
                    <a:lnTo>
                      <a:pt x="70" y="204"/>
                    </a:lnTo>
                    <a:lnTo>
                      <a:pt x="70" y="202"/>
                    </a:lnTo>
                    <a:lnTo>
                      <a:pt x="72" y="201"/>
                    </a:lnTo>
                    <a:lnTo>
                      <a:pt x="72" y="197"/>
                    </a:lnTo>
                    <a:lnTo>
                      <a:pt x="73" y="196"/>
                    </a:lnTo>
                    <a:lnTo>
                      <a:pt x="73" y="193"/>
                    </a:lnTo>
                    <a:lnTo>
                      <a:pt x="75" y="190"/>
                    </a:lnTo>
                    <a:lnTo>
                      <a:pt x="75" y="188"/>
                    </a:lnTo>
                    <a:lnTo>
                      <a:pt x="76" y="185"/>
                    </a:lnTo>
                    <a:lnTo>
                      <a:pt x="76" y="184"/>
                    </a:lnTo>
                    <a:lnTo>
                      <a:pt x="76" y="182"/>
                    </a:lnTo>
                    <a:lnTo>
                      <a:pt x="78" y="179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9" y="175"/>
                    </a:lnTo>
                    <a:lnTo>
                      <a:pt x="79" y="173"/>
                    </a:lnTo>
                    <a:lnTo>
                      <a:pt x="79" y="171"/>
                    </a:lnTo>
                    <a:lnTo>
                      <a:pt x="81" y="170"/>
                    </a:lnTo>
                    <a:lnTo>
                      <a:pt x="81" y="168"/>
                    </a:lnTo>
                    <a:lnTo>
                      <a:pt x="81" y="167"/>
                    </a:lnTo>
                    <a:lnTo>
                      <a:pt x="82" y="165"/>
                    </a:lnTo>
                    <a:lnTo>
                      <a:pt x="82" y="164"/>
                    </a:lnTo>
                    <a:lnTo>
                      <a:pt x="82" y="162"/>
                    </a:lnTo>
                    <a:lnTo>
                      <a:pt x="82" y="161"/>
                    </a:lnTo>
                    <a:lnTo>
                      <a:pt x="84" y="159"/>
                    </a:lnTo>
                    <a:lnTo>
                      <a:pt x="84" y="158"/>
                    </a:lnTo>
                    <a:lnTo>
                      <a:pt x="85" y="156"/>
                    </a:lnTo>
                    <a:lnTo>
                      <a:pt x="85" y="155"/>
                    </a:lnTo>
                    <a:lnTo>
                      <a:pt x="85" y="152"/>
                    </a:lnTo>
                    <a:lnTo>
                      <a:pt x="87" y="150"/>
                    </a:lnTo>
                    <a:lnTo>
                      <a:pt x="87" y="149"/>
                    </a:lnTo>
                    <a:lnTo>
                      <a:pt x="87" y="147"/>
                    </a:lnTo>
                    <a:lnTo>
                      <a:pt x="88" y="144"/>
                    </a:lnTo>
                    <a:lnTo>
                      <a:pt x="88" y="142"/>
                    </a:lnTo>
                    <a:lnTo>
                      <a:pt x="90" y="139"/>
                    </a:lnTo>
                    <a:lnTo>
                      <a:pt x="90" y="138"/>
                    </a:lnTo>
                    <a:lnTo>
                      <a:pt x="91" y="135"/>
                    </a:lnTo>
                    <a:lnTo>
                      <a:pt x="91" y="133"/>
                    </a:lnTo>
                    <a:lnTo>
                      <a:pt x="93" y="130"/>
                    </a:lnTo>
                    <a:lnTo>
                      <a:pt x="93" y="129"/>
                    </a:lnTo>
                    <a:lnTo>
                      <a:pt x="94" y="127"/>
                    </a:lnTo>
                    <a:lnTo>
                      <a:pt x="94" y="124"/>
                    </a:lnTo>
                    <a:lnTo>
                      <a:pt x="94" y="123"/>
                    </a:lnTo>
                    <a:lnTo>
                      <a:pt x="96" y="121"/>
                    </a:lnTo>
                    <a:lnTo>
                      <a:pt x="96" y="120"/>
                    </a:lnTo>
                    <a:lnTo>
                      <a:pt x="96" y="118"/>
                    </a:lnTo>
                    <a:lnTo>
                      <a:pt x="96" y="116"/>
                    </a:lnTo>
                    <a:lnTo>
                      <a:pt x="98" y="115"/>
                    </a:lnTo>
                    <a:lnTo>
                      <a:pt x="98" y="113"/>
                    </a:lnTo>
                    <a:lnTo>
                      <a:pt x="98" y="112"/>
                    </a:lnTo>
                    <a:lnTo>
                      <a:pt x="98" y="110"/>
                    </a:lnTo>
                    <a:lnTo>
                      <a:pt x="98" y="109"/>
                    </a:lnTo>
                    <a:lnTo>
                      <a:pt x="99" y="107"/>
                    </a:lnTo>
                    <a:lnTo>
                      <a:pt x="99" y="106"/>
                    </a:lnTo>
                    <a:lnTo>
                      <a:pt x="99" y="104"/>
                    </a:lnTo>
                    <a:lnTo>
                      <a:pt x="99" y="103"/>
                    </a:lnTo>
                    <a:lnTo>
                      <a:pt x="99" y="101"/>
                    </a:lnTo>
                    <a:lnTo>
                      <a:pt x="99" y="100"/>
                    </a:lnTo>
                    <a:lnTo>
                      <a:pt x="99" y="98"/>
                    </a:lnTo>
                    <a:lnTo>
                      <a:pt x="99" y="97"/>
                    </a:lnTo>
                    <a:lnTo>
                      <a:pt x="101" y="95"/>
                    </a:lnTo>
                    <a:lnTo>
                      <a:pt x="101" y="94"/>
                    </a:lnTo>
                    <a:lnTo>
                      <a:pt x="101" y="92"/>
                    </a:lnTo>
                    <a:lnTo>
                      <a:pt x="101" y="90"/>
                    </a:lnTo>
                    <a:lnTo>
                      <a:pt x="101" y="87"/>
                    </a:lnTo>
                    <a:lnTo>
                      <a:pt x="101" y="86"/>
                    </a:lnTo>
                    <a:lnTo>
                      <a:pt x="101" y="84"/>
                    </a:lnTo>
                    <a:lnTo>
                      <a:pt x="101" y="81"/>
                    </a:lnTo>
                    <a:lnTo>
                      <a:pt x="101" y="80"/>
                    </a:lnTo>
                    <a:lnTo>
                      <a:pt x="102" y="78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102" y="74"/>
                    </a:lnTo>
                    <a:lnTo>
                      <a:pt x="102" y="72"/>
                    </a:lnTo>
                    <a:lnTo>
                      <a:pt x="102" y="71"/>
                    </a:lnTo>
                    <a:lnTo>
                      <a:pt x="102" y="69"/>
                    </a:lnTo>
                    <a:lnTo>
                      <a:pt x="102" y="68"/>
                    </a:lnTo>
                    <a:lnTo>
                      <a:pt x="102" y="66"/>
                    </a:lnTo>
                    <a:lnTo>
                      <a:pt x="102" y="64"/>
                    </a:lnTo>
                    <a:lnTo>
                      <a:pt x="104" y="63"/>
                    </a:lnTo>
                    <a:lnTo>
                      <a:pt x="104" y="61"/>
                    </a:lnTo>
                    <a:lnTo>
                      <a:pt x="104" y="60"/>
                    </a:lnTo>
                    <a:lnTo>
                      <a:pt x="104" y="58"/>
                    </a:lnTo>
                    <a:lnTo>
                      <a:pt x="104" y="57"/>
                    </a:lnTo>
                    <a:lnTo>
                      <a:pt x="104" y="55"/>
                    </a:lnTo>
                    <a:lnTo>
                      <a:pt x="104" y="54"/>
                    </a:lnTo>
                    <a:lnTo>
                      <a:pt x="105" y="54"/>
                    </a:lnTo>
                    <a:lnTo>
                      <a:pt x="105" y="52"/>
                    </a:lnTo>
                    <a:lnTo>
                      <a:pt x="105" y="51"/>
                    </a:lnTo>
                    <a:lnTo>
                      <a:pt x="105" y="49"/>
                    </a:lnTo>
                    <a:lnTo>
                      <a:pt x="105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3"/>
                    </a:lnTo>
                    <a:lnTo>
                      <a:pt x="107" y="42"/>
                    </a:lnTo>
                    <a:lnTo>
                      <a:pt x="107" y="40"/>
                    </a:lnTo>
                    <a:lnTo>
                      <a:pt x="107" y="38"/>
                    </a:lnTo>
                    <a:lnTo>
                      <a:pt x="107" y="37"/>
                    </a:lnTo>
                    <a:lnTo>
                      <a:pt x="108" y="35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1"/>
                    </a:lnTo>
                    <a:lnTo>
                      <a:pt x="108" y="29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8" y="25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8" y="20"/>
                    </a:lnTo>
                    <a:lnTo>
                      <a:pt x="107" y="19"/>
                    </a:lnTo>
                    <a:lnTo>
                      <a:pt x="107" y="16"/>
                    </a:lnTo>
                    <a:lnTo>
                      <a:pt x="107" y="14"/>
                    </a:lnTo>
                    <a:lnTo>
                      <a:pt x="107" y="11"/>
                    </a:lnTo>
                    <a:lnTo>
                      <a:pt x="107" y="9"/>
                    </a:lnTo>
                    <a:lnTo>
                      <a:pt x="107" y="6"/>
                    </a:lnTo>
                    <a:lnTo>
                      <a:pt x="107" y="3"/>
                    </a:lnTo>
                    <a:lnTo>
                      <a:pt x="107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98" name="Line 612"/>
            <p:cNvSpPr>
              <a:spLocks noChangeAspect="1" noChangeShapeType="1"/>
            </p:cNvSpPr>
            <p:nvPr/>
          </p:nvSpPr>
          <p:spPr bwMode="auto">
            <a:xfrm>
              <a:off x="3062" y="2315"/>
              <a:ext cx="0" cy="1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699" name="Line 613"/>
            <p:cNvSpPr>
              <a:spLocks noChangeAspect="1" noChangeShapeType="1"/>
            </p:cNvSpPr>
            <p:nvPr/>
          </p:nvSpPr>
          <p:spPr bwMode="auto">
            <a:xfrm>
              <a:off x="3245" y="2315"/>
              <a:ext cx="0" cy="1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700" name="Line 614"/>
            <p:cNvSpPr>
              <a:spLocks noChangeAspect="1" noChangeShapeType="1"/>
            </p:cNvSpPr>
            <p:nvPr/>
          </p:nvSpPr>
          <p:spPr bwMode="auto">
            <a:xfrm>
              <a:off x="3424" y="2315"/>
              <a:ext cx="0" cy="1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701" name="Line 615"/>
            <p:cNvSpPr>
              <a:spLocks noChangeAspect="1" noChangeShapeType="1"/>
            </p:cNvSpPr>
            <p:nvPr/>
          </p:nvSpPr>
          <p:spPr bwMode="auto">
            <a:xfrm>
              <a:off x="3607" y="2315"/>
              <a:ext cx="0" cy="1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702" name="Line 616"/>
            <p:cNvSpPr>
              <a:spLocks noChangeAspect="1" noChangeShapeType="1"/>
            </p:cNvSpPr>
            <p:nvPr/>
          </p:nvSpPr>
          <p:spPr bwMode="auto">
            <a:xfrm>
              <a:off x="3152" y="2510"/>
              <a:ext cx="0" cy="1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703" name="Line 617"/>
            <p:cNvSpPr>
              <a:spLocks noChangeAspect="1" noChangeShapeType="1"/>
            </p:cNvSpPr>
            <p:nvPr/>
          </p:nvSpPr>
          <p:spPr bwMode="auto">
            <a:xfrm>
              <a:off x="3335" y="2510"/>
              <a:ext cx="0" cy="1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704" name="Line 618"/>
            <p:cNvSpPr>
              <a:spLocks noChangeAspect="1" noChangeShapeType="1"/>
            </p:cNvSpPr>
            <p:nvPr/>
          </p:nvSpPr>
          <p:spPr bwMode="auto">
            <a:xfrm>
              <a:off x="3518" y="2510"/>
              <a:ext cx="0" cy="1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705" name="Line 619"/>
            <p:cNvSpPr>
              <a:spLocks noChangeAspect="1" noChangeShapeType="1"/>
            </p:cNvSpPr>
            <p:nvPr/>
          </p:nvSpPr>
          <p:spPr bwMode="auto">
            <a:xfrm>
              <a:off x="3697" y="2510"/>
              <a:ext cx="0" cy="1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706" name="Line 620"/>
            <p:cNvSpPr>
              <a:spLocks noChangeAspect="1" noChangeShapeType="1"/>
            </p:cNvSpPr>
            <p:nvPr/>
          </p:nvSpPr>
          <p:spPr bwMode="auto">
            <a:xfrm flipH="1">
              <a:off x="3002" y="2607"/>
              <a:ext cx="7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707" name="Line 621"/>
            <p:cNvSpPr>
              <a:spLocks noChangeAspect="1" noChangeShapeType="1"/>
            </p:cNvSpPr>
            <p:nvPr/>
          </p:nvSpPr>
          <p:spPr bwMode="auto">
            <a:xfrm flipH="1">
              <a:off x="3002" y="2754"/>
              <a:ext cx="7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708" name="Line 622"/>
            <p:cNvSpPr>
              <a:spLocks noChangeAspect="1" noChangeShapeType="1"/>
            </p:cNvSpPr>
            <p:nvPr/>
          </p:nvSpPr>
          <p:spPr bwMode="auto">
            <a:xfrm flipH="1">
              <a:off x="3002" y="2965"/>
              <a:ext cx="7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709" name="Line 623"/>
            <p:cNvSpPr>
              <a:spLocks noChangeAspect="1" noChangeShapeType="1"/>
            </p:cNvSpPr>
            <p:nvPr/>
          </p:nvSpPr>
          <p:spPr bwMode="auto">
            <a:xfrm flipH="1">
              <a:off x="3002" y="3112"/>
              <a:ext cx="7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710" name="Line 624"/>
            <p:cNvSpPr>
              <a:spLocks noChangeAspect="1" noChangeShapeType="1"/>
            </p:cNvSpPr>
            <p:nvPr/>
          </p:nvSpPr>
          <p:spPr bwMode="auto">
            <a:xfrm flipH="1">
              <a:off x="3002" y="3332"/>
              <a:ext cx="7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711" name="Line 625"/>
            <p:cNvSpPr>
              <a:spLocks noChangeAspect="1" noChangeShapeType="1"/>
            </p:cNvSpPr>
            <p:nvPr/>
          </p:nvSpPr>
          <p:spPr bwMode="auto">
            <a:xfrm flipH="1">
              <a:off x="3002" y="3486"/>
              <a:ext cx="7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712" name="Line 626"/>
            <p:cNvSpPr>
              <a:spLocks noChangeAspect="1" noChangeShapeType="1"/>
            </p:cNvSpPr>
            <p:nvPr/>
          </p:nvSpPr>
          <p:spPr bwMode="auto">
            <a:xfrm flipH="1">
              <a:off x="3135" y="3319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13" name="Line 627"/>
            <p:cNvSpPr>
              <a:spLocks noChangeAspect="1" noChangeShapeType="1"/>
            </p:cNvSpPr>
            <p:nvPr/>
          </p:nvSpPr>
          <p:spPr bwMode="auto">
            <a:xfrm flipH="1" flipV="1">
              <a:off x="3135" y="3319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14" name="Line 628"/>
            <p:cNvSpPr>
              <a:spLocks noChangeAspect="1" noChangeShapeType="1"/>
            </p:cNvSpPr>
            <p:nvPr/>
          </p:nvSpPr>
          <p:spPr bwMode="auto">
            <a:xfrm flipH="1">
              <a:off x="3590" y="331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15" name="Line 629"/>
            <p:cNvSpPr>
              <a:spLocks noChangeAspect="1" noChangeShapeType="1"/>
            </p:cNvSpPr>
            <p:nvPr/>
          </p:nvSpPr>
          <p:spPr bwMode="auto">
            <a:xfrm flipH="1" flipV="1">
              <a:off x="3590" y="331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16" name="Line 630"/>
            <p:cNvSpPr>
              <a:spLocks noChangeAspect="1" noChangeShapeType="1"/>
            </p:cNvSpPr>
            <p:nvPr/>
          </p:nvSpPr>
          <p:spPr bwMode="auto">
            <a:xfrm>
              <a:off x="3429" y="2353"/>
              <a:ext cx="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17" name="Line 631"/>
            <p:cNvSpPr>
              <a:spLocks noChangeAspect="1" noChangeShapeType="1"/>
            </p:cNvSpPr>
            <p:nvPr/>
          </p:nvSpPr>
          <p:spPr bwMode="auto">
            <a:xfrm>
              <a:off x="3058" y="2355"/>
              <a:ext cx="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632"/>
            <p:cNvGrpSpPr>
              <a:grpSpLocks noChangeAspect="1"/>
            </p:cNvGrpSpPr>
            <p:nvPr/>
          </p:nvGrpSpPr>
          <p:grpSpPr bwMode="auto">
            <a:xfrm rot="-5400000">
              <a:off x="4340" y="2933"/>
              <a:ext cx="97" cy="161"/>
              <a:chOff x="2964" y="2883"/>
              <a:chExt cx="300" cy="477"/>
            </a:xfrm>
          </p:grpSpPr>
          <p:sp>
            <p:nvSpPr>
              <p:cNvPr id="24989" name="Line 633"/>
              <p:cNvSpPr>
                <a:spLocks noChangeAspect="1" noChangeShapeType="1"/>
              </p:cNvSpPr>
              <p:nvPr/>
            </p:nvSpPr>
            <p:spPr bwMode="auto">
              <a:xfrm>
                <a:off x="3197" y="2883"/>
                <a:ext cx="1" cy="1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90" name="Line 634"/>
              <p:cNvSpPr>
                <a:spLocks noChangeAspect="1" noChangeShapeType="1"/>
              </p:cNvSpPr>
              <p:nvPr/>
            </p:nvSpPr>
            <p:spPr bwMode="auto">
              <a:xfrm>
                <a:off x="3024" y="2892"/>
                <a:ext cx="1" cy="1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91" name="Line 635"/>
              <p:cNvSpPr>
                <a:spLocks noChangeAspect="1" noChangeShapeType="1"/>
              </p:cNvSpPr>
              <p:nvPr/>
            </p:nvSpPr>
            <p:spPr bwMode="auto">
              <a:xfrm flipV="1">
                <a:off x="3117" y="3290"/>
                <a:ext cx="1" cy="7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7" name="Group 636"/>
              <p:cNvGrpSpPr>
                <a:grpSpLocks noChangeAspect="1"/>
              </p:cNvGrpSpPr>
              <p:nvPr/>
            </p:nvGrpSpPr>
            <p:grpSpPr bwMode="auto">
              <a:xfrm>
                <a:off x="2964" y="2971"/>
                <a:ext cx="300" cy="322"/>
                <a:chOff x="2783" y="1185"/>
                <a:chExt cx="300" cy="430"/>
              </a:xfrm>
            </p:grpSpPr>
            <p:sp>
              <p:nvSpPr>
                <p:cNvPr id="24993" name="Freeform 637"/>
                <p:cNvSpPr>
                  <a:spLocks noChangeAspect="1"/>
                </p:cNvSpPr>
                <p:nvPr/>
              </p:nvSpPr>
              <p:spPr bwMode="auto">
                <a:xfrm>
                  <a:off x="2934" y="1238"/>
                  <a:ext cx="149" cy="377"/>
                </a:xfrm>
                <a:custGeom>
                  <a:avLst/>
                  <a:gdLst>
                    <a:gd name="T0" fmla="*/ 74 w 299"/>
                    <a:gd name="T1" fmla="*/ 37 h 754"/>
                    <a:gd name="T2" fmla="*/ 74 w 299"/>
                    <a:gd name="T3" fmla="*/ 63 h 754"/>
                    <a:gd name="T4" fmla="*/ 74 w 299"/>
                    <a:gd name="T5" fmla="*/ 77 h 754"/>
                    <a:gd name="T6" fmla="*/ 74 w 299"/>
                    <a:gd name="T7" fmla="*/ 83 h 754"/>
                    <a:gd name="T8" fmla="*/ 74 w 299"/>
                    <a:gd name="T9" fmla="*/ 86 h 754"/>
                    <a:gd name="T10" fmla="*/ 74 w 299"/>
                    <a:gd name="T11" fmla="*/ 89 h 754"/>
                    <a:gd name="T12" fmla="*/ 74 w 299"/>
                    <a:gd name="T13" fmla="*/ 91 h 754"/>
                    <a:gd name="T14" fmla="*/ 73 w 299"/>
                    <a:gd name="T15" fmla="*/ 93 h 754"/>
                    <a:gd name="T16" fmla="*/ 73 w 299"/>
                    <a:gd name="T17" fmla="*/ 95 h 754"/>
                    <a:gd name="T18" fmla="*/ 73 w 299"/>
                    <a:gd name="T19" fmla="*/ 97 h 754"/>
                    <a:gd name="T20" fmla="*/ 72 w 299"/>
                    <a:gd name="T21" fmla="*/ 100 h 754"/>
                    <a:gd name="T22" fmla="*/ 72 w 299"/>
                    <a:gd name="T23" fmla="*/ 102 h 754"/>
                    <a:gd name="T24" fmla="*/ 71 w 299"/>
                    <a:gd name="T25" fmla="*/ 104 h 754"/>
                    <a:gd name="T26" fmla="*/ 70 w 299"/>
                    <a:gd name="T27" fmla="*/ 107 h 754"/>
                    <a:gd name="T28" fmla="*/ 69 w 299"/>
                    <a:gd name="T29" fmla="*/ 110 h 754"/>
                    <a:gd name="T30" fmla="*/ 68 w 299"/>
                    <a:gd name="T31" fmla="*/ 113 h 754"/>
                    <a:gd name="T32" fmla="*/ 68 w 299"/>
                    <a:gd name="T33" fmla="*/ 115 h 754"/>
                    <a:gd name="T34" fmla="*/ 67 w 299"/>
                    <a:gd name="T35" fmla="*/ 117 h 754"/>
                    <a:gd name="T36" fmla="*/ 65 w 299"/>
                    <a:gd name="T37" fmla="*/ 119 h 754"/>
                    <a:gd name="T38" fmla="*/ 64 w 299"/>
                    <a:gd name="T39" fmla="*/ 122 h 754"/>
                    <a:gd name="T40" fmla="*/ 63 w 299"/>
                    <a:gd name="T41" fmla="*/ 124 h 754"/>
                    <a:gd name="T42" fmla="*/ 62 w 299"/>
                    <a:gd name="T43" fmla="*/ 126 h 754"/>
                    <a:gd name="T44" fmla="*/ 61 w 299"/>
                    <a:gd name="T45" fmla="*/ 129 h 754"/>
                    <a:gd name="T46" fmla="*/ 59 w 299"/>
                    <a:gd name="T47" fmla="*/ 132 h 754"/>
                    <a:gd name="T48" fmla="*/ 58 w 299"/>
                    <a:gd name="T49" fmla="*/ 134 h 754"/>
                    <a:gd name="T50" fmla="*/ 57 w 299"/>
                    <a:gd name="T51" fmla="*/ 135 h 754"/>
                    <a:gd name="T52" fmla="*/ 56 w 299"/>
                    <a:gd name="T53" fmla="*/ 137 h 754"/>
                    <a:gd name="T54" fmla="*/ 55 w 299"/>
                    <a:gd name="T55" fmla="*/ 139 h 754"/>
                    <a:gd name="T56" fmla="*/ 54 w 299"/>
                    <a:gd name="T57" fmla="*/ 141 h 754"/>
                    <a:gd name="T58" fmla="*/ 53 w 299"/>
                    <a:gd name="T59" fmla="*/ 142 h 754"/>
                    <a:gd name="T60" fmla="*/ 52 w 299"/>
                    <a:gd name="T61" fmla="*/ 144 h 754"/>
                    <a:gd name="T62" fmla="*/ 51 w 299"/>
                    <a:gd name="T63" fmla="*/ 145 h 754"/>
                    <a:gd name="T64" fmla="*/ 50 w 299"/>
                    <a:gd name="T65" fmla="*/ 146 h 754"/>
                    <a:gd name="T66" fmla="*/ 49 w 299"/>
                    <a:gd name="T67" fmla="*/ 148 h 754"/>
                    <a:gd name="T68" fmla="*/ 48 w 299"/>
                    <a:gd name="T69" fmla="*/ 149 h 754"/>
                    <a:gd name="T70" fmla="*/ 47 w 299"/>
                    <a:gd name="T71" fmla="*/ 150 h 754"/>
                    <a:gd name="T72" fmla="*/ 46 w 299"/>
                    <a:gd name="T73" fmla="*/ 151 h 754"/>
                    <a:gd name="T74" fmla="*/ 45 w 299"/>
                    <a:gd name="T75" fmla="*/ 152 h 754"/>
                    <a:gd name="T76" fmla="*/ 44 w 299"/>
                    <a:gd name="T77" fmla="*/ 154 h 754"/>
                    <a:gd name="T78" fmla="*/ 43 w 299"/>
                    <a:gd name="T79" fmla="*/ 155 h 754"/>
                    <a:gd name="T80" fmla="*/ 42 w 299"/>
                    <a:gd name="T81" fmla="*/ 156 h 754"/>
                    <a:gd name="T82" fmla="*/ 41 w 299"/>
                    <a:gd name="T83" fmla="*/ 158 h 754"/>
                    <a:gd name="T84" fmla="*/ 39 w 299"/>
                    <a:gd name="T85" fmla="*/ 160 h 754"/>
                    <a:gd name="T86" fmla="*/ 37 w 299"/>
                    <a:gd name="T87" fmla="*/ 161 h 754"/>
                    <a:gd name="T88" fmla="*/ 36 w 299"/>
                    <a:gd name="T89" fmla="*/ 162 h 754"/>
                    <a:gd name="T90" fmla="*/ 34 w 299"/>
                    <a:gd name="T91" fmla="*/ 164 h 754"/>
                    <a:gd name="T92" fmla="*/ 32 w 299"/>
                    <a:gd name="T93" fmla="*/ 166 h 754"/>
                    <a:gd name="T94" fmla="*/ 30 w 299"/>
                    <a:gd name="T95" fmla="*/ 168 h 754"/>
                    <a:gd name="T96" fmla="*/ 28 w 299"/>
                    <a:gd name="T97" fmla="*/ 169 h 754"/>
                    <a:gd name="T98" fmla="*/ 26 w 299"/>
                    <a:gd name="T99" fmla="*/ 171 h 754"/>
                    <a:gd name="T100" fmla="*/ 24 w 299"/>
                    <a:gd name="T101" fmla="*/ 172 h 754"/>
                    <a:gd name="T102" fmla="*/ 21 w 299"/>
                    <a:gd name="T103" fmla="*/ 174 h 754"/>
                    <a:gd name="T104" fmla="*/ 18 w 299"/>
                    <a:gd name="T105" fmla="*/ 176 h 754"/>
                    <a:gd name="T106" fmla="*/ 16 w 299"/>
                    <a:gd name="T107" fmla="*/ 178 h 754"/>
                    <a:gd name="T108" fmla="*/ 14 w 299"/>
                    <a:gd name="T109" fmla="*/ 179 h 754"/>
                    <a:gd name="T110" fmla="*/ 12 w 299"/>
                    <a:gd name="T111" fmla="*/ 181 h 754"/>
                    <a:gd name="T112" fmla="*/ 9 w 299"/>
                    <a:gd name="T113" fmla="*/ 183 h 754"/>
                    <a:gd name="T114" fmla="*/ 6 w 299"/>
                    <a:gd name="T115" fmla="*/ 185 h 754"/>
                    <a:gd name="T116" fmla="*/ 4 w 299"/>
                    <a:gd name="T117" fmla="*/ 186 h 754"/>
                    <a:gd name="T118" fmla="*/ 3 w 299"/>
                    <a:gd name="T119" fmla="*/ 187 h 754"/>
                    <a:gd name="T120" fmla="*/ 0 w 299"/>
                    <a:gd name="T121" fmla="*/ 188 h 7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99"/>
                    <a:gd name="T184" fmla="*/ 0 h 754"/>
                    <a:gd name="T185" fmla="*/ 299 w 299"/>
                    <a:gd name="T186" fmla="*/ 754 h 75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99" h="754">
                      <a:moveTo>
                        <a:pt x="299" y="0"/>
                      </a:moveTo>
                      <a:lnTo>
                        <a:pt x="299" y="29"/>
                      </a:lnTo>
                      <a:lnTo>
                        <a:pt x="299" y="56"/>
                      </a:lnTo>
                      <a:lnTo>
                        <a:pt x="299" y="81"/>
                      </a:lnTo>
                      <a:lnTo>
                        <a:pt x="299" y="105"/>
                      </a:lnTo>
                      <a:lnTo>
                        <a:pt x="299" y="128"/>
                      </a:lnTo>
                      <a:lnTo>
                        <a:pt x="299" y="148"/>
                      </a:lnTo>
                      <a:lnTo>
                        <a:pt x="299" y="166"/>
                      </a:lnTo>
                      <a:lnTo>
                        <a:pt x="299" y="185"/>
                      </a:lnTo>
                      <a:lnTo>
                        <a:pt x="299" y="201"/>
                      </a:lnTo>
                      <a:lnTo>
                        <a:pt x="299" y="215"/>
                      </a:lnTo>
                      <a:lnTo>
                        <a:pt x="299" y="229"/>
                      </a:lnTo>
                      <a:lnTo>
                        <a:pt x="299" y="242"/>
                      </a:lnTo>
                      <a:lnTo>
                        <a:pt x="299" y="252"/>
                      </a:lnTo>
                      <a:lnTo>
                        <a:pt x="299" y="263"/>
                      </a:lnTo>
                      <a:lnTo>
                        <a:pt x="299" y="272"/>
                      </a:lnTo>
                      <a:lnTo>
                        <a:pt x="299" y="280"/>
                      </a:lnTo>
                      <a:lnTo>
                        <a:pt x="299" y="288"/>
                      </a:lnTo>
                      <a:lnTo>
                        <a:pt x="299" y="295"/>
                      </a:lnTo>
                      <a:lnTo>
                        <a:pt x="299" y="302"/>
                      </a:lnTo>
                      <a:lnTo>
                        <a:pt x="299" y="307"/>
                      </a:lnTo>
                      <a:lnTo>
                        <a:pt x="299" y="311"/>
                      </a:lnTo>
                      <a:lnTo>
                        <a:pt x="299" y="315"/>
                      </a:lnTo>
                      <a:lnTo>
                        <a:pt x="299" y="319"/>
                      </a:lnTo>
                      <a:lnTo>
                        <a:pt x="299" y="323"/>
                      </a:lnTo>
                      <a:lnTo>
                        <a:pt x="299" y="325"/>
                      </a:lnTo>
                      <a:lnTo>
                        <a:pt x="299" y="328"/>
                      </a:lnTo>
                      <a:lnTo>
                        <a:pt x="299" y="329"/>
                      </a:lnTo>
                      <a:lnTo>
                        <a:pt x="298" y="332"/>
                      </a:lnTo>
                      <a:lnTo>
                        <a:pt x="298" y="335"/>
                      </a:lnTo>
                      <a:lnTo>
                        <a:pt x="298" y="336"/>
                      </a:lnTo>
                      <a:lnTo>
                        <a:pt x="298" y="339"/>
                      </a:lnTo>
                      <a:lnTo>
                        <a:pt x="298" y="340"/>
                      </a:lnTo>
                      <a:lnTo>
                        <a:pt x="298" y="343"/>
                      </a:lnTo>
                      <a:lnTo>
                        <a:pt x="298" y="344"/>
                      </a:lnTo>
                      <a:lnTo>
                        <a:pt x="298" y="347"/>
                      </a:lnTo>
                      <a:lnTo>
                        <a:pt x="298" y="348"/>
                      </a:lnTo>
                      <a:lnTo>
                        <a:pt x="298" y="349"/>
                      </a:lnTo>
                      <a:lnTo>
                        <a:pt x="298" y="351"/>
                      </a:lnTo>
                      <a:lnTo>
                        <a:pt x="296" y="352"/>
                      </a:lnTo>
                      <a:lnTo>
                        <a:pt x="296" y="353"/>
                      </a:lnTo>
                      <a:lnTo>
                        <a:pt x="296" y="355"/>
                      </a:lnTo>
                      <a:lnTo>
                        <a:pt x="296" y="356"/>
                      </a:lnTo>
                      <a:lnTo>
                        <a:pt x="296" y="357"/>
                      </a:lnTo>
                      <a:lnTo>
                        <a:pt x="296" y="359"/>
                      </a:lnTo>
                      <a:lnTo>
                        <a:pt x="296" y="360"/>
                      </a:lnTo>
                      <a:lnTo>
                        <a:pt x="296" y="361"/>
                      </a:lnTo>
                      <a:lnTo>
                        <a:pt x="296" y="363"/>
                      </a:lnTo>
                      <a:lnTo>
                        <a:pt x="296" y="364"/>
                      </a:lnTo>
                      <a:lnTo>
                        <a:pt x="296" y="365"/>
                      </a:lnTo>
                      <a:lnTo>
                        <a:pt x="295" y="367"/>
                      </a:lnTo>
                      <a:lnTo>
                        <a:pt x="295" y="368"/>
                      </a:lnTo>
                      <a:lnTo>
                        <a:pt x="295" y="369"/>
                      </a:lnTo>
                      <a:lnTo>
                        <a:pt x="295" y="371"/>
                      </a:lnTo>
                      <a:lnTo>
                        <a:pt x="295" y="372"/>
                      </a:lnTo>
                      <a:lnTo>
                        <a:pt x="295" y="373"/>
                      </a:lnTo>
                      <a:lnTo>
                        <a:pt x="295" y="375"/>
                      </a:lnTo>
                      <a:lnTo>
                        <a:pt x="294" y="376"/>
                      </a:lnTo>
                      <a:lnTo>
                        <a:pt x="294" y="379"/>
                      </a:lnTo>
                      <a:lnTo>
                        <a:pt x="294" y="380"/>
                      </a:lnTo>
                      <a:lnTo>
                        <a:pt x="294" y="381"/>
                      </a:lnTo>
                      <a:lnTo>
                        <a:pt x="294" y="384"/>
                      </a:lnTo>
                      <a:lnTo>
                        <a:pt x="292" y="385"/>
                      </a:lnTo>
                      <a:lnTo>
                        <a:pt x="292" y="388"/>
                      </a:lnTo>
                      <a:lnTo>
                        <a:pt x="292" y="389"/>
                      </a:lnTo>
                      <a:lnTo>
                        <a:pt x="292" y="390"/>
                      </a:lnTo>
                      <a:lnTo>
                        <a:pt x="292" y="393"/>
                      </a:lnTo>
                      <a:lnTo>
                        <a:pt x="292" y="394"/>
                      </a:lnTo>
                      <a:lnTo>
                        <a:pt x="291" y="396"/>
                      </a:lnTo>
                      <a:lnTo>
                        <a:pt x="291" y="397"/>
                      </a:lnTo>
                      <a:lnTo>
                        <a:pt x="291" y="398"/>
                      </a:lnTo>
                      <a:lnTo>
                        <a:pt x="291" y="400"/>
                      </a:lnTo>
                      <a:lnTo>
                        <a:pt x="291" y="401"/>
                      </a:lnTo>
                      <a:lnTo>
                        <a:pt x="291" y="402"/>
                      </a:lnTo>
                      <a:lnTo>
                        <a:pt x="291" y="404"/>
                      </a:lnTo>
                      <a:lnTo>
                        <a:pt x="290" y="404"/>
                      </a:lnTo>
                      <a:lnTo>
                        <a:pt x="290" y="405"/>
                      </a:lnTo>
                      <a:lnTo>
                        <a:pt x="290" y="406"/>
                      </a:lnTo>
                      <a:lnTo>
                        <a:pt x="290" y="408"/>
                      </a:lnTo>
                      <a:lnTo>
                        <a:pt x="290" y="409"/>
                      </a:lnTo>
                      <a:lnTo>
                        <a:pt x="288" y="410"/>
                      </a:lnTo>
                      <a:lnTo>
                        <a:pt x="288" y="412"/>
                      </a:lnTo>
                      <a:lnTo>
                        <a:pt x="288" y="413"/>
                      </a:lnTo>
                      <a:lnTo>
                        <a:pt x="287" y="414"/>
                      </a:lnTo>
                      <a:lnTo>
                        <a:pt x="287" y="416"/>
                      </a:lnTo>
                      <a:lnTo>
                        <a:pt x="287" y="417"/>
                      </a:lnTo>
                      <a:lnTo>
                        <a:pt x="286" y="420"/>
                      </a:lnTo>
                      <a:lnTo>
                        <a:pt x="286" y="421"/>
                      </a:lnTo>
                      <a:lnTo>
                        <a:pt x="286" y="422"/>
                      </a:lnTo>
                      <a:lnTo>
                        <a:pt x="284" y="424"/>
                      </a:lnTo>
                      <a:lnTo>
                        <a:pt x="284" y="426"/>
                      </a:lnTo>
                      <a:lnTo>
                        <a:pt x="283" y="428"/>
                      </a:lnTo>
                      <a:lnTo>
                        <a:pt x="283" y="430"/>
                      </a:lnTo>
                      <a:lnTo>
                        <a:pt x="282" y="433"/>
                      </a:lnTo>
                      <a:lnTo>
                        <a:pt x="282" y="434"/>
                      </a:lnTo>
                      <a:lnTo>
                        <a:pt x="280" y="437"/>
                      </a:lnTo>
                      <a:lnTo>
                        <a:pt x="280" y="440"/>
                      </a:lnTo>
                      <a:lnTo>
                        <a:pt x="279" y="441"/>
                      </a:lnTo>
                      <a:lnTo>
                        <a:pt x="279" y="442"/>
                      </a:lnTo>
                      <a:lnTo>
                        <a:pt x="278" y="445"/>
                      </a:lnTo>
                      <a:lnTo>
                        <a:pt x="278" y="446"/>
                      </a:lnTo>
                      <a:lnTo>
                        <a:pt x="278" y="448"/>
                      </a:lnTo>
                      <a:lnTo>
                        <a:pt x="276" y="449"/>
                      </a:lnTo>
                      <a:lnTo>
                        <a:pt x="276" y="450"/>
                      </a:lnTo>
                      <a:lnTo>
                        <a:pt x="276" y="452"/>
                      </a:lnTo>
                      <a:lnTo>
                        <a:pt x="275" y="453"/>
                      </a:lnTo>
                      <a:lnTo>
                        <a:pt x="275" y="454"/>
                      </a:lnTo>
                      <a:lnTo>
                        <a:pt x="275" y="456"/>
                      </a:lnTo>
                      <a:lnTo>
                        <a:pt x="274" y="456"/>
                      </a:lnTo>
                      <a:lnTo>
                        <a:pt x="274" y="457"/>
                      </a:lnTo>
                      <a:lnTo>
                        <a:pt x="274" y="458"/>
                      </a:lnTo>
                      <a:lnTo>
                        <a:pt x="272" y="459"/>
                      </a:lnTo>
                      <a:lnTo>
                        <a:pt x="272" y="461"/>
                      </a:lnTo>
                      <a:lnTo>
                        <a:pt x="272" y="462"/>
                      </a:lnTo>
                      <a:lnTo>
                        <a:pt x="271" y="463"/>
                      </a:lnTo>
                      <a:lnTo>
                        <a:pt x="270" y="465"/>
                      </a:lnTo>
                      <a:lnTo>
                        <a:pt x="270" y="466"/>
                      </a:lnTo>
                      <a:lnTo>
                        <a:pt x="268" y="467"/>
                      </a:lnTo>
                      <a:lnTo>
                        <a:pt x="268" y="469"/>
                      </a:lnTo>
                      <a:lnTo>
                        <a:pt x="267" y="471"/>
                      </a:lnTo>
                      <a:lnTo>
                        <a:pt x="267" y="473"/>
                      </a:lnTo>
                      <a:lnTo>
                        <a:pt x="266" y="474"/>
                      </a:lnTo>
                      <a:lnTo>
                        <a:pt x="266" y="475"/>
                      </a:lnTo>
                      <a:lnTo>
                        <a:pt x="264" y="478"/>
                      </a:lnTo>
                      <a:lnTo>
                        <a:pt x="263" y="479"/>
                      </a:lnTo>
                      <a:lnTo>
                        <a:pt x="262" y="482"/>
                      </a:lnTo>
                      <a:lnTo>
                        <a:pt x="262" y="483"/>
                      </a:lnTo>
                      <a:lnTo>
                        <a:pt x="260" y="485"/>
                      </a:lnTo>
                      <a:lnTo>
                        <a:pt x="259" y="487"/>
                      </a:lnTo>
                      <a:lnTo>
                        <a:pt x="259" y="489"/>
                      </a:lnTo>
                      <a:lnTo>
                        <a:pt x="258" y="490"/>
                      </a:lnTo>
                      <a:lnTo>
                        <a:pt x="258" y="491"/>
                      </a:lnTo>
                      <a:lnTo>
                        <a:pt x="256" y="493"/>
                      </a:lnTo>
                      <a:lnTo>
                        <a:pt x="256" y="494"/>
                      </a:lnTo>
                      <a:lnTo>
                        <a:pt x="255" y="495"/>
                      </a:lnTo>
                      <a:lnTo>
                        <a:pt x="255" y="497"/>
                      </a:lnTo>
                      <a:lnTo>
                        <a:pt x="254" y="498"/>
                      </a:lnTo>
                      <a:lnTo>
                        <a:pt x="252" y="499"/>
                      </a:lnTo>
                      <a:lnTo>
                        <a:pt x="252" y="501"/>
                      </a:lnTo>
                      <a:lnTo>
                        <a:pt x="252" y="502"/>
                      </a:lnTo>
                      <a:lnTo>
                        <a:pt x="251" y="502"/>
                      </a:lnTo>
                      <a:lnTo>
                        <a:pt x="251" y="503"/>
                      </a:lnTo>
                      <a:lnTo>
                        <a:pt x="251" y="505"/>
                      </a:lnTo>
                      <a:lnTo>
                        <a:pt x="250" y="506"/>
                      </a:lnTo>
                      <a:lnTo>
                        <a:pt x="248" y="507"/>
                      </a:lnTo>
                      <a:lnTo>
                        <a:pt x="248" y="509"/>
                      </a:lnTo>
                      <a:lnTo>
                        <a:pt x="247" y="510"/>
                      </a:lnTo>
                      <a:lnTo>
                        <a:pt x="247" y="511"/>
                      </a:lnTo>
                      <a:lnTo>
                        <a:pt x="246" y="513"/>
                      </a:lnTo>
                      <a:lnTo>
                        <a:pt x="246" y="514"/>
                      </a:lnTo>
                      <a:lnTo>
                        <a:pt x="244" y="515"/>
                      </a:lnTo>
                      <a:lnTo>
                        <a:pt x="244" y="517"/>
                      </a:lnTo>
                      <a:lnTo>
                        <a:pt x="243" y="518"/>
                      </a:lnTo>
                      <a:lnTo>
                        <a:pt x="242" y="519"/>
                      </a:lnTo>
                      <a:lnTo>
                        <a:pt x="240" y="522"/>
                      </a:lnTo>
                      <a:lnTo>
                        <a:pt x="240" y="523"/>
                      </a:lnTo>
                      <a:lnTo>
                        <a:pt x="239" y="525"/>
                      </a:lnTo>
                      <a:lnTo>
                        <a:pt x="238" y="527"/>
                      </a:lnTo>
                      <a:lnTo>
                        <a:pt x="238" y="529"/>
                      </a:lnTo>
                      <a:lnTo>
                        <a:pt x="236" y="530"/>
                      </a:lnTo>
                      <a:lnTo>
                        <a:pt x="236" y="531"/>
                      </a:lnTo>
                      <a:lnTo>
                        <a:pt x="235" y="532"/>
                      </a:lnTo>
                      <a:lnTo>
                        <a:pt x="235" y="534"/>
                      </a:lnTo>
                      <a:lnTo>
                        <a:pt x="234" y="534"/>
                      </a:lnTo>
                      <a:lnTo>
                        <a:pt x="234" y="535"/>
                      </a:lnTo>
                      <a:lnTo>
                        <a:pt x="232" y="536"/>
                      </a:lnTo>
                      <a:lnTo>
                        <a:pt x="232" y="538"/>
                      </a:lnTo>
                      <a:lnTo>
                        <a:pt x="231" y="538"/>
                      </a:lnTo>
                      <a:lnTo>
                        <a:pt x="231" y="539"/>
                      </a:lnTo>
                      <a:lnTo>
                        <a:pt x="231" y="540"/>
                      </a:lnTo>
                      <a:lnTo>
                        <a:pt x="230" y="540"/>
                      </a:lnTo>
                      <a:lnTo>
                        <a:pt x="230" y="542"/>
                      </a:lnTo>
                      <a:lnTo>
                        <a:pt x="228" y="542"/>
                      </a:lnTo>
                      <a:lnTo>
                        <a:pt x="228" y="543"/>
                      </a:lnTo>
                      <a:lnTo>
                        <a:pt x="228" y="544"/>
                      </a:lnTo>
                      <a:lnTo>
                        <a:pt x="227" y="544"/>
                      </a:lnTo>
                      <a:lnTo>
                        <a:pt x="227" y="546"/>
                      </a:lnTo>
                      <a:lnTo>
                        <a:pt x="226" y="547"/>
                      </a:lnTo>
                      <a:lnTo>
                        <a:pt x="224" y="548"/>
                      </a:lnTo>
                      <a:lnTo>
                        <a:pt x="224" y="550"/>
                      </a:lnTo>
                      <a:lnTo>
                        <a:pt x="223" y="551"/>
                      </a:lnTo>
                      <a:lnTo>
                        <a:pt x="223" y="552"/>
                      </a:lnTo>
                      <a:lnTo>
                        <a:pt x="222" y="552"/>
                      </a:lnTo>
                      <a:lnTo>
                        <a:pt x="222" y="554"/>
                      </a:lnTo>
                      <a:lnTo>
                        <a:pt x="221" y="555"/>
                      </a:lnTo>
                      <a:lnTo>
                        <a:pt x="219" y="556"/>
                      </a:lnTo>
                      <a:lnTo>
                        <a:pt x="219" y="559"/>
                      </a:lnTo>
                      <a:lnTo>
                        <a:pt x="218" y="560"/>
                      </a:lnTo>
                      <a:lnTo>
                        <a:pt x="217" y="562"/>
                      </a:lnTo>
                      <a:lnTo>
                        <a:pt x="215" y="563"/>
                      </a:lnTo>
                      <a:lnTo>
                        <a:pt x="215" y="564"/>
                      </a:lnTo>
                      <a:lnTo>
                        <a:pt x="214" y="566"/>
                      </a:lnTo>
                      <a:lnTo>
                        <a:pt x="214" y="567"/>
                      </a:lnTo>
                      <a:lnTo>
                        <a:pt x="213" y="567"/>
                      </a:lnTo>
                      <a:lnTo>
                        <a:pt x="213" y="568"/>
                      </a:lnTo>
                      <a:lnTo>
                        <a:pt x="211" y="570"/>
                      </a:lnTo>
                      <a:lnTo>
                        <a:pt x="210" y="571"/>
                      </a:lnTo>
                      <a:lnTo>
                        <a:pt x="210" y="572"/>
                      </a:lnTo>
                      <a:lnTo>
                        <a:pt x="209" y="572"/>
                      </a:lnTo>
                      <a:lnTo>
                        <a:pt x="209" y="574"/>
                      </a:lnTo>
                      <a:lnTo>
                        <a:pt x="207" y="575"/>
                      </a:lnTo>
                      <a:lnTo>
                        <a:pt x="207" y="576"/>
                      </a:lnTo>
                      <a:lnTo>
                        <a:pt x="206" y="576"/>
                      </a:lnTo>
                      <a:lnTo>
                        <a:pt x="206" y="578"/>
                      </a:lnTo>
                      <a:lnTo>
                        <a:pt x="205" y="579"/>
                      </a:lnTo>
                      <a:lnTo>
                        <a:pt x="203" y="580"/>
                      </a:lnTo>
                      <a:lnTo>
                        <a:pt x="203" y="582"/>
                      </a:lnTo>
                      <a:lnTo>
                        <a:pt x="202" y="582"/>
                      </a:lnTo>
                      <a:lnTo>
                        <a:pt x="202" y="583"/>
                      </a:lnTo>
                      <a:lnTo>
                        <a:pt x="201" y="584"/>
                      </a:lnTo>
                      <a:lnTo>
                        <a:pt x="199" y="584"/>
                      </a:lnTo>
                      <a:lnTo>
                        <a:pt x="199" y="586"/>
                      </a:lnTo>
                      <a:lnTo>
                        <a:pt x="198" y="587"/>
                      </a:lnTo>
                      <a:lnTo>
                        <a:pt x="197" y="588"/>
                      </a:lnTo>
                      <a:lnTo>
                        <a:pt x="197" y="590"/>
                      </a:lnTo>
                      <a:lnTo>
                        <a:pt x="195" y="591"/>
                      </a:lnTo>
                      <a:lnTo>
                        <a:pt x="194" y="592"/>
                      </a:lnTo>
                      <a:lnTo>
                        <a:pt x="193" y="594"/>
                      </a:lnTo>
                      <a:lnTo>
                        <a:pt x="193" y="595"/>
                      </a:lnTo>
                      <a:lnTo>
                        <a:pt x="191" y="596"/>
                      </a:lnTo>
                      <a:lnTo>
                        <a:pt x="190" y="598"/>
                      </a:lnTo>
                      <a:lnTo>
                        <a:pt x="190" y="599"/>
                      </a:lnTo>
                      <a:lnTo>
                        <a:pt x="189" y="599"/>
                      </a:lnTo>
                      <a:lnTo>
                        <a:pt x="189" y="600"/>
                      </a:lnTo>
                      <a:lnTo>
                        <a:pt x="187" y="602"/>
                      </a:lnTo>
                      <a:lnTo>
                        <a:pt x="187" y="603"/>
                      </a:lnTo>
                      <a:lnTo>
                        <a:pt x="186" y="603"/>
                      </a:lnTo>
                      <a:lnTo>
                        <a:pt x="186" y="604"/>
                      </a:lnTo>
                      <a:lnTo>
                        <a:pt x="185" y="606"/>
                      </a:lnTo>
                      <a:lnTo>
                        <a:pt x="185" y="607"/>
                      </a:lnTo>
                      <a:lnTo>
                        <a:pt x="183" y="607"/>
                      </a:lnTo>
                      <a:lnTo>
                        <a:pt x="182" y="608"/>
                      </a:lnTo>
                      <a:lnTo>
                        <a:pt x="182" y="609"/>
                      </a:lnTo>
                      <a:lnTo>
                        <a:pt x="181" y="611"/>
                      </a:lnTo>
                      <a:lnTo>
                        <a:pt x="181" y="612"/>
                      </a:lnTo>
                      <a:lnTo>
                        <a:pt x="179" y="612"/>
                      </a:lnTo>
                      <a:lnTo>
                        <a:pt x="179" y="613"/>
                      </a:lnTo>
                      <a:lnTo>
                        <a:pt x="179" y="615"/>
                      </a:lnTo>
                      <a:lnTo>
                        <a:pt x="178" y="615"/>
                      </a:lnTo>
                      <a:lnTo>
                        <a:pt x="178" y="616"/>
                      </a:lnTo>
                      <a:lnTo>
                        <a:pt x="177" y="616"/>
                      </a:lnTo>
                      <a:lnTo>
                        <a:pt x="177" y="617"/>
                      </a:lnTo>
                      <a:lnTo>
                        <a:pt x="175" y="619"/>
                      </a:lnTo>
                      <a:lnTo>
                        <a:pt x="174" y="620"/>
                      </a:lnTo>
                      <a:lnTo>
                        <a:pt x="174" y="621"/>
                      </a:lnTo>
                      <a:lnTo>
                        <a:pt x="173" y="621"/>
                      </a:lnTo>
                      <a:lnTo>
                        <a:pt x="171" y="623"/>
                      </a:lnTo>
                      <a:lnTo>
                        <a:pt x="170" y="624"/>
                      </a:lnTo>
                      <a:lnTo>
                        <a:pt x="170" y="625"/>
                      </a:lnTo>
                      <a:lnTo>
                        <a:pt x="169" y="625"/>
                      </a:lnTo>
                      <a:lnTo>
                        <a:pt x="169" y="627"/>
                      </a:lnTo>
                      <a:lnTo>
                        <a:pt x="167" y="627"/>
                      </a:lnTo>
                      <a:lnTo>
                        <a:pt x="166" y="628"/>
                      </a:lnTo>
                      <a:lnTo>
                        <a:pt x="165" y="629"/>
                      </a:lnTo>
                      <a:lnTo>
                        <a:pt x="163" y="631"/>
                      </a:lnTo>
                      <a:lnTo>
                        <a:pt x="162" y="632"/>
                      </a:lnTo>
                      <a:lnTo>
                        <a:pt x="161" y="633"/>
                      </a:lnTo>
                      <a:lnTo>
                        <a:pt x="159" y="635"/>
                      </a:lnTo>
                      <a:lnTo>
                        <a:pt x="158" y="636"/>
                      </a:lnTo>
                      <a:lnTo>
                        <a:pt x="157" y="637"/>
                      </a:lnTo>
                      <a:lnTo>
                        <a:pt x="155" y="637"/>
                      </a:lnTo>
                      <a:lnTo>
                        <a:pt x="155" y="639"/>
                      </a:lnTo>
                      <a:lnTo>
                        <a:pt x="154" y="640"/>
                      </a:lnTo>
                      <a:lnTo>
                        <a:pt x="153" y="640"/>
                      </a:lnTo>
                      <a:lnTo>
                        <a:pt x="151" y="641"/>
                      </a:lnTo>
                      <a:lnTo>
                        <a:pt x="151" y="643"/>
                      </a:lnTo>
                      <a:lnTo>
                        <a:pt x="150" y="643"/>
                      </a:lnTo>
                      <a:lnTo>
                        <a:pt x="150" y="644"/>
                      </a:lnTo>
                      <a:lnTo>
                        <a:pt x="149" y="644"/>
                      </a:lnTo>
                      <a:lnTo>
                        <a:pt x="147" y="645"/>
                      </a:lnTo>
                      <a:lnTo>
                        <a:pt x="146" y="647"/>
                      </a:lnTo>
                      <a:lnTo>
                        <a:pt x="145" y="648"/>
                      </a:lnTo>
                      <a:lnTo>
                        <a:pt x="143" y="648"/>
                      </a:lnTo>
                      <a:lnTo>
                        <a:pt x="143" y="649"/>
                      </a:lnTo>
                      <a:lnTo>
                        <a:pt x="142" y="651"/>
                      </a:lnTo>
                      <a:lnTo>
                        <a:pt x="141" y="652"/>
                      </a:lnTo>
                      <a:lnTo>
                        <a:pt x="140" y="652"/>
                      </a:lnTo>
                      <a:lnTo>
                        <a:pt x="138" y="653"/>
                      </a:lnTo>
                      <a:lnTo>
                        <a:pt x="137" y="655"/>
                      </a:lnTo>
                      <a:lnTo>
                        <a:pt x="136" y="656"/>
                      </a:lnTo>
                      <a:lnTo>
                        <a:pt x="134" y="657"/>
                      </a:lnTo>
                      <a:lnTo>
                        <a:pt x="133" y="659"/>
                      </a:lnTo>
                      <a:lnTo>
                        <a:pt x="130" y="660"/>
                      </a:lnTo>
                      <a:lnTo>
                        <a:pt x="129" y="661"/>
                      </a:lnTo>
                      <a:lnTo>
                        <a:pt x="128" y="663"/>
                      </a:lnTo>
                      <a:lnTo>
                        <a:pt x="126" y="664"/>
                      </a:lnTo>
                      <a:lnTo>
                        <a:pt x="124" y="665"/>
                      </a:lnTo>
                      <a:lnTo>
                        <a:pt x="122" y="667"/>
                      </a:lnTo>
                      <a:lnTo>
                        <a:pt x="121" y="668"/>
                      </a:lnTo>
                      <a:lnTo>
                        <a:pt x="120" y="669"/>
                      </a:lnTo>
                      <a:lnTo>
                        <a:pt x="118" y="671"/>
                      </a:lnTo>
                      <a:lnTo>
                        <a:pt x="117" y="671"/>
                      </a:lnTo>
                      <a:lnTo>
                        <a:pt x="116" y="672"/>
                      </a:lnTo>
                      <a:lnTo>
                        <a:pt x="116" y="673"/>
                      </a:lnTo>
                      <a:lnTo>
                        <a:pt x="114" y="673"/>
                      </a:lnTo>
                      <a:lnTo>
                        <a:pt x="113" y="675"/>
                      </a:lnTo>
                      <a:lnTo>
                        <a:pt x="112" y="676"/>
                      </a:lnTo>
                      <a:lnTo>
                        <a:pt x="110" y="677"/>
                      </a:lnTo>
                      <a:lnTo>
                        <a:pt x="109" y="677"/>
                      </a:lnTo>
                      <a:lnTo>
                        <a:pt x="108" y="679"/>
                      </a:lnTo>
                      <a:lnTo>
                        <a:pt x="106" y="680"/>
                      </a:lnTo>
                      <a:lnTo>
                        <a:pt x="105" y="681"/>
                      </a:lnTo>
                      <a:lnTo>
                        <a:pt x="104" y="681"/>
                      </a:lnTo>
                      <a:lnTo>
                        <a:pt x="104" y="682"/>
                      </a:lnTo>
                      <a:lnTo>
                        <a:pt x="102" y="682"/>
                      </a:lnTo>
                      <a:lnTo>
                        <a:pt x="101" y="684"/>
                      </a:lnTo>
                      <a:lnTo>
                        <a:pt x="100" y="685"/>
                      </a:lnTo>
                      <a:lnTo>
                        <a:pt x="98" y="685"/>
                      </a:lnTo>
                      <a:lnTo>
                        <a:pt x="97" y="686"/>
                      </a:lnTo>
                      <a:lnTo>
                        <a:pt x="96" y="688"/>
                      </a:lnTo>
                      <a:lnTo>
                        <a:pt x="94" y="689"/>
                      </a:lnTo>
                      <a:lnTo>
                        <a:pt x="92" y="690"/>
                      </a:lnTo>
                      <a:lnTo>
                        <a:pt x="90" y="692"/>
                      </a:lnTo>
                      <a:lnTo>
                        <a:pt x="89" y="693"/>
                      </a:lnTo>
                      <a:lnTo>
                        <a:pt x="86" y="694"/>
                      </a:lnTo>
                      <a:lnTo>
                        <a:pt x="85" y="696"/>
                      </a:lnTo>
                      <a:lnTo>
                        <a:pt x="82" y="697"/>
                      </a:lnTo>
                      <a:lnTo>
                        <a:pt x="81" y="698"/>
                      </a:lnTo>
                      <a:lnTo>
                        <a:pt x="80" y="700"/>
                      </a:lnTo>
                      <a:lnTo>
                        <a:pt x="77" y="701"/>
                      </a:lnTo>
                      <a:lnTo>
                        <a:pt x="76" y="701"/>
                      </a:lnTo>
                      <a:lnTo>
                        <a:pt x="74" y="702"/>
                      </a:lnTo>
                      <a:lnTo>
                        <a:pt x="73" y="704"/>
                      </a:lnTo>
                      <a:lnTo>
                        <a:pt x="72" y="705"/>
                      </a:lnTo>
                      <a:lnTo>
                        <a:pt x="70" y="705"/>
                      </a:lnTo>
                      <a:lnTo>
                        <a:pt x="69" y="706"/>
                      </a:lnTo>
                      <a:lnTo>
                        <a:pt x="68" y="706"/>
                      </a:lnTo>
                      <a:lnTo>
                        <a:pt x="68" y="708"/>
                      </a:lnTo>
                      <a:lnTo>
                        <a:pt x="66" y="709"/>
                      </a:lnTo>
                      <a:lnTo>
                        <a:pt x="65" y="709"/>
                      </a:lnTo>
                      <a:lnTo>
                        <a:pt x="64" y="710"/>
                      </a:lnTo>
                      <a:lnTo>
                        <a:pt x="63" y="710"/>
                      </a:lnTo>
                      <a:lnTo>
                        <a:pt x="63" y="712"/>
                      </a:lnTo>
                      <a:lnTo>
                        <a:pt x="61" y="712"/>
                      </a:lnTo>
                      <a:lnTo>
                        <a:pt x="60" y="713"/>
                      </a:lnTo>
                      <a:lnTo>
                        <a:pt x="59" y="714"/>
                      </a:lnTo>
                      <a:lnTo>
                        <a:pt x="57" y="714"/>
                      </a:lnTo>
                      <a:lnTo>
                        <a:pt x="56" y="716"/>
                      </a:lnTo>
                      <a:lnTo>
                        <a:pt x="55" y="717"/>
                      </a:lnTo>
                      <a:lnTo>
                        <a:pt x="53" y="717"/>
                      </a:lnTo>
                      <a:lnTo>
                        <a:pt x="52" y="718"/>
                      </a:lnTo>
                      <a:lnTo>
                        <a:pt x="51" y="720"/>
                      </a:lnTo>
                      <a:lnTo>
                        <a:pt x="49" y="721"/>
                      </a:lnTo>
                      <a:lnTo>
                        <a:pt x="47" y="722"/>
                      </a:lnTo>
                      <a:lnTo>
                        <a:pt x="45" y="724"/>
                      </a:lnTo>
                      <a:lnTo>
                        <a:pt x="44" y="725"/>
                      </a:lnTo>
                      <a:lnTo>
                        <a:pt x="41" y="726"/>
                      </a:lnTo>
                      <a:lnTo>
                        <a:pt x="40" y="728"/>
                      </a:lnTo>
                      <a:lnTo>
                        <a:pt x="37" y="729"/>
                      </a:lnTo>
                      <a:lnTo>
                        <a:pt x="36" y="730"/>
                      </a:lnTo>
                      <a:lnTo>
                        <a:pt x="33" y="732"/>
                      </a:lnTo>
                      <a:lnTo>
                        <a:pt x="32" y="733"/>
                      </a:lnTo>
                      <a:lnTo>
                        <a:pt x="31" y="734"/>
                      </a:lnTo>
                      <a:lnTo>
                        <a:pt x="29" y="736"/>
                      </a:lnTo>
                      <a:lnTo>
                        <a:pt x="28" y="736"/>
                      </a:lnTo>
                      <a:lnTo>
                        <a:pt x="27" y="737"/>
                      </a:lnTo>
                      <a:lnTo>
                        <a:pt x="25" y="738"/>
                      </a:lnTo>
                      <a:lnTo>
                        <a:pt x="24" y="738"/>
                      </a:lnTo>
                      <a:lnTo>
                        <a:pt x="23" y="740"/>
                      </a:lnTo>
                      <a:lnTo>
                        <a:pt x="23" y="741"/>
                      </a:lnTo>
                      <a:lnTo>
                        <a:pt x="21" y="741"/>
                      </a:lnTo>
                      <a:lnTo>
                        <a:pt x="20" y="742"/>
                      </a:lnTo>
                      <a:lnTo>
                        <a:pt x="19" y="742"/>
                      </a:lnTo>
                      <a:lnTo>
                        <a:pt x="19" y="744"/>
                      </a:lnTo>
                      <a:lnTo>
                        <a:pt x="17" y="744"/>
                      </a:lnTo>
                      <a:lnTo>
                        <a:pt x="16" y="745"/>
                      </a:lnTo>
                      <a:lnTo>
                        <a:pt x="15" y="745"/>
                      </a:lnTo>
                      <a:lnTo>
                        <a:pt x="13" y="746"/>
                      </a:lnTo>
                      <a:lnTo>
                        <a:pt x="12" y="746"/>
                      </a:lnTo>
                      <a:lnTo>
                        <a:pt x="11" y="748"/>
                      </a:lnTo>
                      <a:lnTo>
                        <a:pt x="9" y="748"/>
                      </a:lnTo>
                      <a:lnTo>
                        <a:pt x="8" y="749"/>
                      </a:lnTo>
                      <a:lnTo>
                        <a:pt x="7" y="750"/>
                      </a:lnTo>
                      <a:lnTo>
                        <a:pt x="5" y="750"/>
                      </a:lnTo>
                      <a:lnTo>
                        <a:pt x="4" y="752"/>
                      </a:lnTo>
                      <a:lnTo>
                        <a:pt x="3" y="752"/>
                      </a:lnTo>
                      <a:lnTo>
                        <a:pt x="1" y="753"/>
                      </a:lnTo>
                      <a:lnTo>
                        <a:pt x="0" y="75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4" name="Freeform 638"/>
                <p:cNvSpPr>
                  <a:spLocks noChangeAspect="1"/>
                </p:cNvSpPr>
                <p:nvPr/>
              </p:nvSpPr>
              <p:spPr bwMode="auto">
                <a:xfrm>
                  <a:off x="2783" y="1238"/>
                  <a:ext cx="149" cy="377"/>
                </a:xfrm>
                <a:custGeom>
                  <a:avLst/>
                  <a:gdLst>
                    <a:gd name="T0" fmla="*/ 0 w 298"/>
                    <a:gd name="T1" fmla="*/ 37 h 754"/>
                    <a:gd name="T2" fmla="*/ 0 w 298"/>
                    <a:gd name="T3" fmla="*/ 63 h 754"/>
                    <a:gd name="T4" fmla="*/ 0 w 298"/>
                    <a:gd name="T5" fmla="*/ 77 h 754"/>
                    <a:gd name="T6" fmla="*/ 1 w 298"/>
                    <a:gd name="T7" fmla="*/ 83 h 754"/>
                    <a:gd name="T8" fmla="*/ 1 w 298"/>
                    <a:gd name="T9" fmla="*/ 86 h 754"/>
                    <a:gd name="T10" fmla="*/ 1 w 298"/>
                    <a:gd name="T11" fmla="*/ 89 h 754"/>
                    <a:gd name="T12" fmla="*/ 1 w 298"/>
                    <a:gd name="T13" fmla="*/ 91 h 754"/>
                    <a:gd name="T14" fmla="*/ 1 w 298"/>
                    <a:gd name="T15" fmla="*/ 93 h 754"/>
                    <a:gd name="T16" fmla="*/ 1 w 298"/>
                    <a:gd name="T17" fmla="*/ 95 h 754"/>
                    <a:gd name="T18" fmla="*/ 1 w 298"/>
                    <a:gd name="T19" fmla="*/ 97 h 754"/>
                    <a:gd name="T20" fmla="*/ 2 w 298"/>
                    <a:gd name="T21" fmla="*/ 100 h 754"/>
                    <a:gd name="T22" fmla="*/ 2 w 298"/>
                    <a:gd name="T23" fmla="*/ 102 h 754"/>
                    <a:gd name="T24" fmla="*/ 3 w 298"/>
                    <a:gd name="T25" fmla="*/ 104 h 754"/>
                    <a:gd name="T26" fmla="*/ 4 w 298"/>
                    <a:gd name="T27" fmla="*/ 107 h 754"/>
                    <a:gd name="T28" fmla="*/ 5 w 298"/>
                    <a:gd name="T29" fmla="*/ 110 h 754"/>
                    <a:gd name="T30" fmla="*/ 6 w 298"/>
                    <a:gd name="T31" fmla="*/ 113 h 754"/>
                    <a:gd name="T32" fmla="*/ 6 w 298"/>
                    <a:gd name="T33" fmla="*/ 115 h 754"/>
                    <a:gd name="T34" fmla="*/ 7 w 298"/>
                    <a:gd name="T35" fmla="*/ 117 h 754"/>
                    <a:gd name="T36" fmla="*/ 9 w 298"/>
                    <a:gd name="T37" fmla="*/ 119 h 754"/>
                    <a:gd name="T38" fmla="*/ 10 w 298"/>
                    <a:gd name="T39" fmla="*/ 122 h 754"/>
                    <a:gd name="T40" fmla="*/ 11 w 298"/>
                    <a:gd name="T41" fmla="*/ 124 h 754"/>
                    <a:gd name="T42" fmla="*/ 12 w 298"/>
                    <a:gd name="T43" fmla="*/ 126 h 754"/>
                    <a:gd name="T44" fmla="*/ 13 w 298"/>
                    <a:gd name="T45" fmla="*/ 129 h 754"/>
                    <a:gd name="T46" fmla="*/ 14 w 298"/>
                    <a:gd name="T47" fmla="*/ 132 h 754"/>
                    <a:gd name="T48" fmla="*/ 17 w 298"/>
                    <a:gd name="T49" fmla="*/ 134 h 754"/>
                    <a:gd name="T50" fmla="*/ 18 w 298"/>
                    <a:gd name="T51" fmla="*/ 135 h 754"/>
                    <a:gd name="T52" fmla="*/ 19 w 298"/>
                    <a:gd name="T53" fmla="*/ 137 h 754"/>
                    <a:gd name="T54" fmla="*/ 19 w 298"/>
                    <a:gd name="T55" fmla="*/ 139 h 754"/>
                    <a:gd name="T56" fmla="*/ 20 w 298"/>
                    <a:gd name="T57" fmla="*/ 141 h 754"/>
                    <a:gd name="T58" fmla="*/ 21 w 298"/>
                    <a:gd name="T59" fmla="*/ 142 h 754"/>
                    <a:gd name="T60" fmla="*/ 22 w 298"/>
                    <a:gd name="T61" fmla="*/ 144 h 754"/>
                    <a:gd name="T62" fmla="*/ 23 w 298"/>
                    <a:gd name="T63" fmla="*/ 145 h 754"/>
                    <a:gd name="T64" fmla="*/ 24 w 298"/>
                    <a:gd name="T65" fmla="*/ 146 h 754"/>
                    <a:gd name="T66" fmla="*/ 25 w 298"/>
                    <a:gd name="T67" fmla="*/ 148 h 754"/>
                    <a:gd name="T68" fmla="*/ 26 w 298"/>
                    <a:gd name="T69" fmla="*/ 149 h 754"/>
                    <a:gd name="T70" fmla="*/ 27 w 298"/>
                    <a:gd name="T71" fmla="*/ 150 h 754"/>
                    <a:gd name="T72" fmla="*/ 28 w 298"/>
                    <a:gd name="T73" fmla="*/ 151 h 754"/>
                    <a:gd name="T74" fmla="*/ 29 w 298"/>
                    <a:gd name="T75" fmla="*/ 152 h 754"/>
                    <a:gd name="T76" fmla="*/ 30 w 298"/>
                    <a:gd name="T77" fmla="*/ 154 h 754"/>
                    <a:gd name="T78" fmla="*/ 31 w 298"/>
                    <a:gd name="T79" fmla="*/ 155 h 754"/>
                    <a:gd name="T80" fmla="*/ 33 w 298"/>
                    <a:gd name="T81" fmla="*/ 156 h 754"/>
                    <a:gd name="T82" fmla="*/ 34 w 298"/>
                    <a:gd name="T83" fmla="*/ 158 h 754"/>
                    <a:gd name="T84" fmla="*/ 36 w 298"/>
                    <a:gd name="T85" fmla="*/ 160 h 754"/>
                    <a:gd name="T86" fmla="*/ 37 w 298"/>
                    <a:gd name="T87" fmla="*/ 161 h 754"/>
                    <a:gd name="T88" fmla="*/ 38 w 298"/>
                    <a:gd name="T89" fmla="*/ 162 h 754"/>
                    <a:gd name="T90" fmla="*/ 40 w 298"/>
                    <a:gd name="T91" fmla="*/ 164 h 754"/>
                    <a:gd name="T92" fmla="*/ 42 w 298"/>
                    <a:gd name="T93" fmla="*/ 166 h 754"/>
                    <a:gd name="T94" fmla="*/ 44 w 298"/>
                    <a:gd name="T95" fmla="*/ 168 h 754"/>
                    <a:gd name="T96" fmla="*/ 46 w 298"/>
                    <a:gd name="T97" fmla="*/ 169 h 754"/>
                    <a:gd name="T98" fmla="*/ 48 w 298"/>
                    <a:gd name="T99" fmla="*/ 171 h 754"/>
                    <a:gd name="T100" fmla="*/ 50 w 298"/>
                    <a:gd name="T101" fmla="*/ 172 h 754"/>
                    <a:gd name="T102" fmla="*/ 53 w 298"/>
                    <a:gd name="T103" fmla="*/ 174 h 754"/>
                    <a:gd name="T104" fmla="*/ 56 w 298"/>
                    <a:gd name="T105" fmla="*/ 176 h 754"/>
                    <a:gd name="T106" fmla="*/ 58 w 298"/>
                    <a:gd name="T107" fmla="*/ 178 h 754"/>
                    <a:gd name="T108" fmla="*/ 60 w 298"/>
                    <a:gd name="T109" fmla="*/ 179 h 754"/>
                    <a:gd name="T110" fmla="*/ 62 w 298"/>
                    <a:gd name="T111" fmla="*/ 181 h 754"/>
                    <a:gd name="T112" fmla="*/ 66 w 298"/>
                    <a:gd name="T113" fmla="*/ 183 h 754"/>
                    <a:gd name="T114" fmla="*/ 68 w 298"/>
                    <a:gd name="T115" fmla="*/ 185 h 754"/>
                    <a:gd name="T116" fmla="*/ 70 w 298"/>
                    <a:gd name="T117" fmla="*/ 186 h 754"/>
                    <a:gd name="T118" fmla="*/ 72 w 298"/>
                    <a:gd name="T119" fmla="*/ 187 h 754"/>
                    <a:gd name="T120" fmla="*/ 74 w 298"/>
                    <a:gd name="T121" fmla="*/ 188 h 7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98"/>
                    <a:gd name="T184" fmla="*/ 0 h 754"/>
                    <a:gd name="T185" fmla="*/ 298 w 298"/>
                    <a:gd name="T186" fmla="*/ 754 h 75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98" h="754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0" y="56"/>
                      </a:lnTo>
                      <a:lnTo>
                        <a:pt x="0" y="81"/>
                      </a:lnTo>
                      <a:lnTo>
                        <a:pt x="0" y="105"/>
                      </a:lnTo>
                      <a:lnTo>
                        <a:pt x="0" y="128"/>
                      </a:lnTo>
                      <a:lnTo>
                        <a:pt x="0" y="148"/>
                      </a:lnTo>
                      <a:lnTo>
                        <a:pt x="0" y="166"/>
                      </a:lnTo>
                      <a:lnTo>
                        <a:pt x="0" y="185"/>
                      </a:lnTo>
                      <a:lnTo>
                        <a:pt x="0" y="201"/>
                      </a:lnTo>
                      <a:lnTo>
                        <a:pt x="0" y="215"/>
                      </a:lnTo>
                      <a:lnTo>
                        <a:pt x="0" y="229"/>
                      </a:lnTo>
                      <a:lnTo>
                        <a:pt x="0" y="242"/>
                      </a:lnTo>
                      <a:lnTo>
                        <a:pt x="0" y="252"/>
                      </a:lnTo>
                      <a:lnTo>
                        <a:pt x="0" y="263"/>
                      </a:lnTo>
                      <a:lnTo>
                        <a:pt x="0" y="272"/>
                      </a:lnTo>
                      <a:lnTo>
                        <a:pt x="0" y="280"/>
                      </a:lnTo>
                      <a:lnTo>
                        <a:pt x="0" y="288"/>
                      </a:lnTo>
                      <a:lnTo>
                        <a:pt x="0" y="295"/>
                      </a:lnTo>
                      <a:lnTo>
                        <a:pt x="0" y="302"/>
                      </a:lnTo>
                      <a:lnTo>
                        <a:pt x="0" y="307"/>
                      </a:lnTo>
                      <a:lnTo>
                        <a:pt x="0" y="311"/>
                      </a:lnTo>
                      <a:lnTo>
                        <a:pt x="0" y="315"/>
                      </a:lnTo>
                      <a:lnTo>
                        <a:pt x="0" y="319"/>
                      </a:lnTo>
                      <a:lnTo>
                        <a:pt x="0" y="323"/>
                      </a:lnTo>
                      <a:lnTo>
                        <a:pt x="0" y="325"/>
                      </a:lnTo>
                      <a:lnTo>
                        <a:pt x="1" y="328"/>
                      </a:lnTo>
                      <a:lnTo>
                        <a:pt x="1" y="329"/>
                      </a:lnTo>
                      <a:lnTo>
                        <a:pt x="1" y="332"/>
                      </a:lnTo>
                      <a:lnTo>
                        <a:pt x="1" y="335"/>
                      </a:lnTo>
                      <a:lnTo>
                        <a:pt x="1" y="336"/>
                      </a:lnTo>
                      <a:lnTo>
                        <a:pt x="1" y="339"/>
                      </a:lnTo>
                      <a:lnTo>
                        <a:pt x="1" y="340"/>
                      </a:lnTo>
                      <a:lnTo>
                        <a:pt x="1" y="343"/>
                      </a:lnTo>
                      <a:lnTo>
                        <a:pt x="1" y="344"/>
                      </a:lnTo>
                      <a:lnTo>
                        <a:pt x="1" y="347"/>
                      </a:lnTo>
                      <a:lnTo>
                        <a:pt x="1" y="348"/>
                      </a:lnTo>
                      <a:lnTo>
                        <a:pt x="2" y="349"/>
                      </a:lnTo>
                      <a:lnTo>
                        <a:pt x="2" y="351"/>
                      </a:lnTo>
                      <a:lnTo>
                        <a:pt x="2" y="352"/>
                      </a:lnTo>
                      <a:lnTo>
                        <a:pt x="2" y="353"/>
                      </a:lnTo>
                      <a:lnTo>
                        <a:pt x="2" y="355"/>
                      </a:lnTo>
                      <a:lnTo>
                        <a:pt x="2" y="356"/>
                      </a:lnTo>
                      <a:lnTo>
                        <a:pt x="2" y="357"/>
                      </a:lnTo>
                      <a:lnTo>
                        <a:pt x="2" y="359"/>
                      </a:lnTo>
                      <a:lnTo>
                        <a:pt x="2" y="360"/>
                      </a:lnTo>
                      <a:lnTo>
                        <a:pt x="2" y="361"/>
                      </a:lnTo>
                      <a:lnTo>
                        <a:pt x="2" y="363"/>
                      </a:lnTo>
                      <a:lnTo>
                        <a:pt x="4" y="364"/>
                      </a:lnTo>
                      <a:lnTo>
                        <a:pt x="4" y="365"/>
                      </a:lnTo>
                      <a:lnTo>
                        <a:pt x="4" y="367"/>
                      </a:lnTo>
                      <a:lnTo>
                        <a:pt x="4" y="368"/>
                      </a:lnTo>
                      <a:lnTo>
                        <a:pt x="4" y="369"/>
                      </a:lnTo>
                      <a:lnTo>
                        <a:pt x="4" y="371"/>
                      </a:lnTo>
                      <a:lnTo>
                        <a:pt x="4" y="372"/>
                      </a:lnTo>
                      <a:lnTo>
                        <a:pt x="4" y="373"/>
                      </a:lnTo>
                      <a:lnTo>
                        <a:pt x="5" y="375"/>
                      </a:lnTo>
                      <a:lnTo>
                        <a:pt x="5" y="376"/>
                      </a:lnTo>
                      <a:lnTo>
                        <a:pt x="5" y="379"/>
                      </a:lnTo>
                      <a:lnTo>
                        <a:pt x="5" y="380"/>
                      </a:lnTo>
                      <a:lnTo>
                        <a:pt x="5" y="381"/>
                      </a:lnTo>
                      <a:lnTo>
                        <a:pt x="5" y="384"/>
                      </a:lnTo>
                      <a:lnTo>
                        <a:pt x="6" y="385"/>
                      </a:lnTo>
                      <a:lnTo>
                        <a:pt x="6" y="388"/>
                      </a:lnTo>
                      <a:lnTo>
                        <a:pt x="6" y="389"/>
                      </a:lnTo>
                      <a:lnTo>
                        <a:pt x="6" y="390"/>
                      </a:lnTo>
                      <a:lnTo>
                        <a:pt x="6" y="393"/>
                      </a:lnTo>
                      <a:lnTo>
                        <a:pt x="8" y="394"/>
                      </a:lnTo>
                      <a:lnTo>
                        <a:pt x="8" y="396"/>
                      </a:lnTo>
                      <a:lnTo>
                        <a:pt x="8" y="397"/>
                      </a:lnTo>
                      <a:lnTo>
                        <a:pt x="8" y="398"/>
                      </a:lnTo>
                      <a:lnTo>
                        <a:pt x="8" y="400"/>
                      </a:lnTo>
                      <a:lnTo>
                        <a:pt x="8" y="401"/>
                      </a:lnTo>
                      <a:lnTo>
                        <a:pt x="9" y="402"/>
                      </a:lnTo>
                      <a:lnTo>
                        <a:pt x="9" y="404"/>
                      </a:lnTo>
                      <a:lnTo>
                        <a:pt x="9" y="405"/>
                      </a:lnTo>
                      <a:lnTo>
                        <a:pt x="9" y="406"/>
                      </a:lnTo>
                      <a:lnTo>
                        <a:pt x="10" y="408"/>
                      </a:lnTo>
                      <a:lnTo>
                        <a:pt x="10" y="409"/>
                      </a:lnTo>
                      <a:lnTo>
                        <a:pt x="10" y="410"/>
                      </a:lnTo>
                      <a:lnTo>
                        <a:pt x="10" y="412"/>
                      </a:lnTo>
                      <a:lnTo>
                        <a:pt x="12" y="413"/>
                      </a:lnTo>
                      <a:lnTo>
                        <a:pt x="12" y="414"/>
                      </a:lnTo>
                      <a:lnTo>
                        <a:pt x="12" y="416"/>
                      </a:lnTo>
                      <a:lnTo>
                        <a:pt x="12" y="417"/>
                      </a:lnTo>
                      <a:lnTo>
                        <a:pt x="13" y="420"/>
                      </a:lnTo>
                      <a:lnTo>
                        <a:pt x="13" y="421"/>
                      </a:lnTo>
                      <a:lnTo>
                        <a:pt x="14" y="422"/>
                      </a:lnTo>
                      <a:lnTo>
                        <a:pt x="14" y="424"/>
                      </a:lnTo>
                      <a:lnTo>
                        <a:pt x="14" y="426"/>
                      </a:lnTo>
                      <a:lnTo>
                        <a:pt x="16" y="428"/>
                      </a:lnTo>
                      <a:lnTo>
                        <a:pt x="16" y="430"/>
                      </a:lnTo>
                      <a:lnTo>
                        <a:pt x="17" y="433"/>
                      </a:lnTo>
                      <a:lnTo>
                        <a:pt x="17" y="434"/>
                      </a:lnTo>
                      <a:lnTo>
                        <a:pt x="18" y="437"/>
                      </a:lnTo>
                      <a:lnTo>
                        <a:pt x="18" y="440"/>
                      </a:lnTo>
                      <a:lnTo>
                        <a:pt x="20" y="441"/>
                      </a:lnTo>
                      <a:lnTo>
                        <a:pt x="20" y="442"/>
                      </a:lnTo>
                      <a:lnTo>
                        <a:pt x="21" y="445"/>
                      </a:lnTo>
                      <a:lnTo>
                        <a:pt x="21" y="446"/>
                      </a:lnTo>
                      <a:lnTo>
                        <a:pt x="21" y="448"/>
                      </a:lnTo>
                      <a:lnTo>
                        <a:pt x="22" y="449"/>
                      </a:lnTo>
                      <a:lnTo>
                        <a:pt x="22" y="450"/>
                      </a:lnTo>
                      <a:lnTo>
                        <a:pt x="24" y="452"/>
                      </a:lnTo>
                      <a:lnTo>
                        <a:pt x="24" y="453"/>
                      </a:lnTo>
                      <a:lnTo>
                        <a:pt x="24" y="454"/>
                      </a:lnTo>
                      <a:lnTo>
                        <a:pt x="25" y="456"/>
                      </a:lnTo>
                      <a:lnTo>
                        <a:pt x="25" y="457"/>
                      </a:lnTo>
                      <a:lnTo>
                        <a:pt x="26" y="458"/>
                      </a:lnTo>
                      <a:lnTo>
                        <a:pt x="26" y="459"/>
                      </a:lnTo>
                      <a:lnTo>
                        <a:pt x="26" y="461"/>
                      </a:lnTo>
                      <a:lnTo>
                        <a:pt x="28" y="462"/>
                      </a:lnTo>
                      <a:lnTo>
                        <a:pt x="28" y="463"/>
                      </a:lnTo>
                      <a:lnTo>
                        <a:pt x="29" y="465"/>
                      </a:lnTo>
                      <a:lnTo>
                        <a:pt x="29" y="466"/>
                      </a:lnTo>
                      <a:lnTo>
                        <a:pt x="30" y="467"/>
                      </a:lnTo>
                      <a:lnTo>
                        <a:pt x="30" y="469"/>
                      </a:lnTo>
                      <a:lnTo>
                        <a:pt x="32" y="471"/>
                      </a:lnTo>
                      <a:lnTo>
                        <a:pt x="33" y="473"/>
                      </a:lnTo>
                      <a:lnTo>
                        <a:pt x="33" y="474"/>
                      </a:lnTo>
                      <a:lnTo>
                        <a:pt x="34" y="475"/>
                      </a:lnTo>
                      <a:lnTo>
                        <a:pt x="36" y="478"/>
                      </a:lnTo>
                      <a:lnTo>
                        <a:pt x="36" y="479"/>
                      </a:lnTo>
                      <a:lnTo>
                        <a:pt x="37" y="482"/>
                      </a:lnTo>
                      <a:lnTo>
                        <a:pt x="38" y="483"/>
                      </a:lnTo>
                      <a:lnTo>
                        <a:pt x="38" y="485"/>
                      </a:lnTo>
                      <a:lnTo>
                        <a:pt x="40" y="487"/>
                      </a:lnTo>
                      <a:lnTo>
                        <a:pt x="41" y="489"/>
                      </a:lnTo>
                      <a:lnTo>
                        <a:pt x="41" y="490"/>
                      </a:lnTo>
                      <a:lnTo>
                        <a:pt x="42" y="491"/>
                      </a:lnTo>
                      <a:lnTo>
                        <a:pt x="42" y="493"/>
                      </a:lnTo>
                      <a:lnTo>
                        <a:pt x="44" y="494"/>
                      </a:lnTo>
                      <a:lnTo>
                        <a:pt x="44" y="495"/>
                      </a:lnTo>
                      <a:lnTo>
                        <a:pt x="45" y="497"/>
                      </a:lnTo>
                      <a:lnTo>
                        <a:pt x="45" y="498"/>
                      </a:lnTo>
                      <a:lnTo>
                        <a:pt x="46" y="499"/>
                      </a:lnTo>
                      <a:lnTo>
                        <a:pt x="46" y="501"/>
                      </a:lnTo>
                      <a:lnTo>
                        <a:pt x="48" y="502"/>
                      </a:lnTo>
                      <a:lnTo>
                        <a:pt x="48" y="503"/>
                      </a:lnTo>
                      <a:lnTo>
                        <a:pt x="49" y="505"/>
                      </a:lnTo>
                      <a:lnTo>
                        <a:pt x="49" y="506"/>
                      </a:lnTo>
                      <a:lnTo>
                        <a:pt x="50" y="506"/>
                      </a:lnTo>
                      <a:lnTo>
                        <a:pt x="50" y="507"/>
                      </a:lnTo>
                      <a:lnTo>
                        <a:pt x="50" y="509"/>
                      </a:lnTo>
                      <a:lnTo>
                        <a:pt x="51" y="510"/>
                      </a:lnTo>
                      <a:lnTo>
                        <a:pt x="51" y="511"/>
                      </a:lnTo>
                      <a:lnTo>
                        <a:pt x="53" y="513"/>
                      </a:lnTo>
                      <a:lnTo>
                        <a:pt x="54" y="514"/>
                      </a:lnTo>
                      <a:lnTo>
                        <a:pt x="54" y="515"/>
                      </a:lnTo>
                      <a:lnTo>
                        <a:pt x="55" y="517"/>
                      </a:lnTo>
                      <a:lnTo>
                        <a:pt x="55" y="518"/>
                      </a:lnTo>
                      <a:lnTo>
                        <a:pt x="57" y="519"/>
                      </a:lnTo>
                      <a:lnTo>
                        <a:pt x="58" y="522"/>
                      </a:lnTo>
                      <a:lnTo>
                        <a:pt x="59" y="523"/>
                      </a:lnTo>
                      <a:lnTo>
                        <a:pt x="59" y="525"/>
                      </a:lnTo>
                      <a:lnTo>
                        <a:pt x="61" y="527"/>
                      </a:lnTo>
                      <a:lnTo>
                        <a:pt x="62" y="529"/>
                      </a:lnTo>
                      <a:lnTo>
                        <a:pt x="62" y="530"/>
                      </a:lnTo>
                      <a:lnTo>
                        <a:pt x="63" y="531"/>
                      </a:lnTo>
                      <a:lnTo>
                        <a:pt x="63" y="532"/>
                      </a:lnTo>
                      <a:lnTo>
                        <a:pt x="65" y="534"/>
                      </a:lnTo>
                      <a:lnTo>
                        <a:pt x="66" y="535"/>
                      </a:lnTo>
                      <a:lnTo>
                        <a:pt x="66" y="536"/>
                      </a:lnTo>
                      <a:lnTo>
                        <a:pt x="66" y="538"/>
                      </a:lnTo>
                      <a:lnTo>
                        <a:pt x="67" y="538"/>
                      </a:lnTo>
                      <a:lnTo>
                        <a:pt x="67" y="539"/>
                      </a:lnTo>
                      <a:lnTo>
                        <a:pt x="69" y="540"/>
                      </a:lnTo>
                      <a:lnTo>
                        <a:pt x="69" y="542"/>
                      </a:lnTo>
                      <a:lnTo>
                        <a:pt x="70" y="542"/>
                      </a:lnTo>
                      <a:lnTo>
                        <a:pt x="70" y="543"/>
                      </a:lnTo>
                      <a:lnTo>
                        <a:pt x="71" y="544"/>
                      </a:lnTo>
                      <a:lnTo>
                        <a:pt x="71" y="546"/>
                      </a:lnTo>
                      <a:lnTo>
                        <a:pt x="73" y="547"/>
                      </a:lnTo>
                      <a:lnTo>
                        <a:pt x="74" y="548"/>
                      </a:lnTo>
                      <a:lnTo>
                        <a:pt x="74" y="550"/>
                      </a:lnTo>
                      <a:lnTo>
                        <a:pt x="75" y="551"/>
                      </a:lnTo>
                      <a:lnTo>
                        <a:pt x="75" y="552"/>
                      </a:lnTo>
                      <a:lnTo>
                        <a:pt x="77" y="552"/>
                      </a:lnTo>
                      <a:lnTo>
                        <a:pt x="78" y="554"/>
                      </a:lnTo>
                      <a:lnTo>
                        <a:pt x="78" y="555"/>
                      </a:lnTo>
                      <a:lnTo>
                        <a:pt x="79" y="556"/>
                      </a:lnTo>
                      <a:lnTo>
                        <a:pt x="81" y="559"/>
                      </a:lnTo>
                      <a:lnTo>
                        <a:pt x="81" y="560"/>
                      </a:lnTo>
                      <a:lnTo>
                        <a:pt x="82" y="562"/>
                      </a:lnTo>
                      <a:lnTo>
                        <a:pt x="83" y="563"/>
                      </a:lnTo>
                      <a:lnTo>
                        <a:pt x="83" y="564"/>
                      </a:lnTo>
                      <a:lnTo>
                        <a:pt x="85" y="566"/>
                      </a:lnTo>
                      <a:lnTo>
                        <a:pt x="85" y="567"/>
                      </a:lnTo>
                      <a:lnTo>
                        <a:pt x="86" y="567"/>
                      </a:lnTo>
                      <a:lnTo>
                        <a:pt x="86" y="568"/>
                      </a:lnTo>
                      <a:lnTo>
                        <a:pt x="87" y="568"/>
                      </a:lnTo>
                      <a:lnTo>
                        <a:pt x="87" y="570"/>
                      </a:lnTo>
                      <a:lnTo>
                        <a:pt x="89" y="571"/>
                      </a:lnTo>
                      <a:lnTo>
                        <a:pt x="89" y="572"/>
                      </a:lnTo>
                      <a:lnTo>
                        <a:pt x="90" y="572"/>
                      </a:lnTo>
                      <a:lnTo>
                        <a:pt x="90" y="574"/>
                      </a:lnTo>
                      <a:lnTo>
                        <a:pt x="91" y="575"/>
                      </a:lnTo>
                      <a:lnTo>
                        <a:pt x="91" y="576"/>
                      </a:lnTo>
                      <a:lnTo>
                        <a:pt x="93" y="576"/>
                      </a:lnTo>
                      <a:lnTo>
                        <a:pt x="93" y="578"/>
                      </a:lnTo>
                      <a:lnTo>
                        <a:pt x="94" y="578"/>
                      </a:lnTo>
                      <a:lnTo>
                        <a:pt x="94" y="579"/>
                      </a:lnTo>
                      <a:lnTo>
                        <a:pt x="95" y="580"/>
                      </a:lnTo>
                      <a:lnTo>
                        <a:pt x="95" y="582"/>
                      </a:lnTo>
                      <a:lnTo>
                        <a:pt x="97" y="582"/>
                      </a:lnTo>
                      <a:lnTo>
                        <a:pt x="97" y="583"/>
                      </a:lnTo>
                      <a:lnTo>
                        <a:pt x="98" y="584"/>
                      </a:lnTo>
                      <a:lnTo>
                        <a:pt x="99" y="584"/>
                      </a:lnTo>
                      <a:lnTo>
                        <a:pt x="99" y="586"/>
                      </a:lnTo>
                      <a:lnTo>
                        <a:pt x="101" y="587"/>
                      </a:lnTo>
                      <a:lnTo>
                        <a:pt x="102" y="588"/>
                      </a:lnTo>
                      <a:lnTo>
                        <a:pt x="102" y="590"/>
                      </a:lnTo>
                      <a:lnTo>
                        <a:pt x="103" y="590"/>
                      </a:lnTo>
                      <a:lnTo>
                        <a:pt x="103" y="591"/>
                      </a:lnTo>
                      <a:lnTo>
                        <a:pt x="105" y="592"/>
                      </a:lnTo>
                      <a:lnTo>
                        <a:pt x="106" y="594"/>
                      </a:lnTo>
                      <a:lnTo>
                        <a:pt x="106" y="595"/>
                      </a:lnTo>
                      <a:lnTo>
                        <a:pt x="107" y="595"/>
                      </a:lnTo>
                      <a:lnTo>
                        <a:pt x="107" y="596"/>
                      </a:lnTo>
                      <a:lnTo>
                        <a:pt x="109" y="596"/>
                      </a:lnTo>
                      <a:lnTo>
                        <a:pt x="109" y="598"/>
                      </a:lnTo>
                      <a:lnTo>
                        <a:pt x="110" y="599"/>
                      </a:lnTo>
                      <a:lnTo>
                        <a:pt x="110" y="600"/>
                      </a:lnTo>
                      <a:lnTo>
                        <a:pt x="111" y="600"/>
                      </a:lnTo>
                      <a:lnTo>
                        <a:pt x="111" y="602"/>
                      </a:lnTo>
                      <a:lnTo>
                        <a:pt x="113" y="603"/>
                      </a:lnTo>
                      <a:lnTo>
                        <a:pt x="113" y="604"/>
                      </a:lnTo>
                      <a:lnTo>
                        <a:pt x="114" y="606"/>
                      </a:lnTo>
                      <a:lnTo>
                        <a:pt x="115" y="607"/>
                      </a:lnTo>
                      <a:lnTo>
                        <a:pt x="117" y="608"/>
                      </a:lnTo>
                      <a:lnTo>
                        <a:pt x="117" y="609"/>
                      </a:lnTo>
                      <a:lnTo>
                        <a:pt x="118" y="611"/>
                      </a:lnTo>
                      <a:lnTo>
                        <a:pt x="118" y="612"/>
                      </a:lnTo>
                      <a:lnTo>
                        <a:pt x="119" y="612"/>
                      </a:lnTo>
                      <a:lnTo>
                        <a:pt x="119" y="613"/>
                      </a:lnTo>
                      <a:lnTo>
                        <a:pt x="121" y="615"/>
                      </a:lnTo>
                      <a:lnTo>
                        <a:pt x="121" y="616"/>
                      </a:lnTo>
                      <a:lnTo>
                        <a:pt x="122" y="616"/>
                      </a:lnTo>
                      <a:lnTo>
                        <a:pt x="122" y="617"/>
                      </a:lnTo>
                      <a:lnTo>
                        <a:pt x="123" y="617"/>
                      </a:lnTo>
                      <a:lnTo>
                        <a:pt x="123" y="619"/>
                      </a:lnTo>
                      <a:lnTo>
                        <a:pt x="125" y="620"/>
                      </a:lnTo>
                      <a:lnTo>
                        <a:pt x="126" y="621"/>
                      </a:lnTo>
                      <a:lnTo>
                        <a:pt x="127" y="623"/>
                      </a:lnTo>
                      <a:lnTo>
                        <a:pt x="129" y="624"/>
                      </a:lnTo>
                      <a:lnTo>
                        <a:pt x="129" y="625"/>
                      </a:lnTo>
                      <a:lnTo>
                        <a:pt x="130" y="625"/>
                      </a:lnTo>
                      <a:lnTo>
                        <a:pt x="131" y="627"/>
                      </a:lnTo>
                      <a:lnTo>
                        <a:pt x="132" y="628"/>
                      </a:lnTo>
                      <a:lnTo>
                        <a:pt x="134" y="629"/>
                      </a:lnTo>
                      <a:lnTo>
                        <a:pt x="135" y="629"/>
                      </a:lnTo>
                      <a:lnTo>
                        <a:pt x="135" y="631"/>
                      </a:lnTo>
                      <a:lnTo>
                        <a:pt x="136" y="632"/>
                      </a:lnTo>
                      <a:lnTo>
                        <a:pt x="138" y="633"/>
                      </a:lnTo>
                      <a:lnTo>
                        <a:pt x="139" y="635"/>
                      </a:lnTo>
                      <a:lnTo>
                        <a:pt x="140" y="636"/>
                      </a:lnTo>
                      <a:lnTo>
                        <a:pt x="142" y="637"/>
                      </a:lnTo>
                      <a:lnTo>
                        <a:pt x="143" y="637"/>
                      </a:lnTo>
                      <a:lnTo>
                        <a:pt x="144" y="639"/>
                      </a:lnTo>
                      <a:lnTo>
                        <a:pt x="144" y="640"/>
                      </a:lnTo>
                      <a:lnTo>
                        <a:pt x="146" y="640"/>
                      </a:lnTo>
                      <a:lnTo>
                        <a:pt x="147" y="641"/>
                      </a:lnTo>
                      <a:lnTo>
                        <a:pt x="147" y="643"/>
                      </a:lnTo>
                      <a:lnTo>
                        <a:pt x="148" y="643"/>
                      </a:lnTo>
                      <a:lnTo>
                        <a:pt x="150" y="644"/>
                      </a:lnTo>
                      <a:lnTo>
                        <a:pt x="151" y="645"/>
                      </a:lnTo>
                      <a:lnTo>
                        <a:pt x="152" y="647"/>
                      </a:lnTo>
                      <a:lnTo>
                        <a:pt x="154" y="647"/>
                      </a:lnTo>
                      <a:lnTo>
                        <a:pt x="154" y="648"/>
                      </a:lnTo>
                      <a:lnTo>
                        <a:pt x="155" y="648"/>
                      </a:lnTo>
                      <a:lnTo>
                        <a:pt x="155" y="649"/>
                      </a:lnTo>
                      <a:lnTo>
                        <a:pt x="156" y="651"/>
                      </a:lnTo>
                      <a:lnTo>
                        <a:pt x="158" y="651"/>
                      </a:lnTo>
                      <a:lnTo>
                        <a:pt x="158" y="652"/>
                      </a:lnTo>
                      <a:lnTo>
                        <a:pt x="159" y="652"/>
                      </a:lnTo>
                      <a:lnTo>
                        <a:pt x="160" y="653"/>
                      </a:lnTo>
                      <a:lnTo>
                        <a:pt x="162" y="655"/>
                      </a:lnTo>
                      <a:lnTo>
                        <a:pt x="163" y="655"/>
                      </a:lnTo>
                      <a:lnTo>
                        <a:pt x="164" y="656"/>
                      </a:lnTo>
                      <a:lnTo>
                        <a:pt x="166" y="657"/>
                      </a:lnTo>
                      <a:lnTo>
                        <a:pt x="167" y="659"/>
                      </a:lnTo>
                      <a:lnTo>
                        <a:pt x="168" y="660"/>
                      </a:lnTo>
                      <a:lnTo>
                        <a:pt x="170" y="661"/>
                      </a:lnTo>
                      <a:lnTo>
                        <a:pt x="171" y="663"/>
                      </a:lnTo>
                      <a:lnTo>
                        <a:pt x="174" y="664"/>
                      </a:lnTo>
                      <a:lnTo>
                        <a:pt x="175" y="665"/>
                      </a:lnTo>
                      <a:lnTo>
                        <a:pt x="176" y="667"/>
                      </a:lnTo>
                      <a:lnTo>
                        <a:pt x="178" y="668"/>
                      </a:lnTo>
                      <a:lnTo>
                        <a:pt x="179" y="669"/>
                      </a:lnTo>
                      <a:lnTo>
                        <a:pt x="180" y="671"/>
                      </a:lnTo>
                      <a:lnTo>
                        <a:pt x="182" y="671"/>
                      </a:lnTo>
                      <a:lnTo>
                        <a:pt x="183" y="672"/>
                      </a:lnTo>
                      <a:lnTo>
                        <a:pt x="184" y="673"/>
                      </a:lnTo>
                      <a:lnTo>
                        <a:pt x="186" y="675"/>
                      </a:lnTo>
                      <a:lnTo>
                        <a:pt x="187" y="676"/>
                      </a:lnTo>
                      <a:lnTo>
                        <a:pt x="188" y="676"/>
                      </a:lnTo>
                      <a:lnTo>
                        <a:pt x="188" y="677"/>
                      </a:lnTo>
                      <a:lnTo>
                        <a:pt x="190" y="677"/>
                      </a:lnTo>
                      <a:lnTo>
                        <a:pt x="191" y="679"/>
                      </a:lnTo>
                      <a:lnTo>
                        <a:pt x="192" y="679"/>
                      </a:lnTo>
                      <a:lnTo>
                        <a:pt x="192" y="680"/>
                      </a:lnTo>
                      <a:lnTo>
                        <a:pt x="194" y="681"/>
                      </a:lnTo>
                      <a:lnTo>
                        <a:pt x="195" y="681"/>
                      </a:lnTo>
                      <a:lnTo>
                        <a:pt x="196" y="682"/>
                      </a:lnTo>
                      <a:lnTo>
                        <a:pt x="198" y="682"/>
                      </a:lnTo>
                      <a:lnTo>
                        <a:pt x="198" y="684"/>
                      </a:lnTo>
                      <a:lnTo>
                        <a:pt x="199" y="685"/>
                      </a:lnTo>
                      <a:lnTo>
                        <a:pt x="200" y="685"/>
                      </a:lnTo>
                      <a:lnTo>
                        <a:pt x="202" y="686"/>
                      </a:lnTo>
                      <a:lnTo>
                        <a:pt x="204" y="688"/>
                      </a:lnTo>
                      <a:lnTo>
                        <a:pt x="206" y="689"/>
                      </a:lnTo>
                      <a:lnTo>
                        <a:pt x="207" y="690"/>
                      </a:lnTo>
                      <a:lnTo>
                        <a:pt x="208" y="692"/>
                      </a:lnTo>
                      <a:lnTo>
                        <a:pt x="211" y="693"/>
                      </a:lnTo>
                      <a:lnTo>
                        <a:pt x="212" y="694"/>
                      </a:lnTo>
                      <a:lnTo>
                        <a:pt x="215" y="696"/>
                      </a:lnTo>
                      <a:lnTo>
                        <a:pt x="216" y="697"/>
                      </a:lnTo>
                      <a:lnTo>
                        <a:pt x="219" y="698"/>
                      </a:lnTo>
                      <a:lnTo>
                        <a:pt x="220" y="700"/>
                      </a:lnTo>
                      <a:lnTo>
                        <a:pt x="221" y="701"/>
                      </a:lnTo>
                      <a:lnTo>
                        <a:pt x="223" y="701"/>
                      </a:lnTo>
                      <a:lnTo>
                        <a:pt x="224" y="702"/>
                      </a:lnTo>
                      <a:lnTo>
                        <a:pt x="225" y="704"/>
                      </a:lnTo>
                      <a:lnTo>
                        <a:pt x="227" y="705"/>
                      </a:lnTo>
                      <a:lnTo>
                        <a:pt x="228" y="705"/>
                      </a:lnTo>
                      <a:lnTo>
                        <a:pt x="229" y="706"/>
                      </a:lnTo>
                      <a:lnTo>
                        <a:pt x="231" y="706"/>
                      </a:lnTo>
                      <a:lnTo>
                        <a:pt x="232" y="708"/>
                      </a:lnTo>
                      <a:lnTo>
                        <a:pt x="232" y="709"/>
                      </a:lnTo>
                      <a:lnTo>
                        <a:pt x="233" y="709"/>
                      </a:lnTo>
                      <a:lnTo>
                        <a:pt x="235" y="710"/>
                      </a:lnTo>
                      <a:lnTo>
                        <a:pt x="236" y="710"/>
                      </a:lnTo>
                      <a:lnTo>
                        <a:pt x="237" y="712"/>
                      </a:lnTo>
                      <a:lnTo>
                        <a:pt x="239" y="713"/>
                      </a:lnTo>
                      <a:lnTo>
                        <a:pt x="240" y="714"/>
                      </a:lnTo>
                      <a:lnTo>
                        <a:pt x="241" y="714"/>
                      </a:lnTo>
                      <a:lnTo>
                        <a:pt x="243" y="716"/>
                      </a:lnTo>
                      <a:lnTo>
                        <a:pt x="244" y="717"/>
                      </a:lnTo>
                      <a:lnTo>
                        <a:pt x="245" y="717"/>
                      </a:lnTo>
                      <a:lnTo>
                        <a:pt x="247" y="718"/>
                      </a:lnTo>
                      <a:lnTo>
                        <a:pt x="248" y="720"/>
                      </a:lnTo>
                      <a:lnTo>
                        <a:pt x="249" y="721"/>
                      </a:lnTo>
                      <a:lnTo>
                        <a:pt x="252" y="722"/>
                      </a:lnTo>
                      <a:lnTo>
                        <a:pt x="253" y="724"/>
                      </a:lnTo>
                      <a:lnTo>
                        <a:pt x="256" y="725"/>
                      </a:lnTo>
                      <a:lnTo>
                        <a:pt x="257" y="726"/>
                      </a:lnTo>
                      <a:lnTo>
                        <a:pt x="260" y="728"/>
                      </a:lnTo>
                      <a:lnTo>
                        <a:pt x="261" y="729"/>
                      </a:lnTo>
                      <a:lnTo>
                        <a:pt x="263" y="730"/>
                      </a:lnTo>
                      <a:lnTo>
                        <a:pt x="265" y="732"/>
                      </a:lnTo>
                      <a:lnTo>
                        <a:pt x="267" y="733"/>
                      </a:lnTo>
                      <a:lnTo>
                        <a:pt x="268" y="734"/>
                      </a:lnTo>
                      <a:lnTo>
                        <a:pt x="269" y="736"/>
                      </a:lnTo>
                      <a:lnTo>
                        <a:pt x="271" y="736"/>
                      </a:lnTo>
                      <a:lnTo>
                        <a:pt x="272" y="737"/>
                      </a:lnTo>
                      <a:lnTo>
                        <a:pt x="273" y="738"/>
                      </a:lnTo>
                      <a:lnTo>
                        <a:pt x="275" y="738"/>
                      </a:lnTo>
                      <a:lnTo>
                        <a:pt x="276" y="740"/>
                      </a:lnTo>
                      <a:lnTo>
                        <a:pt x="277" y="741"/>
                      </a:lnTo>
                      <a:lnTo>
                        <a:pt x="279" y="742"/>
                      </a:lnTo>
                      <a:lnTo>
                        <a:pt x="280" y="742"/>
                      </a:lnTo>
                      <a:lnTo>
                        <a:pt x="281" y="744"/>
                      </a:lnTo>
                      <a:lnTo>
                        <a:pt x="283" y="745"/>
                      </a:lnTo>
                      <a:lnTo>
                        <a:pt x="284" y="745"/>
                      </a:lnTo>
                      <a:lnTo>
                        <a:pt x="285" y="745"/>
                      </a:lnTo>
                      <a:lnTo>
                        <a:pt x="285" y="746"/>
                      </a:lnTo>
                      <a:lnTo>
                        <a:pt x="286" y="746"/>
                      </a:lnTo>
                      <a:lnTo>
                        <a:pt x="288" y="748"/>
                      </a:lnTo>
                      <a:lnTo>
                        <a:pt x="289" y="748"/>
                      </a:lnTo>
                      <a:lnTo>
                        <a:pt x="290" y="749"/>
                      </a:lnTo>
                      <a:lnTo>
                        <a:pt x="292" y="750"/>
                      </a:lnTo>
                      <a:lnTo>
                        <a:pt x="293" y="750"/>
                      </a:lnTo>
                      <a:lnTo>
                        <a:pt x="294" y="752"/>
                      </a:lnTo>
                      <a:lnTo>
                        <a:pt x="296" y="752"/>
                      </a:lnTo>
                      <a:lnTo>
                        <a:pt x="297" y="753"/>
                      </a:lnTo>
                      <a:lnTo>
                        <a:pt x="298" y="75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5" name="Freeform 639"/>
                <p:cNvSpPr>
                  <a:spLocks noChangeAspect="1"/>
                </p:cNvSpPr>
                <p:nvPr/>
              </p:nvSpPr>
              <p:spPr bwMode="auto">
                <a:xfrm>
                  <a:off x="2932" y="1234"/>
                  <a:ext cx="151" cy="45"/>
                </a:xfrm>
                <a:custGeom>
                  <a:avLst/>
                  <a:gdLst>
                    <a:gd name="T0" fmla="*/ 74 w 302"/>
                    <a:gd name="T1" fmla="*/ 1 h 91"/>
                    <a:gd name="T2" fmla="*/ 71 w 302"/>
                    <a:gd name="T3" fmla="*/ 3 h 91"/>
                    <a:gd name="T4" fmla="*/ 69 w 302"/>
                    <a:gd name="T5" fmla="*/ 4 h 91"/>
                    <a:gd name="T6" fmla="*/ 68 w 302"/>
                    <a:gd name="T7" fmla="*/ 4 h 91"/>
                    <a:gd name="T8" fmla="*/ 67 w 302"/>
                    <a:gd name="T9" fmla="*/ 5 h 91"/>
                    <a:gd name="T10" fmla="*/ 65 w 302"/>
                    <a:gd name="T11" fmla="*/ 6 h 91"/>
                    <a:gd name="T12" fmla="*/ 63 w 302"/>
                    <a:gd name="T13" fmla="*/ 6 h 91"/>
                    <a:gd name="T14" fmla="*/ 62 w 302"/>
                    <a:gd name="T15" fmla="*/ 7 h 91"/>
                    <a:gd name="T16" fmla="*/ 60 w 302"/>
                    <a:gd name="T17" fmla="*/ 7 h 91"/>
                    <a:gd name="T18" fmla="*/ 59 w 302"/>
                    <a:gd name="T19" fmla="*/ 8 h 91"/>
                    <a:gd name="T20" fmla="*/ 58 w 302"/>
                    <a:gd name="T21" fmla="*/ 8 h 91"/>
                    <a:gd name="T22" fmla="*/ 57 w 302"/>
                    <a:gd name="T23" fmla="*/ 9 h 91"/>
                    <a:gd name="T24" fmla="*/ 56 w 302"/>
                    <a:gd name="T25" fmla="*/ 9 h 91"/>
                    <a:gd name="T26" fmla="*/ 55 w 302"/>
                    <a:gd name="T27" fmla="*/ 10 h 91"/>
                    <a:gd name="T28" fmla="*/ 54 w 302"/>
                    <a:gd name="T29" fmla="*/ 10 h 91"/>
                    <a:gd name="T30" fmla="*/ 52 w 302"/>
                    <a:gd name="T31" fmla="*/ 11 h 91"/>
                    <a:gd name="T32" fmla="*/ 51 w 302"/>
                    <a:gd name="T33" fmla="*/ 11 h 91"/>
                    <a:gd name="T34" fmla="*/ 49 w 302"/>
                    <a:gd name="T35" fmla="*/ 12 h 91"/>
                    <a:gd name="T36" fmla="*/ 47 w 302"/>
                    <a:gd name="T37" fmla="*/ 12 h 91"/>
                    <a:gd name="T38" fmla="*/ 46 w 302"/>
                    <a:gd name="T39" fmla="*/ 13 h 91"/>
                    <a:gd name="T40" fmla="*/ 45 w 302"/>
                    <a:gd name="T41" fmla="*/ 13 h 91"/>
                    <a:gd name="T42" fmla="*/ 44 w 302"/>
                    <a:gd name="T43" fmla="*/ 14 h 91"/>
                    <a:gd name="T44" fmla="*/ 43 w 302"/>
                    <a:gd name="T45" fmla="*/ 14 h 91"/>
                    <a:gd name="T46" fmla="*/ 41 w 302"/>
                    <a:gd name="T47" fmla="*/ 15 h 91"/>
                    <a:gd name="T48" fmla="*/ 40 w 302"/>
                    <a:gd name="T49" fmla="*/ 15 h 91"/>
                    <a:gd name="T50" fmla="*/ 38 w 302"/>
                    <a:gd name="T51" fmla="*/ 16 h 91"/>
                    <a:gd name="T52" fmla="*/ 37 w 302"/>
                    <a:gd name="T53" fmla="*/ 16 h 91"/>
                    <a:gd name="T54" fmla="*/ 36 w 302"/>
                    <a:gd name="T55" fmla="*/ 16 h 91"/>
                    <a:gd name="T56" fmla="*/ 35 w 302"/>
                    <a:gd name="T57" fmla="*/ 17 h 91"/>
                    <a:gd name="T58" fmla="*/ 33 w 302"/>
                    <a:gd name="T59" fmla="*/ 17 h 91"/>
                    <a:gd name="T60" fmla="*/ 32 w 302"/>
                    <a:gd name="T61" fmla="*/ 18 h 91"/>
                    <a:gd name="T62" fmla="*/ 30 w 302"/>
                    <a:gd name="T63" fmla="*/ 18 h 91"/>
                    <a:gd name="T64" fmla="*/ 28 w 302"/>
                    <a:gd name="T65" fmla="*/ 19 h 91"/>
                    <a:gd name="T66" fmla="*/ 27 w 302"/>
                    <a:gd name="T67" fmla="*/ 19 h 91"/>
                    <a:gd name="T68" fmla="*/ 25 w 302"/>
                    <a:gd name="T69" fmla="*/ 20 h 91"/>
                    <a:gd name="T70" fmla="*/ 24 w 302"/>
                    <a:gd name="T71" fmla="*/ 20 h 91"/>
                    <a:gd name="T72" fmla="*/ 23 w 302"/>
                    <a:gd name="T73" fmla="*/ 20 h 91"/>
                    <a:gd name="T74" fmla="*/ 22 w 302"/>
                    <a:gd name="T75" fmla="*/ 20 h 91"/>
                    <a:gd name="T76" fmla="*/ 21 w 302"/>
                    <a:gd name="T77" fmla="*/ 20 h 91"/>
                    <a:gd name="T78" fmla="*/ 19 w 302"/>
                    <a:gd name="T79" fmla="*/ 21 h 91"/>
                    <a:gd name="T80" fmla="*/ 19 w 302"/>
                    <a:gd name="T81" fmla="*/ 21 h 91"/>
                    <a:gd name="T82" fmla="*/ 17 w 302"/>
                    <a:gd name="T83" fmla="*/ 21 h 91"/>
                    <a:gd name="T84" fmla="*/ 15 w 302"/>
                    <a:gd name="T85" fmla="*/ 21 h 91"/>
                    <a:gd name="T86" fmla="*/ 14 w 302"/>
                    <a:gd name="T87" fmla="*/ 21 h 91"/>
                    <a:gd name="T88" fmla="*/ 13 w 302"/>
                    <a:gd name="T89" fmla="*/ 21 h 91"/>
                    <a:gd name="T90" fmla="*/ 12 w 302"/>
                    <a:gd name="T91" fmla="*/ 21 h 91"/>
                    <a:gd name="T92" fmla="*/ 12 w 302"/>
                    <a:gd name="T93" fmla="*/ 21 h 91"/>
                    <a:gd name="T94" fmla="*/ 11 w 302"/>
                    <a:gd name="T95" fmla="*/ 21 h 91"/>
                    <a:gd name="T96" fmla="*/ 10 w 302"/>
                    <a:gd name="T97" fmla="*/ 22 h 91"/>
                    <a:gd name="T98" fmla="*/ 9 w 302"/>
                    <a:gd name="T99" fmla="*/ 22 h 91"/>
                    <a:gd name="T100" fmla="*/ 9 w 302"/>
                    <a:gd name="T101" fmla="*/ 22 h 91"/>
                    <a:gd name="T102" fmla="*/ 8 w 302"/>
                    <a:gd name="T103" fmla="*/ 22 h 91"/>
                    <a:gd name="T104" fmla="*/ 7 w 302"/>
                    <a:gd name="T105" fmla="*/ 22 h 91"/>
                    <a:gd name="T106" fmla="*/ 6 w 302"/>
                    <a:gd name="T107" fmla="*/ 22 h 91"/>
                    <a:gd name="T108" fmla="*/ 5 w 302"/>
                    <a:gd name="T109" fmla="*/ 22 h 91"/>
                    <a:gd name="T110" fmla="*/ 3 w 302"/>
                    <a:gd name="T111" fmla="*/ 22 h 91"/>
                    <a:gd name="T112" fmla="*/ 2 w 302"/>
                    <a:gd name="T113" fmla="*/ 22 h 9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2"/>
                    <a:gd name="T172" fmla="*/ 0 h 91"/>
                    <a:gd name="T173" fmla="*/ 302 w 302"/>
                    <a:gd name="T174" fmla="*/ 91 h 9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2" h="91">
                      <a:moveTo>
                        <a:pt x="302" y="0"/>
                      </a:moveTo>
                      <a:lnTo>
                        <a:pt x="299" y="3"/>
                      </a:lnTo>
                      <a:lnTo>
                        <a:pt x="295" y="4"/>
                      </a:lnTo>
                      <a:lnTo>
                        <a:pt x="293" y="6"/>
                      </a:lnTo>
                      <a:lnTo>
                        <a:pt x="290" y="8"/>
                      </a:lnTo>
                      <a:lnTo>
                        <a:pt x="287" y="10"/>
                      </a:lnTo>
                      <a:lnTo>
                        <a:pt x="286" y="11"/>
                      </a:lnTo>
                      <a:lnTo>
                        <a:pt x="283" y="12"/>
                      </a:lnTo>
                      <a:lnTo>
                        <a:pt x="281" y="12"/>
                      </a:lnTo>
                      <a:lnTo>
                        <a:pt x="279" y="14"/>
                      </a:lnTo>
                      <a:lnTo>
                        <a:pt x="277" y="15"/>
                      </a:lnTo>
                      <a:lnTo>
                        <a:pt x="275" y="16"/>
                      </a:lnTo>
                      <a:lnTo>
                        <a:pt x="274" y="16"/>
                      </a:lnTo>
                      <a:lnTo>
                        <a:pt x="273" y="18"/>
                      </a:lnTo>
                      <a:lnTo>
                        <a:pt x="271" y="19"/>
                      </a:lnTo>
                      <a:lnTo>
                        <a:pt x="270" y="19"/>
                      </a:lnTo>
                      <a:lnTo>
                        <a:pt x="269" y="20"/>
                      </a:lnTo>
                      <a:lnTo>
                        <a:pt x="267" y="20"/>
                      </a:lnTo>
                      <a:lnTo>
                        <a:pt x="266" y="22"/>
                      </a:lnTo>
                      <a:lnTo>
                        <a:pt x="265" y="22"/>
                      </a:lnTo>
                      <a:lnTo>
                        <a:pt x="263" y="22"/>
                      </a:lnTo>
                      <a:lnTo>
                        <a:pt x="262" y="23"/>
                      </a:lnTo>
                      <a:lnTo>
                        <a:pt x="261" y="23"/>
                      </a:lnTo>
                      <a:lnTo>
                        <a:pt x="259" y="24"/>
                      </a:lnTo>
                      <a:lnTo>
                        <a:pt x="258" y="24"/>
                      </a:lnTo>
                      <a:lnTo>
                        <a:pt x="258" y="26"/>
                      </a:lnTo>
                      <a:lnTo>
                        <a:pt x="257" y="26"/>
                      </a:lnTo>
                      <a:lnTo>
                        <a:pt x="255" y="26"/>
                      </a:lnTo>
                      <a:lnTo>
                        <a:pt x="253" y="27"/>
                      </a:lnTo>
                      <a:lnTo>
                        <a:pt x="251" y="27"/>
                      </a:lnTo>
                      <a:lnTo>
                        <a:pt x="250" y="28"/>
                      </a:lnTo>
                      <a:lnTo>
                        <a:pt x="249" y="28"/>
                      </a:lnTo>
                      <a:lnTo>
                        <a:pt x="247" y="29"/>
                      </a:lnTo>
                      <a:lnTo>
                        <a:pt x="245" y="29"/>
                      </a:lnTo>
                      <a:lnTo>
                        <a:pt x="243" y="31"/>
                      </a:lnTo>
                      <a:lnTo>
                        <a:pt x="242" y="31"/>
                      </a:lnTo>
                      <a:lnTo>
                        <a:pt x="241" y="32"/>
                      </a:lnTo>
                      <a:lnTo>
                        <a:pt x="239" y="32"/>
                      </a:lnTo>
                      <a:lnTo>
                        <a:pt x="238" y="33"/>
                      </a:lnTo>
                      <a:lnTo>
                        <a:pt x="237" y="33"/>
                      </a:lnTo>
                      <a:lnTo>
                        <a:pt x="235" y="33"/>
                      </a:lnTo>
                      <a:lnTo>
                        <a:pt x="234" y="35"/>
                      </a:lnTo>
                      <a:lnTo>
                        <a:pt x="233" y="35"/>
                      </a:lnTo>
                      <a:lnTo>
                        <a:pt x="231" y="36"/>
                      </a:lnTo>
                      <a:lnTo>
                        <a:pt x="230" y="36"/>
                      </a:lnTo>
                      <a:lnTo>
                        <a:pt x="229" y="36"/>
                      </a:lnTo>
                      <a:lnTo>
                        <a:pt x="227" y="37"/>
                      </a:lnTo>
                      <a:lnTo>
                        <a:pt x="226" y="37"/>
                      </a:lnTo>
                      <a:lnTo>
                        <a:pt x="225" y="39"/>
                      </a:lnTo>
                      <a:lnTo>
                        <a:pt x="224" y="39"/>
                      </a:lnTo>
                      <a:lnTo>
                        <a:pt x="222" y="39"/>
                      </a:lnTo>
                      <a:lnTo>
                        <a:pt x="221" y="40"/>
                      </a:lnTo>
                      <a:lnTo>
                        <a:pt x="220" y="40"/>
                      </a:lnTo>
                      <a:lnTo>
                        <a:pt x="218" y="40"/>
                      </a:lnTo>
                      <a:lnTo>
                        <a:pt x="217" y="41"/>
                      </a:lnTo>
                      <a:lnTo>
                        <a:pt x="216" y="41"/>
                      </a:lnTo>
                      <a:lnTo>
                        <a:pt x="214" y="43"/>
                      </a:lnTo>
                      <a:lnTo>
                        <a:pt x="213" y="43"/>
                      </a:lnTo>
                      <a:lnTo>
                        <a:pt x="212" y="44"/>
                      </a:lnTo>
                      <a:lnTo>
                        <a:pt x="209" y="44"/>
                      </a:lnTo>
                      <a:lnTo>
                        <a:pt x="208" y="45"/>
                      </a:lnTo>
                      <a:lnTo>
                        <a:pt x="205" y="45"/>
                      </a:lnTo>
                      <a:lnTo>
                        <a:pt x="204" y="47"/>
                      </a:lnTo>
                      <a:lnTo>
                        <a:pt x="201" y="47"/>
                      </a:lnTo>
                      <a:lnTo>
                        <a:pt x="200" y="48"/>
                      </a:lnTo>
                      <a:lnTo>
                        <a:pt x="198" y="48"/>
                      </a:lnTo>
                      <a:lnTo>
                        <a:pt x="196" y="49"/>
                      </a:lnTo>
                      <a:lnTo>
                        <a:pt x="194" y="49"/>
                      </a:lnTo>
                      <a:lnTo>
                        <a:pt x="193" y="51"/>
                      </a:lnTo>
                      <a:lnTo>
                        <a:pt x="192" y="51"/>
                      </a:lnTo>
                      <a:lnTo>
                        <a:pt x="190" y="51"/>
                      </a:lnTo>
                      <a:lnTo>
                        <a:pt x="189" y="52"/>
                      </a:lnTo>
                      <a:lnTo>
                        <a:pt x="188" y="52"/>
                      </a:lnTo>
                      <a:lnTo>
                        <a:pt x="186" y="52"/>
                      </a:lnTo>
                      <a:lnTo>
                        <a:pt x="186" y="53"/>
                      </a:lnTo>
                      <a:lnTo>
                        <a:pt x="185" y="53"/>
                      </a:lnTo>
                      <a:lnTo>
                        <a:pt x="184" y="53"/>
                      </a:lnTo>
                      <a:lnTo>
                        <a:pt x="182" y="55"/>
                      </a:lnTo>
                      <a:lnTo>
                        <a:pt x="181" y="55"/>
                      </a:lnTo>
                      <a:lnTo>
                        <a:pt x="180" y="55"/>
                      </a:lnTo>
                      <a:lnTo>
                        <a:pt x="178" y="56"/>
                      </a:lnTo>
                      <a:lnTo>
                        <a:pt x="177" y="56"/>
                      </a:lnTo>
                      <a:lnTo>
                        <a:pt x="176" y="56"/>
                      </a:lnTo>
                      <a:lnTo>
                        <a:pt x="174" y="57"/>
                      </a:lnTo>
                      <a:lnTo>
                        <a:pt x="173" y="57"/>
                      </a:lnTo>
                      <a:lnTo>
                        <a:pt x="172" y="57"/>
                      </a:lnTo>
                      <a:lnTo>
                        <a:pt x="170" y="57"/>
                      </a:lnTo>
                      <a:lnTo>
                        <a:pt x="169" y="59"/>
                      </a:lnTo>
                      <a:lnTo>
                        <a:pt x="168" y="59"/>
                      </a:lnTo>
                      <a:lnTo>
                        <a:pt x="165" y="60"/>
                      </a:lnTo>
                      <a:lnTo>
                        <a:pt x="164" y="60"/>
                      </a:lnTo>
                      <a:lnTo>
                        <a:pt x="161" y="61"/>
                      </a:lnTo>
                      <a:lnTo>
                        <a:pt x="160" y="61"/>
                      </a:lnTo>
                      <a:lnTo>
                        <a:pt x="157" y="63"/>
                      </a:lnTo>
                      <a:lnTo>
                        <a:pt x="156" y="63"/>
                      </a:lnTo>
                      <a:lnTo>
                        <a:pt x="153" y="63"/>
                      </a:lnTo>
                      <a:lnTo>
                        <a:pt x="152" y="64"/>
                      </a:lnTo>
                      <a:lnTo>
                        <a:pt x="150" y="64"/>
                      </a:lnTo>
                      <a:lnTo>
                        <a:pt x="149" y="65"/>
                      </a:lnTo>
                      <a:lnTo>
                        <a:pt x="148" y="65"/>
                      </a:lnTo>
                      <a:lnTo>
                        <a:pt x="146" y="65"/>
                      </a:lnTo>
                      <a:lnTo>
                        <a:pt x="145" y="67"/>
                      </a:lnTo>
                      <a:lnTo>
                        <a:pt x="144" y="67"/>
                      </a:lnTo>
                      <a:lnTo>
                        <a:pt x="143" y="67"/>
                      </a:lnTo>
                      <a:lnTo>
                        <a:pt x="141" y="67"/>
                      </a:lnTo>
                      <a:lnTo>
                        <a:pt x="140" y="68"/>
                      </a:lnTo>
                      <a:lnTo>
                        <a:pt x="139" y="68"/>
                      </a:lnTo>
                      <a:lnTo>
                        <a:pt x="137" y="68"/>
                      </a:lnTo>
                      <a:lnTo>
                        <a:pt x="136" y="69"/>
                      </a:lnTo>
                      <a:lnTo>
                        <a:pt x="135" y="69"/>
                      </a:lnTo>
                      <a:lnTo>
                        <a:pt x="133" y="69"/>
                      </a:lnTo>
                      <a:lnTo>
                        <a:pt x="132" y="69"/>
                      </a:lnTo>
                      <a:lnTo>
                        <a:pt x="132" y="71"/>
                      </a:lnTo>
                      <a:lnTo>
                        <a:pt x="131" y="71"/>
                      </a:lnTo>
                      <a:lnTo>
                        <a:pt x="129" y="71"/>
                      </a:lnTo>
                      <a:lnTo>
                        <a:pt x="128" y="72"/>
                      </a:lnTo>
                      <a:lnTo>
                        <a:pt x="127" y="72"/>
                      </a:lnTo>
                      <a:lnTo>
                        <a:pt x="125" y="72"/>
                      </a:lnTo>
                      <a:lnTo>
                        <a:pt x="123" y="73"/>
                      </a:lnTo>
                      <a:lnTo>
                        <a:pt x="121" y="73"/>
                      </a:lnTo>
                      <a:lnTo>
                        <a:pt x="120" y="73"/>
                      </a:lnTo>
                      <a:lnTo>
                        <a:pt x="119" y="75"/>
                      </a:lnTo>
                      <a:lnTo>
                        <a:pt x="116" y="75"/>
                      </a:lnTo>
                      <a:lnTo>
                        <a:pt x="113" y="76"/>
                      </a:lnTo>
                      <a:lnTo>
                        <a:pt x="112" y="76"/>
                      </a:lnTo>
                      <a:lnTo>
                        <a:pt x="109" y="77"/>
                      </a:lnTo>
                      <a:lnTo>
                        <a:pt x="108" y="77"/>
                      </a:lnTo>
                      <a:lnTo>
                        <a:pt x="107" y="79"/>
                      </a:lnTo>
                      <a:lnTo>
                        <a:pt x="105" y="79"/>
                      </a:lnTo>
                      <a:lnTo>
                        <a:pt x="103" y="79"/>
                      </a:lnTo>
                      <a:lnTo>
                        <a:pt x="101" y="80"/>
                      </a:lnTo>
                      <a:lnTo>
                        <a:pt x="100" y="80"/>
                      </a:lnTo>
                      <a:lnTo>
                        <a:pt x="99" y="80"/>
                      </a:lnTo>
                      <a:lnTo>
                        <a:pt x="97" y="80"/>
                      </a:lnTo>
                      <a:lnTo>
                        <a:pt x="97" y="81"/>
                      </a:lnTo>
                      <a:lnTo>
                        <a:pt x="96" y="81"/>
                      </a:lnTo>
                      <a:lnTo>
                        <a:pt x="95" y="81"/>
                      </a:lnTo>
                      <a:lnTo>
                        <a:pt x="93" y="81"/>
                      </a:lnTo>
                      <a:lnTo>
                        <a:pt x="92" y="81"/>
                      </a:lnTo>
                      <a:lnTo>
                        <a:pt x="92" y="83"/>
                      </a:lnTo>
                      <a:lnTo>
                        <a:pt x="91" y="83"/>
                      </a:lnTo>
                      <a:lnTo>
                        <a:pt x="89" y="83"/>
                      </a:lnTo>
                      <a:lnTo>
                        <a:pt x="88" y="83"/>
                      </a:lnTo>
                      <a:lnTo>
                        <a:pt x="87" y="83"/>
                      </a:lnTo>
                      <a:lnTo>
                        <a:pt x="85" y="83"/>
                      </a:lnTo>
                      <a:lnTo>
                        <a:pt x="84" y="83"/>
                      </a:lnTo>
                      <a:lnTo>
                        <a:pt x="83" y="83"/>
                      </a:lnTo>
                      <a:lnTo>
                        <a:pt x="81" y="84"/>
                      </a:lnTo>
                      <a:lnTo>
                        <a:pt x="80" y="84"/>
                      </a:lnTo>
                      <a:lnTo>
                        <a:pt x="79" y="84"/>
                      </a:lnTo>
                      <a:lnTo>
                        <a:pt x="77" y="84"/>
                      </a:lnTo>
                      <a:lnTo>
                        <a:pt x="76" y="84"/>
                      </a:lnTo>
                      <a:lnTo>
                        <a:pt x="75" y="84"/>
                      </a:lnTo>
                      <a:lnTo>
                        <a:pt x="73" y="84"/>
                      </a:lnTo>
                      <a:lnTo>
                        <a:pt x="71" y="84"/>
                      </a:lnTo>
                      <a:lnTo>
                        <a:pt x="69" y="84"/>
                      </a:lnTo>
                      <a:lnTo>
                        <a:pt x="68" y="84"/>
                      </a:lnTo>
                      <a:lnTo>
                        <a:pt x="66" y="85"/>
                      </a:lnTo>
                      <a:lnTo>
                        <a:pt x="64" y="85"/>
                      </a:lnTo>
                      <a:lnTo>
                        <a:pt x="63" y="85"/>
                      </a:lnTo>
                      <a:lnTo>
                        <a:pt x="62" y="85"/>
                      </a:lnTo>
                      <a:lnTo>
                        <a:pt x="60" y="85"/>
                      </a:lnTo>
                      <a:lnTo>
                        <a:pt x="59" y="85"/>
                      </a:lnTo>
                      <a:lnTo>
                        <a:pt x="58" y="85"/>
                      </a:lnTo>
                      <a:lnTo>
                        <a:pt x="56" y="85"/>
                      </a:lnTo>
                      <a:lnTo>
                        <a:pt x="55" y="85"/>
                      </a:lnTo>
                      <a:lnTo>
                        <a:pt x="54" y="85"/>
                      </a:lnTo>
                      <a:lnTo>
                        <a:pt x="52" y="87"/>
                      </a:lnTo>
                      <a:lnTo>
                        <a:pt x="51" y="87"/>
                      </a:lnTo>
                      <a:lnTo>
                        <a:pt x="50" y="87"/>
                      </a:lnTo>
                      <a:lnTo>
                        <a:pt x="48" y="87"/>
                      </a:lnTo>
                      <a:lnTo>
                        <a:pt x="47" y="87"/>
                      </a:lnTo>
                      <a:lnTo>
                        <a:pt x="46" y="87"/>
                      </a:lnTo>
                      <a:lnTo>
                        <a:pt x="44" y="88"/>
                      </a:lnTo>
                      <a:lnTo>
                        <a:pt x="43" y="88"/>
                      </a:lnTo>
                      <a:lnTo>
                        <a:pt x="42" y="88"/>
                      </a:lnTo>
                      <a:lnTo>
                        <a:pt x="40" y="88"/>
                      </a:lnTo>
                      <a:lnTo>
                        <a:pt x="39" y="88"/>
                      </a:lnTo>
                      <a:lnTo>
                        <a:pt x="38" y="89"/>
                      </a:lnTo>
                      <a:lnTo>
                        <a:pt x="36" y="89"/>
                      </a:lnTo>
                      <a:lnTo>
                        <a:pt x="35" y="89"/>
                      </a:lnTo>
                      <a:lnTo>
                        <a:pt x="34" y="89"/>
                      </a:lnTo>
                      <a:lnTo>
                        <a:pt x="32" y="89"/>
                      </a:lnTo>
                      <a:lnTo>
                        <a:pt x="31" y="89"/>
                      </a:lnTo>
                      <a:lnTo>
                        <a:pt x="30" y="89"/>
                      </a:lnTo>
                      <a:lnTo>
                        <a:pt x="30" y="91"/>
                      </a:lnTo>
                      <a:lnTo>
                        <a:pt x="28" y="91"/>
                      </a:lnTo>
                      <a:lnTo>
                        <a:pt x="27" y="91"/>
                      </a:lnTo>
                      <a:lnTo>
                        <a:pt x="26" y="91"/>
                      </a:lnTo>
                      <a:lnTo>
                        <a:pt x="24" y="91"/>
                      </a:lnTo>
                      <a:lnTo>
                        <a:pt x="23" y="91"/>
                      </a:lnTo>
                      <a:lnTo>
                        <a:pt x="22" y="91"/>
                      </a:lnTo>
                      <a:lnTo>
                        <a:pt x="20" y="91"/>
                      </a:lnTo>
                      <a:lnTo>
                        <a:pt x="19" y="91"/>
                      </a:lnTo>
                      <a:lnTo>
                        <a:pt x="18" y="91"/>
                      </a:lnTo>
                      <a:lnTo>
                        <a:pt x="16" y="91"/>
                      </a:lnTo>
                      <a:lnTo>
                        <a:pt x="15" y="89"/>
                      </a:lnTo>
                      <a:lnTo>
                        <a:pt x="14" y="89"/>
                      </a:lnTo>
                      <a:lnTo>
                        <a:pt x="12" y="89"/>
                      </a:lnTo>
                      <a:lnTo>
                        <a:pt x="10" y="89"/>
                      </a:lnTo>
                      <a:lnTo>
                        <a:pt x="8" y="89"/>
                      </a:lnTo>
                      <a:lnTo>
                        <a:pt x="6" y="89"/>
                      </a:lnTo>
                      <a:lnTo>
                        <a:pt x="3" y="89"/>
                      </a:lnTo>
                      <a:lnTo>
                        <a:pt x="0" y="89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6" name="Freeform 640"/>
                <p:cNvSpPr>
                  <a:spLocks noChangeAspect="1"/>
                </p:cNvSpPr>
                <p:nvPr/>
              </p:nvSpPr>
              <p:spPr bwMode="auto">
                <a:xfrm>
                  <a:off x="2783" y="1234"/>
                  <a:ext cx="151" cy="45"/>
                </a:xfrm>
                <a:custGeom>
                  <a:avLst/>
                  <a:gdLst>
                    <a:gd name="T0" fmla="*/ 3 w 301"/>
                    <a:gd name="T1" fmla="*/ 1 h 91"/>
                    <a:gd name="T2" fmla="*/ 5 w 301"/>
                    <a:gd name="T3" fmla="*/ 3 h 91"/>
                    <a:gd name="T4" fmla="*/ 7 w 301"/>
                    <a:gd name="T5" fmla="*/ 4 h 91"/>
                    <a:gd name="T6" fmla="*/ 9 w 301"/>
                    <a:gd name="T7" fmla="*/ 4 h 91"/>
                    <a:gd name="T8" fmla="*/ 10 w 301"/>
                    <a:gd name="T9" fmla="*/ 5 h 91"/>
                    <a:gd name="T10" fmla="*/ 11 w 301"/>
                    <a:gd name="T11" fmla="*/ 6 h 91"/>
                    <a:gd name="T12" fmla="*/ 12 w 301"/>
                    <a:gd name="T13" fmla="*/ 6 h 91"/>
                    <a:gd name="T14" fmla="*/ 14 w 301"/>
                    <a:gd name="T15" fmla="*/ 7 h 91"/>
                    <a:gd name="T16" fmla="*/ 15 w 301"/>
                    <a:gd name="T17" fmla="*/ 7 h 91"/>
                    <a:gd name="T18" fmla="*/ 16 w 301"/>
                    <a:gd name="T19" fmla="*/ 8 h 91"/>
                    <a:gd name="T20" fmla="*/ 18 w 301"/>
                    <a:gd name="T21" fmla="*/ 8 h 91"/>
                    <a:gd name="T22" fmla="*/ 19 w 301"/>
                    <a:gd name="T23" fmla="*/ 9 h 91"/>
                    <a:gd name="T24" fmla="*/ 20 w 301"/>
                    <a:gd name="T25" fmla="*/ 9 h 91"/>
                    <a:gd name="T26" fmla="*/ 21 w 301"/>
                    <a:gd name="T27" fmla="*/ 10 h 91"/>
                    <a:gd name="T28" fmla="*/ 22 w 301"/>
                    <a:gd name="T29" fmla="*/ 10 h 91"/>
                    <a:gd name="T30" fmla="*/ 24 w 301"/>
                    <a:gd name="T31" fmla="*/ 11 h 91"/>
                    <a:gd name="T32" fmla="*/ 25 w 301"/>
                    <a:gd name="T33" fmla="*/ 11 h 91"/>
                    <a:gd name="T34" fmla="*/ 27 w 301"/>
                    <a:gd name="T35" fmla="*/ 12 h 91"/>
                    <a:gd name="T36" fmla="*/ 28 w 301"/>
                    <a:gd name="T37" fmla="*/ 12 h 91"/>
                    <a:gd name="T38" fmla="*/ 30 w 301"/>
                    <a:gd name="T39" fmla="*/ 13 h 91"/>
                    <a:gd name="T40" fmla="*/ 31 w 301"/>
                    <a:gd name="T41" fmla="*/ 13 h 91"/>
                    <a:gd name="T42" fmla="*/ 32 w 301"/>
                    <a:gd name="T43" fmla="*/ 14 h 91"/>
                    <a:gd name="T44" fmla="*/ 33 w 301"/>
                    <a:gd name="T45" fmla="*/ 14 h 91"/>
                    <a:gd name="T46" fmla="*/ 34 w 301"/>
                    <a:gd name="T47" fmla="*/ 15 h 91"/>
                    <a:gd name="T48" fmla="*/ 36 w 301"/>
                    <a:gd name="T49" fmla="*/ 15 h 91"/>
                    <a:gd name="T50" fmla="*/ 38 w 301"/>
                    <a:gd name="T51" fmla="*/ 16 h 91"/>
                    <a:gd name="T52" fmla="*/ 39 w 301"/>
                    <a:gd name="T53" fmla="*/ 16 h 91"/>
                    <a:gd name="T54" fmla="*/ 40 w 301"/>
                    <a:gd name="T55" fmla="*/ 16 h 91"/>
                    <a:gd name="T56" fmla="*/ 41 w 301"/>
                    <a:gd name="T57" fmla="*/ 17 h 91"/>
                    <a:gd name="T58" fmla="*/ 43 w 301"/>
                    <a:gd name="T59" fmla="*/ 17 h 91"/>
                    <a:gd name="T60" fmla="*/ 44 w 301"/>
                    <a:gd name="T61" fmla="*/ 18 h 91"/>
                    <a:gd name="T62" fmla="*/ 45 w 301"/>
                    <a:gd name="T63" fmla="*/ 18 h 91"/>
                    <a:gd name="T64" fmla="*/ 47 w 301"/>
                    <a:gd name="T65" fmla="*/ 19 h 91"/>
                    <a:gd name="T66" fmla="*/ 49 w 301"/>
                    <a:gd name="T67" fmla="*/ 19 h 91"/>
                    <a:gd name="T68" fmla="*/ 50 w 301"/>
                    <a:gd name="T69" fmla="*/ 20 h 91"/>
                    <a:gd name="T70" fmla="*/ 52 w 301"/>
                    <a:gd name="T71" fmla="*/ 20 h 91"/>
                    <a:gd name="T72" fmla="*/ 53 w 301"/>
                    <a:gd name="T73" fmla="*/ 20 h 91"/>
                    <a:gd name="T74" fmla="*/ 54 w 301"/>
                    <a:gd name="T75" fmla="*/ 20 h 91"/>
                    <a:gd name="T76" fmla="*/ 55 w 301"/>
                    <a:gd name="T77" fmla="*/ 20 h 91"/>
                    <a:gd name="T78" fmla="*/ 56 w 301"/>
                    <a:gd name="T79" fmla="*/ 21 h 91"/>
                    <a:gd name="T80" fmla="*/ 58 w 301"/>
                    <a:gd name="T81" fmla="*/ 21 h 91"/>
                    <a:gd name="T82" fmla="*/ 59 w 301"/>
                    <a:gd name="T83" fmla="*/ 21 h 91"/>
                    <a:gd name="T84" fmla="*/ 60 w 301"/>
                    <a:gd name="T85" fmla="*/ 21 h 91"/>
                    <a:gd name="T86" fmla="*/ 61 w 301"/>
                    <a:gd name="T87" fmla="*/ 21 h 91"/>
                    <a:gd name="T88" fmla="*/ 62 w 301"/>
                    <a:gd name="T89" fmla="*/ 21 h 91"/>
                    <a:gd name="T90" fmla="*/ 63 w 301"/>
                    <a:gd name="T91" fmla="*/ 21 h 91"/>
                    <a:gd name="T92" fmla="*/ 64 w 301"/>
                    <a:gd name="T93" fmla="*/ 21 h 91"/>
                    <a:gd name="T94" fmla="*/ 64 w 301"/>
                    <a:gd name="T95" fmla="*/ 21 h 91"/>
                    <a:gd name="T96" fmla="*/ 65 w 301"/>
                    <a:gd name="T97" fmla="*/ 22 h 91"/>
                    <a:gd name="T98" fmla="*/ 66 w 301"/>
                    <a:gd name="T99" fmla="*/ 22 h 91"/>
                    <a:gd name="T100" fmla="*/ 67 w 301"/>
                    <a:gd name="T101" fmla="*/ 22 h 91"/>
                    <a:gd name="T102" fmla="*/ 68 w 301"/>
                    <a:gd name="T103" fmla="*/ 22 h 91"/>
                    <a:gd name="T104" fmla="*/ 69 w 301"/>
                    <a:gd name="T105" fmla="*/ 22 h 91"/>
                    <a:gd name="T106" fmla="*/ 70 w 301"/>
                    <a:gd name="T107" fmla="*/ 22 h 91"/>
                    <a:gd name="T108" fmla="*/ 71 w 301"/>
                    <a:gd name="T109" fmla="*/ 22 h 91"/>
                    <a:gd name="T110" fmla="*/ 72 w 301"/>
                    <a:gd name="T111" fmla="*/ 22 h 91"/>
                    <a:gd name="T112" fmla="*/ 74 w 301"/>
                    <a:gd name="T113" fmla="*/ 22 h 9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1"/>
                    <a:gd name="T172" fmla="*/ 0 h 91"/>
                    <a:gd name="T173" fmla="*/ 301 w 301"/>
                    <a:gd name="T174" fmla="*/ 91 h 9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1" h="91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6" y="4"/>
                      </a:lnTo>
                      <a:lnTo>
                        <a:pt x="9" y="6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7" y="11"/>
                      </a:lnTo>
                      <a:lnTo>
                        <a:pt x="18" y="12"/>
                      </a:lnTo>
                      <a:lnTo>
                        <a:pt x="21" y="12"/>
                      </a:lnTo>
                      <a:lnTo>
                        <a:pt x="22" y="14"/>
                      </a:lnTo>
                      <a:lnTo>
                        <a:pt x="25" y="15"/>
                      </a:lnTo>
                      <a:lnTo>
                        <a:pt x="26" y="16"/>
                      </a:lnTo>
                      <a:lnTo>
                        <a:pt x="28" y="16"/>
                      </a:lnTo>
                      <a:lnTo>
                        <a:pt x="30" y="18"/>
                      </a:lnTo>
                      <a:lnTo>
                        <a:pt x="32" y="19"/>
                      </a:lnTo>
                      <a:lnTo>
                        <a:pt x="33" y="19"/>
                      </a:lnTo>
                      <a:lnTo>
                        <a:pt x="34" y="20"/>
                      </a:lnTo>
                      <a:lnTo>
                        <a:pt x="36" y="20"/>
                      </a:lnTo>
                      <a:lnTo>
                        <a:pt x="37" y="22"/>
                      </a:lnTo>
                      <a:lnTo>
                        <a:pt x="38" y="22"/>
                      </a:lnTo>
                      <a:lnTo>
                        <a:pt x="40" y="23"/>
                      </a:lnTo>
                      <a:lnTo>
                        <a:pt x="41" y="23"/>
                      </a:lnTo>
                      <a:lnTo>
                        <a:pt x="42" y="24"/>
                      </a:lnTo>
                      <a:lnTo>
                        <a:pt x="44" y="24"/>
                      </a:lnTo>
                      <a:lnTo>
                        <a:pt x="45" y="26"/>
                      </a:lnTo>
                      <a:lnTo>
                        <a:pt x="46" y="26"/>
                      </a:lnTo>
                      <a:lnTo>
                        <a:pt x="48" y="26"/>
                      </a:lnTo>
                      <a:lnTo>
                        <a:pt x="49" y="27"/>
                      </a:lnTo>
                      <a:lnTo>
                        <a:pt x="50" y="27"/>
                      </a:lnTo>
                      <a:lnTo>
                        <a:pt x="51" y="28"/>
                      </a:lnTo>
                      <a:lnTo>
                        <a:pt x="53" y="28"/>
                      </a:lnTo>
                      <a:lnTo>
                        <a:pt x="54" y="29"/>
                      </a:lnTo>
                      <a:lnTo>
                        <a:pt x="57" y="29"/>
                      </a:lnTo>
                      <a:lnTo>
                        <a:pt x="58" y="31"/>
                      </a:lnTo>
                      <a:lnTo>
                        <a:pt x="59" y="31"/>
                      </a:lnTo>
                      <a:lnTo>
                        <a:pt x="61" y="32"/>
                      </a:lnTo>
                      <a:lnTo>
                        <a:pt x="62" y="32"/>
                      </a:lnTo>
                      <a:lnTo>
                        <a:pt x="63" y="33"/>
                      </a:lnTo>
                      <a:lnTo>
                        <a:pt x="65" y="33"/>
                      </a:lnTo>
                      <a:lnTo>
                        <a:pt x="66" y="33"/>
                      </a:lnTo>
                      <a:lnTo>
                        <a:pt x="67" y="35"/>
                      </a:lnTo>
                      <a:lnTo>
                        <a:pt x="69" y="35"/>
                      </a:lnTo>
                      <a:lnTo>
                        <a:pt x="70" y="36"/>
                      </a:lnTo>
                      <a:lnTo>
                        <a:pt x="71" y="36"/>
                      </a:lnTo>
                      <a:lnTo>
                        <a:pt x="73" y="36"/>
                      </a:lnTo>
                      <a:lnTo>
                        <a:pt x="74" y="37"/>
                      </a:lnTo>
                      <a:lnTo>
                        <a:pt x="75" y="37"/>
                      </a:lnTo>
                      <a:lnTo>
                        <a:pt x="77" y="37"/>
                      </a:lnTo>
                      <a:lnTo>
                        <a:pt x="77" y="39"/>
                      </a:lnTo>
                      <a:lnTo>
                        <a:pt x="78" y="39"/>
                      </a:lnTo>
                      <a:lnTo>
                        <a:pt x="79" y="39"/>
                      </a:lnTo>
                      <a:lnTo>
                        <a:pt x="81" y="40"/>
                      </a:lnTo>
                      <a:lnTo>
                        <a:pt x="82" y="40"/>
                      </a:lnTo>
                      <a:lnTo>
                        <a:pt x="83" y="40"/>
                      </a:lnTo>
                      <a:lnTo>
                        <a:pt x="85" y="41"/>
                      </a:lnTo>
                      <a:lnTo>
                        <a:pt x="86" y="41"/>
                      </a:lnTo>
                      <a:lnTo>
                        <a:pt x="87" y="43"/>
                      </a:lnTo>
                      <a:lnTo>
                        <a:pt x="89" y="43"/>
                      </a:lnTo>
                      <a:lnTo>
                        <a:pt x="90" y="44"/>
                      </a:lnTo>
                      <a:lnTo>
                        <a:pt x="93" y="44"/>
                      </a:lnTo>
                      <a:lnTo>
                        <a:pt x="94" y="45"/>
                      </a:lnTo>
                      <a:lnTo>
                        <a:pt x="97" y="45"/>
                      </a:lnTo>
                      <a:lnTo>
                        <a:pt x="98" y="47"/>
                      </a:lnTo>
                      <a:lnTo>
                        <a:pt x="101" y="47"/>
                      </a:lnTo>
                      <a:lnTo>
                        <a:pt x="102" y="48"/>
                      </a:lnTo>
                      <a:lnTo>
                        <a:pt x="105" y="48"/>
                      </a:lnTo>
                      <a:lnTo>
                        <a:pt x="106" y="49"/>
                      </a:lnTo>
                      <a:lnTo>
                        <a:pt x="107" y="49"/>
                      </a:lnTo>
                      <a:lnTo>
                        <a:pt x="109" y="51"/>
                      </a:lnTo>
                      <a:lnTo>
                        <a:pt x="110" y="51"/>
                      </a:lnTo>
                      <a:lnTo>
                        <a:pt x="111" y="51"/>
                      </a:lnTo>
                      <a:lnTo>
                        <a:pt x="113" y="52"/>
                      </a:lnTo>
                      <a:lnTo>
                        <a:pt x="114" y="52"/>
                      </a:lnTo>
                      <a:lnTo>
                        <a:pt x="115" y="52"/>
                      </a:lnTo>
                      <a:lnTo>
                        <a:pt x="117" y="53"/>
                      </a:lnTo>
                      <a:lnTo>
                        <a:pt x="118" y="53"/>
                      </a:lnTo>
                      <a:lnTo>
                        <a:pt x="119" y="55"/>
                      </a:lnTo>
                      <a:lnTo>
                        <a:pt x="121" y="55"/>
                      </a:lnTo>
                      <a:lnTo>
                        <a:pt x="122" y="55"/>
                      </a:lnTo>
                      <a:lnTo>
                        <a:pt x="123" y="55"/>
                      </a:lnTo>
                      <a:lnTo>
                        <a:pt x="123" y="56"/>
                      </a:lnTo>
                      <a:lnTo>
                        <a:pt x="125" y="56"/>
                      </a:lnTo>
                      <a:lnTo>
                        <a:pt x="126" y="56"/>
                      </a:lnTo>
                      <a:lnTo>
                        <a:pt x="127" y="57"/>
                      </a:lnTo>
                      <a:lnTo>
                        <a:pt x="129" y="57"/>
                      </a:lnTo>
                      <a:lnTo>
                        <a:pt x="130" y="57"/>
                      </a:lnTo>
                      <a:lnTo>
                        <a:pt x="131" y="57"/>
                      </a:lnTo>
                      <a:lnTo>
                        <a:pt x="132" y="59"/>
                      </a:lnTo>
                      <a:lnTo>
                        <a:pt x="135" y="59"/>
                      </a:lnTo>
                      <a:lnTo>
                        <a:pt x="136" y="60"/>
                      </a:lnTo>
                      <a:lnTo>
                        <a:pt x="138" y="60"/>
                      </a:lnTo>
                      <a:lnTo>
                        <a:pt x="140" y="61"/>
                      </a:lnTo>
                      <a:lnTo>
                        <a:pt x="142" y="61"/>
                      </a:lnTo>
                      <a:lnTo>
                        <a:pt x="144" y="63"/>
                      </a:lnTo>
                      <a:lnTo>
                        <a:pt x="146" y="63"/>
                      </a:lnTo>
                      <a:lnTo>
                        <a:pt x="148" y="63"/>
                      </a:lnTo>
                      <a:lnTo>
                        <a:pt x="150" y="64"/>
                      </a:lnTo>
                      <a:lnTo>
                        <a:pt x="151" y="64"/>
                      </a:lnTo>
                      <a:lnTo>
                        <a:pt x="152" y="65"/>
                      </a:lnTo>
                      <a:lnTo>
                        <a:pt x="154" y="65"/>
                      </a:lnTo>
                      <a:lnTo>
                        <a:pt x="155" y="65"/>
                      </a:lnTo>
                      <a:lnTo>
                        <a:pt x="156" y="67"/>
                      </a:lnTo>
                      <a:lnTo>
                        <a:pt x="158" y="67"/>
                      </a:lnTo>
                      <a:lnTo>
                        <a:pt x="159" y="67"/>
                      </a:lnTo>
                      <a:lnTo>
                        <a:pt x="160" y="67"/>
                      </a:lnTo>
                      <a:lnTo>
                        <a:pt x="162" y="68"/>
                      </a:lnTo>
                      <a:lnTo>
                        <a:pt x="163" y="68"/>
                      </a:lnTo>
                      <a:lnTo>
                        <a:pt x="164" y="68"/>
                      </a:lnTo>
                      <a:lnTo>
                        <a:pt x="166" y="69"/>
                      </a:lnTo>
                      <a:lnTo>
                        <a:pt x="167" y="69"/>
                      </a:lnTo>
                      <a:lnTo>
                        <a:pt x="168" y="69"/>
                      </a:lnTo>
                      <a:lnTo>
                        <a:pt x="170" y="69"/>
                      </a:lnTo>
                      <a:lnTo>
                        <a:pt x="171" y="71"/>
                      </a:lnTo>
                      <a:lnTo>
                        <a:pt x="172" y="71"/>
                      </a:lnTo>
                      <a:lnTo>
                        <a:pt x="174" y="72"/>
                      </a:lnTo>
                      <a:lnTo>
                        <a:pt x="176" y="72"/>
                      </a:lnTo>
                      <a:lnTo>
                        <a:pt x="178" y="72"/>
                      </a:lnTo>
                      <a:lnTo>
                        <a:pt x="179" y="73"/>
                      </a:lnTo>
                      <a:lnTo>
                        <a:pt x="180" y="73"/>
                      </a:lnTo>
                      <a:lnTo>
                        <a:pt x="182" y="73"/>
                      </a:lnTo>
                      <a:lnTo>
                        <a:pt x="184" y="75"/>
                      </a:lnTo>
                      <a:lnTo>
                        <a:pt x="186" y="75"/>
                      </a:lnTo>
                      <a:lnTo>
                        <a:pt x="188" y="76"/>
                      </a:lnTo>
                      <a:lnTo>
                        <a:pt x="190" y="76"/>
                      </a:lnTo>
                      <a:lnTo>
                        <a:pt x="192" y="77"/>
                      </a:lnTo>
                      <a:lnTo>
                        <a:pt x="194" y="77"/>
                      </a:lnTo>
                      <a:lnTo>
                        <a:pt x="195" y="79"/>
                      </a:lnTo>
                      <a:lnTo>
                        <a:pt x="198" y="79"/>
                      </a:lnTo>
                      <a:lnTo>
                        <a:pt x="199" y="79"/>
                      </a:lnTo>
                      <a:lnTo>
                        <a:pt x="200" y="80"/>
                      </a:lnTo>
                      <a:lnTo>
                        <a:pt x="202" y="80"/>
                      </a:lnTo>
                      <a:lnTo>
                        <a:pt x="203" y="80"/>
                      </a:lnTo>
                      <a:lnTo>
                        <a:pt x="204" y="80"/>
                      </a:lnTo>
                      <a:lnTo>
                        <a:pt x="206" y="81"/>
                      </a:lnTo>
                      <a:lnTo>
                        <a:pt x="207" y="81"/>
                      </a:lnTo>
                      <a:lnTo>
                        <a:pt x="208" y="81"/>
                      </a:lnTo>
                      <a:lnTo>
                        <a:pt x="209" y="81"/>
                      </a:lnTo>
                      <a:lnTo>
                        <a:pt x="211" y="83"/>
                      </a:lnTo>
                      <a:lnTo>
                        <a:pt x="212" y="83"/>
                      </a:lnTo>
                      <a:lnTo>
                        <a:pt x="213" y="83"/>
                      </a:lnTo>
                      <a:lnTo>
                        <a:pt x="215" y="83"/>
                      </a:lnTo>
                      <a:lnTo>
                        <a:pt x="216" y="83"/>
                      </a:lnTo>
                      <a:lnTo>
                        <a:pt x="217" y="83"/>
                      </a:lnTo>
                      <a:lnTo>
                        <a:pt x="219" y="83"/>
                      </a:lnTo>
                      <a:lnTo>
                        <a:pt x="220" y="84"/>
                      </a:lnTo>
                      <a:lnTo>
                        <a:pt x="221" y="84"/>
                      </a:lnTo>
                      <a:lnTo>
                        <a:pt x="223" y="84"/>
                      </a:lnTo>
                      <a:lnTo>
                        <a:pt x="224" y="84"/>
                      </a:lnTo>
                      <a:lnTo>
                        <a:pt x="225" y="84"/>
                      </a:lnTo>
                      <a:lnTo>
                        <a:pt x="227" y="84"/>
                      </a:lnTo>
                      <a:lnTo>
                        <a:pt x="229" y="84"/>
                      </a:lnTo>
                      <a:lnTo>
                        <a:pt x="231" y="84"/>
                      </a:lnTo>
                      <a:lnTo>
                        <a:pt x="232" y="84"/>
                      </a:lnTo>
                      <a:lnTo>
                        <a:pt x="233" y="84"/>
                      </a:lnTo>
                      <a:lnTo>
                        <a:pt x="236" y="85"/>
                      </a:lnTo>
                      <a:lnTo>
                        <a:pt x="237" y="85"/>
                      </a:lnTo>
                      <a:lnTo>
                        <a:pt x="239" y="85"/>
                      </a:lnTo>
                      <a:lnTo>
                        <a:pt x="240" y="85"/>
                      </a:lnTo>
                      <a:lnTo>
                        <a:pt x="241" y="85"/>
                      </a:lnTo>
                      <a:lnTo>
                        <a:pt x="243" y="85"/>
                      </a:lnTo>
                      <a:lnTo>
                        <a:pt x="244" y="85"/>
                      </a:lnTo>
                      <a:lnTo>
                        <a:pt x="245" y="85"/>
                      </a:lnTo>
                      <a:lnTo>
                        <a:pt x="247" y="85"/>
                      </a:lnTo>
                      <a:lnTo>
                        <a:pt x="248" y="85"/>
                      </a:lnTo>
                      <a:lnTo>
                        <a:pt x="249" y="87"/>
                      </a:lnTo>
                      <a:lnTo>
                        <a:pt x="251" y="87"/>
                      </a:lnTo>
                      <a:lnTo>
                        <a:pt x="252" y="87"/>
                      </a:lnTo>
                      <a:lnTo>
                        <a:pt x="253" y="87"/>
                      </a:lnTo>
                      <a:lnTo>
                        <a:pt x="255" y="87"/>
                      </a:lnTo>
                      <a:lnTo>
                        <a:pt x="256" y="87"/>
                      </a:lnTo>
                      <a:lnTo>
                        <a:pt x="257" y="88"/>
                      </a:lnTo>
                      <a:lnTo>
                        <a:pt x="259" y="88"/>
                      </a:lnTo>
                      <a:lnTo>
                        <a:pt x="260" y="88"/>
                      </a:lnTo>
                      <a:lnTo>
                        <a:pt x="261" y="88"/>
                      </a:lnTo>
                      <a:lnTo>
                        <a:pt x="263" y="88"/>
                      </a:lnTo>
                      <a:lnTo>
                        <a:pt x="264" y="89"/>
                      </a:lnTo>
                      <a:lnTo>
                        <a:pt x="265" y="89"/>
                      </a:lnTo>
                      <a:lnTo>
                        <a:pt x="267" y="89"/>
                      </a:lnTo>
                      <a:lnTo>
                        <a:pt x="268" y="89"/>
                      </a:lnTo>
                      <a:lnTo>
                        <a:pt x="269" y="89"/>
                      </a:lnTo>
                      <a:lnTo>
                        <a:pt x="271" y="89"/>
                      </a:lnTo>
                      <a:lnTo>
                        <a:pt x="272" y="89"/>
                      </a:lnTo>
                      <a:lnTo>
                        <a:pt x="272" y="91"/>
                      </a:lnTo>
                      <a:lnTo>
                        <a:pt x="273" y="91"/>
                      </a:lnTo>
                      <a:lnTo>
                        <a:pt x="275" y="91"/>
                      </a:lnTo>
                      <a:lnTo>
                        <a:pt x="276" y="91"/>
                      </a:lnTo>
                      <a:lnTo>
                        <a:pt x="277" y="91"/>
                      </a:lnTo>
                      <a:lnTo>
                        <a:pt x="279" y="91"/>
                      </a:lnTo>
                      <a:lnTo>
                        <a:pt x="280" y="91"/>
                      </a:lnTo>
                      <a:lnTo>
                        <a:pt x="281" y="91"/>
                      </a:lnTo>
                      <a:lnTo>
                        <a:pt x="283" y="91"/>
                      </a:lnTo>
                      <a:lnTo>
                        <a:pt x="284" y="91"/>
                      </a:lnTo>
                      <a:lnTo>
                        <a:pt x="285" y="91"/>
                      </a:lnTo>
                      <a:lnTo>
                        <a:pt x="286" y="89"/>
                      </a:lnTo>
                      <a:lnTo>
                        <a:pt x="288" y="89"/>
                      </a:lnTo>
                      <a:lnTo>
                        <a:pt x="290" y="89"/>
                      </a:lnTo>
                      <a:lnTo>
                        <a:pt x="292" y="89"/>
                      </a:lnTo>
                      <a:lnTo>
                        <a:pt x="294" y="89"/>
                      </a:lnTo>
                      <a:lnTo>
                        <a:pt x="296" y="89"/>
                      </a:lnTo>
                      <a:lnTo>
                        <a:pt x="298" y="89"/>
                      </a:lnTo>
                      <a:lnTo>
                        <a:pt x="301" y="89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7" name="Freeform 641"/>
                <p:cNvSpPr>
                  <a:spLocks noChangeAspect="1"/>
                </p:cNvSpPr>
                <p:nvPr/>
              </p:nvSpPr>
              <p:spPr bwMode="auto">
                <a:xfrm>
                  <a:off x="2932" y="1185"/>
                  <a:ext cx="151" cy="44"/>
                </a:xfrm>
                <a:custGeom>
                  <a:avLst/>
                  <a:gdLst>
                    <a:gd name="T0" fmla="*/ 74 w 302"/>
                    <a:gd name="T1" fmla="*/ 1 h 89"/>
                    <a:gd name="T2" fmla="*/ 71 w 302"/>
                    <a:gd name="T3" fmla="*/ 2 h 89"/>
                    <a:gd name="T4" fmla="*/ 69 w 302"/>
                    <a:gd name="T5" fmla="*/ 3 h 89"/>
                    <a:gd name="T6" fmla="*/ 68 w 302"/>
                    <a:gd name="T7" fmla="*/ 4 h 89"/>
                    <a:gd name="T8" fmla="*/ 67 w 302"/>
                    <a:gd name="T9" fmla="*/ 5 h 89"/>
                    <a:gd name="T10" fmla="*/ 65 w 302"/>
                    <a:gd name="T11" fmla="*/ 5 h 89"/>
                    <a:gd name="T12" fmla="*/ 63 w 302"/>
                    <a:gd name="T13" fmla="*/ 6 h 89"/>
                    <a:gd name="T14" fmla="*/ 62 w 302"/>
                    <a:gd name="T15" fmla="*/ 7 h 89"/>
                    <a:gd name="T16" fmla="*/ 60 w 302"/>
                    <a:gd name="T17" fmla="*/ 7 h 89"/>
                    <a:gd name="T18" fmla="*/ 59 w 302"/>
                    <a:gd name="T19" fmla="*/ 8 h 89"/>
                    <a:gd name="T20" fmla="*/ 58 w 302"/>
                    <a:gd name="T21" fmla="*/ 8 h 89"/>
                    <a:gd name="T22" fmla="*/ 57 w 302"/>
                    <a:gd name="T23" fmla="*/ 9 h 89"/>
                    <a:gd name="T24" fmla="*/ 56 w 302"/>
                    <a:gd name="T25" fmla="*/ 9 h 89"/>
                    <a:gd name="T26" fmla="*/ 55 w 302"/>
                    <a:gd name="T27" fmla="*/ 9 h 89"/>
                    <a:gd name="T28" fmla="*/ 54 w 302"/>
                    <a:gd name="T29" fmla="*/ 10 h 89"/>
                    <a:gd name="T30" fmla="*/ 52 w 302"/>
                    <a:gd name="T31" fmla="*/ 11 h 89"/>
                    <a:gd name="T32" fmla="*/ 51 w 302"/>
                    <a:gd name="T33" fmla="*/ 11 h 89"/>
                    <a:gd name="T34" fmla="*/ 49 w 302"/>
                    <a:gd name="T35" fmla="*/ 12 h 89"/>
                    <a:gd name="T36" fmla="*/ 47 w 302"/>
                    <a:gd name="T37" fmla="*/ 12 h 89"/>
                    <a:gd name="T38" fmla="*/ 46 w 302"/>
                    <a:gd name="T39" fmla="*/ 13 h 89"/>
                    <a:gd name="T40" fmla="*/ 45 w 302"/>
                    <a:gd name="T41" fmla="*/ 13 h 89"/>
                    <a:gd name="T42" fmla="*/ 44 w 302"/>
                    <a:gd name="T43" fmla="*/ 14 h 89"/>
                    <a:gd name="T44" fmla="*/ 43 w 302"/>
                    <a:gd name="T45" fmla="*/ 14 h 89"/>
                    <a:gd name="T46" fmla="*/ 41 w 302"/>
                    <a:gd name="T47" fmla="*/ 14 h 89"/>
                    <a:gd name="T48" fmla="*/ 40 w 302"/>
                    <a:gd name="T49" fmla="*/ 15 h 89"/>
                    <a:gd name="T50" fmla="*/ 38 w 302"/>
                    <a:gd name="T51" fmla="*/ 15 h 89"/>
                    <a:gd name="T52" fmla="*/ 37 w 302"/>
                    <a:gd name="T53" fmla="*/ 16 h 89"/>
                    <a:gd name="T54" fmla="*/ 36 w 302"/>
                    <a:gd name="T55" fmla="*/ 16 h 89"/>
                    <a:gd name="T56" fmla="*/ 35 w 302"/>
                    <a:gd name="T57" fmla="*/ 17 h 89"/>
                    <a:gd name="T58" fmla="*/ 33 w 302"/>
                    <a:gd name="T59" fmla="*/ 17 h 89"/>
                    <a:gd name="T60" fmla="*/ 32 w 302"/>
                    <a:gd name="T61" fmla="*/ 17 h 89"/>
                    <a:gd name="T62" fmla="*/ 30 w 302"/>
                    <a:gd name="T63" fmla="*/ 18 h 89"/>
                    <a:gd name="T64" fmla="*/ 28 w 302"/>
                    <a:gd name="T65" fmla="*/ 18 h 89"/>
                    <a:gd name="T66" fmla="*/ 27 w 302"/>
                    <a:gd name="T67" fmla="*/ 19 h 89"/>
                    <a:gd name="T68" fmla="*/ 25 w 302"/>
                    <a:gd name="T69" fmla="*/ 19 h 89"/>
                    <a:gd name="T70" fmla="*/ 24 w 302"/>
                    <a:gd name="T71" fmla="*/ 20 h 89"/>
                    <a:gd name="T72" fmla="*/ 23 w 302"/>
                    <a:gd name="T73" fmla="*/ 20 h 89"/>
                    <a:gd name="T74" fmla="*/ 22 w 302"/>
                    <a:gd name="T75" fmla="*/ 20 h 89"/>
                    <a:gd name="T76" fmla="*/ 21 w 302"/>
                    <a:gd name="T77" fmla="*/ 20 h 89"/>
                    <a:gd name="T78" fmla="*/ 19 w 302"/>
                    <a:gd name="T79" fmla="*/ 20 h 89"/>
                    <a:gd name="T80" fmla="*/ 19 w 302"/>
                    <a:gd name="T81" fmla="*/ 21 h 89"/>
                    <a:gd name="T82" fmla="*/ 17 w 302"/>
                    <a:gd name="T83" fmla="*/ 21 h 89"/>
                    <a:gd name="T84" fmla="*/ 15 w 302"/>
                    <a:gd name="T85" fmla="*/ 21 h 89"/>
                    <a:gd name="T86" fmla="*/ 14 w 302"/>
                    <a:gd name="T87" fmla="*/ 21 h 89"/>
                    <a:gd name="T88" fmla="*/ 13 w 302"/>
                    <a:gd name="T89" fmla="*/ 21 h 89"/>
                    <a:gd name="T90" fmla="*/ 12 w 302"/>
                    <a:gd name="T91" fmla="*/ 21 h 89"/>
                    <a:gd name="T92" fmla="*/ 12 w 302"/>
                    <a:gd name="T93" fmla="*/ 21 h 89"/>
                    <a:gd name="T94" fmla="*/ 11 w 302"/>
                    <a:gd name="T95" fmla="*/ 21 h 89"/>
                    <a:gd name="T96" fmla="*/ 10 w 302"/>
                    <a:gd name="T97" fmla="*/ 22 h 89"/>
                    <a:gd name="T98" fmla="*/ 9 w 302"/>
                    <a:gd name="T99" fmla="*/ 22 h 89"/>
                    <a:gd name="T100" fmla="*/ 9 w 302"/>
                    <a:gd name="T101" fmla="*/ 22 h 89"/>
                    <a:gd name="T102" fmla="*/ 8 w 302"/>
                    <a:gd name="T103" fmla="*/ 22 h 89"/>
                    <a:gd name="T104" fmla="*/ 7 w 302"/>
                    <a:gd name="T105" fmla="*/ 22 h 89"/>
                    <a:gd name="T106" fmla="*/ 6 w 302"/>
                    <a:gd name="T107" fmla="*/ 22 h 89"/>
                    <a:gd name="T108" fmla="*/ 5 w 302"/>
                    <a:gd name="T109" fmla="*/ 22 h 89"/>
                    <a:gd name="T110" fmla="*/ 3 w 302"/>
                    <a:gd name="T111" fmla="*/ 22 h 89"/>
                    <a:gd name="T112" fmla="*/ 2 w 302"/>
                    <a:gd name="T113" fmla="*/ 22 h 8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2"/>
                    <a:gd name="T172" fmla="*/ 0 h 89"/>
                    <a:gd name="T173" fmla="*/ 302 w 302"/>
                    <a:gd name="T174" fmla="*/ 89 h 8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2" h="89">
                      <a:moveTo>
                        <a:pt x="302" y="0"/>
                      </a:moveTo>
                      <a:lnTo>
                        <a:pt x="299" y="1"/>
                      </a:lnTo>
                      <a:lnTo>
                        <a:pt x="295" y="4"/>
                      </a:lnTo>
                      <a:lnTo>
                        <a:pt x="293" y="5"/>
                      </a:lnTo>
                      <a:lnTo>
                        <a:pt x="290" y="7"/>
                      </a:lnTo>
                      <a:lnTo>
                        <a:pt x="287" y="8"/>
                      </a:lnTo>
                      <a:lnTo>
                        <a:pt x="286" y="9"/>
                      </a:lnTo>
                      <a:lnTo>
                        <a:pt x="283" y="11"/>
                      </a:lnTo>
                      <a:lnTo>
                        <a:pt x="281" y="12"/>
                      </a:lnTo>
                      <a:lnTo>
                        <a:pt x="279" y="13"/>
                      </a:lnTo>
                      <a:lnTo>
                        <a:pt x="277" y="15"/>
                      </a:lnTo>
                      <a:lnTo>
                        <a:pt x="275" y="15"/>
                      </a:lnTo>
                      <a:lnTo>
                        <a:pt x="274" y="16"/>
                      </a:lnTo>
                      <a:lnTo>
                        <a:pt x="273" y="17"/>
                      </a:lnTo>
                      <a:lnTo>
                        <a:pt x="271" y="17"/>
                      </a:lnTo>
                      <a:lnTo>
                        <a:pt x="270" y="19"/>
                      </a:lnTo>
                      <a:lnTo>
                        <a:pt x="269" y="19"/>
                      </a:lnTo>
                      <a:lnTo>
                        <a:pt x="267" y="20"/>
                      </a:lnTo>
                      <a:lnTo>
                        <a:pt x="266" y="20"/>
                      </a:lnTo>
                      <a:lnTo>
                        <a:pt x="265" y="21"/>
                      </a:lnTo>
                      <a:lnTo>
                        <a:pt x="263" y="21"/>
                      </a:lnTo>
                      <a:lnTo>
                        <a:pt x="262" y="21"/>
                      </a:lnTo>
                      <a:lnTo>
                        <a:pt x="261" y="23"/>
                      </a:lnTo>
                      <a:lnTo>
                        <a:pt x="259" y="23"/>
                      </a:lnTo>
                      <a:lnTo>
                        <a:pt x="258" y="24"/>
                      </a:lnTo>
                      <a:lnTo>
                        <a:pt x="257" y="24"/>
                      </a:lnTo>
                      <a:lnTo>
                        <a:pt x="255" y="25"/>
                      </a:lnTo>
                      <a:lnTo>
                        <a:pt x="253" y="25"/>
                      </a:lnTo>
                      <a:lnTo>
                        <a:pt x="251" y="27"/>
                      </a:lnTo>
                      <a:lnTo>
                        <a:pt x="250" y="27"/>
                      </a:lnTo>
                      <a:lnTo>
                        <a:pt x="249" y="28"/>
                      </a:lnTo>
                      <a:lnTo>
                        <a:pt x="247" y="28"/>
                      </a:lnTo>
                      <a:lnTo>
                        <a:pt x="245" y="29"/>
                      </a:lnTo>
                      <a:lnTo>
                        <a:pt x="243" y="29"/>
                      </a:lnTo>
                      <a:lnTo>
                        <a:pt x="242" y="31"/>
                      </a:lnTo>
                      <a:lnTo>
                        <a:pt x="241" y="31"/>
                      </a:lnTo>
                      <a:lnTo>
                        <a:pt x="239" y="32"/>
                      </a:lnTo>
                      <a:lnTo>
                        <a:pt x="238" y="32"/>
                      </a:lnTo>
                      <a:lnTo>
                        <a:pt x="237" y="32"/>
                      </a:lnTo>
                      <a:lnTo>
                        <a:pt x="235" y="33"/>
                      </a:lnTo>
                      <a:lnTo>
                        <a:pt x="234" y="33"/>
                      </a:lnTo>
                      <a:lnTo>
                        <a:pt x="233" y="35"/>
                      </a:lnTo>
                      <a:lnTo>
                        <a:pt x="231" y="35"/>
                      </a:lnTo>
                      <a:lnTo>
                        <a:pt x="230" y="35"/>
                      </a:lnTo>
                      <a:lnTo>
                        <a:pt x="230" y="36"/>
                      </a:lnTo>
                      <a:lnTo>
                        <a:pt x="229" y="36"/>
                      </a:lnTo>
                      <a:lnTo>
                        <a:pt x="227" y="36"/>
                      </a:lnTo>
                      <a:lnTo>
                        <a:pt x="226" y="37"/>
                      </a:lnTo>
                      <a:lnTo>
                        <a:pt x="225" y="37"/>
                      </a:lnTo>
                      <a:lnTo>
                        <a:pt x="224" y="39"/>
                      </a:lnTo>
                      <a:lnTo>
                        <a:pt x="222" y="39"/>
                      </a:lnTo>
                      <a:lnTo>
                        <a:pt x="221" y="39"/>
                      </a:lnTo>
                      <a:lnTo>
                        <a:pt x="220" y="40"/>
                      </a:lnTo>
                      <a:lnTo>
                        <a:pt x="218" y="40"/>
                      </a:lnTo>
                      <a:lnTo>
                        <a:pt x="217" y="40"/>
                      </a:lnTo>
                      <a:lnTo>
                        <a:pt x="216" y="41"/>
                      </a:lnTo>
                      <a:lnTo>
                        <a:pt x="214" y="41"/>
                      </a:lnTo>
                      <a:lnTo>
                        <a:pt x="213" y="43"/>
                      </a:lnTo>
                      <a:lnTo>
                        <a:pt x="212" y="43"/>
                      </a:lnTo>
                      <a:lnTo>
                        <a:pt x="209" y="44"/>
                      </a:lnTo>
                      <a:lnTo>
                        <a:pt x="208" y="44"/>
                      </a:lnTo>
                      <a:lnTo>
                        <a:pt x="205" y="45"/>
                      </a:lnTo>
                      <a:lnTo>
                        <a:pt x="204" y="45"/>
                      </a:lnTo>
                      <a:lnTo>
                        <a:pt x="201" y="47"/>
                      </a:lnTo>
                      <a:lnTo>
                        <a:pt x="200" y="47"/>
                      </a:lnTo>
                      <a:lnTo>
                        <a:pt x="198" y="48"/>
                      </a:lnTo>
                      <a:lnTo>
                        <a:pt x="196" y="48"/>
                      </a:lnTo>
                      <a:lnTo>
                        <a:pt x="194" y="49"/>
                      </a:lnTo>
                      <a:lnTo>
                        <a:pt x="193" y="49"/>
                      </a:lnTo>
                      <a:lnTo>
                        <a:pt x="192" y="50"/>
                      </a:lnTo>
                      <a:lnTo>
                        <a:pt x="190" y="50"/>
                      </a:lnTo>
                      <a:lnTo>
                        <a:pt x="189" y="50"/>
                      </a:lnTo>
                      <a:lnTo>
                        <a:pt x="188" y="52"/>
                      </a:lnTo>
                      <a:lnTo>
                        <a:pt x="186" y="52"/>
                      </a:lnTo>
                      <a:lnTo>
                        <a:pt x="185" y="53"/>
                      </a:lnTo>
                      <a:lnTo>
                        <a:pt x="184" y="53"/>
                      </a:lnTo>
                      <a:lnTo>
                        <a:pt x="182" y="53"/>
                      </a:lnTo>
                      <a:lnTo>
                        <a:pt x="181" y="53"/>
                      </a:lnTo>
                      <a:lnTo>
                        <a:pt x="180" y="54"/>
                      </a:lnTo>
                      <a:lnTo>
                        <a:pt x="178" y="54"/>
                      </a:lnTo>
                      <a:lnTo>
                        <a:pt x="177" y="56"/>
                      </a:lnTo>
                      <a:lnTo>
                        <a:pt x="176" y="56"/>
                      </a:lnTo>
                      <a:lnTo>
                        <a:pt x="174" y="56"/>
                      </a:lnTo>
                      <a:lnTo>
                        <a:pt x="173" y="56"/>
                      </a:lnTo>
                      <a:lnTo>
                        <a:pt x="172" y="57"/>
                      </a:lnTo>
                      <a:lnTo>
                        <a:pt x="170" y="57"/>
                      </a:lnTo>
                      <a:lnTo>
                        <a:pt x="169" y="57"/>
                      </a:lnTo>
                      <a:lnTo>
                        <a:pt x="168" y="58"/>
                      </a:lnTo>
                      <a:lnTo>
                        <a:pt x="165" y="58"/>
                      </a:lnTo>
                      <a:lnTo>
                        <a:pt x="164" y="60"/>
                      </a:lnTo>
                      <a:lnTo>
                        <a:pt x="161" y="60"/>
                      </a:lnTo>
                      <a:lnTo>
                        <a:pt x="160" y="61"/>
                      </a:lnTo>
                      <a:lnTo>
                        <a:pt x="157" y="61"/>
                      </a:lnTo>
                      <a:lnTo>
                        <a:pt x="156" y="62"/>
                      </a:lnTo>
                      <a:lnTo>
                        <a:pt x="153" y="62"/>
                      </a:lnTo>
                      <a:lnTo>
                        <a:pt x="152" y="62"/>
                      </a:lnTo>
                      <a:lnTo>
                        <a:pt x="150" y="64"/>
                      </a:lnTo>
                      <a:lnTo>
                        <a:pt x="149" y="64"/>
                      </a:lnTo>
                      <a:lnTo>
                        <a:pt x="148" y="65"/>
                      </a:lnTo>
                      <a:lnTo>
                        <a:pt x="146" y="65"/>
                      </a:lnTo>
                      <a:lnTo>
                        <a:pt x="145" y="65"/>
                      </a:lnTo>
                      <a:lnTo>
                        <a:pt x="144" y="65"/>
                      </a:lnTo>
                      <a:lnTo>
                        <a:pt x="143" y="66"/>
                      </a:lnTo>
                      <a:lnTo>
                        <a:pt x="141" y="66"/>
                      </a:lnTo>
                      <a:lnTo>
                        <a:pt x="140" y="66"/>
                      </a:lnTo>
                      <a:lnTo>
                        <a:pt x="139" y="68"/>
                      </a:lnTo>
                      <a:lnTo>
                        <a:pt x="137" y="68"/>
                      </a:lnTo>
                      <a:lnTo>
                        <a:pt x="136" y="68"/>
                      </a:lnTo>
                      <a:lnTo>
                        <a:pt x="135" y="69"/>
                      </a:lnTo>
                      <a:lnTo>
                        <a:pt x="133" y="69"/>
                      </a:lnTo>
                      <a:lnTo>
                        <a:pt x="132" y="69"/>
                      </a:lnTo>
                      <a:lnTo>
                        <a:pt x="131" y="70"/>
                      </a:lnTo>
                      <a:lnTo>
                        <a:pt x="129" y="70"/>
                      </a:lnTo>
                      <a:lnTo>
                        <a:pt x="128" y="70"/>
                      </a:lnTo>
                      <a:lnTo>
                        <a:pt x="127" y="72"/>
                      </a:lnTo>
                      <a:lnTo>
                        <a:pt x="125" y="72"/>
                      </a:lnTo>
                      <a:lnTo>
                        <a:pt x="123" y="72"/>
                      </a:lnTo>
                      <a:lnTo>
                        <a:pt x="121" y="73"/>
                      </a:lnTo>
                      <a:lnTo>
                        <a:pt x="120" y="73"/>
                      </a:lnTo>
                      <a:lnTo>
                        <a:pt x="119" y="73"/>
                      </a:lnTo>
                      <a:lnTo>
                        <a:pt x="116" y="74"/>
                      </a:lnTo>
                      <a:lnTo>
                        <a:pt x="113" y="74"/>
                      </a:lnTo>
                      <a:lnTo>
                        <a:pt x="112" y="76"/>
                      </a:lnTo>
                      <a:lnTo>
                        <a:pt x="109" y="76"/>
                      </a:lnTo>
                      <a:lnTo>
                        <a:pt x="108" y="77"/>
                      </a:lnTo>
                      <a:lnTo>
                        <a:pt x="107" y="77"/>
                      </a:lnTo>
                      <a:lnTo>
                        <a:pt x="105" y="78"/>
                      </a:lnTo>
                      <a:lnTo>
                        <a:pt x="103" y="78"/>
                      </a:lnTo>
                      <a:lnTo>
                        <a:pt x="101" y="78"/>
                      </a:lnTo>
                      <a:lnTo>
                        <a:pt x="100" y="78"/>
                      </a:lnTo>
                      <a:lnTo>
                        <a:pt x="99" y="80"/>
                      </a:lnTo>
                      <a:lnTo>
                        <a:pt x="97" y="80"/>
                      </a:lnTo>
                      <a:lnTo>
                        <a:pt x="96" y="80"/>
                      </a:lnTo>
                      <a:lnTo>
                        <a:pt x="95" y="81"/>
                      </a:lnTo>
                      <a:lnTo>
                        <a:pt x="93" y="81"/>
                      </a:lnTo>
                      <a:lnTo>
                        <a:pt x="92" y="81"/>
                      </a:lnTo>
                      <a:lnTo>
                        <a:pt x="91" y="81"/>
                      </a:lnTo>
                      <a:lnTo>
                        <a:pt x="89" y="81"/>
                      </a:lnTo>
                      <a:lnTo>
                        <a:pt x="88" y="82"/>
                      </a:lnTo>
                      <a:lnTo>
                        <a:pt x="87" y="82"/>
                      </a:lnTo>
                      <a:lnTo>
                        <a:pt x="85" y="82"/>
                      </a:lnTo>
                      <a:lnTo>
                        <a:pt x="84" y="82"/>
                      </a:lnTo>
                      <a:lnTo>
                        <a:pt x="83" y="82"/>
                      </a:lnTo>
                      <a:lnTo>
                        <a:pt x="81" y="82"/>
                      </a:lnTo>
                      <a:lnTo>
                        <a:pt x="80" y="82"/>
                      </a:lnTo>
                      <a:lnTo>
                        <a:pt x="79" y="82"/>
                      </a:lnTo>
                      <a:lnTo>
                        <a:pt x="77" y="82"/>
                      </a:lnTo>
                      <a:lnTo>
                        <a:pt x="76" y="84"/>
                      </a:lnTo>
                      <a:lnTo>
                        <a:pt x="75" y="84"/>
                      </a:lnTo>
                      <a:lnTo>
                        <a:pt x="73" y="84"/>
                      </a:lnTo>
                      <a:lnTo>
                        <a:pt x="71" y="84"/>
                      </a:lnTo>
                      <a:lnTo>
                        <a:pt x="69" y="84"/>
                      </a:lnTo>
                      <a:lnTo>
                        <a:pt x="68" y="84"/>
                      </a:lnTo>
                      <a:lnTo>
                        <a:pt x="66" y="84"/>
                      </a:lnTo>
                      <a:lnTo>
                        <a:pt x="64" y="84"/>
                      </a:lnTo>
                      <a:lnTo>
                        <a:pt x="63" y="84"/>
                      </a:lnTo>
                      <a:lnTo>
                        <a:pt x="62" y="84"/>
                      </a:lnTo>
                      <a:lnTo>
                        <a:pt x="60" y="84"/>
                      </a:lnTo>
                      <a:lnTo>
                        <a:pt x="60" y="85"/>
                      </a:lnTo>
                      <a:lnTo>
                        <a:pt x="59" y="85"/>
                      </a:lnTo>
                      <a:lnTo>
                        <a:pt x="58" y="85"/>
                      </a:lnTo>
                      <a:lnTo>
                        <a:pt x="56" y="85"/>
                      </a:lnTo>
                      <a:lnTo>
                        <a:pt x="55" y="85"/>
                      </a:lnTo>
                      <a:lnTo>
                        <a:pt x="54" y="85"/>
                      </a:lnTo>
                      <a:lnTo>
                        <a:pt x="52" y="85"/>
                      </a:lnTo>
                      <a:lnTo>
                        <a:pt x="51" y="85"/>
                      </a:lnTo>
                      <a:lnTo>
                        <a:pt x="50" y="85"/>
                      </a:lnTo>
                      <a:lnTo>
                        <a:pt x="48" y="86"/>
                      </a:lnTo>
                      <a:lnTo>
                        <a:pt x="47" y="86"/>
                      </a:lnTo>
                      <a:lnTo>
                        <a:pt x="46" y="86"/>
                      </a:lnTo>
                      <a:lnTo>
                        <a:pt x="44" y="86"/>
                      </a:lnTo>
                      <a:lnTo>
                        <a:pt x="43" y="86"/>
                      </a:lnTo>
                      <a:lnTo>
                        <a:pt x="42" y="88"/>
                      </a:lnTo>
                      <a:lnTo>
                        <a:pt x="40" y="88"/>
                      </a:lnTo>
                      <a:lnTo>
                        <a:pt x="39" y="88"/>
                      </a:lnTo>
                      <a:lnTo>
                        <a:pt x="38" y="88"/>
                      </a:lnTo>
                      <a:lnTo>
                        <a:pt x="36" y="88"/>
                      </a:lnTo>
                      <a:lnTo>
                        <a:pt x="35" y="89"/>
                      </a:lnTo>
                      <a:lnTo>
                        <a:pt x="34" y="89"/>
                      </a:lnTo>
                      <a:lnTo>
                        <a:pt x="32" y="89"/>
                      </a:lnTo>
                      <a:lnTo>
                        <a:pt x="31" y="89"/>
                      </a:lnTo>
                      <a:lnTo>
                        <a:pt x="30" y="89"/>
                      </a:lnTo>
                      <a:lnTo>
                        <a:pt x="28" y="89"/>
                      </a:lnTo>
                      <a:lnTo>
                        <a:pt x="27" y="89"/>
                      </a:lnTo>
                      <a:lnTo>
                        <a:pt x="26" y="89"/>
                      </a:lnTo>
                      <a:lnTo>
                        <a:pt x="24" y="89"/>
                      </a:lnTo>
                      <a:lnTo>
                        <a:pt x="23" y="89"/>
                      </a:lnTo>
                      <a:lnTo>
                        <a:pt x="22" y="89"/>
                      </a:lnTo>
                      <a:lnTo>
                        <a:pt x="20" y="89"/>
                      </a:lnTo>
                      <a:lnTo>
                        <a:pt x="19" y="89"/>
                      </a:lnTo>
                      <a:lnTo>
                        <a:pt x="18" y="89"/>
                      </a:lnTo>
                      <a:lnTo>
                        <a:pt x="16" y="89"/>
                      </a:lnTo>
                      <a:lnTo>
                        <a:pt x="15" y="89"/>
                      </a:lnTo>
                      <a:lnTo>
                        <a:pt x="14" y="89"/>
                      </a:lnTo>
                      <a:lnTo>
                        <a:pt x="12" y="89"/>
                      </a:lnTo>
                      <a:lnTo>
                        <a:pt x="10" y="89"/>
                      </a:lnTo>
                      <a:lnTo>
                        <a:pt x="8" y="89"/>
                      </a:lnTo>
                      <a:lnTo>
                        <a:pt x="6" y="89"/>
                      </a:lnTo>
                      <a:lnTo>
                        <a:pt x="3" y="89"/>
                      </a:lnTo>
                      <a:lnTo>
                        <a:pt x="0" y="88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8" name="Freeform 642"/>
                <p:cNvSpPr>
                  <a:spLocks noChangeAspect="1"/>
                </p:cNvSpPr>
                <p:nvPr/>
              </p:nvSpPr>
              <p:spPr bwMode="auto">
                <a:xfrm>
                  <a:off x="2783" y="1185"/>
                  <a:ext cx="151" cy="44"/>
                </a:xfrm>
                <a:custGeom>
                  <a:avLst/>
                  <a:gdLst>
                    <a:gd name="T0" fmla="*/ 3 w 301"/>
                    <a:gd name="T1" fmla="*/ 1 h 89"/>
                    <a:gd name="T2" fmla="*/ 5 w 301"/>
                    <a:gd name="T3" fmla="*/ 2 h 89"/>
                    <a:gd name="T4" fmla="*/ 7 w 301"/>
                    <a:gd name="T5" fmla="*/ 3 h 89"/>
                    <a:gd name="T6" fmla="*/ 9 w 301"/>
                    <a:gd name="T7" fmla="*/ 4 h 89"/>
                    <a:gd name="T8" fmla="*/ 10 w 301"/>
                    <a:gd name="T9" fmla="*/ 5 h 89"/>
                    <a:gd name="T10" fmla="*/ 11 w 301"/>
                    <a:gd name="T11" fmla="*/ 5 h 89"/>
                    <a:gd name="T12" fmla="*/ 12 w 301"/>
                    <a:gd name="T13" fmla="*/ 6 h 89"/>
                    <a:gd name="T14" fmla="*/ 14 w 301"/>
                    <a:gd name="T15" fmla="*/ 7 h 89"/>
                    <a:gd name="T16" fmla="*/ 15 w 301"/>
                    <a:gd name="T17" fmla="*/ 7 h 89"/>
                    <a:gd name="T18" fmla="*/ 16 w 301"/>
                    <a:gd name="T19" fmla="*/ 8 h 89"/>
                    <a:gd name="T20" fmla="*/ 18 w 301"/>
                    <a:gd name="T21" fmla="*/ 8 h 89"/>
                    <a:gd name="T22" fmla="*/ 19 w 301"/>
                    <a:gd name="T23" fmla="*/ 9 h 89"/>
                    <a:gd name="T24" fmla="*/ 20 w 301"/>
                    <a:gd name="T25" fmla="*/ 9 h 89"/>
                    <a:gd name="T26" fmla="*/ 21 w 301"/>
                    <a:gd name="T27" fmla="*/ 9 h 89"/>
                    <a:gd name="T28" fmla="*/ 22 w 301"/>
                    <a:gd name="T29" fmla="*/ 10 h 89"/>
                    <a:gd name="T30" fmla="*/ 24 w 301"/>
                    <a:gd name="T31" fmla="*/ 11 h 89"/>
                    <a:gd name="T32" fmla="*/ 25 w 301"/>
                    <a:gd name="T33" fmla="*/ 11 h 89"/>
                    <a:gd name="T34" fmla="*/ 27 w 301"/>
                    <a:gd name="T35" fmla="*/ 12 h 89"/>
                    <a:gd name="T36" fmla="*/ 28 w 301"/>
                    <a:gd name="T37" fmla="*/ 12 h 89"/>
                    <a:gd name="T38" fmla="*/ 30 w 301"/>
                    <a:gd name="T39" fmla="*/ 13 h 89"/>
                    <a:gd name="T40" fmla="*/ 31 w 301"/>
                    <a:gd name="T41" fmla="*/ 13 h 89"/>
                    <a:gd name="T42" fmla="*/ 32 w 301"/>
                    <a:gd name="T43" fmla="*/ 14 h 89"/>
                    <a:gd name="T44" fmla="*/ 33 w 301"/>
                    <a:gd name="T45" fmla="*/ 14 h 89"/>
                    <a:gd name="T46" fmla="*/ 34 w 301"/>
                    <a:gd name="T47" fmla="*/ 14 h 89"/>
                    <a:gd name="T48" fmla="*/ 36 w 301"/>
                    <a:gd name="T49" fmla="*/ 15 h 89"/>
                    <a:gd name="T50" fmla="*/ 38 w 301"/>
                    <a:gd name="T51" fmla="*/ 15 h 89"/>
                    <a:gd name="T52" fmla="*/ 39 w 301"/>
                    <a:gd name="T53" fmla="*/ 16 h 89"/>
                    <a:gd name="T54" fmla="*/ 40 w 301"/>
                    <a:gd name="T55" fmla="*/ 16 h 89"/>
                    <a:gd name="T56" fmla="*/ 41 w 301"/>
                    <a:gd name="T57" fmla="*/ 17 h 89"/>
                    <a:gd name="T58" fmla="*/ 43 w 301"/>
                    <a:gd name="T59" fmla="*/ 17 h 89"/>
                    <a:gd name="T60" fmla="*/ 44 w 301"/>
                    <a:gd name="T61" fmla="*/ 17 h 89"/>
                    <a:gd name="T62" fmla="*/ 45 w 301"/>
                    <a:gd name="T63" fmla="*/ 18 h 89"/>
                    <a:gd name="T64" fmla="*/ 47 w 301"/>
                    <a:gd name="T65" fmla="*/ 18 h 89"/>
                    <a:gd name="T66" fmla="*/ 49 w 301"/>
                    <a:gd name="T67" fmla="*/ 19 h 89"/>
                    <a:gd name="T68" fmla="*/ 50 w 301"/>
                    <a:gd name="T69" fmla="*/ 19 h 89"/>
                    <a:gd name="T70" fmla="*/ 52 w 301"/>
                    <a:gd name="T71" fmla="*/ 20 h 89"/>
                    <a:gd name="T72" fmla="*/ 53 w 301"/>
                    <a:gd name="T73" fmla="*/ 20 h 89"/>
                    <a:gd name="T74" fmla="*/ 54 w 301"/>
                    <a:gd name="T75" fmla="*/ 20 h 89"/>
                    <a:gd name="T76" fmla="*/ 55 w 301"/>
                    <a:gd name="T77" fmla="*/ 20 h 89"/>
                    <a:gd name="T78" fmla="*/ 56 w 301"/>
                    <a:gd name="T79" fmla="*/ 20 h 89"/>
                    <a:gd name="T80" fmla="*/ 58 w 301"/>
                    <a:gd name="T81" fmla="*/ 21 h 89"/>
                    <a:gd name="T82" fmla="*/ 59 w 301"/>
                    <a:gd name="T83" fmla="*/ 21 h 89"/>
                    <a:gd name="T84" fmla="*/ 60 w 301"/>
                    <a:gd name="T85" fmla="*/ 21 h 89"/>
                    <a:gd name="T86" fmla="*/ 61 w 301"/>
                    <a:gd name="T87" fmla="*/ 21 h 89"/>
                    <a:gd name="T88" fmla="*/ 62 w 301"/>
                    <a:gd name="T89" fmla="*/ 21 h 89"/>
                    <a:gd name="T90" fmla="*/ 63 w 301"/>
                    <a:gd name="T91" fmla="*/ 21 h 89"/>
                    <a:gd name="T92" fmla="*/ 64 w 301"/>
                    <a:gd name="T93" fmla="*/ 21 h 89"/>
                    <a:gd name="T94" fmla="*/ 64 w 301"/>
                    <a:gd name="T95" fmla="*/ 21 h 89"/>
                    <a:gd name="T96" fmla="*/ 65 w 301"/>
                    <a:gd name="T97" fmla="*/ 22 h 89"/>
                    <a:gd name="T98" fmla="*/ 66 w 301"/>
                    <a:gd name="T99" fmla="*/ 22 h 89"/>
                    <a:gd name="T100" fmla="*/ 67 w 301"/>
                    <a:gd name="T101" fmla="*/ 22 h 89"/>
                    <a:gd name="T102" fmla="*/ 68 w 301"/>
                    <a:gd name="T103" fmla="*/ 22 h 89"/>
                    <a:gd name="T104" fmla="*/ 69 w 301"/>
                    <a:gd name="T105" fmla="*/ 22 h 89"/>
                    <a:gd name="T106" fmla="*/ 70 w 301"/>
                    <a:gd name="T107" fmla="*/ 22 h 89"/>
                    <a:gd name="T108" fmla="*/ 71 w 301"/>
                    <a:gd name="T109" fmla="*/ 22 h 89"/>
                    <a:gd name="T110" fmla="*/ 72 w 301"/>
                    <a:gd name="T111" fmla="*/ 22 h 89"/>
                    <a:gd name="T112" fmla="*/ 74 w 301"/>
                    <a:gd name="T113" fmla="*/ 22 h 8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1"/>
                    <a:gd name="T172" fmla="*/ 0 h 89"/>
                    <a:gd name="T173" fmla="*/ 301 w 301"/>
                    <a:gd name="T174" fmla="*/ 89 h 8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1" h="8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6" y="4"/>
                      </a:lnTo>
                      <a:lnTo>
                        <a:pt x="9" y="5"/>
                      </a:ln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18" y="11"/>
                      </a:lnTo>
                      <a:lnTo>
                        <a:pt x="21" y="12"/>
                      </a:lnTo>
                      <a:lnTo>
                        <a:pt x="22" y="13"/>
                      </a:lnTo>
                      <a:lnTo>
                        <a:pt x="25" y="15"/>
                      </a:lnTo>
                      <a:lnTo>
                        <a:pt x="26" y="15"/>
                      </a:lnTo>
                      <a:lnTo>
                        <a:pt x="28" y="16"/>
                      </a:lnTo>
                      <a:lnTo>
                        <a:pt x="30" y="17"/>
                      </a:lnTo>
                      <a:lnTo>
                        <a:pt x="32" y="17"/>
                      </a:lnTo>
                      <a:lnTo>
                        <a:pt x="33" y="19"/>
                      </a:lnTo>
                      <a:lnTo>
                        <a:pt x="34" y="19"/>
                      </a:lnTo>
                      <a:lnTo>
                        <a:pt x="36" y="20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8" y="21"/>
                      </a:lnTo>
                      <a:lnTo>
                        <a:pt x="40" y="21"/>
                      </a:lnTo>
                      <a:lnTo>
                        <a:pt x="41" y="23"/>
                      </a:lnTo>
                      <a:lnTo>
                        <a:pt x="42" y="23"/>
                      </a:lnTo>
                      <a:lnTo>
                        <a:pt x="44" y="24"/>
                      </a:lnTo>
                      <a:lnTo>
                        <a:pt x="45" y="24"/>
                      </a:lnTo>
                      <a:lnTo>
                        <a:pt x="46" y="24"/>
                      </a:lnTo>
                      <a:lnTo>
                        <a:pt x="48" y="25"/>
                      </a:lnTo>
                      <a:lnTo>
                        <a:pt x="49" y="25"/>
                      </a:lnTo>
                      <a:lnTo>
                        <a:pt x="50" y="27"/>
                      </a:lnTo>
                      <a:lnTo>
                        <a:pt x="51" y="27"/>
                      </a:lnTo>
                      <a:lnTo>
                        <a:pt x="53" y="28"/>
                      </a:lnTo>
                      <a:lnTo>
                        <a:pt x="54" y="28"/>
                      </a:lnTo>
                      <a:lnTo>
                        <a:pt x="57" y="29"/>
                      </a:lnTo>
                      <a:lnTo>
                        <a:pt x="58" y="29"/>
                      </a:lnTo>
                      <a:lnTo>
                        <a:pt x="59" y="31"/>
                      </a:lnTo>
                      <a:lnTo>
                        <a:pt x="61" y="31"/>
                      </a:lnTo>
                      <a:lnTo>
                        <a:pt x="62" y="32"/>
                      </a:lnTo>
                      <a:lnTo>
                        <a:pt x="63" y="32"/>
                      </a:lnTo>
                      <a:lnTo>
                        <a:pt x="65" y="32"/>
                      </a:lnTo>
                      <a:lnTo>
                        <a:pt x="66" y="33"/>
                      </a:lnTo>
                      <a:lnTo>
                        <a:pt x="67" y="33"/>
                      </a:lnTo>
                      <a:lnTo>
                        <a:pt x="69" y="33"/>
                      </a:lnTo>
                      <a:lnTo>
                        <a:pt x="69" y="35"/>
                      </a:lnTo>
                      <a:lnTo>
                        <a:pt x="70" y="35"/>
                      </a:lnTo>
                      <a:lnTo>
                        <a:pt x="71" y="35"/>
                      </a:lnTo>
                      <a:lnTo>
                        <a:pt x="73" y="36"/>
                      </a:lnTo>
                      <a:lnTo>
                        <a:pt x="74" y="36"/>
                      </a:lnTo>
                      <a:lnTo>
                        <a:pt x="75" y="37"/>
                      </a:lnTo>
                      <a:lnTo>
                        <a:pt x="77" y="37"/>
                      </a:lnTo>
                      <a:lnTo>
                        <a:pt x="78" y="39"/>
                      </a:lnTo>
                      <a:lnTo>
                        <a:pt x="79" y="39"/>
                      </a:lnTo>
                      <a:lnTo>
                        <a:pt x="81" y="39"/>
                      </a:lnTo>
                      <a:lnTo>
                        <a:pt x="82" y="40"/>
                      </a:lnTo>
                      <a:lnTo>
                        <a:pt x="83" y="40"/>
                      </a:lnTo>
                      <a:lnTo>
                        <a:pt x="85" y="40"/>
                      </a:lnTo>
                      <a:lnTo>
                        <a:pt x="86" y="41"/>
                      </a:lnTo>
                      <a:lnTo>
                        <a:pt x="87" y="41"/>
                      </a:lnTo>
                      <a:lnTo>
                        <a:pt x="89" y="43"/>
                      </a:lnTo>
                      <a:lnTo>
                        <a:pt x="90" y="43"/>
                      </a:lnTo>
                      <a:lnTo>
                        <a:pt x="93" y="44"/>
                      </a:lnTo>
                      <a:lnTo>
                        <a:pt x="94" y="44"/>
                      </a:lnTo>
                      <a:lnTo>
                        <a:pt x="97" y="45"/>
                      </a:lnTo>
                      <a:lnTo>
                        <a:pt x="98" y="45"/>
                      </a:lnTo>
                      <a:lnTo>
                        <a:pt x="101" y="47"/>
                      </a:lnTo>
                      <a:lnTo>
                        <a:pt x="102" y="47"/>
                      </a:lnTo>
                      <a:lnTo>
                        <a:pt x="105" y="48"/>
                      </a:lnTo>
                      <a:lnTo>
                        <a:pt x="106" y="48"/>
                      </a:lnTo>
                      <a:lnTo>
                        <a:pt x="107" y="49"/>
                      </a:lnTo>
                      <a:lnTo>
                        <a:pt x="109" y="49"/>
                      </a:lnTo>
                      <a:lnTo>
                        <a:pt x="110" y="50"/>
                      </a:lnTo>
                      <a:lnTo>
                        <a:pt x="111" y="50"/>
                      </a:lnTo>
                      <a:lnTo>
                        <a:pt x="113" y="50"/>
                      </a:lnTo>
                      <a:lnTo>
                        <a:pt x="114" y="52"/>
                      </a:lnTo>
                      <a:lnTo>
                        <a:pt x="115" y="52"/>
                      </a:lnTo>
                      <a:lnTo>
                        <a:pt x="117" y="52"/>
                      </a:lnTo>
                      <a:lnTo>
                        <a:pt x="117" y="53"/>
                      </a:lnTo>
                      <a:lnTo>
                        <a:pt x="118" y="53"/>
                      </a:lnTo>
                      <a:lnTo>
                        <a:pt x="119" y="53"/>
                      </a:lnTo>
                      <a:lnTo>
                        <a:pt x="121" y="53"/>
                      </a:lnTo>
                      <a:lnTo>
                        <a:pt x="122" y="54"/>
                      </a:lnTo>
                      <a:lnTo>
                        <a:pt x="123" y="54"/>
                      </a:lnTo>
                      <a:lnTo>
                        <a:pt x="125" y="56"/>
                      </a:lnTo>
                      <a:lnTo>
                        <a:pt x="126" y="56"/>
                      </a:lnTo>
                      <a:lnTo>
                        <a:pt x="127" y="56"/>
                      </a:lnTo>
                      <a:lnTo>
                        <a:pt x="129" y="56"/>
                      </a:lnTo>
                      <a:lnTo>
                        <a:pt x="130" y="57"/>
                      </a:lnTo>
                      <a:lnTo>
                        <a:pt x="131" y="57"/>
                      </a:lnTo>
                      <a:lnTo>
                        <a:pt x="132" y="57"/>
                      </a:lnTo>
                      <a:lnTo>
                        <a:pt x="135" y="58"/>
                      </a:lnTo>
                      <a:lnTo>
                        <a:pt x="136" y="58"/>
                      </a:lnTo>
                      <a:lnTo>
                        <a:pt x="138" y="60"/>
                      </a:lnTo>
                      <a:lnTo>
                        <a:pt x="140" y="60"/>
                      </a:lnTo>
                      <a:lnTo>
                        <a:pt x="142" y="61"/>
                      </a:lnTo>
                      <a:lnTo>
                        <a:pt x="144" y="61"/>
                      </a:lnTo>
                      <a:lnTo>
                        <a:pt x="146" y="62"/>
                      </a:lnTo>
                      <a:lnTo>
                        <a:pt x="148" y="62"/>
                      </a:lnTo>
                      <a:lnTo>
                        <a:pt x="150" y="62"/>
                      </a:lnTo>
                      <a:lnTo>
                        <a:pt x="151" y="64"/>
                      </a:lnTo>
                      <a:lnTo>
                        <a:pt x="152" y="64"/>
                      </a:lnTo>
                      <a:lnTo>
                        <a:pt x="154" y="65"/>
                      </a:lnTo>
                      <a:lnTo>
                        <a:pt x="155" y="65"/>
                      </a:lnTo>
                      <a:lnTo>
                        <a:pt x="156" y="65"/>
                      </a:lnTo>
                      <a:lnTo>
                        <a:pt x="158" y="65"/>
                      </a:lnTo>
                      <a:lnTo>
                        <a:pt x="159" y="66"/>
                      </a:lnTo>
                      <a:lnTo>
                        <a:pt x="160" y="66"/>
                      </a:lnTo>
                      <a:lnTo>
                        <a:pt x="162" y="66"/>
                      </a:lnTo>
                      <a:lnTo>
                        <a:pt x="163" y="68"/>
                      </a:lnTo>
                      <a:lnTo>
                        <a:pt x="164" y="68"/>
                      </a:lnTo>
                      <a:lnTo>
                        <a:pt x="166" y="68"/>
                      </a:lnTo>
                      <a:lnTo>
                        <a:pt x="167" y="69"/>
                      </a:lnTo>
                      <a:lnTo>
                        <a:pt x="168" y="69"/>
                      </a:lnTo>
                      <a:lnTo>
                        <a:pt x="170" y="69"/>
                      </a:lnTo>
                      <a:lnTo>
                        <a:pt x="171" y="69"/>
                      </a:lnTo>
                      <a:lnTo>
                        <a:pt x="172" y="70"/>
                      </a:lnTo>
                      <a:lnTo>
                        <a:pt x="174" y="70"/>
                      </a:lnTo>
                      <a:lnTo>
                        <a:pt x="176" y="72"/>
                      </a:lnTo>
                      <a:lnTo>
                        <a:pt x="178" y="72"/>
                      </a:lnTo>
                      <a:lnTo>
                        <a:pt x="179" y="72"/>
                      </a:lnTo>
                      <a:lnTo>
                        <a:pt x="180" y="73"/>
                      </a:lnTo>
                      <a:lnTo>
                        <a:pt x="182" y="73"/>
                      </a:lnTo>
                      <a:lnTo>
                        <a:pt x="184" y="73"/>
                      </a:lnTo>
                      <a:lnTo>
                        <a:pt x="186" y="74"/>
                      </a:lnTo>
                      <a:lnTo>
                        <a:pt x="188" y="74"/>
                      </a:lnTo>
                      <a:lnTo>
                        <a:pt x="190" y="76"/>
                      </a:lnTo>
                      <a:lnTo>
                        <a:pt x="192" y="76"/>
                      </a:lnTo>
                      <a:lnTo>
                        <a:pt x="194" y="77"/>
                      </a:lnTo>
                      <a:lnTo>
                        <a:pt x="195" y="77"/>
                      </a:lnTo>
                      <a:lnTo>
                        <a:pt x="198" y="78"/>
                      </a:lnTo>
                      <a:lnTo>
                        <a:pt x="199" y="78"/>
                      </a:lnTo>
                      <a:lnTo>
                        <a:pt x="200" y="78"/>
                      </a:lnTo>
                      <a:lnTo>
                        <a:pt x="202" y="78"/>
                      </a:lnTo>
                      <a:lnTo>
                        <a:pt x="203" y="80"/>
                      </a:lnTo>
                      <a:lnTo>
                        <a:pt x="204" y="80"/>
                      </a:lnTo>
                      <a:lnTo>
                        <a:pt x="206" y="80"/>
                      </a:lnTo>
                      <a:lnTo>
                        <a:pt x="207" y="80"/>
                      </a:lnTo>
                      <a:lnTo>
                        <a:pt x="207" y="81"/>
                      </a:lnTo>
                      <a:lnTo>
                        <a:pt x="208" y="81"/>
                      </a:lnTo>
                      <a:lnTo>
                        <a:pt x="209" y="81"/>
                      </a:lnTo>
                      <a:lnTo>
                        <a:pt x="211" y="81"/>
                      </a:lnTo>
                      <a:lnTo>
                        <a:pt x="212" y="81"/>
                      </a:lnTo>
                      <a:lnTo>
                        <a:pt x="213" y="82"/>
                      </a:lnTo>
                      <a:lnTo>
                        <a:pt x="215" y="82"/>
                      </a:lnTo>
                      <a:lnTo>
                        <a:pt x="216" y="82"/>
                      </a:lnTo>
                      <a:lnTo>
                        <a:pt x="217" y="82"/>
                      </a:lnTo>
                      <a:lnTo>
                        <a:pt x="219" y="82"/>
                      </a:lnTo>
                      <a:lnTo>
                        <a:pt x="220" y="82"/>
                      </a:lnTo>
                      <a:lnTo>
                        <a:pt x="221" y="82"/>
                      </a:lnTo>
                      <a:lnTo>
                        <a:pt x="223" y="82"/>
                      </a:lnTo>
                      <a:lnTo>
                        <a:pt x="224" y="82"/>
                      </a:lnTo>
                      <a:lnTo>
                        <a:pt x="225" y="84"/>
                      </a:lnTo>
                      <a:lnTo>
                        <a:pt x="227" y="84"/>
                      </a:lnTo>
                      <a:lnTo>
                        <a:pt x="229" y="84"/>
                      </a:lnTo>
                      <a:lnTo>
                        <a:pt x="231" y="84"/>
                      </a:lnTo>
                      <a:lnTo>
                        <a:pt x="232" y="84"/>
                      </a:lnTo>
                      <a:lnTo>
                        <a:pt x="233" y="84"/>
                      </a:lnTo>
                      <a:lnTo>
                        <a:pt x="236" y="84"/>
                      </a:lnTo>
                      <a:lnTo>
                        <a:pt x="237" y="84"/>
                      </a:lnTo>
                      <a:lnTo>
                        <a:pt x="239" y="84"/>
                      </a:lnTo>
                      <a:lnTo>
                        <a:pt x="240" y="84"/>
                      </a:lnTo>
                      <a:lnTo>
                        <a:pt x="241" y="84"/>
                      </a:lnTo>
                      <a:lnTo>
                        <a:pt x="243" y="85"/>
                      </a:lnTo>
                      <a:lnTo>
                        <a:pt x="244" y="85"/>
                      </a:lnTo>
                      <a:lnTo>
                        <a:pt x="245" y="85"/>
                      </a:lnTo>
                      <a:lnTo>
                        <a:pt x="247" y="85"/>
                      </a:lnTo>
                      <a:lnTo>
                        <a:pt x="248" y="85"/>
                      </a:lnTo>
                      <a:lnTo>
                        <a:pt x="249" y="85"/>
                      </a:lnTo>
                      <a:lnTo>
                        <a:pt x="251" y="85"/>
                      </a:lnTo>
                      <a:lnTo>
                        <a:pt x="252" y="85"/>
                      </a:lnTo>
                      <a:lnTo>
                        <a:pt x="253" y="85"/>
                      </a:lnTo>
                      <a:lnTo>
                        <a:pt x="253" y="86"/>
                      </a:lnTo>
                      <a:lnTo>
                        <a:pt x="255" y="86"/>
                      </a:lnTo>
                      <a:lnTo>
                        <a:pt x="256" y="86"/>
                      </a:lnTo>
                      <a:lnTo>
                        <a:pt x="257" y="86"/>
                      </a:lnTo>
                      <a:lnTo>
                        <a:pt x="259" y="86"/>
                      </a:lnTo>
                      <a:lnTo>
                        <a:pt x="260" y="88"/>
                      </a:lnTo>
                      <a:lnTo>
                        <a:pt x="261" y="88"/>
                      </a:lnTo>
                      <a:lnTo>
                        <a:pt x="263" y="88"/>
                      </a:lnTo>
                      <a:lnTo>
                        <a:pt x="264" y="88"/>
                      </a:lnTo>
                      <a:lnTo>
                        <a:pt x="265" y="88"/>
                      </a:lnTo>
                      <a:lnTo>
                        <a:pt x="267" y="88"/>
                      </a:lnTo>
                      <a:lnTo>
                        <a:pt x="267" y="89"/>
                      </a:lnTo>
                      <a:lnTo>
                        <a:pt x="268" y="89"/>
                      </a:lnTo>
                      <a:lnTo>
                        <a:pt x="269" y="89"/>
                      </a:lnTo>
                      <a:lnTo>
                        <a:pt x="271" y="89"/>
                      </a:lnTo>
                      <a:lnTo>
                        <a:pt x="272" y="89"/>
                      </a:lnTo>
                      <a:lnTo>
                        <a:pt x="273" y="89"/>
                      </a:lnTo>
                      <a:lnTo>
                        <a:pt x="275" y="89"/>
                      </a:lnTo>
                      <a:lnTo>
                        <a:pt x="276" y="89"/>
                      </a:lnTo>
                      <a:lnTo>
                        <a:pt x="277" y="89"/>
                      </a:lnTo>
                      <a:lnTo>
                        <a:pt x="279" y="89"/>
                      </a:lnTo>
                      <a:lnTo>
                        <a:pt x="280" y="89"/>
                      </a:lnTo>
                      <a:lnTo>
                        <a:pt x="281" y="89"/>
                      </a:lnTo>
                      <a:lnTo>
                        <a:pt x="283" y="89"/>
                      </a:lnTo>
                      <a:lnTo>
                        <a:pt x="284" y="89"/>
                      </a:lnTo>
                      <a:lnTo>
                        <a:pt x="285" y="89"/>
                      </a:lnTo>
                      <a:lnTo>
                        <a:pt x="286" y="89"/>
                      </a:lnTo>
                      <a:lnTo>
                        <a:pt x="288" y="89"/>
                      </a:lnTo>
                      <a:lnTo>
                        <a:pt x="290" y="89"/>
                      </a:lnTo>
                      <a:lnTo>
                        <a:pt x="292" y="89"/>
                      </a:lnTo>
                      <a:lnTo>
                        <a:pt x="294" y="89"/>
                      </a:lnTo>
                      <a:lnTo>
                        <a:pt x="296" y="89"/>
                      </a:lnTo>
                      <a:lnTo>
                        <a:pt x="298" y="89"/>
                      </a:lnTo>
                      <a:lnTo>
                        <a:pt x="301" y="88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4719" name="Line 643"/>
            <p:cNvSpPr>
              <a:spLocks noChangeAspect="1" noChangeShapeType="1"/>
            </p:cNvSpPr>
            <p:nvPr/>
          </p:nvSpPr>
          <p:spPr bwMode="auto">
            <a:xfrm flipV="1">
              <a:off x="4306" y="2913"/>
              <a:ext cx="0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720" name="Line 644"/>
            <p:cNvSpPr>
              <a:spLocks noChangeAspect="1" noChangeShapeType="1"/>
            </p:cNvSpPr>
            <p:nvPr/>
          </p:nvSpPr>
          <p:spPr bwMode="auto">
            <a:xfrm flipH="1">
              <a:off x="4275" y="3409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" name="Group 645"/>
            <p:cNvGrpSpPr>
              <a:grpSpLocks noChangeAspect="1"/>
            </p:cNvGrpSpPr>
            <p:nvPr/>
          </p:nvGrpSpPr>
          <p:grpSpPr bwMode="auto">
            <a:xfrm rot="-5400000">
              <a:off x="4349" y="3300"/>
              <a:ext cx="96" cy="162"/>
              <a:chOff x="2964" y="2883"/>
              <a:chExt cx="300" cy="477"/>
            </a:xfrm>
          </p:grpSpPr>
          <p:sp>
            <p:nvSpPr>
              <p:cNvPr id="24979" name="Line 646"/>
              <p:cNvSpPr>
                <a:spLocks noChangeAspect="1" noChangeShapeType="1"/>
              </p:cNvSpPr>
              <p:nvPr/>
            </p:nvSpPr>
            <p:spPr bwMode="auto">
              <a:xfrm>
                <a:off x="3197" y="2883"/>
                <a:ext cx="1" cy="1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80" name="Line 647"/>
              <p:cNvSpPr>
                <a:spLocks noChangeAspect="1" noChangeShapeType="1"/>
              </p:cNvSpPr>
              <p:nvPr/>
            </p:nvSpPr>
            <p:spPr bwMode="auto">
              <a:xfrm>
                <a:off x="3024" y="2892"/>
                <a:ext cx="1" cy="1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81" name="Line 648"/>
              <p:cNvSpPr>
                <a:spLocks noChangeAspect="1" noChangeShapeType="1"/>
              </p:cNvSpPr>
              <p:nvPr/>
            </p:nvSpPr>
            <p:spPr bwMode="auto">
              <a:xfrm flipV="1">
                <a:off x="3117" y="3290"/>
                <a:ext cx="1" cy="7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9" name="Group 649"/>
              <p:cNvGrpSpPr>
                <a:grpSpLocks noChangeAspect="1"/>
              </p:cNvGrpSpPr>
              <p:nvPr/>
            </p:nvGrpSpPr>
            <p:grpSpPr bwMode="auto">
              <a:xfrm>
                <a:off x="2964" y="2971"/>
                <a:ext cx="300" cy="322"/>
                <a:chOff x="2783" y="1185"/>
                <a:chExt cx="300" cy="430"/>
              </a:xfrm>
            </p:grpSpPr>
            <p:sp>
              <p:nvSpPr>
                <p:cNvPr id="24983" name="Freeform 650"/>
                <p:cNvSpPr>
                  <a:spLocks noChangeAspect="1"/>
                </p:cNvSpPr>
                <p:nvPr/>
              </p:nvSpPr>
              <p:spPr bwMode="auto">
                <a:xfrm>
                  <a:off x="2934" y="1238"/>
                  <a:ext cx="149" cy="377"/>
                </a:xfrm>
                <a:custGeom>
                  <a:avLst/>
                  <a:gdLst>
                    <a:gd name="T0" fmla="*/ 74 w 299"/>
                    <a:gd name="T1" fmla="*/ 37 h 754"/>
                    <a:gd name="T2" fmla="*/ 74 w 299"/>
                    <a:gd name="T3" fmla="*/ 63 h 754"/>
                    <a:gd name="T4" fmla="*/ 74 w 299"/>
                    <a:gd name="T5" fmla="*/ 77 h 754"/>
                    <a:gd name="T6" fmla="*/ 74 w 299"/>
                    <a:gd name="T7" fmla="*/ 83 h 754"/>
                    <a:gd name="T8" fmla="*/ 74 w 299"/>
                    <a:gd name="T9" fmla="*/ 86 h 754"/>
                    <a:gd name="T10" fmla="*/ 74 w 299"/>
                    <a:gd name="T11" fmla="*/ 89 h 754"/>
                    <a:gd name="T12" fmla="*/ 74 w 299"/>
                    <a:gd name="T13" fmla="*/ 91 h 754"/>
                    <a:gd name="T14" fmla="*/ 73 w 299"/>
                    <a:gd name="T15" fmla="*/ 93 h 754"/>
                    <a:gd name="T16" fmla="*/ 73 w 299"/>
                    <a:gd name="T17" fmla="*/ 95 h 754"/>
                    <a:gd name="T18" fmla="*/ 73 w 299"/>
                    <a:gd name="T19" fmla="*/ 97 h 754"/>
                    <a:gd name="T20" fmla="*/ 72 w 299"/>
                    <a:gd name="T21" fmla="*/ 100 h 754"/>
                    <a:gd name="T22" fmla="*/ 72 w 299"/>
                    <a:gd name="T23" fmla="*/ 102 h 754"/>
                    <a:gd name="T24" fmla="*/ 71 w 299"/>
                    <a:gd name="T25" fmla="*/ 104 h 754"/>
                    <a:gd name="T26" fmla="*/ 70 w 299"/>
                    <a:gd name="T27" fmla="*/ 107 h 754"/>
                    <a:gd name="T28" fmla="*/ 69 w 299"/>
                    <a:gd name="T29" fmla="*/ 110 h 754"/>
                    <a:gd name="T30" fmla="*/ 68 w 299"/>
                    <a:gd name="T31" fmla="*/ 113 h 754"/>
                    <a:gd name="T32" fmla="*/ 68 w 299"/>
                    <a:gd name="T33" fmla="*/ 115 h 754"/>
                    <a:gd name="T34" fmla="*/ 67 w 299"/>
                    <a:gd name="T35" fmla="*/ 117 h 754"/>
                    <a:gd name="T36" fmla="*/ 65 w 299"/>
                    <a:gd name="T37" fmla="*/ 119 h 754"/>
                    <a:gd name="T38" fmla="*/ 64 w 299"/>
                    <a:gd name="T39" fmla="*/ 122 h 754"/>
                    <a:gd name="T40" fmla="*/ 63 w 299"/>
                    <a:gd name="T41" fmla="*/ 124 h 754"/>
                    <a:gd name="T42" fmla="*/ 62 w 299"/>
                    <a:gd name="T43" fmla="*/ 126 h 754"/>
                    <a:gd name="T44" fmla="*/ 61 w 299"/>
                    <a:gd name="T45" fmla="*/ 129 h 754"/>
                    <a:gd name="T46" fmla="*/ 59 w 299"/>
                    <a:gd name="T47" fmla="*/ 132 h 754"/>
                    <a:gd name="T48" fmla="*/ 58 w 299"/>
                    <a:gd name="T49" fmla="*/ 134 h 754"/>
                    <a:gd name="T50" fmla="*/ 57 w 299"/>
                    <a:gd name="T51" fmla="*/ 135 h 754"/>
                    <a:gd name="T52" fmla="*/ 56 w 299"/>
                    <a:gd name="T53" fmla="*/ 137 h 754"/>
                    <a:gd name="T54" fmla="*/ 55 w 299"/>
                    <a:gd name="T55" fmla="*/ 139 h 754"/>
                    <a:gd name="T56" fmla="*/ 54 w 299"/>
                    <a:gd name="T57" fmla="*/ 141 h 754"/>
                    <a:gd name="T58" fmla="*/ 53 w 299"/>
                    <a:gd name="T59" fmla="*/ 142 h 754"/>
                    <a:gd name="T60" fmla="*/ 52 w 299"/>
                    <a:gd name="T61" fmla="*/ 144 h 754"/>
                    <a:gd name="T62" fmla="*/ 51 w 299"/>
                    <a:gd name="T63" fmla="*/ 145 h 754"/>
                    <a:gd name="T64" fmla="*/ 50 w 299"/>
                    <a:gd name="T65" fmla="*/ 146 h 754"/>
                    <a:gd name="T66" fmla="*/ 49 w 299"/>
                    <a:gd name="T67" fmla="*/ 148 h 754"/>
                    <a:gd name="T68" fmla="*/ 48 w 299"/>
                    <a:gd name="T69" fmla="*/ 149 h 754"/>
                    <a:gd name="T70" fmla="*/ 47 w 299"/>
                    <a:gd name="T71" fmla="*/ 150 h 754"/>
                    <a:gd name="T72" fmla="*/ 46 w 299"/>
                    <a:gd name="T73" fmla="*/ 151 h 754"/>
                    <a:gd name="T74" fmla="*/ 45 w 299"/>
                    <a:gd name="T75" fmla="*/ 152 h 754"/>
                    <a:gd name="T76" fmla="*/ 44 w 299"/>
                    <a:gd name="T77" fmla="*/ 154 h 754"/>
                    <a:gd name="T78" fmla="*/ 43 w 299"/>
                    <a:gd name="T79" fmla="*/ 155 h 754"/>
                    <a:gd name="T80" fmla="*/ 42 w 299"/>
                    <a:gd name="T81" fmla="*/ 156 h 754"/>
                    <a:gd name="T82" fmla="*/ 41 w 299"/>
                    <a:gd name="T83" fmla="*/ 158 h 754"/>
                    <a:gd name="T84" fmla="*/ 39 w 299"/>
                    <a:gd name="T85" fmla="*/ 160 h 754"/>
                    <a:gd name="T86" fmla="*/ 37 w 299"/>
                    <a:gd name="T87" fmla="*/ 161 h 754"/>
                    <a:gd name="T88" fmla="*/ 36 w 299"/>
                    <a:gd name="T89" fmla="*/ 162 h 754"/>
                    <a:gd name="T90" fmla="*/ 34 w 299"/>
                    <a:gd name="T91" fmla="*/ 164 h 754"/>
                    <a:gd name="T92" fmla="*/ 32 w 299"/>
                    <a:gd name="T93" fmla="*/ 166 h 754"/>
                    <a:gd name="T94" fmla="*/ 30 w 299"/>
                    <a:gd name="T95" fmla="*/ 168 h 754"/>
                    <a:gd name="T96" fmla="*/ 28 w 299"/>
                    <a:gd name="T97" fmla="*/ 169 h 754"/>
                    <a:gd name="T98" fmla="*/ 26 w 299"/>
                    <a:gd name="T99" fmla="*/ 171 h 754"/>
                    <a:gd name="T100" fmla="*/ 24 w 299"/>
                    <a:gd name="T101" fmla="*/ 172 h 754"/>
                    <a:gd name="T102" fmla="*/ 21 w 299"/>
                    <a:gd name="T103" fmla="*/ 174 h 754"/>
                    <a:gd name="T104" fmla="*/ 18 w 299"/>
                    <a:gd name="T105" fmla="*/ 176 h 754"/>
                    <a:gd name="T106" fmla="*/ 16 w 299"/>
                    <a:gd name="T107" fmla="*/ 178 h 754"/>
                    <a:gd name="T108" fmla="*/ 14 w 299"/>
                    <a:gd name="T109" fmla="*/ 179 h 754"/>
                    <a:gd name="T110" fmla="*/ 12 w 299"/>
                    <a:gd name="T111" fmla="*/ 181 h 754"/>
                    <a:gd name="T112" fmla="*/ 9 w 299"/>
                    <a:gd name="T113" fmla="*/ 183 h 754"/>
                    <a:gd name="T114" fmla="*/ 6 w 299"/>
                    <a:gd name="T115" fmla="*/ 185 h 754"/>
                    <a:gd name="T116" fmla="*/ 4 w 299"/>
                    <a:gd name="T117" fmla="*/ 186 h 754"/>
                    <a:gd name="T118" fmla="*/ 3 w 299"/>
                    <a:gd name="T119" fmla="*/ 187 h 754"/>
                    <a:gd name="T120" fmla="*/ 0 w 299"/>
                    <a:gd name="T121" fmla="*/ 188 h 7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99"/>
                    <a:gd name="T184" fmla="*/ 0 h 754"/>
                    <a:gd name="T185" fmla="*/ 299 w 299"/>
                    <a:gd name="T186" fmla="*/ 754 h 75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99" h="754">
                      <a:moveTo>
                        <a:pt x="299" y="0"/>
                      </a:moveTo>
                      <a:lnTo>
                        <a:pt x="299" y="29"/>
                      </a:lnTo>
                      <a:lnTo>
                        <a:pt x="299" y="56"/>
                      </a:lnTo>
                      <a:lnTo>
                        <a:pt x="299" y="81"/>
                      </a:lnTo>
                      <a:lnTo>
                        <a:pt x="299" y="105"/>
                      </a:lnTo>
                      <a:lnTo>
                        <a:pt x="299" y="128"/>
                      </a:lnTo>
                      <a:lnTo>
                        <a:pt x="299" y="148"/>
                      </a:lnTo>
                      <a:lnTo>
                        <a:pt x="299" y="166"/>
                      </a:lnTo>
                      <a:lnTo>
                        <a:pt x="299" y="185"/>
                      </a:lnTo>
                      <a:lnTo>
                        <a:pt x="299" y="201"/>
                      </a:lnTo>
                      <a:lnTo>
                        <a:pt x="299" y="215"/>
                      </a:lnTo>
                      <a:lnTo>
                        <a:pt x="299" y="229"/>
                      </a:lnTo>
                      <a:lnTo>
                        <a:pt x="299" y="242"/>
                      </a:lnTo>
                      <a:lnTo>
                        <a:pt x="299" y="252"/>
                      </a:lnTo>
                      <a:lnTo>
                        <a:pt x="299" y="263"/>
                      </a:lnTo>
                      <a:lnTo>
                        <a:pt x="299" y="272"/>
                      </a:lnTo>
                      <a:lnTo>
                        <a:pt x="299" y="280"/>
                      </a:lnTo>
                      <a:lnTo>
                        <a:pt x="299" y="288"/>
                      </a:lnTo>
                      <a:lnTo>
                        <a:pt x="299" y="295"/>
                      </a:lnTo>
                      <a:lnTo>
                        <a:pt x="299" y="302"/>
                      </a:lnTo>
                      <a:lnTo>
                        <a:pt x="299" y="307"/>
                      </a:lnTo>
                      <a:lnTo>
                        <a:pt x="299" y="311"/>
                      </a:lnTo>
                      <a:lnTo>
                        <a:pt x="299" y="315"/>
                      </a:lnTo>
                      <a:lnTo>
                        <a:pt x="299" y="319"/>
                      </a:lnTo>
                      <a:lnTo>
                        <a:pt x="299" y="323"/>
                      </a:lnTo>
                      <a:lnTo>
                        <a:pt x="299" y="325"/>
                      </a:lnTo>
                      <a:lnTo>
                        <a:pt x="299" y="328"/>
                      </a:lnTo>
                      <a:lnTo>
                        <a:pt x="299" y="329"/>
                      </a:lnTo>
                      <a:lnTo>
                        <a:pt x="298" y="332"/>
                      </a:lnTo>
                      <a:lnTo>
                        <a:pt x="298" y="335"/>
                      </a:lnTo>
                      <a:lnTo>
                        <a:pt x="298" y="336"/>
                      </a:lnTo>
                      <a:lnTo>
                        <a:pt x="298" y="339"/>
                      </a:lnTo>
                      <a:lnTo>
                        <a:pt x="298" y="340"/>
                      </a:lnTo>
                      <a:lnTo>
                        <a:pt x="298" y="343"/>
                      </a:lnTo>
                      <a:lnTo>
                        <a:pt x="298" y="344"/>
                      </a:lnTo>
                      <a:lnTo>
                        <a:pt x="298" y="347"/>
                      </a:lnTo>
                      <a:lnTo>
                        <a:pt x="298" y="348"/>
                      </a:lnTo>
                      <a:lnTo>
                        <a:pt x="298" y="349"/>
                      </a:lnTo>
                      <a:lnTo>
                        <a:pt x="298" y="351"/>
                      </a:lnTo>
                      <a:lnTo>
                        <a:pt x="296" y="352"/>
                      </a:lnTo>
                      <a:lnTo>
                        <a:pt x="296" y="353"/>
                      </a:lnTo>
                      <a:lnTo>
                        <a:pt x="296" y="355"/>
                      </a:lnTo>
                      <a:lnTo>
                        <a:pt x="296" y="356"/>
                      </a:lnTo>
                      <a:lnTo>
                        <a:pt x="296" y="357"/>
                      </a:lnTo>
                      <a:lnTo>
                        <a:pt x="296" y="359"/>
                      </a:lnTo>
                      <a:lnTo>
                        <a:pt x="296" y="360"/>
                      </a:lnTo>
                      <a:lnTo>
                        <a:pt x="296" y="361"/>
                      </a:lnTo>
                      <a:lnTo>
                        <a:pt x="296" y="363"/>
                      </a:lnTo>
                      <a:lnTo>
                        <a:pt x="296" y="364"/>
                      </a:lnTo>
                      <a:lnTo>
                        <a:pt x="296" y="365"/>
                      </a:lnTo>
                      <a:lnTo>
                        <a:pt x="295" y="367"/>
                      </a:lnTo>
                      <a:lnTo>
                        <a:pt x="295" y="368"/>
                      </a:lnTo>
                      <a:lnTo>
                        <a:pt x="295" y="369"/>
                      </a:lnTo>
                      <a:lnTo>
                        <a:pt x="295" y="371"/>
                      </a:lnTo>
                      <a:lnTo>
                        <a:pt x="295" y="372"/>
                      </a:lnTo>
                      <a:lnTo>
                        <a:pt x="295" y="373"/>
                      </a:lnTo>
                      <a:lnTo>
                        <a:pt x="295" y="375"/>
                      </a:lnTo>
                      <a:lnTo>
                        <a:pt x="294" y="376"/>
                      </a:lnTo>
                      <a:lnTo>
                        <a:pt x="294" y="379"/>
                      </a:lnTo>
                      <a:lnTo>
                        <a:pt x="294" y="380"/>
                      </a:lnTo>
                      <a:lnTo>
                        <a:pt x="294" y="381"/>
                      </a:lnTo>
                      <a:lnTo>
                        <a:pt x="294" y="384"/>
                      </a:lnTo>
                      <a:lnTo>
                        <a:pt x="292" y="385"/>
                      </a:lnTo>
                      <a:lnTo>
                        <a:pt x="292" y="388"/>
                      </a:lnTo>
                      <a:lnTo>
                        <a:pt x="292" y="389"/>
                      </a:lnTo>
                      <a:lnTo>
                        <a:pt x="292" y="390"/>
                      </a:lnTo>
                      <a:lnTo>
                        <a:pt x="292" y="393"/>
                      </a:lnTo>
                      <a:lnTo>
                        <a:pt x="292" y="394"/>
                      </a:lnTo>
                      <a:lnTo>
                        <a:pt x="291" y="396"/>
                      </a:lnTo>
                      <a:lnTo>
                        <a:pt x="291" y="397"/>
                      </a:lnTo>
                      <a:lnTo>
                        <a:pt x="291" y="398"/>
                      </a:lnTo>
                      <a:lnTo>
                        <a:pt x="291" y="400"/>
                      </a:lnTo>
                      <a:lnTo>
                        <a:pt x="291" y="401"/>
                      </a:lnTo>
                      <a:lnTo>
                        <a:pt x="291" y="402"/>
                      </a:lnTo>
                      <a:lnTo>
                        <a:pt x="291" y="404"/>
                      </a:lnTo>
                      <a:lnTo>
                        <a:pt x="290" y="404"/>
                      </a:lnTo>
                      <a:lnTo>
                        <a:pt x="290" y="405"/>
                      </a:lnTo>
                      <a:lnTo>
                        <a:pt x="290" y="406"/>
                      </a:lnTo>
                      <a:lnTo>
                        <a:pt x="290" y="408"/>
                      </a:lnTo>
                      <a:lnTo>
                        <a:pt x="290" y="409"/>
                      </a:lnTo>
                      <a:lnTo>
                        <a:pt x="288" y="410"/>
                      </a:lnTo>
                      <a:lnTo>
                        <a:pt x="288" y="412"/>
                      </a:lnTo>
                      <a:lnTo>
                        <a:pt x="288" y="413"/>
                      </a:lnTo>
                      <a:lnTo>
                        <a:pt x="287" y="414"/>
                      </a:lnTo>
                      <a:lnTo>
                        <a:pt x="287" y="416"/>
                      </a:lnTo>
                      <a:lnTo>
                        <a:pt x="287" y="417"/>
                      </a:lnTo>
                      <a:lnTo>
                        <a:pt x="286" y="420"/>
                      </a:lnTo>
                      <a:lnTo>
                        <a:pt x="286" y="421"/>
                      </a:lnTo>
                      <a:lnTo>
                        <a:pt x="286" y="422"/>
                      </a:lnTo>
                      <a:lnTo>
                        <a:pt x="284" y="424"/>
                      </a:lnTo>
                      <a:lnTo>
                        <a:pt x="284" y="426"/>
                      </a:lnTo>
                      <a:lnTo>
                        <a:pt x="283" y="428"/>
                      </a:lnTo>
                      <a:lnTo>
                        <a:pt x="283" y="430"/>
                      </a:lnTo>
                      <a:lnTo>
                        <a:pt x="282" y="433"/>
                      </a:lnTo>
                      <a:lnTo>
                        <a:pt x="282" y="434"/>
                      </a:lnTo>
                      <a:lnTo>
                        <a:pt x="280" y="437"/>
                      </a:lnTo>
                      <a:lnTo>
                        <a:pt x="280" y="440"/>
                      </a:lnTo>
                      <a:lnTo>
                        <a:pt x="279" y="441"/>
                      </a:lnTo>
                      <a:lnTo>
                        <a:pt x="279" y="442"/>
                      </a:lnTo>
                      <a:lnTo>
                        <a:pt x="278" y="445"/>
                      </a:lnTo>
                      <a:lnTo>
                        <a:pt x="278" y="446"/>
                      </a:lnTo>
                      <a:lnTo>
                        <a:pt x="278" y="448"/>
                      </a:lnTo>
                      <a:lnTo>
                        <a:pt x="276" y="449"/>
                      </a:lnTo>
                      <a:lnTo>
                        <a:pt x="276" y="450"/>
                      </a:lnTo>
                      <a:lnTo>
                        <a:pt x="276" y="452"/>
                      </a:lnTo>
                      <a:lnTo>
                        <a:pt x="275" y="453"/>
                      </a:lnTo>
                      <a:lnTo>
                        <a:pt x="275" y="454"/>
                      </a:lnTo>
                      <a:lnTo>
                        <a:pt x="275" y="456"/>
                      </a:lnTo>
                      <a:lnTo>
                        <a:pt x="274" y="456"/>
                      </a:lnTo>
                      <a:lnTo>
                        <a:pt x="274" y="457"/>
                      </a:lnTo>
                      <a:lnTo>
                        <a:pt x="274" y="458"/>
                      </a:lnTo>
                      <a:lnTo>
                        <a:pt x="272" y="459"/>
                      </a:lnTo>
                      <a:lnTo>
                        <a:pt x="272" y="461"/>
                      </a:lnTo>
                      <a:lnTo>
                        <a:pt x="272" y="462"/>
                      </a:lnTo>
                      <a:lnTo>
                        <a:pt x="271" y="463"/>
                      </a:lnTo>
                      <a:lnTo>
                        <a:pt x="270" y="465"/>
                      </a:lnTo>
                      <a:lnTo>
                        <a:pt x="270" y="466"/>
                      </a:lnTo>
                      <a:lnTo>
                        <a:pt x="268" y="467"/>
                      </a:lnTo>
                      <a:lnTo>
                        <a:pt x="268" y="469"/>
                      </a:lnTo>
                      <a:lnTo>
                        <a:pt x="267" y="471"/>
                      </a:lnTo>
                      <a:lnTo>
                        <a:pt x="267" y="473"/>
                      </a:lnTo>
                      <a:lnTo>
                        <a:pt x="266" y="474"/>
                      </a:lnTo>
                      <a:lnTo>
                        <a:pt x="266" y="475"/>
                      </a:lnTo>
                      <a:lnTo>
                        <a:pt x="264" y="478"/>
                      </a:lnTo>
                      <a:lnTo>
                        <a:pt x="263" y="479"/>
                      </a:lnTo>
                      <a:lnTo>
                        <a:pt x="262" y="482"/>
                      </a:lnTo>
                      <a:lnTo>
                        <a:pt x="262" y="483"/>
                      </a:lnTo>
                      <a:lnTo>
                        <a:pt x="260" y="485"/>
                      </a:lnTo>
                      <a:lnTo>
                        <a:pt x="259" y="487"/>
                      </a:lnTo>
                      <a:lnTo>
                        <a:pt x="259" y="489"/>
                      </a:lnTo>
                      <a:lnTo>
                        <a:pt x="258" y="490"/>
                      </a:lnTo>
                      <a:lnTo>
                        <a:pt x="258" y="491"/>
                      </a:lnTo>
                      <a:lnTo>
                        <a:pt x="256" y="493"/>
                      </a:lnTo>
                      <a:lnTo>
                        <a:pt x="256" y="494"/>
                      </a:lnTo>
                      <a:lnTo>
                        <a:pt x="255" y="495"/>
                      </a:lnTo>
                      <a:lnTo>
                        <a:pt x="255" y="497"/>
                      </a:lnTo>
                      <a:lnTo>
                        <a:pt x="254" y="498"/>
                      </a:lnTo>
                      <a:lnTo>
                        <a:pt x="252" y="499"/>
                      </a:lnTo>
                      <a:lnTo>
                        <a:pt x="252" y="501"/>
                      </a:lnTo>
                      <a:lnTo>
                        <a:pt x="252" y="502"/>
                      </a:lnTo>
                      <a:lnTo>
                        <a:pt x="251" y="502"/>
                      </a:lnTo>
                      <a:lnTo>
                        <a:pt x="251" y="503"/>
                      </a:lnTo>
                      <a:lnTo>
                        <a:pt x="251" y="505"/>
                      </a:lnTo>
                      <a:lnTo>
                        <a:pt x="250" y="506"/>
                      </a:lnTo>
                      <a:lnTo>
                        <a:pt x="248" y="507"/>
                      </a:lnTo>
                      <a:lnTo>
                        <a:pt x="248" y="509"/>
                      </a:lnTo>
                      <a:lnTo>
                        <a:pt x="247" y="510"/>
                      </a:lnTo>
                      <a:lnTo>
                        <a:pt x="247" y="511"/>
                      </a:lnTo>
                      <a:lnTo>
                        <a:pt x="246" y="513"/>
                      </a:lnTo>
                      <a:lnTo>
                        <a:pt x="246" y="514"/>
                      </a:lnTo>
                      <a:lnTo>
                        <a:pt x="244" y="515"/>
                      </a:lnTo>
                      <a:lnTo>
                        <a:pt x="244" y="517"/>
                      </a:lnTo>
                      <a:lnTo>
                        <a:pt x="243" y="518"/>
                      </a:lnTo>
                      <a:lnTo>
                        <a:pt x="242" y="519"/>
                      </a:lnTo>
                      <a:lnTo>
                        <a:pt x="240" y="522"/>
                      </a:lnTo>
                      <a:lnTo>
                        <a:pt x="240" y="523"/>
                      </a:lnTo>
                      <a:lnTo>
                        <a:pt x="239" y="525"/>
                      </a:lnTo>
                      <a:lnTo>
                        <a:pt x="238" y="527"/>
                      </a:lnTo>
                      <a:lnTo>
                        <a:pt x="238" y="529"/>
                      </a:lnTo>
                      <a:lnTo>
                        <a:pt x="236" y="530"/>
                      </a:lnTo>
                      <a:lnTo>
                        <a:pt x="236" y="531"/>
                      </a:lnTo>
                      <a:lnTo>
                        <a:pt x="235" y="532"/>
                      </a:lnTo>
                      <a:lnTo>
                        <a:pt x="235" y="534"/>
                      </a:lnTo>
                      <a:lnTo>
                        <a:pt x="234" y="534"/>
                      </a:lnTo>
                      <a:lnTo>
                        <a:pt x="234" y="535"/>
                      </a:lnTo>
                      <a:lnTo>
                        <a:pt x="232" y="536"/>
                      </a:lnTo>
                      <a:lnTo>
                        <a:pt x="232" y="538"/>
                      </a:lnTo>
                      <a:lnTo>
                        <a:pt x="231" y="538"/>
                      </a:lnTo>
                      <a:lnTo>
                        <a:pt x="231" y="539"/>
                      </a:lnTo>
                      <a:lnTo>
                        <a:pt x="231" y="540"/>
                      </a:lnTo>
                      <a:lnTo>
                        <a:pt x="230" y="540"/>
                      </a:lnTo>
                      <a:lnTo>
                        <a:pt x="230" y="542"/>
                      </a:lnTo>
                      <a:lnTo>
                        <a:pt x="228" y="542"/>
                      </a:lnTo>
                      <a:lnTo>
                        <a:pt x="228" y="543"/>
                      </a:lnTo>
                      <a:lnTo>
                        <a:pt x="228" y="544"/>
                      </a:lnTo>
                      <a:lnTo>
                        <a:pt x="227" y="544"/>
                      </a:lnTo>
                      <a:lnTo>
                        <a:pt x="227" y="546"/>
                      </a:lnTo>
                      <a:lnTo>
                        <a:pt x="226" y="547"/>
                      </a:lnTo>
                      <a:lnTo>
                        <a:pt x="224" y="548"/>
                      </a:lnTo>
                      <a:lnTo>
                        <a:pt x="224" y="550"/>
                      </a:lnTo>
                      <a:lnTo>
                        <a:pt x="223" y="551"/>
                      </a:lnTo>
                      <a:lnTo>
                        <a:pt x="223" y="552"/>
                      </a:lnTo>
                      <a:lnTo>
                        <a:pt x="222" y="552"/>
                      </a:lnTo>
                      <a:lnTo>
                        <a:pt x="222" y="554"/>
                      </a:lnTo>
                      <a:lnTo>
                        <a:pt x="221" y="555"/>
                      </a:lnTo>
                      <a:lnTo>
                        <a:pt x="219" y="556"/>
                      </a:lnTo>
                      <a:lnTo>
                        <a:pt x="219" y="559"/>
                      </a:lnTo>
                      <a:lnTo>
                        <a:pt x="218" y="560"/>
                      </a:lnTo>
                      <a:lnTo>
                        <a:pt x="217" y="562"/>
                      </a:lnTo>
                      <a:lnTo>
                        <a:pt x="215" y="563"/>
                      </a:lnTo>
                      <a:lnTo>
                        <a:pt x="215" y="564"/>
                      </a:lnTo>
                      <a:lnTo>
                        <a:pt x="214" y="566"/>
                      </a:lnTo>
                      <a:lnTo>
                        <a:pt x="214" y="567"/>
                      </a:lnTo>
                      <a:lnTo>
                        <a:pt x="213" y="567"/>
                      </a:lnTo>
                      <a:lnTo>
                        <a:pt x="213" y="568"/>
                      </a:lnTo>
                      <a:lnTo>
                        <a:pt x="211" y="570"/>
                      </a:lnTo>
                      <a:lnTo>
                        <a:pt x="210" y="571"/>
                      </a:lnTo>
                      <a:lnTo>
                        <a:pt x="210" y="572"/>
                      </a:lnTo>
                      <a:lnTo>
                        <a:pt x="209" y="572"/>
                      </a:lnTo>
                      <a:lnTo>
                        <a:pt x="209" y="574"/>
                      </a:lnTo>
                      <a:lnTo>
                        <a:pt x="207" y="575"/>
                      </a:lnTo>
                      <a:lnTo>
                        <a:pt x="207" y="576"/>
                      </a:lnTo>
                      <a:lnTo>
                        <a:pt x="206" y="576"/>
                      </a:lnTo>
                      <a:lnTo>
                        <a:pt x="206" y="578"/>
                      </a:lnTo>
                      <a:lnTo>
                        <a:pt x="205" y="579"/>
                      </a:lnTo>
                      <a:lnTo>
                        <a:pt x="203" y="580"/>
                      </a:lnTo>
                      <a:lnTo>
                        <a:pt x="203" y="582"/>
                      </a:lnTo>
                      <a:lnTo>
                        <a:pt x="202" y="582"/>
                      </a:lnTo>
                      <a:lnTo>
                        <a:pt x="202" y="583"/>
                      </a:lnTo>
                      <a:lnTo>
                        <a:pt x="201" y="584"/>
                      </a:lnTo>
                      <a:lnTo>
                        <a:pt x="199" y="584"/>
                      </a:lnTo>
                      <a:lnTo>
                        <a:pt x="199" y="586"/>
                      </a:lnTo>
                      <a:lnTo>
                        <a:pt x="198" y="587"/>
                      </a:lnTo>
                      <a:lnTo>
                        <a:pt x="197" y="588"/>
                      </a:lnTo>
                      <a:lnTo>
                        <a:pt x="197" y="590"/>
                      </a:lnTo>
                      <a:lnTo>
                        <a:pt x="195" y="591"/>
                      </a:lnTo>
                      <a:lnTo>
                        <a:pt x="194" y="592"/>
                      </a:lnTo>
                      <a:lnTo>
                        <a:pt x="193" y="594"/>
                      </a:lnTo>
                      <a:lnTo>
                        <a:pt x="193" y="595"/>
                      </a:lnTo>
                      <a:lnTo>
                        <a:pt x="191" y="596"/>
                      </a:lnTo>
                      <a:lnTo>
                        <a:pt x="190" y="598"/>
                      </a:lnTo>
                      <a:lnTo>
                        <a:pt x="190" y="599"/>
                      </a:lnTo>
                      <a:lnTo>
                        <a:pt x="189" y="599"/>
                      </a:lnTo>
                      <a:lnTo>
                        <a:pt x="189" y="600"/>
                      </a:lnTo>
                      <a:lnTo>
                        <a:pt x="187" y="602"/>
                      </a:lnTo>
                      <a:lnTo>
                        <a:pt x="187" y="603"/>
                      </a:lnTo>
                      <a:lnTo>
                        <a:pt x="186" y="603"/>
                      </a:lnTo>
                      <a:lnTo>
                        <a:pt x="186" y="604"/>
                      </a:lnTo>
                      <a:lnTo>
                        <a:pt x="185" y="606"/>
                      </a:lnTo>
                      <a:lnTo>
                        <a:pt x="185" y="607"/>
                      </a:lnTo>
                      <a:lnTo>
                        <a:pt x="183" y="607"/>
                      </a:lnTo>
                      <a:lnTo>
                        <a:pt x="182" y="608"/>
                      </a:lnTo>
                      <a:lnTo>
                        <a:pt x="182" y="609"/>
                      </a:lnTo>
                      <a:lnTo>
                        <a:pt x="181" y="611"/>
                      </a:lnTo>
                      <a:lnTo>
                        <a:pt x="181" y="612"/>
                      </a:lnTo>
                      <a:lnTo>
                        <a:pt x="179" y="612"/>
                      </a:lnTo>
                      <a:lnTo>
                        <a:pt x="179" y="613"/>
                      </a:lnTo>
                      <a:lnTo>
                        <a:pt x="179" y="615"/>
                      </a:lnTo>
                      <a:lnTo>
                        <a:pt x="178" y="615"/>
                      </a:lnTo>
                      <a:lnTo>
                        <a:pt x="178" y="616"/>
                      </a:lnTo>
                      <a:lnTo>
                        <a:pt x="177" y="616"/>
                      </a:lnTo>
                      <a:lnTo>
                        <a:pt x="177" y="617"/>
                      </a:lnTo>
                      <a:lnTo>
                        <a:pt x="175" y="619"/>
                      </a:lnTo>
                      <a:lnTo>
                        <a:pt x="174" y="620"/>
                      </a:lnTo>
                      <a:lnTo>
                        <a:pt x="174" y="621"/>
                      </a:lnTo>
                      <a:lnTo>
                        <a:pt x="173" y="621"/>
                      </a:lnTo>
                      <a:lnTo>
                        <a:pt x="171" y="623"/>
                      </a:lnTo>
                      <a:lnTo>
                        <a:pt x="170" y="624"/>
                      </a:lnTo>
                      <a:lnTo>
                        <a:pt x="170" y="625"/>
                      </a:lnTo>
                      <a:lnTo>
                        <a:pt x="169" y="625"/>
                      </a:lnTo>
                      <a:lnTo>
                        <a:pt x="169" y="627"/>
                      </a:lnTo>
                      <a:lnTo>
                        <a:pt x="167" y="627"/>
                      </a:lnTo>
                      <a:lnTo>
                        <a:pt x="166" y="628"/>
                      </a:lnTo>
                      <a:lnTo>
                        <a:pt x="165" y="629"/>
                      </a:lnTo>
                      <a:lnTo>
                        <a:pt x="163" y="631"/>
                      </a:lnTo>
                      <a:lnTo>
                        <a:pt x="162" y="632"/>
                      </a:lnTo>
                      <a:lnTo>
                        <a:pt x="161" y="633"/>
                      </a:lnTo>
                      <a:lnTo>
                        <a:pt x="159" y="635"/>
                      </a:lnTo>
                      <a:lnTo>
                        <a:pt x="158" y="636"/>
                      </a:lnTo>
                      <a:lnTo>
                        <a:pt x="157" y="637"/>
                      </a:lnTo>
                      <a:lnTo>
                        <a:pt x="155" y="637"/>
                      </a:lnTo>
                      <a:lnTo>
                        <a:pt x="155" y="639"/>
                      </a:lnTo>
                      <a:lnTo>
                        <a:pt x="154" y="640"/>
                      </a:lnTo>
                      <a:lnTo>
                        <a:pt x="153" y="640"/>
                      </a:lnTo>
                      <a:lnTo>
                        <a:pt x="151" y="641"/>
                      </a:lnTo>
                      <a:lnTo>
                        <a:pt x="151" y="643"/>
                      </a:lnTo>
                      <a:lnTo>
                        <a:pt x="150" y="643"/>
                      </a:lnTo>
                      <a:lnTo>
                        <a:pt x="150" y="644"/>
                      </a:lnTo>
                      <a:lnTo>
                        <a:pt x="149" y="644"/>
                      </a:lnTo>
                      <a:lnTo>
                        <a:pt x="147" y="645"/>
                      </a:lnTo>
                      <a:lnTo>
                        <a:pt x="146" y="647"/>
                      </a:lnTo>
                      <a:lnTo>
                        <a:pt x="145" y="648"/>
                      </a:lnTo>
                      <a:lnTo>
                        <a:pt x="143" y="648"/>
                      </a:lnTo>
                      <a:lnTo>
                        <a:pt x="143" y="649"/>
                      </a:lnTo>
                      <a:lnTo>
                        <a:pt x="142" y="651"/>
                      </a:lnTo>
                      <a:lnTo>
                        <a:pt x="141" y="652"/>
                      </a:lnTo>
                      <a:lnTo>
                        <a:pt x="140" y="652"/>
                      </a:lnTo>
                      <a:lnTo>
                        <a:pt x="138" y="653"/>
                      </a:lnTo>
                      <a:lnTo>
                        <a:pt x="137" y="655"/>
                      </a:lnTo>
                      <a:lnTo>
                        <a:pt x="136" y="656"/>
                      </a:lnTo>
                      <a:lnTo>
                        <a:pt x="134" y="657"/>
                      </a:lnTo>
                      <a:lnTo>
                        <a:pt x="133" y="659"/>
                      </a:lnTo>
                      <a:lnTo>
                        <a:pt x="130" y="660"/>
                      </a:lnTo>
                      <a:lnTo>
                        <a:pt x="129" y="661"/>
                      </a:lnTo>
                      <a:lnTo>
                        <a:pt x="128" y="663"/>
                      </a:lnTo>
                      <a:lnTo>
                        <a:pt x="126" y="664"/>
                      </a:lnTo>
                      <a:lnTo>
                        <a:pt x="124" y="665"/>
                      </a:lnTo>
                      <a:lnTo>
                        <a:pt x="122" y="667"/>
                      </a:lnTo>
                      <a:lnTo>
                        <a:pt x="121" y="668"/>
                      </a:lnTo>
                      <a:lnTo>
                        <a:pt x="120" y="669"/>
                      </a:lnTo>
                      <a:lnTo>
                        <a:pt x="118" y="671"/>
                      </a:lnTo>
                      <a:lnTo>
                        <a:pt x="117" y="671"/>
                      </a:lnTo>
                      <a:lnTo>
                        <a:pt x="116" y="672"/>
                      </a:lnTo>
                      <a:lnTo>
                        <a:pt x="116" y="673"/>
                      </a:lnTo>
                      <a:lnTo>
                        <a:pt x="114" y="673"/>
                      </a:lnTo>
                      <a:lnTo>
                        <a:pt x="113" y="675"/>
                      </a:lnTo>
                      <a:lnTo>
                        <a:pt x="112" y="676"/>
                      </a:lnTo>
                      <a:lnTo>
                        <a:pt x="110" y="677"/>
                      </a:lnTo>
                      <a:lnTo>
                        <a:pt x="109" y="677"/>
                      </a:lnTo>
                      <a:lnTo>
                        <a:pt x="108" y="679"/>
                      </a:lnTo>
                      <a:lnTo>
                        <a:pt x="106" y="680"/>
                      </a:lnTo>
                      <a:lnTo>
                        <a:pt x="105" y="681"/>
                      </a:lnTo>
                      <a:lnTo>
                        <a:pt x="104" y="681"/>
                      </a:lnTo>
                      <a:lnTo>
                        <a:pt x="104" y="682"/>
                      </a:lnTo>
                      <a:lnTo>
                        <a:pt x="102" y="682"/>
                      </a:lnTo>
                      <a:lnTo>
                        <a:pt x="101" y="684"/>
                      </a:lnTo>
                      <a:lnTo>
                        <a:pt x="100" y="685"/>
                      </a:lnTo>
                      <a:lnTo>
                        <a:pt x="98" y="685"/>
                      </a:lnTo>
                      <a:lnTo>
                        <a:pt x="97" y="686"/>
                      </a:lnTo>
                      <a:lnTo>
                        <a:pt x="96" y="688"/>
                      </a:lnTo>
                      <a:lnTo>
                        <a:pt x="94" y="689"/>
                      </a:lnTo>
                      <a:lnTo>
                        <a:pt x="92" y="690"/>
                      </a:lnTo>
                      <a:lnTo>
                        <a:pt x="90" y="692"/>
                      </a:lnTo>
                      <a:lnTo>
                        <a:pt x="89" y="693"/>
                      </a:lnTo>
                      <a:lnTo>
                        <a:pt x="86" y="694"/>
                      </a:lnTo>
                      <a:lnTo>
                        <a:pt x="85" y="696"/>
                      </a:lnTo>
                      <a:lnTo>
                        <a:pt x="82" y="697"/>
                      </a:lnTo>
                      <a:lnTo>
                        <a:pt x="81" y="698"/>
                      </a:lnTo>
                      <a:lnTo>
                        <a:pt x="80" y="700"/>
                      </a:lnTo>
                      <a:lnTo>
                        <a:pt x="77" y="701"/>
                      </a:lnTo>
                      <a:lnTo>
                        <a:pt x="76" y="701"/>
                      </a:lnTo>
                      <a:lnTo>
                        <a:pt x="74" y="702"/>
                      </a:lnTo>
                      <a:lnTo>
                        <a:pt x="73" y="704"/>
                      </a:lnTo>
                      <a:lnTo>
                        <a:pt x="72" y="705"/>
                      </a:lnTo>
                      <a:lnTo>
                        <a:pt x="70" y="705"/>
                      </a:lnTo>
                      <a:lnTo>
                        <a:pt x="69" y="706"/>
                      </a:lnTo>
                      <a:lnTo>
                        <a:pt x="68" y="706"/>
                      </a:lnTo>
                      <a:lnTo>
                        <a:pt x="68" y="708"/>
                      </a:lnTo>
                      <a:lnTo>
                        <a:pt x="66" y="709"/>
                      </a:lnTo>
                      <a:lnTo>
                        <a:pt x="65" y="709"/>
                      </a:lnTo>
                      <a:lnTo>
                        <a:pt x="64" y="710"/>
                      </a:lnTo>
                      <a:lnTo>
                        <a:pt x="63" y="710"/>
                      </a:lnTo>
                      <a:lnTo>
                        <a:pt x="63" y="712"/>
                      </a:lnTo>
                      <a:lnTo>
                        <a:pt x="61" y="712"/>
                      </a:lnTo>
                      <a:lnTo>
                        <a:pt x="60" y="713"/>
                      </a:lnTo>
                      <a:lnTo>
                        <a:pt x="59" y="714"/>
                      </a:lnTo>
                      <a:lnTo>
                        <a:pt x="57" y="714"/>
                      </a:lnTo>
                      <a:lnTo>
                        <a:pt x="56" y="716"/>
                      </a:lnTo>
                      <a:lnTo>
                        <a:pt x="55" y="717"/>
                      </a:lnTo>
                      <a:lnTo>
                        <a:pt x="53" y="717"/>
                      </a:lnTo>
                      <a:lnTo>
                        <a:pt x="52" y="718"/>
                      </a:lnTo>
                      <a:lnTo>
                        <a:pt x="51" y="720"/>
                      </a:lnTo>
                      <a:lnTo>
                        <a:pt x="49" y="721"/>
                      </a:lnTo>
                      <a:lnTo>
                        <a:pt x="47" y="722"/>
                      </a:lnTo>
                      <a:lnTo>
                        <a:pt x="45" y="724"/>
                      </a:lnTo>
                      <a:lnTo>
                        <a:pt x="44" y="725"/>
                      </a:lnTo>
                      <a:lnTo>
                        <a:pt x="41" y="726"/>
                      </a:lnTo>
                      <a:lnTo>
                        <a:pt x="40" y="728"/>
                      </a:lnTo>
                      <a:lnTo>
                        <a:pt x="37" y="729"/>
                      </a:lnTo>
                      <a:lnTo>
                        <a:pt x="36" y="730"/>
                      </a:lnTo>
                      <a:lnTo>
                        <a:pt x="33" y="732"/>
                      </a:lnTo>
                      <a:lnTo>
                        <a:pt x="32" y="733"/>
                      </a:lnTo>
                      <a:lnTo>
                        <a:pt x="31" y="734"/>
                      </a:lnTo>
                      <a:lnTo>
                        <a:pt x="29" y="736"/>
                      </a:lnTo>
                      <a:lnTo>
                        <a:pt x="28" y="736"/>
                      </a:lnTo>
                      <a:lnTo>
                        <a:pt x="27" y="737"/>
                      </a:lnTo>
                      <a:lnTo>
                        <a:pt x="25" y="738"/>
                      </a:lnTo>
                      <a:lnTo>
                        <a:pt x="24" y="738"/>
                      </a:lnTo>
                      <a:lnTo>
                        <a:pt x="23" y="740"/>
                      </a:lnTo>
                      <a:lnTo>
                        <a:pt x="23" y="741"/>
                      </a:lnTo>
                      <a:lnTo>
                        <a:pt x="21" y="741"/>
                      </a:lnTo>
                      <a:lnTo>
                        <a:pt x="20" y="742"/>
                      </a:lnTo>
                      <a:lnTo>
                        <a:pt x="19" y="742"/>
                      </a:lnTo>
                      <a:lnTo>
                        <a:pt x="19" y="744"/>
                      </a:lnTo>
                      <a:lnTo>
                        <a:pt x="17" y="744"/>
                      </a:lnTo>
                      <a:lnTo>
                        <a:pt x="16" y="745"/>
                      </a:lnTo>
                      <a:lnTo>
                        <a:pt x="15" y="745"/>
                      </a:lnTo>
                      <a:lnTo>
                        <a:pt x="13" y="746"/>
                      </a:lnTo>
                      <a:lnTo>
                        <a:pt x="12" y="746"/>
                      </a:lnTo>
                      <a:lnTo>
                        <a:pt x="11" y="748"/>
                      </a:lnTo>
                      <a:lnTo>
                        <a:pt x="9" y="748"/>
                      </a:lnTo>
                      <a:lnTo>
                        <a:pt x="8" y="749"/>
                      </a:lnTo>
                      <a:lnTo>
                        <a:pt x="7" y="750"/>
                      </a:lnTo>
                      <a:lnTo>
                        <a:pt x="5" y="750"/>
                      </a:lnTo>
                      <a:lnTo>
                        <a:pt x="4" y="752"/>
                      </a:lnTo>
                      <a:lnTo>
                        <a:pt x="3" y="752"/>
                      </a:lnTo>
                      <a:lnTo>
                        <a:pt x="1" y="753"/>
                      </a:lnTo>
                      <a:lnTo>
                        <a:pt x="0" y="75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4" name="Freeform 651"/>
                <p:cNvSpPr>
                  <a:spLocks noChangeAspect="1"/>
                </p:cNvSpPr>
                <p:nvPr/>
              </p:nvSpPr>
              <p:spPr bwMode="auto">
                <a:xfrm>
                  <a:off x="2783" y="1238"/>
                  <a:ext cx="149" cy="377"/>
                </a:xfrm>
                <a:custGeom>
                  <a:avLst/>
                  <a:gdLst>
                    <a:gd name="T0" fmla="*/ 0 w 298"/>
                    <a:gd name="T1" fmla="*/ 37 h 754"/>
                    <a:gd name="T2" fmla="*/ 0 w 298"/>
                    <a:gd name="T3" fmla="*/ 63 h 754"/>
                    <a:gd name="T4" fmla="*/ 0 w 298"/>
                    <a:gd name="T5" fmla="*/ 77 h 754"/>
                    <a:gd name="T6" fmla="*/ 1 w 298"/>
                    <a:gd name="T7" fmla="*/ 83 h 754"/>
                    <a:gd name="T8" fmla="*/ 1 w 298"/>
                    <a:gd name="T9" fmla="*/ 86 h 754"/>
                    <a:gd name="T10" fmla="*/ 1 w 298"/>
                    <a:gd name="T11" fmla="*/ 89 h 754"/>
                    <a:gd name="T12" fmla="*/ 1 w 298"/>
                    <a:gd name="T13" fmla="*/ 91 h 754"/>
                    <a:gd name="T14" fmla="*/ 1 w 298"/>
                    <a:gd name="T15" fmla="*/ 93 h 754"/>
                    <a:gd name="T16" fmla="*/ 1 w 298"/>
                    <a:gd name="T17" fmla="*/ 95 h 754"/>
                    <a:gd name="T18" fmla="*/ 1 w 298"/>
                    <a:gd name="T19" fmla="*/ 97 h 754"/>
                    <a:gd name="T20" fmla="*/ 2 w 298"/>
                    <a:gd name="T21" fmla="*/ 100 h 754"/>
                    <a:gd name="T22" fmla="*/ 2 w 298"/>
                    <a:gd name="T23" fmla="*/ 102 h 754"/>
                    <a:gd name="T24" fmla="*/ 3 w 298"/>
                    <a:gd name="T25" fmla="*/ 104 h 754"/>
                    <a:gd name="T26" fmla="*/ 4 w 298"/>
                    <a:gd name="T27" fmla="*/ 107 h 754"/>
                    <a:gd name="T28" fmla="*/ 5 w 298"/>
                    <a:gd name="T29" fmla="*/ 110 h 754"/>
                    <a:gd name="T30" fmla="*/ 6 w 298"/>
                    <a:gd name="T31" fmla="*/ 113 h 754"/>
                    <a:gd name="T32" fmla="*/ 6 w 298"/>
                    <a:gd name="T33" fmla="*/ 115 h 754"/>
                    <a:gd name="T34" fmla="*/ 7 w 298"/>
                    <a:gd name="T35" fmla="*/ 117 h 754"/>
                    <a:gd name="T36" fmla="*/ 9 w 298"/>
                    <a:gd name="T37" fmla="*/ 119 h 754"/>
                    <a:gd name="T38" fmla="*/ 10 w 298"/>
                    <a:gd name="T39" fmla="*/ 122 h 754"/>
                    <a:gd name="T40" fmla="*/ 11 w 298"/>
                    <a:gd name="T41" fmla="*/ 124 h 754"/>
                    <a:gd name="T42" fmla="*/ 12 w 298"/>
                    <a:gd name="T43" fmla="*/ 126 h 754"/>
                    <a:gd name="T44" fmla="*/ 13 w 298"/>
                    <a:gd name="T45" fmla="*/ 129 h 754"/>
                    <a:gd name="T46" fmla="*/ 14 w 298"/>
                    <a:gd name="T47" fmla="*/ 132 h 754"/>
                    <a:gd name="T48" fmla="*/ 17 w 298"/>
                    <a:gd name="T49" fmla="*/ 134 h 754"/>
                    <a:gd name="T50" fmla="*/ 18 w 298"/>
                    <a:gd name="T51" fmla="*/ 135 h 754"/>
                    <a:gd name="T52" fmla="*/ 19 w 298"/>
                    <a:gd name="T53" fmla="*/ 137 h 754"/>
                    <a:gd name="T54" fmla="*/ 19 w 298"/>
                    <a:gd name="T55" fmla="*/ 139 h 754"/>
                    <a:gd name="T56" fmla="*/ 20 w 298"/>
                    <a:gd name="T57" fmla="*/ 141 h 754"/>
                    <a:gd name="T58" fmla="*/ 21 w 298"/>
                    <a:gd name="T59" fmla="*/ 142 h 754"/>
                    <a:gd name="T60" fmla="*/ 22 w 298"/>
                    <a:gd name="T61" fmla="*/ 144 h 754"/>
                    <a:gd name="T62" fmla="*/ 23 w 298"/>
                    <a:gd name="T63" fmla="*/ 145 h 754"/>
                    <a:gd name="T64" fmla="*/ 24 w 298"/>
                    <a:gd name="T65" fmla="*/ 146 h 754"/>
                    <a:gd name="T66" fmla="*/ 25 w 298"/>
                    <a:gd name="T67" fmla="*/ 148 h 754"/>
                    <a:gd name="T68" fmla="*/ 26 w 298"/>
                    <a:gd name="T69" fmla="*/ 149 h 754"/>
                    <a:gd name="T70" fmla="*/ 27 w 298"/>
                    <a:gd name="T71" fmla="*/ 150 h 754"/>
                    <a:gd name="T72" fmla="*/ 28 w 298"/>
                    <a:gd name="T73" fmla="*/ 151 h 754"/>
                    <a:gd name="T74" fmla="*/ 29 w 298"/>
                    <a:gd name="T75" fmla="*/ 152 h 754"/>
                    <a:gd name="T76" fmla="*/ 30 w 298"/>
                    <a:gd name="T77" fmla="*/ 154 h 754"/>
                    <a:gd name="T78" fmla="*/ 31 w 298"/>
                    <a:gd name="T79" fmla="*/ 155 h 754"/>
                    <a:gd name="T80" fmla="*/ 33 w 298"/>
                    <a:gd name="T81" fmla="*/ 156 h 754"/>
                    <a:gd name="T82" fmla="*/ 34 w 298"/>
                    <a:gd name="T83" fmla="*/ 158 h 754"/>
                    <a:gd name="T84" fmla="*/ 36 w 298"/>
                    <a:gd name="T85" fmla="*/ 160 h 754"/>
                    <a:gd name="T86" fmla="*/ 37 w 298"/>
                    <a:gd name="T87" fmla="*/ 161 h 754"/>
                    <a:gd name="T88" fmla="*/ 38 w 298"/>
                    <a:gd name="T89" fmla="*/ 162 h 754"/>
                    <a:gd name="T90" fmla="*/ 40 w 298"/>
                    <a:gd name="T91" fmla="*/ 164 h 754"/>
                    <a:gd name="T92" fmla="*/ 42 w 298"/>
                    <a:gd name="T93" fmla="*/ 166 h 754"/>
                    <a:gd name="T94" fmla="*/ 44 w 298"/>
                    <a:gd name="T95" fmla="*/ 168 h 754"/>
                    <a:gd name="T96" fmla="*/ 46 w 298"/>
                    <a:gd name="T97" fmla="*/ 169 h 754"/>
                    <a:gd name="T98" fmla="*/ 48 w 298"/>
                    <a:gd name="T99" fmla="*/ 171 h 754"/>
                    <a:gd name="T100" fmla="*/ 50 w 298"/>
                    <a:gd name="T101" fmla="*/ 172 h 754"/>
                    <a:gd name="T102" fmla="*/ 53 w 298"/>
                    <a:gd name="T103" fmla="*/ 174 h 754"/>
                    <a:gd name="T104" fmla="*/ 56 w 298"/>
                    <a:gd name="T105" fmla="*/ 176 h 754"/>
                    <a:gd name="T106" fmla="*/ 58 w 298"/>
                    <a:gd name="T107" fmla="*/ 178 h 754"/>
                    <a:gd name="T108" fmla="*/ 60 w 298"/>
                    <a:gd name="T109" fmla="*/ 179 h 754"/>
                    <a:gd name="T110" fmla="*/ 62 w 298"/>
                    <a:gd name="T111" fmla="*/ 181 h 754"/>
                    <a:gd name="T112" fmla="*/ 66 w 298"/>
                    <a:gd name="T113" fmla="*/ 183 h 754"/>
                    <a:gd name="T114" fmla="*/ 68 w 298"/>
                    <a:gd name="T115" fmla="*/ 185 h 754"/>
                    <a:gd name="T116" fmla="*/ 70 w 298"/>
                    <a:gd name="T117" fmla="*/ 186 h 754"/>
                    <a:gd name="T118" fmla="*/ 72 w 298"/>
                    <a:gd name="T119" fmla="*/ 187 h 754"/>
                    <a:gd name="T120" fmla="*/ 74 w 298"/>
                    <a:gd name="T121" fmla="*/ 188 h 7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98"/>
                    <a:gd name="T184" fmla="*/ 0 h 754"/>
                    <a:gd name="T185" fmla="*/ 298 w 298"/>
                    <a:gd name="T186" fmla="*/ 754 h 75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98" h="754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0" y="56"/>
                      </a:lnTo>
                      <a:lnTo>
                        <a:pt x="0" y="81"/>
                      </a:lnTo>
                      <a:lnTo>
                        <a:pt x="0" y="105"/>
                      </a:lnTo>
                      <a:lnTo>
                        <a:pt x="0" y="128"/>
                      </a:lnTo>
                      <a:lnTo>
                        <a:pt x="0" y="148"/>
                      </a:lnTo>
                      <a:lnTo>
                        <a:pt x="0" y="166"/>
                      </a:lnTo>
                      <a:lnTo>
                        <a:pt x="0" y="185"/>
                      </a:lnTo>
                      <a:lnTo>
                        <a:pt x="0" y="201"/>
                      </a:lnTo>
                      <a:lnTo>
                        <a:pt x="0" y="215"/>
                      </a:lnTo>
                      <a:lnTo>
                        <a:pt x="0" y="229"/>
                      </a:lnTo>
                      <a:lnTo>
                        <a:pt x="0" y="242"/>
                      </a:lnTo>
                      <a:lnTo>
                        <a:pt x="0" y="252"/>
                      </a:lnTo>
                      <a:lnTo>
                        <a:pt x="0" y="263"/>
                      </a:lnTo>
                      <a:lnTo>
                        <a:pt x="0" y="272"/>
                      </a:lnTo>
                      <a:lnTo>
                        <a:pt x="0" y="280"/>
                      </a:lnTo>
                      <a:lnTo>
                        <a:pt x="0" y="288"/>
                      </a:lnTo>
                      <a:lnTo>
                        <a:pt x="0" y="295"/>
                      </a:lnTo>
                      <a:lnTo>
                        <a:pt x="0" y="302"/>
                      </a:lnTo>
                      <a:lnTo>
                        <a:pt x="0" y="307"/>
                      </a:lnTo>
                      <a:lnTo>
                        <a:pt x="0" y="311"/>
                      </a:lnTo>
                      <a:lnTo>
                        <a:pt x="0" y="315"/>
                      </a:lnTo>
                      <a:lnTo>
                        <a:pt x="0" y="319"/>
                      </a:lnTo>
                      <a:lnTo>
                        <a:pt x="0" y="323"/>
                      </a:lnTo>
                      <a:lnTo>
                        <a:pt x="0" y="325"/>
                      </a:lnTo>
                      <a:lnTo>
                        <a:pt x="1" y="328"/>
                      </a:lnTo>
                      <a:lnTo>
                        <a:pt x="1" y="329"/>
                      </a:lnTo>
                      <a:lnTo>
                        <a:pt x="1" y="332"/>
                      </a:lnTo>
                      <a:lnTo>
                        <a:pt x="1" y="335"/>
                      </a:lnTo>
                      <a:lnTo>
                        <a:pt x="1" y="336"/>
                      </a:lnTo>
                      <a:lnTo>
                        <a:pt x="1" y="339"/>
                      </a:lnTo>
                      <a:lnTo>
                        <a:pt x="1" y="340"/>
                      </a:lnTo>
                      <a:lnTo>
                        <a:pt x="1" y="343"/>
                      </a:lnTo>
                      <a:lnTo>
                        <a:pt x="1" y="344"/>
                      </a:lnTo>
                      <a:lnTo>
                        <a:pt x="1" y="347"/>
                      </a:lnTo>
                      <a:lnTo>
                        <a:pt x="1" y="348"/>
                      </a:lnTo>
                      <a:lnTo>
                        <a:pt x="2" y="349"/>
                      </a:lnTo>
                      <a:lnTo>
                        <a:pt x="2" y="351"/>
                      </a:lnTo>
                      <a:lnTo>
                        <a:pt x="2" y="352"/>
                      </a:lnTo>
                      <a:lnTo>
                        <a:pt x="2" y="353"/>
                      </a:lnTo>
                      <a:lnTo>
                        <a:pt x="2" y="355"/>
                      </a:lnTo>
                      <a:lnTo>
                        <a:pt x="2" y="356"/>
                      </a:lnTo>
                      <a:lnTo>
                        <a:pt x="2" y="357"/>
                      </a:lnTo>
                      <a:lnTo>
                        <a:pt x="2" y="359"/>
                      </a:lnTo>
                      <a:lnTo>
                        <a:pt x="2" y="360"/>
                      </a:lnTo>
                      <a:lnTo>
                        <a:pt x="2" y="361"/>
                      </a:lnTo>
                      <a:lnTo>
                        <a:pt x="2" y="363"/>
                      </a:lnTo>
                      <a:lnTo>
                        <a:pt x="4" y="364"/>
                      </a:lnTo>
                      <a:lnTo>
                        <a:pt x="4" y="365"/>
                      </a:lnTo>
                      <a:lnTo>
                        <a:pt x="4" y="367"/>
                      </a:lnTo>
                      <a:lnTo>
                        <a:pt x="4" y="368"/>
                      </a:lnTo>
                      <a:lnTo>
                        <a:pt x="4" y="369"/>
                      </a:lnTo>
                      <a:lnTo>
                        <a:pt x="4" y="371"/>
                      </a:lnTo>
                      <a:lnTo>
                        <a:pt x="4" y="372"/>
                      </a:lnTo>
                      <a:lnTo>
                        <a:pt x="4" y="373"/>
                      </a:lnTo>
                      <a:lnTo>
                        <a:pt x="5" y="375"/>
                      </a:lnTo>
                      <a:lnTo>
                        <a:pt x="5" y="376"/>
                      </a:lnTo>
                      <a:lnTo>
                        <a:pt x="5" y="379"/>
                      </a:lnTo>
                      <a:lnTo>
                        <a:pt x="5" y="380"/>
                      </a:lnTo>
                      <a:lnTo>
                        <a:pt x="5" y="381"/>
                      </a:lnTo>
                      <a:lnTo>
                        <a:pt x="5" y="384"/>
                      </a:lnTo>
                      <a:lnTo>
                        <a:pt x="6" y="385"/>
                      </a:lnTo>
                      <a:lnTo>
                        <a:pt x="6" y="388"/>
                      </a:lnTo>
                      <a:lnTo>
                        <a:pt x="6" y="389"/>
                      </a:lnTo>
                      <a:lnTo>
                        <a:pt x="6" y="390"/>
                      </a:lnTo>
                      <a:lnTo>
                        <a:pt x="6" y="393"/>
                      </a:lnTo>
                      <a:lnTo>
                        <a:pt x="8" y="394"/>
                      </a:lnTo>
                      <a:lnTo>
                        <a:pt x="8" y="396"/>
                      </a:lnTo>
                      <a:lnTo>
                        <a:pt x="8" y="397"/>
                      </a:lnTo>
                      <a:lnTo>
                        <a:pt x="8" y="398"/>
                      </a:lnTo>
                      <a:lnTo>
                        <a:pt x="8" y="400"/>
                      </a:lnTo>
                      <a:lnTo>
                        <a:pt x="8" y="401"/>
                      </a:lnTo>
                      <a:lnTo>
                        <a:pt x="9" y="402"/>
                      </a:lnTo>
                      <a:lnTo>
                        <a:pt x="9" y="404"/>
                      </a:lnTo>
                      <a:lnTo>
                        <a:pt x="9" y="405"/>
                      </a:lnTo>
                      <a:lnTo>
                        <a:pt x="9" y="406"/>
                      </a:lnTo>
                      <a:lnTo>
                        <a:pt x="10" y="408"/>
                      </a:lnTo>
                      <a:lnTo>
                        <a:pt x="10" y="409"/>
                      </a:lnTo>
                      <a:lnTo>
                        <a:pt x="10" y="410"/>
                      </a:lnTo>
                      <a:lnTo>
                        <a:pt x="10" y="412"/>
                      </a:lnTo>
                      <a:lnTo>
                        <a:pt x="12" y="413"/>
                      </a:lnTo>
                      <a:lnTo>
                        <a:pt x="12" y="414"/>
                      </a:lnTo>
                      <a:lnTo>
                        <a:pt x="12" y="416"/>
                      </a:lnTo>
                      <a:lnTo>
                        <a:pt x="12" y="417"/>
                      </a:lnTo>
                      <a:lnTo>
                        <a:pt x="13" y="420"/>
                      </a:lnTo>
                      <a:lnTo>
                        <a:pt x="13" y="421"/>
                      </a:lnTo>
                      <a:lnTo>
                        <a:pt x="14" y="422"/>
                      </a:lnTo>
                      <a:lnTo>
                        <a:pt x="14" y="424"/>
                      </a:lnTo>
                      <a:lnTo>
                        <a:pt x="14" y="426"/>
                      </a:lnTo>
                      <a:lnTo>
                        <a:pt x="16" y="428"/>
                      </a:lnTo>
                      <a:lnTo>
                        <a:pt x="16" y="430"/>
                      </a:lnTo>
                      <a:lnTo>
                        <a:pt x="17" y="433"/>
                      </a:lnTo>
                      <a:lnTo>
                        <a:pt x="17" y="434"/>
                      </a:lnTo>
                      <a:lnTo>
                        <a:pt x="18" y="437"/>
                      </a:lnTo>
                      <a:lnTo>
                        <a:pt x="18" y="440"/>
                      </a:lnTo>
                      <a:lnTo>
                        <a:pt x="20" y="441"/>
                      </a:lnTo>
                      <a:lnTo>
                        <a:pt x="20" y="442"/>
                      </a:lnTo>
                      <a:lnTo>
                        <a:pt x="21" y="445"/>
                      </a:lnTo>
                      <a:lnTo>
                        <a:pt x="21" y="446"/>
                      </a:lnTo>
                      <a:lnTo>
                        <a:pt x="21" y="448"/>
                      </a:lnTo>
                      <a:lnTo>
                        <a:pt x="22" y="449"/>
                      </a:lnTo>
                      <a:lnTo>
                        <a:pt x="22" y="450"/>
                      </a:lnTo>
                      <a:lnTo>
                        <a:pt x="24" y="452"/>
                      </a:lnTo>
                      <a:lnTo>
                        <a:pt x="24" y="453"/>
                      </a:lnTo>
                      <a:lnTo>
                        <a:pt x="24" y="454"/>
                      </a:lnTo>
                      <a:lnTo>
                        <a:pt x="25" y="456"/>
                      </a:lnTo>
                      <a:lnTo>
                        <a:pt x="25" y="457"/>
                      </a:lnTo>
                      <a:lnTo>
                        <a:pt x="26" y="458"/>
                      </a:lnTo>
                      <a:lnTo>
                        <a:pt x="26" y="459"/>
                      </a:lnTo>
                      <a:lnTo>
                        <a:pt x="26" y="461"/>
                      </a:lnTo>
                      <a:lnTo>
                        <a:pt x="28" y="462"/>
                      </a:lnTo>
                      <a:lnTo>
                        <a:pt x="28" y="463"/>
                      </a:lnTo>
                      <a:lnTo>
                        <a:pt x="29" y="465"/>
                      </a:lnTo>
                      <a:lnTo>
                        <a:pt x="29" y="466"/>
                      </a:lnTo>
                      <a:lnTo>
                        <a:pt x="30" y="467"/>
                      </a:lnTo>
                      <a:lnTo>
                        <a:pt x="30" y="469"/>
                      </a:lnTo>
                      <a:lnTo>
                        <a:pt x="32" y="471"/>
                      </a:lnTo>
                      <a:lnTo>
                        <a:pt x="33" y="473"/>
                      </a:lnTo>
                      <a:lnTo>
                        <a:pt x="33" y="474"/>
                      </a:lnTo>
                      <a:lnTo>
                        <a:pt x="34" y="475"/>
                      </a:lnTo>
                      <a:lnTo>
                        <a:pt x="36" y="478"/>
                      </a:lnTo>
                      <a:lnTo>
                        <a:pt x="36" y="479"/>
                      </a:lnTo>
                      <a:lnTo>
                        <a:pt x="37" y="482"/>
                      </a:lnTo>
                      <a:lnTo>
                        <a:pt x="38" y="483"/>
                      </a:lnTo>
                      <a:lnTo>
                        <a:pt x="38" y="485"/>
                      </a:lnTo>
                      <a:lnTo>
                        <a:pt x="40" y="487"/>
                      </a:lnTo>
                      <a:lnTo>
                        <a:pt x="41" y="489"/>
                      </a:lnTo>
                      <a:lnTo>
                        <a:pt x="41" y="490"/>
                      </a:lnTo>
                      <a:lnTo>
                        <a:pt x="42" y="491"/>
                      </a:lnTo>
                      <a:lnTo>
                        <a:pt x="42" y="493"/>
                      </a:lnTo>
                      <a:lnTo>
                        <a:pt x="44" y="494"/>
                      </a:lnTo>
                      <a:lnTo>
                        <a:pt x="44" y="495"/>
                      </a:lnTo>
                      <a:lnTo>
                        <a:pt x="45" y="497"/>
                      </a:lnTo>
                      <a:lnTo>
                        <a:pt x="45" y="498"/>
                      </a:lnTo>
                      <a:lnTo>
                        <a:pt x="46" y="499"/>
                      </a:lnTo>
                      <a:lnTo>
                        <a:pt x="46" y="501"/>
                      </a:lnTo>
                      <a:lnTo>
                        <a:pt x="48" y="502"/>
                      </a:lnTo>
                      <a:lnTo>
                        <a:pt x="48" y="503"/>
                      </a:lnTo>
                      <a:lnTo>
                        <a:pt x="49" y="505"/>
                      </a:lnTo>
                      <a:lnTo>
                        <a:pt x="49" y="506"/>
                      </a:lnTo>
                      <a:lnTo>
                        <a:pt x="50" y="506"/>
                      </a:lnTo>
                      <a:lnTo>
                        <a:pt x="50" y="507"/>
                      </a:lnTo>
                      <a:lnTo>
                        <a:pt x="50" y="509"/>
                      </a:lnTo>
                      <a:lnTo>
                        <a:pt x="51" y="510"/>
                      </a:lnTo>
                      <a:lnTo>
                        <a:pt x="51" y="511"/>
                      </a:lnTo>
                      <a:lnTo>
                        <a:pt x="53" y="513"/>
                      </a:lnTo>
                      <a:lnTo>
                        <a:pt x="54" y="514"/>
                      </a:lnTo>
                      <a:lnTo>
                        <a:pt x="54" y="515"/>
                      </a:lnTo>
                      <a:lnTo>
                        <a:pt x="55" y="517"/>
                      </a:lnTo>
                      <a:lnTo>
                        <a:pt x="55" y="518"/>
                      </a:lnTo>
                      <a:lnTo>
                        <a:pt x="57" y="519"/>
                      </a:lnTo>
                      <a:lnTo>
                        <a:pt x="58" y="522"/>
                      </a:lnTo>
                      <a:lnTo>
                        <a:pt x="59" y="523"/>
                      </a:lnTo>
                      <a:lnTo>
                        <a:pt x="59" y="525"/>
                      </a:lnTo>
                      <a:lnTo>
                        <a:pt x="61" y="527"/>
                      </a:lnTo>
                      <a:lnTo>
                        <a:pt x="62" y="529"/>
                      </a:lnTo>
                      <a:lnTo>
                        <a:pt x="62" y="530"/>
                      </a:lnTo>
                      <a:lnTo>
                        <a:pt x="63" y="531"/>
                      </a:lnTo>
                      <a:lnTo>
                        <a:pt x="63" y="532"/>
                      </a:lnTo>
                      <a:lnTo>
                        <a:pt x="65" y="534"/>
                      </a:lnTo>
                      <a:lnTo>
                        <a:pt x="66" y="535"/>
                      </a:lnTo>
                      <a:lnTo>
                        <a:pt x="66" y="536"/>
                      </a:lnTo>
                      <a:lnTo>
                        <a:pt x="66" y="538"/>
                      </a:lnTo>
                      <a:lnTo>
                        <a:pt x="67" y="538"/>
                      </a:lnTo>
                      <a:lnTo>
                        <a:pt x="67" y="539"/>
                      </a:lnTo>
                      <a:lnTo>
                        <a:pt x="69" y="540"/>
                      </a:lnTo>
                      <a:lnTo>
                        <a:pt x="69" y="542"/>
                      </a:lnTo>
                      <a:lnTo>
                        <a:pt x="70" y="542"/>
                      </a:lnTo>
                      <a:lnTo>
                        <a:pt x="70" y="543"/>
                      </a:lnTo>
                      <a:lnTo>
                        <a:pt x="71" y="544"/>
                      </a:lnTo>
                      <a:lnTo>
                        <a:pt x="71" y="546"/>
                      </a:lnTo>
                      <a:lnTo>
                        <a:pt x="73" y="547"/>
                      </a:lnTo>
                      <a:lnTo>
                        <a:pt x="74" y="548"/>
                      </a:lnTo>
                      <a:lnTo>
                        <a:pt x="74" y="550"/>
                      </a:lnTo>
                      <a:lnTo>
                        <a:pt x="75" y="551"/>
                      </a:lnTo>
                      <a:lnTo>
                        <a:pt x="75" y="552"/>
                      </a:lnTo>
                      <a:lnTo>
                        <a:pt x="77" y="552"/>
                      </a:lnTo>
                      <a:lnTo>
                        <a:pt x="78" y="554"/>
                      </a:lnTo>
                      <a:lnTo>
                        <a:pt x="78" y="555"/>
                      </a:lnTo>
                      <a:lnTo>
                        <a:pt x="79" y="556"/>
                      </a:lnTo>
                      <a:lnTo>
                        <a:pt x="81" y="559"/>
                      </a:lnTo>
                      <a:lnTo>
                        <a:pt x="81" y="560"/>
                      </a:lnTo>
                      <a:lnTo>
                        <a:pt x="82" y="562"/>
                      </a:lnTo>
                      <a:lnTo>
                        <a:pt x="83" y="563"/>
                      </a:lnTo>
                      <a:lnTo>
                        <a:pt x="83" y="564"/>
                      </a:lnTo>
                      <a:lnTo>
                        <a:pt x="85" y="566"/>
                      </a:lnTo>
                      <a:lnTo>
                        <a:pt x="85" y="567"/>
                      </a:lnTo>
                      <a:lnTo>
                        <a:pt x="86" y="567"/>
                      </a:lnTo>
                      <a:lnTo>
                        <a:pt x="86" y="568"/>
                      </a:lnTo>
                      <a:lnTo>
                        <a:pt x="87" y="568"/>
                      </a:lnTo>
                      <a:lnTo>
                        <a:pt x="87" y="570"/>
                      </a:lnTo>
                      <a:lnTo>
                        <a:pt x="89" y="571"/>
                      </a:lnTo>
                      <a:lnTo>
                        <a:pt x="89" y="572"/>
                      </a:lnTo>
                      <a:lnTo>
                        <a:pt x="90" y="572"/>
                      </a:lnTo>
                      <a:lnTo>
                        <a:pt x="90" y="574"/>
                      </a:lnTo>
                      <a:lnTo>
                        <a:pt x="91" y="575"/>
                      </a:lnTo>
                      <a:lnTo>
                        <a:pt x="91" y="576"/>
                      </a:lnTo>
                      <a:lnTo>
                        <a:pt x="93" y="576"/>
                      </a:lnTo>
                      <a:lnTo>
                        <a:pt x="93" y="578"/>
                      </a:lnTo>
                      <a:lnTo>
                        <a:pt x="94" y="578"/>
                      </a:lnTo>
                      <a:lnTo>
                        <a:pt x="94" y="579"/>
                      </a:lnTo>
                      <a:lnTo>
                        <a:pt x="95" y="580"/>
                      </a:lnTo>
                      <a:lnTo>
                        <a:pt x="95" y="582"/>
                      </a:lnTo>
                      <a:lnTo>
                        <a:pt x="97" y="582"/>
                      </a:lnTo>
                      <a:lnTo>
                        <a:pt x="97" y="583"/>
                      </a:lnTo>
                      <a:lnTo>
                        <a:pt x="98" y="584"/>
                      </a:lnTo>
                      <a:lnTo>
                        <a:pt x="99" y="584"/>
                      </a:lnTo>
                      <a:lnTo>
                        <a:pt x="99" y="586"/>
                      </a:lnTo>
                      <a:lnTo>
                        <a:pt x="101" y="587"/>
                      </a:lnTo>
                      <a:lnTo>
                        <a:pt x="102" y="588"/>
                      </a:lnTo>
                      <a:lnTo>
                        <a:pt x="102" y="590"/>
                      </a:lnTo>
                      <a:lnTo>
                        <a:pt x="103" y="590"/>
                      </a:lnTo>
                      <a:lnTo>
                        <a:pt x="103" y="591"/>
                      </a:lnTo>
                      <a:lnTo>
                        <a:pt x="105" y="592"/>
                      </a:lnTo>
                      <a:lnTo>
                        <a:pt x="106" y="594"/>
                      </a:lnTo>
                      <a:lnTo>
                        <a:pt x="106" y="595"/>
                      </a:lnTo>
                      <a:lnTo>
                        <a:pt x="107" y="595"/>
                      </a:lnTo>
                      <a:lnTo>
                        <a:pt x="107" y="596"/>
                      </a:lnTo>
                      <a:lnTo>
                        <a:pt x="109" y="596"/>
                      </a:lnTo>
                      <a:lnTo>
                        <a:pt x="109" y="598"/>
                      </a:lnTo>
                      <a:lnTo>
                        <a:pt x="110" y="599"/>
                      </a:lnTo>
                      <a:lnTo>
                        <a:pt x="110" y="600"/>
                      </a:lnTo>
                      <a:lnTo>
                        <a:pt x="111" y="600"/>
                      </a:lnTo>
                      <a:lnTo>
                        <a:pt x="111" y="602"/>
                      </a:lnTo>
                      <a:lnTo>
                        <a:pt x="113" y="603"/>
                      </a:lnTo>
                      <a:lnTo>
                        <a:pt x="113" y="604"/>
                      </a:lnTo>
                      <a:lnTo>
                        <a:pt x="114" y="606"/>
                      </a:lnTo>
                      <a:lnTo>
                        <a:pt x="115" y="607"/>
                      </a:lnTo>
                      <a:lnTo>
                        <a:pt x="117" y="608"/>
                      </a:lnTo>
                      <a:lnTo>
                        <a:pt x="117" y="609"/>
                      </a:lnTo>
                      <a:lnTo>
                        <a:pt x="118" y="611"/>
                      </a:lnTo>
                      <a:lnTo>
                        <a:pt x="118" y="612"/>
                      </a:lnTo>
                      <a:lnTo>
                        <a:pt x="119" y="612"/>
                      </a:lnTo>
                      <a:lnTo>
                        <a:pt x="119" y="613"/>
                      </a:lnTo>
                      <a:lnTo>
                        <a:pt x="121" y="615"/>
                      </a:lnTo>
                      <a:lnTo>
                        <a:pt x="121" y="616"/>
                      </a:lnTo>
                      <a:lnTo>
                        <a:pt x="122" y="616"/>
                      </a:lnTo>
                      <a:lnTo>
                        <a:pt x="122" y="617"/>
                      </a:lnTo>
                      <a:lnTo>
                        <a:pt x="123" y="617"/>
                      </a:lnTo>
                      <a:lnTo>
                        <a:pt x="123" y="619"/>
                      </a:lnTo>
                      <a:lnTo>
                        <a:pt x="125" y="620"/>
                      </a:lnTo>
                      <a:lnTo>
                        <a:pt x="126" y="621"/>
                      </a:lnTo>
                      <a:lnTo>
                        <a:pt x="127" y="623"/>
                      </a:lnTo>
                      <a:lnTo>
                        <a:pt x="129" y="624"/>
                      </a:lnTo>
                      <a:lnTo>
                        <a:pt x="129" y="625"/>
                      </a:lnTo>
                      <a:lnTo>
                        <a:pt x="130" y="625"/>
                      </a:lnTo>
                      <a:lnTo>
                        <a:pt x="131" y="627"/>
                      </a:lnTo>
                      <a:lnTo>
                        <a:pt x="132" y="628"/>
                      </a:lnTo>
                      <a:lnTo>
                        <a:pt x="134" y="629"/>
                      </a:lnTo>
                      <a:lnTo>
                        <a:pt x="135" y="629"/>
                      </a:lnTo>
                      <a:lnTo>
                        <a:pt x="135" y="631"/>
                      </a:lnTo>
                      <a:lnTo>
                        <a:pt x="136" y="632"/>
                      </a:lnTo>
                      <a:lnTo>
                        <a:pt x="138" y="633"/>
                      </a:lnTo>
                      <a:lnTo>
                        <a:pt x="139" y="635"/>
                      </a:lnTo>
                      <a:lnTo>
                        <a:pt x="140" y="636"/>
                      </a:lnTo>
                      <a:lnTo>
                        <a:pt x="142" y="637"/>
                      </a:lnTo>
                      <a:lnTo>
                        <a:pt x="143" y="637"/>
                      </a:lnTo>
                      <a:lnTo>
                        <a:pt x="144" y="639"/>
                      </a:lnTo>
                      <a:lnTo>
                        <a:pt x="144" y="640"/>
                      </a:lnTo>
                      <a:lnTo>
                        <a:pt x="146" y="640"/>
                      </a:lnTo>
                      <a:lnTo>
                        <a:pt x="147" y="641"/>
                      </a:lnTo>
                      <a:lnTo>
                        <a:pt x="147" y="643"/>
                      </a:lnTo>
                      <a:lnTo>
                        <a:pt x="148" y="643"/>
                      </a:lnTo>
                      <a:lnTo>
                        <a:pt x="150" y="644"/>
                      </a:lnTo>
                      <a:lnTo>
                        <a:pt x="151" y="645"/>
                      </a:lnTo>
                      <a:lnTo>
                        <a:pt x="152" y="647"/>
                      </a:lnTo>
                      <a:lnTo>
                        <a:pt x="154" y="647"/>
                      </a:lnTo>
                      <a:lnTo>
                        <a:pt x="154" y="648"/>
                      </a:lnTo>
                      <a:lnTo>
                        <a:pt x="155" y="648"/>
                      </a:lnTo>
                      <a:lnTo>
                        <a:pt x="155" y="649"/>
                      </a:lnTo>
                      <a:lnTo>
                        <a:pt x="156" y="651"/>
                      </a:lnTo>
                      <a:lnTo>
                        <a:pt x="158" y="651"/>
                      </a:lnTo>
                      <a:lnTo>
                        <a:pt x="158" y="652"/>
                      </a:lnTo>
                      <a:lnTo>
                        <a:pt x="159" y="652"/>
                      </a:lnTo>
                      <a:lnTo>
                        <a:pt x="160" y="653"/>
                      </a:lnTo>
                      <a:lnTo>
                        <a:pt x="162" y="655"/>
                      </a:lnTo>
                      <a:lnTo>
                        <a:pt x="163" y="655"/>
                      </a:lnTo>
                      <a:lnTo>
                        <a:pt x="164" y="656"/>
                      </a:lnTo>
                      <a:lnTo>
                        <a:pt x="166" y="657"/>
                      </a:lnTo>
                      <a:lnTo>
                        <a:pt x="167" y="659"/>
                      </a:lnTo>
                      <a:lnTo>
                        <a:pt x="168" y="660"/>
                      </a:lnTo>
                      <a:lnTo>
                        <a:pt x="170" y="661"/>
                      </a:lnTo>
                      <a:lnTo>
                        <a:pt x="171" y="663"/>
                      </a:lnTo>
                      <a:lnTo>
                        <a:pt x="174" y="664"/>
                      </a:lnTo>
                      <a:lnTo>
                        <a:pt x="175" y="665"/>
                      </a:lnTo>
                      <a:lnTo>
                        <a:pt x="176" y="667"/>
                      </a:lnTo>
                      <a:lnTo>
                        <a:pt x="178" y="668"/>
                      </a:lnTo>
                      <a:lnTo>
                        <a:pt x="179" y="669"/>
                      </a:lnTo>
                      <a:lnTo>
                        <a:pt x="180" y="671"/>
                      </a:lnTo>
                      <a:lnTo>
                        <a:pt x="182" y="671"/>
                      </a:lnTo>
                      <a:lnTo>
                        <a:pt x="183" y="672"/>
                      </a:lnTo>
                      <a:lnTo>
                        <a:pt x="184" y="673"/>
                      </a:lnTo>
                      <a:lnTo>
                        <a:pt x="186" y="675"/>
                      </a:lnTo>
                      <a:lnTo>
                        <a:pt x="187" y="676"/>
                      </a:lnTo>
                      <a:lnTo>
                        <a:pt x="188" y="676"/>
                      </a:lnTo>
                      <a:lnTo>
                        <a:pt x="188" y="677"/>
                      </a:lnTo>
                      <a:lnTo>
                        <a:pt x="190" y="677"/>
                      </a:lnTo>
                      <a:lnTo>
                        <a:pt x="191" y="679"/>
                      </a:lnTo>
                      <a:lnTo>
                        <a:pt x="192" y="679"/>
                      </a:lnTo>
                      <a:lnTo>
                        <a:pt x="192" y="680"/>
                      </a:lnTo>
                      <a:lnTo>
                        <a:pt x="194" y="681"/>
                      </a:lnTo>
                      <a:lnTo>
                        <a:pt x="195" y="681"/>
                      </a:lnTo>
                      <a:lnTo>
                        <a:pt x="196" y="682"/>
                      </a:lnTo>
                      <a:lnTo>
                        <a:pt x="198" y="682"/>
                      </a:lnTo>
                      <a:lnTo>
                        <a:pt x="198" y="684"/>
                      </a:lnTo>
                      <a:lnTo>
                        <a:pt x="199" y="685"/>
                      </a:lnTo>
                      <a:lnTo>
                        <a:pt x="200" y="685"/>
                      </a:lnTo>
                      <a:lnTo>
                        <a:pt x="202" y="686"/>
                      </a:lnTo>
                      <a:lnTo>
                        <a:pt x="204" y="688"/>
                      </a:lnTo>
                      <a:lnTo>
                        <a:pt x="206" y="689"/>
                      </a:lnTo>
                      <a:lnTo>
                        <a:pt x="207" y="690"/>
                      </a:lnTo>
                      <a:lnTo>
                        <a:pt x="208" y="692"/>
                      </a:lnTo>
                      <a:lnTo>
                        <a:pt x="211" y="693"/>
                      </a:lnTo>
                      <a:lnTo>
                        <a:pt x="212" y="694"/>
                      </a:lnTo>
                      <a:lnTo>
                        <a:pt x="215" y="696"/>
                      </a:lnTo>
                      <a:lnTo>
                        <a:pt x="216" y="697"/>
                      </a:lnTo>
                      <a:lnTo>
                        <a:pt x="219" y="698"/>
                      </a:lnTo>
                      <a:lnTo>
                        <a:pt x="220" y="700"/>
                      </a:lnTo>
                      <a:lnTo>
                        <a:pt x="221" y="701"/>
                      </a:lnTo>
                      <a:lnTo>
                        <a:pt x="223" y="701"/>
                      </a:lnTo>
                      <a:lnTo>
                        <a:pt x="224" y="702"/>
                      </a:lnTo>
                      <a:lnTo>
                        <a:pt x="225" y="704"/>
                      </a:lnTo>
                      <a:lnTo>
                        <a:pt x="227" y="705"/>
                      </a:lnTo>
                      <a:lnTo>
                        <a:pt x="228" y="705"/>
                      </a:lnTo>
                      <a:lnTo>
                        <a:pt x="229" y="706"/>
                      </a:lnTo>
                      <a:lnTo>
                        <a:pt x="231" y="706"/>
                      </a:lnTo>
                      <a:lnTo>
                        <a:pt x="232" y="708"/>
                      </a:lnTo>
                      <a:lnTo>
                        <a:pt x="232" y="709"/>
                      </a:lnTo>
                      <a:lnTo>
                        <a:pt x="233" y="709"/>
                      </a:lnTo>
                      <a:lnTo>
                        <a:pt x="235" y="710"/>
                      </a:lnTo>
                      <a:lnTo>
                        <a:pt x="236" y="710"/>
                      </a:lnTo>
                      <a:lnTo>
                        <a:pt x="237" y="712"/>
                      </a:lnTo>
                      <a:lnTo>
                        <a:pt x="239" y="713"/>
                      </a:lnTo>
                      <a:lnTo>
                        <a:pt x="240" y="714"/>
                      </a:lnTo>
                      <a:lnTo>
                        <a:pt x="241" y="714"/>
                      </a:lnTo>
                      <a:lnTo>
                        <a:pt x="243" y="716"/>
                      </a:lnTo>
                      <a:lnTo>
                        <a:pt x="244" y="717"/>
                      </a:lnTo>
                      <a:lnTo>
                        <a:pt x="245" y="717"/>
                      </a:lnTo>
                      <a:lnTo>
                        <a:pt x="247" y="718"/>
                      </a:lnTo>
                      <a:lnTo>
                        <a:pt x="248" y="720"/>
                      </a:lnTo>
                      <a:lnTo>
                        <a:pt x="249" y="721"/>
                      </a:lnTo>
                      <a:lnTo>
                        <a:pt x="252" y="722"/>
                      </a:lnTo>
                      <a:lnTo>
                        <a:pt x="253" y="724"/>
                      </a:lnTo>
                      <a:lnTo>
                        <a:pt x="256" y="725"/>
                      </a:lnTo>
                      <a:lnTo>
                        <a:pt x="257" y="726"/>
                      </a:lnTo>
                      <a:lnTo>
                        <a:pt x="260" y="728"/>
                      </a:lnTo>
                      <a:lnTo>
                        <a:pt x="261" y="729"/>
                      </a:lnTo>
                      <a:lnTo>
                        <a:pt x="263" y="730"/>
                      </a:lnTo>
                      <a:lnTo>
                        <a:pt x="265" y="732"/>
                      </a:lnTo>
                      <a:lnTo>
                        <a:pt x="267" y="733"/>
                      </a:lnTo>
                      <a:lnTo>
                        <a:pt x="268" y="734"/>
                      </a:lnTo>
                      <a:lnTo>
                        <a:pt x="269" y="736"/>
                      </a:lnTo>
                      <a:lnTo>
                        <a:pt x="271" y="736"/>
                      </a:lnTo>
                      <a:lnTo>
                        <a:pt x="272" y="737"/>
                      </a:lnTo>
                      <a:lnTo>
                        <a:pt x="273" y="738"/>
                      </a:lnTo>
                      <a:lnTo>
                        <a:pt x="275" y="738"/>
                      </a:lnTo>
                      <a:lnTo>
                        <a:pt x="276" y="740"/>
                      </a:lnTo>
                      <a:lnTo>
                        <a:pt x="277" y="741"/>
                      </a:lnTo>
                      <a:lnTo>
                        <a:pt x="279" y="742"/>
                      </a:lnTo>
                      <a:lnTo>
                        <a:pt x="280" y="742"/>
                      </a:lnTo>
                      <a:lnTo>
                        <a:pt x="281" y="744"/>
                      </a:lnTo>
                      <a:lnTo>
                        <a:pt x="283" y="745"/>
                      </a:lnTo>
                      <a:lnTo>
                        <a:pt x="284" y="745"/>
                      </a:lnTo>
                      <a:lnTo>
                        <a:pt x="285" y="745"/>
                      </a:lnTo>
                      <a:lnTo>
                        <a:pt x="285" y="746"/>
                      </a:lnTo>
                      <a:lnTo>
                        <a:pt x="286" y="746"/>
                      </a:lnTo>
                      <a:lnTo>
                        <a:pt x="288" y="748"/>
                      </a:lnTo>
                      <a:lnTo>
                        <a:pt x="289" y="748"/>
                      </a:lnTo>
                      <a:lnTo>
                        <a:pt x="290" y="749"/>
                      </a:lnTo>
                      <a:lnTo>
                        <a:pt x="292" y="750"/>
                      </a:lnTo>
                      <a:lnTo>
                        <a:pt x="293" y="750"/>
                      </a:lnTo>
                      <a:lnTo>
                        <a:pt x="294" y="752"/>
                      </a:lnTo>
                      <a:lnTo>
                        <a:pt x="296" y="752"/>
                      </a:lnTo>
                      <a:lnTo>
                        <a:pt x="297" y="753"/>
                      </a:lnTo>
                      <a:lnTo>
                        <a:pt x="298" y="75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5" name="Freeform 652"/>
                <p:cNvSpPr>
                  <a:spLocks noChangeAspect="1"/>
                </p:cNvSpPr>
                <p:nvPr/>
              </p:nvSpPr>
              <p:spPr bwMode="auto">
                <a:xfrm>
                  <a:off x="2932" y="1234"/>
                  <a:ext cx="151" cy="45"/>
                </a:xfrm>
                <a:custGeom>
                  <a:avLst/>
                  <a:gdLst>
                    <a:gd name="T0" fmla="*/ 74 w 302"/>
                    <a:gd name="T1" fmla="*/ 1 h 91"/>
                    <a:gd name="T2" fmla="*/ 71 w 302"/>
                    <a:gd name="T3" fmla="*/ 3 h 91"/>
                    <a:gd name="T4" fmla="*/ 69 w 302"/>
                    <a:gd name="T5" fmla="*/ 4 h 91"/>
                    <a:gd name="T6" fmla="*/ 68 w 302"/>
                    <a:gd name="T7" fmla="*/ 4 h 91"/>
                    <a:gd name="T8" fmla="*/ 67 w 302"/>
                    <a:gd name="T9" fmla="*/ 5 h 91"/>
                    <a:gd name="T10" fmla="*/ 65 w 302"/>
                    <a:gd name="T11" fmla="*/ 6 h 91"/>
                    <a:gd name="T12" fmla="*/ 63 w 302"/>
                    <a:gd name="T13" fmla="*/ 6 h 91"/>
                    <a:gd name="T14" fmla="*/ 62 w 302"/>
                    <a:gd name="T15" fmla="*/ 7 h 91"/>
                    <a:gd name="T16" fmla="*/ 60 w 302"/>
                    <a:gd name="T17" fmla="*/ 7 h 91"/>
                    <a:gd name="T18" fmla="*/ 59 w 302"/>
                    <a:gd name="T19" fmla="*/ 8 h 91"/>
                    <a:gd name="T20" fmla="*/ 58 w 302"/>
                    <a:gd name="T21" fmla="*/ 8 h 91"/>
                    <a:gd name="T22" fmla="*/ 57 w 302"/>
                    <a:gd name="T23" fmla="*/ 9 h 91"/>
                    <a:gd name="T24" fmla="*/ 56 w 302"/>
                    <a:gd name="T25" fmla="*/ 9 h 91"/>
                    <a:gd name="T26" fmla="*/ 55 w 302"/>
                    <a:gd name="T27" fmla="*/ 10 h 91"/>
                    <a:gd name="T28" fmla="*/ 54 w 302"/>
                    <a:gd name="T29" fmla="*/ 10 h 91"/>
                    <a:gd name="T30" fmla="*/ 52 w 302"/>
                    <a:gd name="T31" fmla="*/ 11 h 91"/>
                    <a:gd name="T32" fmla="*/ 51 w 302"/>
                    <a:gd name="T33" fmla="*/ 11 h 91"/>
                    <a:gd name="T34" fmla="*/ 49 w 302"/>
                    <a:gd name="T35" fmla="*/ 12 h 91"/>
                    <a:gd name="T36" fmla="*/ 47 w 302"/>
                    <a:gd name="T37" fmla="*/ 12 h 91"/>
                    <a:gd name="T38" fmla="*/ 46 w 302"/>
                    <a:gd name="T39" fmla="*/ 13 h 91"/>
                    <a:gd name="T40" fmla="*/ 45 w 302"/>
                    <a:gd name="T41" fmla="*/ 13 h 91"/>
                    <a:gd name="T42" fmla="*/ 44 w 302"/>
                    <a:gd name="T43" fmla="*/ 14 h 91"/>
                    <a:gd name="T44" fmla="*/ 43 w 302"/>
                    <a:gd name="T45" fmla="*/ 14 h 91"/>
                    <a:gd name="T46" fmla="*/ 41 w 302"/>
                    <a:gd name="T47" fmla="*/ 15 h 91"/>
                    <a:gd name="T48" fmla="*/ 40 w 302"/>
                    <a:gd name="T49" fmla="*/ 15 h 91"/>
                    <a:gd name="T50" fmla="*/ 38 w 302"/>
                    <a:gd name="T51" fmla="*/ 16 h 91"/>
                    <a:gd name="T52" fmla="*/ 37 w 302"/>
                    <a:gd name="T53" fmla="*/ 16 h 91"/>
                    <a:gd name="T54" fmla="*/ 36 w 302"/>
                    <a:gd name="T55" fmla="*/ 16 h 91"/>
                    <a:gd name="T56" fmla="*/ 35 w 302"/>
                    <a:gd name="T57" fmla="*/ 17 h 91"/>
                    <a:gd name="T58" fmla="*/ 33 w 302"/>
                    <a:gd name="T59" fmla="*/ 17 h 91"/>
                    <a:gd name="T60" fmla="*/ 32 w 302"/>
                    <a:gd name="T61" fmla="*/ 18 h 91"/>
                    <a:gd name="T62" fmla="*/ 30 w 302"/>
                    <a:gd name="T63" fmla="*/ 18 h 91"/>
                    <a:gd name="T64" fmla="*/ 28 w 302"/>
                    <a:gd name="T65" fmla="*/ 19 h 91"/>
                    <a:gd name="T66" fmla="*/ 27 w 302"/>
                    <a:gd name="T67" fmla="*/ 19 h 91"/>
                    <a:gd name="T68" fmla="*/ 25 w 302"/>
                    <a:gd name="T69" fmla="*/ 20 h 91"/>
                    <a:gd name="T70" fmla="*/ 24 w 302"/>
                    <a:gd name="T71" fmla="*/ 20 h 91"/>
                    <a:gd name="T72" fmla="*/ 23 w 302"/>
                    <a:gd name="T73" fmla="*/ 20 h 91"/>
                    <a:gd name="T74" fmla="*/ 22 w 302"/>
                    <a:gd name="T75" fmla="*/ 20 h 91"/>
                    <a:gd name="T76" fmla="*/ 21 w 302"/>
                    <a:gd name="T77" fmla="*/ 20 h 91"/>
                    <a:gd name="T78" fmla="*/ 19 w 302"/>
                    <a:gd name="T79" fmla="*/ 21 h 91"/>
                    <a:gd name="T80" fmla="*/ 19 w 302"/>
                    <a:gd name="T81" fmla="*/ 21 h 91"/>
                    <a:gd name="T82" fmla="*/ 17 w 302"/>
                    <a:gd name="T83" fmla="*/ 21 h 91"/>
                    <a:gd name="T84" fmla="*/ 15 w 302"/>
                    <a:gd name="T85" fmla="*/ 21 h 91"/>
                    <a:gd name="T86" fmla="*/ 14 w 302"/>
                    <a:gd name="T87" fmla="*/ 21 h 91"/>
                    <a:gd name="T88" fmla="*/ 13 w 302"/>
                    <a:gd name="T89" fmla="*/ 21 h 91"/>
                    <a:gd name="T90" fmla="*/ 12 w 302"/>
                    <a:gd name="T91" fmla="*/ 21 h 91"/>
                    <a:gd name="T92" fmla="*/ 12 w 302"/>
                    <a:gd name="T93" fmla="*/ 21 h 91"/>
                    <a:gd name="T94" fmla="*/ 11 w 302"/>
                    <a:gd name="T95" fmla="*/ 21 h 91"/>
                    <a:gd name="T96" fmla="*/ 10 w 302"/>
                    <a:gd name="T97" fmla="*/ 22 h 91"/>
                    <a:gd name="T98" fmla="*/ 9 w 302"/>
                    <a:gd name="T99" fmla="*/ 22 h 91"/>
                    <a:gd name="T100" fmla="*/ 9 w 302"/>
                    <a:gd name="T101" fmla="*/ 22 h 91"/>
                    <a:gd name="T102" fmla="*/ 8 w 302"/>
                    <a:gd name="T103" fmla="*/ 22 h 91"/>
                    <a:gd name="T104" fmla="*/ 7 w 302"/>
                    <a:gd name="T105" fmla="*/ 22 h 91"/>
                    <a:gd name="T106" fmla="*/ 6 w 302"/>
                    <a:gd name="T107" fmla="*/ 22 h 91"/>
                    <a:gd name="T108" fmla="*/ 5 w 302"/>
                    <a:gd name="T109" fmla="*/ 22 h 91"/>
                    <a:gd name="T110" fmla="*/ 3 w 302"/>
                    <a:gd name="T111" fmla="*/ 22 h 91"/>
                    <a:gd name="T112" fmla="*/ 2 w 302"/>
                    <a:gd name="T113" fmla="*/ 22 h 9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2"/>
                    <a:gd name="T172" fmla="*/ 0 h 91"/>
                    <a:gd name="T173" fmla="*/ 302 w 302"/>
                    <a:gd name="T174" fmla="*/ 91 h 9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2" h="91">
                      <a:moveTo>
                        <a:pt x="302" y="0"/>
                      </a:moveTo>
                      <a:lnTo>
                        <a:pt x="299" y="3"/>
                      </a:lnTo>
                      <a:lnTo>
                        <a:pt x="295" y="4"/>
                      </a:lnTo>
                      <a:lnTo>
                        <a:pt x="293" y="6"/>
                      </a:lnTo>
                      <a:lnTo>
                        <a:pt x="290" y="8"/>
                      </a:lnTo>
                      <a:lnTo>
                        <a:pt x="287" y="10"/>
                      </a:lnTo>
                      <a:lnTo>
                        <a:pt x="286" y="11"/>
                      </a:lnTo>
                      <a:lnTo>
                        <a:pt x="283" y="12"/>
                      </a:lnTo>
                      <a:lnTo>
                        <a:pt x="281" y="12"/>
                      </a:lnTo>
                      <a:lnTo>
                        <a:pt x="279" y="14"/>
                      </a:lnTo>
                      <a:lnTo>
                        <a:pt x="277" y="15"/>
                      </a:lnTo>
                      <a:lnTo>
                        <a:pt x="275" y="16"/>
                      </a:lnTo>
                      <a:lnTo>
                        <a:pt x="274" y="16"/>
                      </a:lnTo>
                      <a:lnTo>
                        <a:pt x="273" y="18"/>
                      </a:lnTo>
                      <a:lnTo>
                        <a:pt x="271" y="19"/>
                      </a:lnTo>
                      <a:lnTo>
                        <a:pt x="270" y="19"/>
                      </a:lnTo>
                      <a:lnTo>
                        <a:pt x="269" y="20"/>
                      </a:lnTo>
                      <a:lnTo>
                        <a:pt x="267" y="20"/>
                      </a:lnTo>
                      <a:lnTo>
                        <a:pt x="266" y="22"/>
                      </a:lnTo>
                      <a:lnTo>
                        <a:pt x="265" y="22"/>
                      </a:lnTo>
                      <a:lnTo>
                        <a:pt x="263" y="22"/>
                      </a:lnTo>
                      <a:lnTo>
                        <a:pt x="262" y="23"/>
                      </a:lnTo>
                      <a:lnTo>
                        <a:pt x="261" y="23"/>
                      </a:lnTo>
                      <a:lnTo>
                        <a:pt x="259" y="24"/>
                      </a:lnTo>
                      <a:lnTo>
                        <a:pt x="258" y="24"/>
                      </a:lnTo>
                      <a:lnTo>
                        <a:pt x="258" y="26"/>
                      </a:lnTo>
                      <a:lnTo>
                        <a:pt x="257" y="26"/>
                      </a:lnTo>
                      <a:lnTo>
                        <a:pt x="255" y="26"/>
                      </a:lnTo>
                      <a:lnTo>
                        <a:pt x="253" y="27"/>
                      </a:lnTo>
                      <a:lnTo>
                        <a:pt x="251" y="27"/>
                      </a:lnTo>
                      <a:lnTo>
                        <a:pt x="250" y="28"/>
                      </a:lnTo>
                      <a:lnTo>
                        <a:pt x="249" y="28"/>
                      </a:lnTo>
                      <a:lnTo>
                        <a:pt x="247" y="29"/>
                      </a:lnTo>
                      <a:lnTo>
                        <a:pt x="245" y="29"/>
                      </a:lnTo>
                      <a:lnTo>
                        <a:pt x="243" y="31"/>
                      </a:lnTo>
                      <a:lnTo>
                        <a:pt x="242" y="31"/>
                      </a:lnTo>
                      <a:lnTo>
                        <a:pt x="241" y="32"/>
                      </a:lnTo>
                      <a:lnTo>
                        <a:pt x="239" y="32"/>
                      </a:lnTo>
                      <a:lnTo>
                        <a:pt x="238" y="33"/>
                      </a:lnTo>
                      <a:lnTo>
                        <a:pt x="237" y="33"/>
                      </a:lnTo>
                      <a:lnTo>
                        <a:pt x="235" y="33"/>
                      </a:lnTo>
                      <a:lnTo>
                        <a:pt x="234" y="35"/>
                      </a:lnTo>
                      <a:lnTo>
                        <a:pt x="233" y="35"/>
                      </a:lnTo>
                      <a:lnTo>
                        <a:pt x="231" y="36"/>
                      </a:lnTo>
                      <a:lnTo>
                        <a:pt x="230" y="36"/>
                      </a:lnTo>
                      <a:lnTo>
                        <a:pt x="229" y="36"/>
                      </a:lnTo>
                      <a:lnTo>
                        <a:pt x="227" y="37"/>
                      </a:lnTo>
                      <a:lnTo>
                        <a:pt x="226" y="37"/>
                      </a:lnTo>
                      <a:lnTo>
                        <a:pt x="225" y="39"/>
                      </a:lnTo>
                      <a:lnTo>
                        <a:pt x="224" y="39"/>
                      </a:lnTo>
                      <a:lnTo>
                        <a:pt x="222" y="39"/>
                      </a:lnTo>
                      <a:lnTo>
                        <a:pt x="221" y="40"/>
                      </a:lnTo>
                      <a:lnTo>
                        <a:pt x="220" y="40"/>
                      </a:lnTo>
                      <a:lnTo>
                        <a:pt x="218" y="40"/>
                      </a:lnTo>
                      <a:lnTo>
                        <a:pt x="217" y="41"/>
                      </a:lnTo>
                      <a:lnTo>
                        <a:pt x="216" y="41"/>
                      </a:lnTo>
                      <a:lnTo>
                        <a:pt x="214" y="43"/>
                      </a:lnTo>
                      <a:lnTo>
                        <a:pt x="213" y="43"/>
                      </a:lnTo>
                      <a:lnTo>
                        <a:pt x="212" y="44"/>
                      </a:lnTo>
                      <a:lnTo>
                        <a:pt x="209" y="44"/>
                      </a:lnTo>
                      <a:lnTo>
                        <a:pt x="208" y="45"/>
                      </a:lnTo>
                      <a:lnTo>
                        <a:pt x="205" y="45"/>
                      </a:lnTo>
                      <a:lnTo>
                        <a:pt x="204" y="47"/>
                      </a:lnTo>
                      <a:lnTo>
                        <a:pt x="201" y="47"/>
                      </a:lnTo>
                      <a:lnTo>
                        <a:pt x="200" y="48"/>
                      </a:lnTo>
                      <a:lnTo>
                        <a:pt x="198" y="48"/>
                      </a:lnTo>
                      <a:lnTo>
                        <a:pt x="196" y="49"/>
                      </a:lnTo>
                      <a:lnTo>
                        <a:pt x="194" y="49"/>
                      </a:lnTo>
                      <a:lnTo>
                        <a:pt x="193" y="51"/>
                      </a:lnTo>
                      <a:lnTo>
                        <a:pt x="192" y="51"/>
                      </a:lnTo>
                      <a:lnTo>
                        <a:pt x="190" y="51"/>
                      </a:lnTo>
                      <a:lnTo>
                        <a:pt x="189" y="52"/>
                      </a:lnTo>
                      <a:lnTo>
                        <a:pt x="188" y="52"/>
                      </a:lnTo>
                      <a:lnTo>
                        <a:pt x="186" y="52"/>
                      </a:lnTo>
                      <a:lnTo>
                        <a:pt x="186" y="53"/>
                      </a:lnTo>
                      <a:lnTo>
                        <a:pt x="185" y="53"/>
                      </a:lnTo>
                      <a:lnTo>
                        <a:pt x="184" y="53"/>
                      </a:lnTo>
                      <a:lnTo>
                        <a:pt x="182" y="55"/>
                      </a:lnTo>
                      <a:lnTo>
                        <a:pt x="181" y="55"/>
                      </a:lnTo>
                      <a:lnTo>
                        <a:pt x="180" y="55"/>
                      </a:lnTo>
                      <a:lnTo>
                        <a:pt x="178" y="56"/>
                      </a:lnTo>
                      <a:lnTo>
                        <a:pt x="177" y="56"/>
                      </a:lnTo>
                      <a:lnTo>
                        <a:pt x="176" y="56"/>
                      </a:lnTo>
                      <a:lnTo>
                        <a:pt x="174" y="57"/>
                      </a:lnTo>
                      <a:lnTo>
                        <a:pt x="173" y="57"/>
                      </a:lnTo>
                      <a:lnTo>
                        <a:pt x="172" y="57"/>
                      </a:lnTo>
                      <a:lnTo>
                        <a:pt x="170" y="57"/>
                      </a:lnTo>
                      <a:lnTo>
                        <a:pt x="169" y="59"/>
                      </a:lnTo>
                      <a:lnTo>
                        <a:pt x="168" y="59"/>
                      </a:lnTo>
                      <a:lnTo>
                        <a:pt x="165" y="60"/>
                      </a:lnTo>
                      <a:lnTo>
                        <a:pt x="164" y="60"/>
                      </a:lnTo>
                      <a:lnTo>
                        <a:pt x="161" y="61"/>
                      </a:lnTo>
                      <a:lnTo>
                        <a:pt x="160" y="61"/>
                      </a:lnTo>
                      <a:lnTo>
                        <a:pt x="157" y="63"/>
                      </a:lnTo>
                      <a:lnTo>
                        <a:pt x="156" y="63"/>
                      </a:lnTo>
                      <a:lnTo>
                        <a:pt x="153" y="63"/>
                      </a:lnTo>
                      <a:lnTo>
                        <a:pt x="152" y="64"/>
                      </a:lnTo>
                      <a:lnTo>
                        <a:pt x="150" y="64"/>
                      </a:lnTo>
                      <a:lnTo>
                        <a:pt x="149" y="65"/>
                      </a:lnTo>
                      <a:lnTo>
                        <a:pt x="148" y="65"/>
                      </a:lnTo>
                      <a:lnTo>
                        <a:pt x="146" y="65"/>
                      </a:lnTo>
                      <a:lnTo>
                        <a:pt x="145" y="67"/>
                      </a:lnTo>
                      <a:lnTo>
                        <a:pt x="144" y="67"/>
                      </a:lnTo>
                      <a:lnTo>
                        <a:pt x="143" y="67"/>
                      </a:lnTo>
                      <a:lnTo>
                        <a:pt x="141" y="67"/>
                      </a:lnTo>
                      <a:lnTo>
                        <a:pt x="140" y="68"/>
                      </a:lnTo>
                      <a:lnTo>
                        <a:pt x="139" y="68"/>
                      </a:lnTo>
                      <a:lnTo>
                        <a:pt x="137" y="68"/>
                      </a:lnTo>
                      <a:lnTo>
                        <a:pt x="136" y="69"/>
                      </a:lnTo>
                      <a:lnTo>
                        <a:pt x="135" y="69"/>
                      </a:lnTo>
                      <a:lnTo>
                        <a:pt x="133" y="69"/>
                      </a:lnTo>
                      <a:lnTo>
                        <a:pt x="132" y="69"/>
                      </a:lnTo>
                      <a:lnTo>
                        <a:pt x="132" y="71"/>
                      </a:lnTo>
                      <a:lnTo>
                        <a:pt x="131" y="71"/>
                      </a:lnTo>
                      <a:lnTo>
                        <a:pt x="129" y="71"/>
                      </a:lnTo>
                      <a:lnTo>
                        <a:pt x="128" y="72"/>
                      </a:lnTo>
                      <a:lnTo>
                        <a:pt x="127" y="72"/>
                      </a:lnTo>
                      <a:lnTo>
                        <a:pt x="125" y="72"/>
                      </a:lnTo>
                      <a:lnTo>
                        <a:pt x="123" y="73"/>
                      </a:lnTo>
                      <a:lnTo>
                        <a:pt x="121" y="73"/>
                      </a:lnTo>
                      <a:lnTo>
                        <a:pt x="120" y="73"/>
                      </a:lnTo>
                      <a:lnTo>
                        <a:pt x="119" y="75"/>
                      </a:lnTo>
                      <a:lnTo>
                        <a:pt x="116" y="75"/>
                      </a:lnTo>
                      <a:lnTo>
                        <a:pt x="113" y="76"/>
                      </a:lnTo>
                      <a:lnTo>
                        <a:pt x="112" y="76"/>
                      </a:lnTo>
                      <a:lnTo>
                        <a:pt x="109" y="77"/>
                      </a:lnTo>
                      <a:lnTo>
                        <a:pt x="108" y="77"/>
                      </a:lnTo>
                      <a:lnTo>
                        <a:pt x="107" y="79"/>
                      </a:lnTo>
                      <a:lnTo>
                        <a:pt x="105" y="79"/>
                      </a:lnTo>
                      <a:lnTo>
                        <a:pt x="103" y="79"/>
                      </a:lnTo>
                      <a:lnTo>
                        <a:pt x="101" y="80"/>
                      </a:lnTo>
                      <a:lnTo>
                        <a:pt x="100" y="80"/>
                      </a:lnTo>
                      <a:lnTo>
                        <a:pt x="99" y="80"/>
                      </a:lnTo>
                      <a:lnTo>
                        <a:pt x="97" y="80"/>
                      </a:lnTo>
                      <a:lnTo>
                        <a:pt x="97" y="81"/>
                      </a:lnTo>
                      <a:lnTo>
                        <a:pt x="96" y="81"/>
                      </a:lnTo>
                      <a:lnTo>
                        <a:pt x="95" y="81"/>
                      </a:lnTo>
                      <a:lnTo>
                        <a:pt x="93" y="81"/>
                      </a:lnTo>
                      <a:lnTo>
                        <a:pt x="92" y="81"/>
                      </a:lnTo>
                      <a:lnTo>
                        <a:pt x="92" y="83"/>
                      </a:lnTo>
                      <a:lnTo>
                        <a:pt x="91" y="83"/>
                      </a:lnTo>
                      <a:lnTo>
                        <a:pt x="89" y="83"/>
                      </a:lnTo>
                      <a:lnTo>
                        <a:pt x="88" y="83"/>
                      </a:lnTo>
                      <a:lnTo>
                        <a:pt x="87" y="83"/>
                      </a:lnTo>
                      <a:lnTo>
                        <a:pt x="85" y="83"/>
                      </a:lnTo>
                      <a:lnTo>
                        <a:pt x="84" y="83"/>
                      </a:lnTo>
                      <a:lnTo>
                        <a:pt x="83" y="83"/>
                      </a:lnTo>
                      <a:lnTo>
                        <a:pt x="81" y="84"/>
                      </a:lnTo>
                      <a:lnTo>
                        <a:pt x="80" y="84"/>
                      </a:lnTo>
                      <a:lnTo>
                        <a:pt x="79" y="84"/>
                      </a:lnTo>
                      <a:lnTo>
                        <a:pt x="77" y="84"/>
                      </a:lnTo>
                      <a:lnTo>
                        <a:pt x="76" y="84"/>
                      </a:lnTo>
                      <a:lnTo>
                        <a:pt x="75" y="84"/>
                      </a:lnTo>
                      <a:lnTo>
                        <a:pt x="73" y="84"/>
                      </a:lnTo>
                      <a:lnTo>
                        <a:pt x="71" y="84"/>
                      </a:lnTo>
                      <a:lnTo>
                        <a:pt x="69" y="84"/>
                      </a:lnTo>
                      <a:lnTo>
                        <a:pt x="68" y="84"/>
                      </a:lnTo>
                      <a:lnTo>
                        <a:pt x="66" y="85"/>
                      </a:lnTo>
                      <a:lnTo>
                        <a:pt x="64" y="85"/>
                      </a:lnTo>
                      <a:lnTo>
                        <a:pt x="63" y="85"/>
                      </a:lnTo>
                      <a:lnTo>
                        <a:pt x="62" y="85"/>
                      </a:lnTo>
                      <a:lnTo>
                        <a:pt x="60" y="85"/>
                      </a:lnTo>
                      <a:lnTo>
                        <a:pt x="59" y="85"/>
                      </a:lnTo>
                      <a:lnTo>
                        <a:pt x="58" y="85"/>
                      </a:lnTo>
                      <a:lnTo>
                        <a:pt x="56" y="85"/>
                      </a:lnTo>
                      <a:lnTo>
                        <a:pt x="55" y="85"/>
                      </a:lnTo>
                      <a:lnTo>
                        <a:pt x="54" y="85"/>
                      </a:lnTo>
                      <a:lnTo>
                        <a:pt x="52" y="87"/>
                      </a:lnTo>
                      <a:lnTo>
                        <a:pt x="51" y="87"/>
                      </a:lnTo>
                      <a:lnTo>
                        <a:pt x="50" y="87"/>
                      </a:lnTo>
                      <a:lnTo>
                        <a:pt x="48" y="87"/>
                      </a:lnTo>
                      <a:lnTo>
                        <a:pt x="47" y="87"/>
                      </a:lnTo>
                      <a:lnTo>
                        <a:pt x="46" y="87"/>
                      </a:lnTo>
                      <a:lnTo>
                        <a:pt x="44" y="88"/>
                      </a:lnTo>
                      <a:lnTo>
                        <a:pt x="43" y="88"/>
                      </a:lnTo>
                      <a:lnTo>
                        <a:pt x="42" y="88"/>
                      </a:lnTo>
                      <a:lnTo>
                        <a:pt x="40" y="88"/>
                      </a:lnTo>
                      <a:lnTo>
                        <a:pt x="39" y="88"/>
                      </a:lnTo>
                      <a:lnTo>
                        <a:pt x="38" y="89"/>
                      </a:lnTo>
                      <a:lnTo>
                        <a:pt x="36" y="89"/>
                      </a:lnTo>
                      <a:lnTo>
                        <a:pt x="35" y="89"/>
                      </a:lnTo>
                      <a:lnTo>
                        <a:pt x="34" y="89"/>
                      </a:lnTo>
                      <a:lnTo>
                        <a:pt x="32" y="89"/>
                      </a:lnTo>
                      <a:lnTo>
                        <a:pt x="31" y="89"/>
                      </a:lnTo>
                      <a:lnTo>
                        <a:pt x="30" y="89"/>
                      </a:lnTo>
                      <a:lnTo>
                        <a:pt x="30" y="91"/>
                      </a:lnTo>
                      <a:lnTo>
                        <a:pt x="28" y="91"/>
                      </a:lnTo>
                      <a:lnTo>
                        <a:pt x="27" y="91"/>
                      </a:lnTo>
                      <a:lnTo>
                        <a:pt x="26" y="91"/>
                      </a:lnTo>
                      <a:lnTo>
                        <a:pt x="24" y="91"/>
                      </a:lnTo>
                      <a:lnTo>
                        <a:pt x="23" y="91"/>
                      </a:lnTo>
                      <a:lnTo>
                        <a:pt x="22" y="91"/>
                      </a:lnTo>
                      <a:lnTo>
                        <a:pt x="20" y="91"/>
                      </a:lnTo>
                      <a:lnTo>
                        <a:pt x="19" y="91"/>
                      </a:lnTo>
                      <a:lnTo>
                        <a:pt x="18" y="91"/>
                      </a:lnTo>
                      <a:lnTo>
                        <a:pt x="16" y="91"/>
                      </a:lnTo>
                      <a:lnTo>
                        <a:pt x="15" y="89"/>
                      </a:lnTo>
                      <a:lnTo>
                        <a:pt x="14" y="89"/>
                      </a:lnTo>
                      <a:lnTo>
                        <a:pt x="12" y="89"/>
                      </a:lnTo>
                      <a:lnTo>
                        <a:pt x="10" y="89"/>
                      </a:lnTo>
                      <a:lnTo>
                        <a:pt x="8" y="89"/>
                      </a:lnTo>
                      <a:lnTo>
                        <a:pt x="6" y="89"/>
                      </a:lnTo>
                      <a:lnTo>
                        <a:pt x="3" y="89"/>
                      </a:lnTo>
                      <a:lnTo>
                        <a:pt x="0" y="89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6" name="Freeform 653"/>
                <p:cNvSpPr>
                  <a:spLocks noChangeAspect="1"/>
                </p:cNvSpPr>
                <p:nvPr/>
              </p:nvSpPr>
              <p:spPr bwMode="auto">
                <a:xfrm>
                  <a:off x="2783" y="1234"/>
                  <a:ext cx="151" cy="45"/>
                </a:xfrm>
                <a:custGeom>
                  <a:avLst/>
                  <a:gdLst>
                    <a:gd name="T0" fmla="*/ 3 w 301"/>
                    <a:gd name="T1" fmla="*/ 1 h 91"/>
                    <a:gd name="T2" fmla="*/ 5 w 301"/>
                    <a:gd name="T3" fmla="*/ 3 h 91"/>
                    <a:gd name="T4" fmla="*/ 7 w 301"/>
                    <a:gd name="T5" fmla="*/ 4 h 91"/>
                    <a:gd name="T6" fmla="*/ 9 w 301"/>
                    <a:gd name="T7" fmla="*/ 4 h 91"/>
                    <a:gd name="T8" fmla="*/ 10 w 301"/>
                    <a:gd name="T9" fmla="*/ 5 h 91"/>
                    <a:gd name="T10" fmla="*/ 11 w 301"/>
                    <a:gd name="T11" fmla="*/ 6 h 91"/>
                    <a:gd name="T12" fmla="*/ 12 w 301"/>
                    <a:gd name="T13" fmla="*/ 6 h 91"/>
                    <a:gd name="T14" fmla="*/ 14 w 301"/>
                    <a:gd name="T15" fmla="*/ 7 h 91"/>
                    <a:gd name="T16" fmla="*/ 15 w 301"/>
                    <a:gd name="T17" fmla="*/ 7 h 91"/>
                    <a:gd name="T18" fmla="*/ 16 w 301"/>
                    <a:gd name="T19" fmla="*/ 8 h 91"/>
                    <a:gd name="T20" fmla="*/ 18 w 301"/>
                    <a:gd name="T21" fmla="*/ 8 h 91"/>
                    <a:gd name="T22" fmla="*/ 19 w 301"/>
                    <a:gd name="T23" fmla="*/ 9 h 91"/>
                    <a:gd name="T24" fmla="*/ 20 w 301"/>
                    <a:gd name="T25" fmla="*/ 9 h 91"/>
                    <a:gd name="T26" fmla="*/ 21 w 301"/>
                    <a:gd name="T27" fmla="*/ 10 h 91"/>
                    <a:gd name="T28" fmla="*/ 22 w 301"/>
                    <a:gd name="T29" fmla="*/ 10 h 91"/>
                    <a:gd name="T30" fmla="*/ 24 w 301"/>
                    <a:gd name="T31" fmla="*/ 11 h 91"/>
                    <a:gd name="T32" fmla="*/ 25 w 301"/>
                    <a:gd name="T33" fmla="*/ 11 h 91"/>
                    <a:gd name="T34" fmla="*/ 27 w 301"/>
                    <a:gd name="T35" fmla="*/ 12 h 91"/>
                    <a:gd name="T36" fmla="*/ 28 w 301"/>
                    <a:gd name="T37" fmla="*/ 12 h 91"/>
                    <a:gd name="T38" fmla="*/ 30 w 301"/>
                    <a:gd name="T39" fmla="*/ 13 h 91"/>
                    <a:gd name="T40" fmla="*/ 31 w 301"/>
                    <a:gd name="T41" fmla="*/ 13 h 91"/>
                    <a:gd name="T42" fmla="*/ 32 w 301"/>
                    <a:gd name="T43" fmla="*/ 14 h 91"/>
                    <a:gd name="T44" fmla="*/ 33 w 301"/>
                    <a:gd name="T45" fmla="*/ 14 h 91"/>
                    <a:gd name="T46" fmla="*/ 34 w 301"/>
                    <a:gd name="T47" fmla="*/ 15 h 91"/>
                    <a:gd name="T48" fmla="*/ 36 w 301"/>
                    <a:gd name="T49" fmla="*/ 15 h 91"/>
                    <a:gd name="T50" fmla="*/ 38 w 301"/>
                    <a:gd name="T51" fmla="*/ 16 h 91"/>
                    <a:gd name="T52" fmla="*/ 39 w 301"/>
                    <a:gd name="T53" fmla="*/ 16 h 91"/>
                    <a:gd name="T54" fmla="*/ 40 w 301"/>
                    <a:gd name="T55" fmla="*/ 16 h 91"/>
                    <a:gd name="T56" fmla="*/ 41 w 301"/>
                    <a:gd name="T57" fmla="*/ 17 h 91"/>
                    <a:gd name="T58" fmla="*/ 43 w 301"/>
                    <a:gd name="T59" fmla="*/ 17 h 91"/>
                    <a:gd name="T60" fmla="*/ 44 w 301"/>
                    <a:gd name="T61" fmla="*/ 18 h 91"/>
                    <a:gd name="T62" fmla="*/ 45 w 301"/>
                    <a:gd name="T63" fmla="*/ 18 h 91"/>
                    <a:gd name="T64" fmla="*/ 47 w 301"/>
                    <a:gd name="T65" fmla="*/ 19 h 91"/>
                    <a:gd name="T66" fmla="*/ 49 w 301"/>
                    <a:gd name="T67" fmla="*/ 19 h 91"/>
                    <a:gd name="T68" fmla="*/ 50 w 301"/>
                    <a:gd name="T69" fmla="*/ 20 h 91"/>
                    <a:gd name="T70" fmla="*/ 52 w 301"/>
                    <a:gd name="T71" fmla="*/ 20 h 91"/>
                    <a:gd name="T72" fmla="*/ 53 w 301"/>
                    <a:gd name="T73" fmla="*/ 20 h 91"/>
                    <a:gd name="T74" fmla="*/ 54 w 301"/>
                    <a:gd name="T75" fmla="*/ 20 h 91"/>
                    <a:gd name="T76" fmla="*/ 55 w 301"/>
                    <a:gd name="T77" fmla="*/ 20 h 91"/>
                    <a:gd name="T78" fmla="*/ 56 w 301"/>
                    <a:gd name="T79" fmla="*/ 21 h 91"/>
                    <a:gd name="T80" fmla="*/ 58 w 301"/>
                    <a:gd name="T81" fmla="*/ 21 h 91"/>
                    <a:gd name="T82" fmla="*/ 59 w 301"/>
                    <a:gd name="T83" fmla="*/ 21 h 91"/>
                    <a:gd name="T84" fmla="*/ 60 w 301"/>
                    <a:gd name="T85" fmla="*/ 21 h 91"/>
                    <a:gd name="T86" fmla="*/ 61 w 301"/>
                    <a:gd name="T87" fmla="*/ 21 h 91"/>
                    <a:gd name="T88" fmla="*/ 62 w 301"/>
                    <a:gd name="T89" fmla="*/ 21 h 91"/>
                    <a:gd name="T90" fmla="*/ 63 w 301"/>
                    <a:gd name="T91" fmla="*/ 21 h 91"/>
                    <a:gd name="T92" fmla="*/ 64 w 301"/>
                    <a:gd name="T93" fmla="*/ 21 h 91"/>
                    <a:gd name="T94" fmla="*/ 64 w 301"/>
                    <a:gd name="T95" fmla="*/ 21 h 91"/>
                    <a:gd name="T96" fmla="*/ 65 w 301"/>
                    <a:gd name="T97" fmla="*/ 22 h 91"/>
                    <a:gd name="T98" fmla="*/ 66 w 301"/>
                    <a:gd name="T99" fmla="*/ 22 h 91"/>
                    <a:gd name="T100" fmla="*/ 67 w 301"/>
                    <a:gd name="T101" fmla="*/ 22 h 91"/>
                    <a:gd name="T102" fmla="*/ 68 w 301"/>
                    <a:gd name="T103" fmla="*/ 22 h 91"/>
                    <a:gd name="T104" fmla="*/ 69 w 301"/>
                    <a:gd name="T105" fmla="*/ 22 h 91"/>
                    <a:gd name="T106" fmla="*/ 70 w 301"/>
                    <a:gd name="T107" fmla="*/ 22 h 91"/>
                    <a:gd name="T108" fmla="*/ 71 w 301"/>
                    <a:gd name="T109" fmla="*/ 22 h 91"/>
                    <a:gd name="T110" fmla="*/ 72 w 301"/>
                    <a:gd name="T111" fmla="*/ 22 h 91"/>
                    <a:gd name="T112" fmla="*/ 74 w 301"/>
                    <a:gd name="T113" fmla="*/ 22 h 9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1"/>
                    <a:gd name="T172" fmla="*/ 0 h 91"/>
                    <a:gd name="T173" fmla="*/ 301 w 301"/>
                    <a:gd name="T174" fmla="*/ 91 h 9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1" h="91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6" y="4"/>
                      </a:lnTo>
                      <a:lnTo>
                        <a:pt x="9" y="6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7" y="11"/>
                      </a:lnTo>
                      <a:lnTo>
                        <a:pt x="18" y="12"/>
                      </a:lnTo>
                      <a:lnTo>
                        <a:pt x="21" y="12"/>
                      </a:lnTo>
                      <a:lnTo>
                        <a:pt x="22" y="14"/>
                      </a:lnTo>
                      <a:lnTo>
                        <a:pt x="25" y="15"/>
                      </a:lnTo>
                      <a:lnTo>
                        <a:pt x="26" y="16"/>
                      </a:lnTo>
                      <a:lnTo>
                        <a:pt x="28" y="16"/>
                      </a:lnTo>
                      <a:lnTo>
                        <a:pt x="30" y="18"/>
                      </a:lnTo>
                      <a:lnTo>
                        <a:pt x="32" y="19"/>
                      </a:lnTo>
                      <a:lnTo>
                        <a:pt x="33" y="19"/>
                      </a:lnTo>
                      <a:lnTo>
                        <a:pt x="34" y="20"/>
                      </a:lnTo>
                      <a:lnTo>
                        <a:pt x="36" y="20"/>
                      </a:lnTo>
                      <a:lnTo>
                        <a:pt x="37" y="22"/>
                      </a:lnTo>
                      <a:lnTo>
                        <a:pt x="38" y="22"/>
                      </a:lnTo>
                      <a:lnTo>
                        <a:pt x="40" y="23"/>
                      </a:lnTo>
                      <a:lnTo>
                        <a:pt x="41" y="23"/>
                      </a:lnTo>
                      <a:lnTo>
                        <a:pt x="42" y="24"/>
                      </a:lnTo>
                      <a:lnTo>
                        <a:pt x="44" y="24"/>
                      </a:lnTo>
                      <a:lnTo>
                        <a:pt x="45" y="26"/>
                      </a:lnTo>
                      <a:lnTo>
                        <a:pt x="46" y="26"/>
                      </a:lnTo>
                      <a:lnTo>
                        <a:pt x="48" y="26"/>
                      </a:lnTo>
                      <a:lnTo>
                        <a:pt x="49" y="27"/>
                      </a:lnTo>
                      <a:lnTo>
                        <a:pt x="50" y="27"/>
                      </a:lnTo>
                      <a:lnTo>
                        <a:pt x="51" y="28"/>
                      </a:lnTo>
                      <a:lnTo>
                        <a:pt x="53" y="28"/>
                      </a:lnTo>
                      <a:lnTo>
                        <a:pt x="54" y="29"/>
                      </a:lnTo>
                      <a:lnTo>
                        <a:pt x="57" y="29"/>
                      </a:lnTo>
                      <a:lnTo>
                        <a:pt x="58" y="31"/>
                      </a:lnTo>
                      <a:lnTo>
                        <a:pt x="59" y="31"/>
                      </a:lnTo>
                      <a:lnTo>
                        <a:pt x="61" y="32"/>
                      </a:lnTo>
                      <a:lnTo>
                        <a:pt x="62" y="32"/>
                      </a:lnTo>
                      <a:lnTo>
                        <a:pt x="63" y="33"/>
                      </a:lnTo>
                      <a:lnTo>
                        <a:pt x="65" y="33"/>
                      </a:lnTo>
                      <a:lnTo>
                        <a:pt x="66" y="33"/>
                      </a:lnTo>
                      <a:lnTo>
                        <a:pt x="67" y="35"/>
                      </a:lnTo>
                      <a:lnTo>
                        <a:pt x="69" y="35"/>
                      </a:lnTo>
                      <a:lnTo>
                        <a:pt x="70" y="36"/>
                      </a:lnTo>
                      <a:lnTo>
                        <a:pt x="71" y="36"/>
                      </a:lnTo>
                      <a:lnTo>
                        <a:pt x="73" y="36"/>
                      </a:lnTo>
                      <a:lnTo>
                        <a:pt x="74" y="37"/>
                      </a:lnTo>
                      <a:lnTo>
                        <a:pt x="75" y="37"/>
                      </a:lnTo>
                      <a:lnTo>
                        <a:pt x="77" y="37"/>
                      </a:lnTo>
                      <a:lnTo>
                        <a:pt x="77" y="39"/>
                      </a:lnTo>
                      <a:lnTo>
                        <a:pt x="78" y="39"/>
                      </a:lnTo>
                      <a:lnTo>
                        <a:pt x="79" y="39"/>
                      </a:lnTo>
                      <a:lnTo>
                        <a:pt x="81" y="40"/>
                      </a:lnTo>
                      <a:lnTo>
                        <a:pt x="82" y="40"/>
                      </a:lnTo>
                      <a:lnTo>
                        <a:pt x="83" y="40"/>
                      </a:lnTo>
                      <a:lnTo>
                        <a:pt x="85" y="41"/>
                      </a:lnTo>
                      <a:lnTo>
                        <a:pt x="86" y="41"/>
                      </a:lnTo>
                      <a:lnTo>
                        <a:pt x="87" y="43"/>
                      </a:lnTo>
                      <a:lnTo>
                        <a:pt x="89" y="43"/>
                      </a:lnTo>
                      <a:lnTo>
                        <a:pt x="90" y="44"/>
                      </a:lnTo>
                      <a:lnTo>
                        <a:pt x="93" y="44"/>
                      </a:lnTo>
                      <a:lnTo>
                        <a:pt x="94" y="45"/>
                      </a:lnTo>
                      <a:lnTo>
                        <a:pt x="97" y="45"/>
                      </a:lnTo>
                      <a:lnTo>
                        <a:pt x="98" y="47"/>
                      </a:lnTo>
                      <a:lnTo>
                        <a:pt x="101" y="47"/>
                      </a:lnTo>
                      <a:lnTo>
                        <a:pt x="102" y="48"/>
                      </a:lnTo>
                      <a:lnTo>
                        <a:pt x="105" y="48"/>
                      </a:lnTo>
                      <a:lnTo>
                        <a:pt x="106" y="49"/>
                      </a:lnTo>
                      <a:lnTo>
                        <a:pt x="107" y="49"/>
                      </a:lnTo>
                      <a:lnTo>
                        <a:pt x="109" y="51"/>
                      </a:lnTo>
                      <a:lnTo>
                        <a:pt x="110" y="51"/>
                      </a:lnTo>
                      <a:lnTo>
                        <a:pt x="111" y="51"/>
                      </a:lnTo>
                      <a:lnTo>
                        <a:pt x="113" y="52"/>
                      </a:lnTo>
                      <a:lnTo>
                        <a:pt x="114" y="52"/>
                      </a:lnTo>
                      <a:lnTo>
                        <a:pt x="115" y="52"/>
                      </a:lnTo>
                      <a:lnTo>
                        <a:pt x="117" y="53"/>
                      </a:lnTo>
                      <a:lnTo>
                        <a:pt x="118" y="53"/>
                      </a:lnTo>
                      <a:lnTo>
                        <a:pt x="119" y="55"/>
                      </a:lnTo>
                      <a:lnTo>
                        <a:pt x="121" y="55"/>
                      </a:lnTo>
                      <a:lnTo>
                        <a:pt x="122" y="55"/>
                      </a:lnTo>
                      <a:lnTo>
                        <a:pt x="123" y="55"/>
                      </a:lnTo>
                      <a:lnTo>
                        <a:pt x="123" y="56"/>
                      </a:lnTo>
                      <a:lnTo>
                        <a:pt x="125" y="56"/>
                      </a:lnTo>
                      <a:lnTo>
                        <a:pt x="126" y="56"/>
                      </a:lnTo>
                      <a:lnTo>
                        <a:pt x="127" y="57"/>
                      </a:lnTo>
                      <a:lnTo>
                        <a:pt x="129" y="57"/>
                      </a:lnTo>
                      <a:lnTo>
                        <a:pt x="130" y="57"/>
                      </a:lnTo>
                      <a:lnTo>
                        <a:pt x="131" y="57"/>
                      </a:lnTo>
                      <a:lnTo>
                        <a:pt x="132" y="59"/>
                      </a:lnTo>
                      <a:lnTo>
                        <a:pt x="135" y="59"/>
                      </a:lnTo>
                      <a:lnTo>
                        <a:pt x="136" y="60"/>
                      </a:lnTo>
                      <a:lnTo>
                        <a:pt x="138" y="60"/>
                      </a:lnTo>
                      <a:lnTo>
                        <a:pt x="140" y="61"/>
                      </a:lnTo>
                      <a:lnTo>
                        <a:pt x="142" y="61"/>
                      </a:lnTo>
                      <a:lnTo>
                        <a:pt x="144" y="63"/>
                      </a:lnTo>
                      <a:lnTo>
                        <a:pt x="146" y="63"/>
                      </a:lnTo>
                      <a:lnTo>
                        <a:pt x="148" y="63"/>
                      </a:lnTo>
                      <a:lnTo>
                        <a:pt x="150" y="64"/>
                      </a:lnTo>
                      <a:lnTo>
                        <a:pt x="151" y="64"/>
                      </a:lnTo>
                      <a:lnTo>
                        <a:pt x="152" y="65"/>
                      </a:lnTo>
                      <a:lnTo>
                        <a:pt x="154" y="65"/>
                      </a:lnTo>
                      <a:lnTo>
                        <a:pt x="155" y="65"/>
                      </a:lnTo>
                      <a:lnTo>
                        <a:pt x="156" y="67"/>
                      </a:lnTo>
                      <a:lnTo>
                        <a:pt x="158" y="67"/>
                      </a:lnTo>
                      <a:lnTo>
                        <a:pt x="159" y="67"/>
                      </a:lnTo>
                      <a:lnTo>
                        <a:pt x="160" y="67"/>
                      </a:lnTo>
                      <a:lnTo>
                        <a:pt x="162" y="68"/>
                      </a:lnTo>
                      <a:lnTo>
                        <a:pt x="163" y="68"/>
                      </a:lnTo>
                      <a:lnTo>
                        <a:pt x="164" y="68"/>
                      </a:lnTo>
                      <a:lnTo>
                        <a:pt x="166" y="69"/>
                      </a:lnTo>
                      <a:lnTo>
                        <a:pt x="167" y="69"/>
                      </a:lnTo>
                      <a:lnTo>
                        <a:pt x="168" y="69"/>
                      </a:lnTo>
                      <a:lnTo>
                        <a:pt x="170" y="69"/>
                      </a:lnTo>
                      <a:lnTo>
                        <a:pt x="171" y="71"/>
                      </a:lnTo>
                      <a:lnTo>
                        <a:pt x="172" y="71"/>
                      </a:lnTo>
                      <a:lnTo>
                        <a:pt x="174" y="72"/>
                      </a:lnTo>
                      <a:lnTo>
                        <a:pt x="176" y="72"/>
                      </a:lnTo>
                      <a:lnTo>
                        <a:pt x="178" y="72"/>
                      </a:lnTo>
                      <a:lnTo>
                        <a:pt x="179" y="73"/>
                      </a:lnTo>
                      <a:lnTo>
                        <a:pt x="180" y="73"/>
                      </a:lnTo>
                      <a:lnTo>
                        <a:pt x="182" y="73"/>
                      </a:lnTo>
                      <a:lnTo>
                        <a:pt x="184" y="75"/>
                      </a:lnTo>
                      <a:lnTo>
                        <a:pt x="186" y="75"/>
                      </a:lnTo>
                      <a:lnTo>
                        <a:pt x="188" y="76"/>
                      </a:lnTo>
                      <a:lnTo>
                        <a:pt x="190" y="76"/>
                      </a:lnTo>
                      <a:lnTo>
                        <a:pt x="192" y="77"/>
                      </a:lnTo>
                      <a:lnTo>
                        <a:pt x="194" y="77"/>
                      </a:lnTo>
                      <a:lnTo>
                        <a:pt x="195" y="79"/>
                      </a:lnTo>
                      <a:lnTo>
                        <a:pt x="198" y="79"/>
                      </a:lnTo>
                      <a:lnTo>
                        <a:pt x="199" y="79"/>
                      </a:lnTo>
                      <a:lnTo>
                        <a:pt x="200" y="80"/>
                      </a:lnTo>
                      <a:lnTo>
                        <a:pt x="202" y="80"/>
                      </a:lnTo>
                      <a:lnTo>
                        <a:pt x="203" y="80"/>
                      </a:lnTo>
                      <a:lnTo>
                        <a:pt x="204" y="80"/>
                      </a:lnTo>
                      <a:lnTo>
                        <a:pt x="206" y="81"/>
                      </a:lnTo>
                      <a:lnTo>
                        <a:pt x="207" y="81"/>
                      </a:lnTo>
                      <a:lnTo>
                        <a:pt x="208" y="81"/>
                      </a:lnTo>
                      <a:lnTo>
                        <a:pt x="209" y="81"/>
                      </a:lnTo>
                      <a:lnTo>
                        <a:pt x="211" y="83"/>
                      </a:lnTo>
                      <a:lnTo>
                        <a:pt x="212" y="83"/>
                      </a:lnTo>
                      <a:lnTo>
                        <a:pt x="213" y="83"/>
                      </a:lnTo>
                      <a:lnTo>
                        <a:pt x="215" y="83"/>
                      </a:lnTo>
                      <a:lnTo>
                        <a:pt x="216" y="83"/>
                      </a:lnTo>
                      <a:lnTo>
                        <a:pt x="217" y="83"/>
                      </a:lnTo>
                      <a:lnTo>
                        <a:pt x="219" y="83"/>
                      </a:lnTo>
                      <a:lnTo>
                        <a:pt x="220" y="84"/>
                      </a:lnTo>
                      <a:lnTo>
                        <a:pt x="221" y="84"/>
                      </a:lnTo>
                      <a:lnTo>
                        <a:pt x="223" y="84"/>
                      </a:lnTo>
                      <a:lnTo>
                        <a:pt x="224" y="84"/>
                      </a:lnTo>
                      <a:lnTo>
                        <a:pt x="225" y="84"/>
                      </a:lnTo>
                      <a:lnTo>
                        <a:pt x="227" y="84"/>
                      </a:lnTo>
                      <a:lnTo>
                        <a:pt x="229" y="84"/>
                      </a:lnTo>
                      <a:lnTo>
                        <a:pt x="231" y="84"/>
                      </a:lnTo>
                      <a:lnTo>
                        <a:pt x="232" y="84"/>
                      </a:lnTo>
                      <a:lnTo>
                        <a:pt x="233" y="84"/>
                      </a:lnTo>
                      <a:lnTo>
                        <a:pt x="236" y="85"/>
                      </a:lnTo>
                      <a:lnTo>
                        <a:pt x="237" y="85"/>
                      </a:lnTo>
                      <a:lnTo>
                        <a:pt x="239" y="85"/>
                      </a:lnTo>
                      <a:lnTo>
                        <a:pt x="240" y="85"/>
                      </a:lnTo>
                      <a:lnTo>
                        <a:pt x="241" y="85"/>
                      </a:lnTo>
                      <a:lnTo>
                        <a:pt x="243" y="85"/>
                      </a:lnTo>
                      <a:lnTo>
                        <a:pt x="244" y="85"/>
                      </a:lnTo>
                      <a:lnTo>
                        <a:pt x="245" y="85"/>
                      </a:lnTo>
                      <a:lnTo>
                        <a:pt x="247" y="85"/>
                      </a:lnTo>
                      <a:lnTo>
                        <a:pt x="248" y="85"/>
                      </a:lnTo>
                      <a:lnTo>
                        <a:pt x="249" y="87"/>
                      </a:lnTo>
                      <a:lnTo>
                        <a:pt x="251" y="87"/>
                      </a:lnTo>
                      <a:lnTo>
                        <a:pt x="252" y="87"/>
                      </a:lnTo>
                      <a:lnTo>
                        <a:pt x="253" y="87"/>
                      </a:lnTo>
                      <a:lnTo>
                        <a:pt x="255" y="87"/>
                      </a:lnTo>
                      <a:lnTo>
                        <a:pt x="256" y="87"/>
                      </a:lnTo>
                      <a:lnTo>
                        <a:pt x="257" y="88"/>
                      </a:lnTo>
                      <a:lnTo>
                        <a:pt x="259" y="88"/>
                      </a:lnTo>
                      <a:lnTo>
                        <a:pt x="260" y="88"/>
                      </a:lnTo>
                      <a:lnTo>
                        <a:pt x="261" y="88"/>
                      </a:lnTo>
                      <a:lnTo>
                        <a:pt x="263" y="88"/>
                      </a:lnTo>
                      <a:lnTo>
                        <a:pt x="264" y="89"/>
                      </a:lnTo>
                      <a:lnTo>
                        <a:pt x="265" y="89"/>
                      </a:lnTo>
                      <a:lnTo>
                        <a:pt x="267" y="89"/>
                      </a:lnTo>
                      <a:lnTo>
                        <a:pt x="268" y="89"/>
                      </a:lnTo>
                      <a:lnTo>
                        <a:pt x="269" y="89"/>
                      </a:lnTo>
                      <a:lnTo>
                        <a:pt x="271" y="89"/>
                      </a:lnTo>
                      <a:lnTo>
                        <a:pt x="272" y="89"/>
                      </a:lnTo>
                      <a:lnTo>
                        <a:pt x="272" y="91"/>
                      </a:lnTo>
                      <a:lnTo>
                        <a:pt x="273" y="91"/>
                      </a:lnTo>
                      <a:lnTo>
                        <a:pt x="275" y="91"/>
                      </a:lnTo>
                      <a:lnTo>
                        <a:pt x="276" y="91"/>
                      </a:lnTo>
                      <a:lnTo>
                        <a:pt x="277" y="91"/>
                      </a:lnTo>
                      <a:lnTo>
                        <a:pt x="279" y="91"/>
                      </a:lnTo>
                      <a:lnTo>
                        <a:pt x="280" y="91"/>
                      </a:lnTo>
                      <a:lnTo>
                        <a:pt x="281" y="91"/>
                      </a:lnTo>
                      <a:lnTo>
                        <a:pt x="283" y="91"/>
                      </a:lnTo>
                      <a:lnTo>
                        <a:pt x="284" y="91"/>
                      </a:lnTo>
                      <a:lnTo>
                        <a:pt x="285" y="91"/>
                      </a:lnTo>
                      <a:lnTo>
                        <a:pt x="286" y="89"/>
                      </a:lnTo>
                      <a:lnTo>
                        <a:pt x="288" y="89"/>
                      </a:lnTo>
                      <a:lnTo>
                        <a:pt x="290" y="89"/>
                      </a:lnTo>
                      <a:lnTo>
                        <a:pt x="292" y="89"/>
                      </a:lnTo>
                      <a:lnTo>
                        <a:pt x="294" y="89"/>
                      </a:lnTo>
                      <a:lnTo>
                        <a:pt x="296" y="89"/>
                      </a:lnTo>
                      <a:lnTo>
                        <a:pt x="298" y="89"/>
                      </a:lnTo>
                      <a:lnTo>
                        <a:pt x="301" y="89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7" name="Freeform 654"/>
                <p:cNvSpPr>
                  <a:spLocks noChangeAspect="1"/>
                </p:cNvSpPr>
                <p:nvPr/>
              </p:nvSpPr>
              <p:spPr bwMode="auto">
                <a:xfrm>
                  <a:off x="2932" y="1185"/>
                  <a:ext cx="151" cy="44"/>
                </a:xfrm>
                <a:custGeom>
                  <a:avLst/>
                  <a:gdLst>
                    <a:gd name="T0" fmla="*/ 74 w 302"/>
                    <a:gd name="T1" fmla="*/ 1 h 89"/>
                    <a:gd name="T2" fmla="*/ 71 w 302"/>
                    <a:gd name="T3" fmla="*/ 2 h 89"/>
                    <a:gd name="T4" fmla="*/ 69 w 302"/>
                    <a:gd name="T5" fmla="*/ 3 h 89"/>
                    <a:gd name="T6" fmla="*/ 68 w 302"/>
                    <a:gd name="T7" fmla="*/ 4 h 89"/>
                    <a:gd name="T8" fmla="*/ 67 w 302"/>
                    <a:gd name="T9" fmla="*/ 5 h 89"/>
                    <a:gd name="T10" fmla="*/ 65 w 302"/>
                    <a:gd name="T11" fmla="*/ 5 h 89"/>
                    <a:gd name="T12" fmla="*/ 63 w 302"/>
                    <a:gd name="T13" fmla="*/ 6 h 89"/>
                    <a:gd name="T14" fmla="*/ 62 w 302"/>
                    <a:gd name="T15" fmla="*/ 7 h 89"/>
                    <a:gd name="T16" fmla="*/ 60 w 302"/>
                    <a:gd name="T17" fmla="*/ 7 h 89"/>
                    <a:gd name="T18" fmla="*/ 59 w 302"/>
                    <a:gd name="T19" fmla="*/ 8 h 89"/>
                    <a:gd name="T20" fmla="*/ 58 w 302"/>
                    <a:gd name="T21" fmla="*/ 8 h 89"/>
                    <a:gd name="T22" fmla="*/ 57 w 302"/>
                    <a:gd name="T23" fmla="*/ 9 h 89"/>
                    <a:gd name="T24" fmla="*/ 56 w 302"/>
                    <a:gd name="T25" fmla="*/ 9 h 89"/>
                    <a:gd name="T26" fmla="*/ 55 w 302"/>
                    <a:gd name="T27" fmla="*/ 9 h 89"/>
                    <a:gd name="T28" fmla="*/ 54 w 302"/>
                    <a:gd name="T29" fmla="*/ 10 h 89"/>
                    <a:gd name="T30" fmla="*/ 52 w 302"/>
                    <a:gd name="T31" fmla="*/ 11 h 89"/>
                    <a:gd name="T32" fmla="*/ 51 w 302"/>
                    <a:gd name="T33" fmla="*/ 11 h 89"/>
                    <a:gd name="T34" fmla="*/ 49 w 302"/>
                    <a:gd name="T35" fmla="*/ 12 h 89"/>
                    <a:gd name="T36" fmla="*/ 47 w 302"/>
                    <a:gd name="T37" fmla="*/ 12 h 89"/>
                    <a:gd name="T38" fmla="*/ 46 w 302"/>
                    <a:gd name="T39" fmla="*/ 13 h 89"/>
                    <a:gd name="T40" fmla="*/ 45 w 302"/>
                    <a:gd name="T41" fmla="*/ 13 h 89"/>
                    <a:gd name="T42" fmla="*/ 44 w 302"/>
                    <a:gd name="T43" fmla="*/ 14 h 89"/>
                    <a:gd name="T44" fmla="*/ 43 w 302"/>
                    <a:gd name="T45" fmla="*/ 14 h 89"/>
                    <a:gd name="T46" fmla="*/ 41 w 302"/>
                    <a:gd name="T47" fmla="*/ 14 h 89"/>
                    <a:gd name="T48" fmla="*/ 40 w 302"/>
                    <a:gd name="T49" fmla="*/ 15 h 89"/>
                    <a:gd name="T50" fmla="*/ 38 w 302"/>
                    <a:gd name="T51" fmla="*/ 15 h 89"/>
                    <a:gd name="T52" fmla="*/ 37 w 302"/>
                    <a:gd name="T53" fmla="*/ 16 h 89"/>
                    <a:gd name="T54" fmla="*/ 36 w 302"/>
                    <a:gd name="T55" fmla="*/ 16 h 89"/>
                    <a:gd name="T56" fmla="*/ 35 w 302"/>
                    <a:gd name="T57" fmla="*/ 17 h 89"/>
                    <a:gd name="T58" fmla="*/ 33 w 302"/>
                    <a:gd name="T59" fmla="*/ 17 h 89"/>
                    <a:gd name="T60" fmla="*/ 32 w 302"/>
                    <a:gd name="T61" fmla="*/ 17 h 89"/>
                    <a:gd name="T62" fmla="*/ 30 w 302"/>
                    <a:gd name="T63" fmla="*/ 18 h 89"/>
                    <a:gd name="T64" fmla="*/ 28 w 302"/>
                    <a:gd name="T65" fmla="*/ 18 h 89"/>
                    <a:gd name="T66" fmla="*/ 27 w 302"/>
                    <a:gd name="T67" fmla="*/ 19 h 89"/>
                    <a:gd name="T68" fmla="*/ 25 w 302"/>
                    <a:gd name="T69" fmla="*/ 19 h 89"/>
                    <a:gd name="T70" fmla="*/ 24 w 302"/>
                    <a:gd name="T71" fmla="*/ 20 h 89"/>
                    <a:gd name="T72" fmla="*/ 23 w 302"/>
                    <a:gd name="T73" fmla="*/ 20 h 89"/>
                    <a:gd name="T74" fmla="*/ 22 w 302"/>
                    <a:gd name="T75" fmla="*/ 20 h 89"/>
                    <a:gd name="T76" fmla="*/ 21 w 302"/>
                    <a:gd name="T77" fmla="*/ 20 h 89"/>
                    <a:gd name="T78" fmla="*/ 19 w 302"/>
                    <a:gd name="T79" fmla="*/ 20 h 89"/>
                    <a:gd name="T80" fmla="*/ 19 w 302"/>
                    <a:gd name="T81" fmla="*/ 21 h 89"/>
                    <a:gd name="T82" fmla="*/ 17 w 302"/>
                    <a:gd name="T83" fmla="*/ 21 h 89"/>
                    <a:gd name="T84" fmla="*/ 15 w 302"/>
                    <a:gd name="T85" fmla="*/ 21 h 89"/>
                    <a:gd name="T86" fmla="*/ 14 w 302"/>
                    <a:gd name="T87" fmla="*/ 21 h 89"/>
                    <a:gd name="T88" fmla="*/ 13 w 302"/>
                    <a:gd name="T89" fmla="*/ 21 h 89"/>
                    <a:gd name="T90" fmla="*/ 12 w 302"/>
                    <a:gd name="T91" fmla="*/ 21 h 89"/>
                    <a:gd name="T92" fmla="*/ 12 w 302"/>
                    <a:gd name="T93" fmla="*/ 21 h 89"/>
                    <a:gd name="T94" fmla="*/ 11 w 302"/>
                    <a:gd name="T95" fmla="*/ 21 h 89"/>
                    <a:gd name="T96" fmla="*/ 10 w 302"/>
                    <a:gd name="T97" fmla="*/ 22 h 89"/>
                    <a:gd name="T98" fmla="*/ 9 w 302"/>
                    <a:gd name="T99" fmla="*/ 22 h 89"/>
                    <a:gd name="T100" fmla="*/ 9 w 302"/>
                    <a:gd name="T101" fmla="*/ 22 h 89"/>
                    <a:gd name="T102" fmla="*/ 8 w 302"/>
                    <a:gd name="T103" fmla="*/ 22 h 89"/>
                    <a:gd name="T104" fmla="*/ 7 w 302"/>
                    <a:gd name="T105" fmla="*/ 22 h 89"/>
                    <a:gd name="T106" fmla="*/ 6 w 302"/>
                    <a:gd name="T107" fmla="*/ 22 h 89"/>
                    <a:gd name="T108" fmla="*/ 5 w 302"/>
                    <a:gd name="T109" fmla="*/ 22 h 89"/>
                    <a:gd name="T110" fmla="*/ 3 w 302"/>
                    <a:gd name="T111" fmla="*/ 22 h 89"/>
                    <a:gd name="T112" fmla="*/ 2 w 302"/>
                    <a:gd name="T113" fmla="*/ 22 h 8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2"/>
                    <a:gd name="T172" fmla="*/ 0 h 89"/>
                    <a:gd name="T173" fmla="*/ 302 w 302"/>
                    <a:gd name="T174" fmla="*/ 89 h 8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2" h="89">
                      <a:moveTo>
                        <a:pt x="302" y="0"/>
                      </a:moveTo>
                      <a:lnTo>
                        <a:pt x="299" y="1"/>
                      </a:lnTo>
                      <a:lnTo>
                        <a:pt x="295" y="4"/>
                      </a:lnTo>
                      <a:lnTo>
                        <a:pt x="293" y="5"/>
                      </a:lnTo>
                      <a:lnTo>
                        <a:pt x="290" y="7"/>
                      </a:lnTo>
                      <a:lnTo>
                        <a:pt x="287" y="8"/>
                      </a:lnTo>
                      <a:lnTo>
                        <a:pt x="286" y="9"/>
                      </a:lnTo>
                      <a:lnTo>
                        <a:pt x="283" y="11"/>
                      </a:lnTo>
                      <a:lnTo>
                        <a:pt x="281" y="12"/>
                      </a:lnTo>
                      <a:lnTo>
                        <a:pt x="279" y="13"/>
                      </a:lnTo>
                      <a:lnTo>
                        <a:pt x="277" y="15"/>
                      </a:lnTo>
                      <a:lnTo>
                        <a:pt x="275" y="15"/>
                      </a:lnTo>
                      <a:lnTo>
                        <a:pt x="274" y="16"/>
                      </a:lnTo>
                      <a:lnTo>
                        <a:pt x="273" y="17"/>
                      </a:lnTo>
                      <a:lnTo>
                        <a:pt x="271" y="17"/>
                      </a:lnTo>
                      <a:lnTo>
                        <a:pt x="270" y="19"/>
                      </a:lnTo>
                      <a:lnTo>
                        <a:pt x="269" y="19"/>
                      </a:lnTo>
                      <a:lnTo>
                        <a:pt x="267" y="20"/>
                      </a:lnTo>
                      <a:lnTo>
                        <a:pt x="266" y="20"/>
                      </a:lnTo>
                      <a:lnTo>
                        <a:pt x="265" y="21"/>
                      </a:lnTo>
                      <a:lnTo>
                        <a:pt x="263" y="21"/>
                      </a:lnTo>
                      <a:lnTo>
                        <a:pt x="262" y="21"/>
                      </a:lnTo>
                      <a:lnTo>
                        <a:pt x="261" y="23"/>
                      </a:lnTo>
                      <a:lnTo>
                        <a:pt x="259" y="23"/>
                      </a:lnTo>
                      <a:lnTo>
                        <a:pt x="258" y="24"/>
                      </a:lnTo>
                      <a:lnTo>
                        <a:pt x="257" y="24"/>
                      </a:lnTo>
                      <a:lnTo>
                        <a:pt x="255" y="25"/>
                      </a:lnTo>
                      <a:lnTo>
                        <a:pt x="253" y="25"/>
                      </a:lnTo>
                      <a:lnTo>
                        <a:pt x="251" y="27"/>
                      </a:lnTo>
                      <a:lnTo>
                        <a:pt x="250" y="27"/>
                      </a:lnTo>
                      <a:lnTo>
                        <a:pt x="249" y="28"/>
                      </a:lnTo>
                      <a:lnTo>
                        <a:pt x="247" y="28"/>
                      </a:lnTo>
                      <a:lnTo>
                        <a:pt x="245" y="29"/>
                      </a:lnTo>
                      <a:lnTo>
                        <a:pt x="243" y="29"/>
                      </a:lnTo>
                      <a:lnTo>
                        <a:pt x="242" y="31"/>
                      </a:lnTo>
                      <a:lnTo>
                        <a:pt x="241" y="31"/>
                      </a:lnTo>
                      <a:lnTo>
                        <a:pt x="239" y="32"/>
                      </a:lnTo>
                      <a:lnTo>
                        <a:pt x="238" y="32"/>
                      </a:lnTo>
                      <a:lnTo>
                        <a:pt x="237" y="32"/>
                      </a:lnTo>
                      <a:lnTo>
                        <a:pt x="235" y="33"/>
                      </a:lnTo>
                      <a:lnTo>
                        <a:pt x="234" y="33"/>
                      </a:lnTo>
                      <a:lnTo>
                        <a:pt x="233" y="35"/>
                      </a:lnTo>
                      <a:lnTo>
                        <a:pt x="231" y="35"/>
                      </a:lnTo>
                      <a:lnTo>
                        <a:pt x="230" y="35"/>
                      </a:lnTo>
                      <a:lnTo>
                        <a:pt x="230" y="36"/>
                      </a:lnTo>
                      <a:lnTo>
                        <a:pt x="229" y="36"/>
                      </a:lnTo>
                      <a:lnTo>
                        <a:pt x="227" y="36"/>
                      </a:lnTo>
                      <a:lnTo>
                        <a:pt x="226" y="37"/>
                      </a:lnTo>
                      <a:lnTo>
                        <a:pt x="225" y="37"/>
                      </a:lnTo>
                      <a:lnTo>
                        <a:pt x="224" y="39"/>
                      </a:lnTo>
                      <a:lnTo>
                        <a:pt x="222" y="39"/>
                      </a:lnTo>
                      <a:lnTo>
                        <a:pt x="221" y="39"/>
                      </a:lnTo>
                      <a:lnTo>
                        <a:pt x="220" y="40"/>
                      </a:lnTo>
                      <a:lnTo>
                        <a:pt x="218" y="40"/>
                      </a:lnTo>
                      <a:lnTo>
                        <a:pt x="217" y="40"/>
                      </a:lnTo>
                      <a:lnTo>
                        <a:pt x="216" y="41"/>
                      </a:lnTo>
                      <a:lnTo>
                        <a:pt x="214" y="41"/>
                      </a:lnTo>
                      <a:lnTo>
                        <a:pt x="213" y="43"/>
                      </a:lnTo>
                      <a:lnTo>
                        <a:pt x="212" y="43"/>
                      </a:lnTo>
                      <a:lnTo>
                        <a:pt x="209" y="44"/>
                      </a:lnTo>
                      <a:lnTo>
                        <a:pt x="208" y="44"/>
                      </a:lnTo>
                      <a:lnTo>
                        <a:pt x="205" y="45"/>
                      </a:lnTo>
                      <a:lnTo>
                        <a:pt x="204" y="45"/>
                      </a:lnTo>
                      <a:lnTo>
                        <a:pt x="201" y="47"/>
                      </a:lnTo>
                      <a:lnTo>
                        <a:pt x="200" y="47"/>
                      </a:lnTo>
                      <a:lnTo>
                        <a:pt x="198" y="48"/>
                      </a:lnTo>
                      <a:lnTo>
                        <a:pt x="196" y="48"/>
                      </a:lnTo>
                      <a:lnTo>
                        <a:pt x="194" y="49"/>
                      </a:lnTo>
                      <a:lnTo>
                        <a:pt x="193" y="49"/>
                      </a:lnTo>
                      <a:lnTo>
                        <a:pt x="192" y="50"/>
                      </a:lnTo>
                      <a:lnTo>
                        <a:pt x="190" y="50"/>
                      </a:lnTo>
                      <a:lnTo>
                        <a:pt x="189" y="50"/>
                      </a:lnTo>
                      <a:lnTo>
                        <a:pt x="188" y="52"/>
                      </a:lnTo>
                      <a:lnTo>
                        <a:pt x="186" y="52"/>
                      </a:lnTo>
                      <a:lnTo>
                        <a:pt x="185" y="53"/>
                      </a:lnTo>
                      <a:lnTo>
                        <a:pt x="184" y="53"/>
                      </a:lnTo>
                      <a:lnTo>
                        <a:pt x="182" y="53"/>
                      </a:lnTo>
                      <a:lnTo>
                        <a:pt x="181" y="53"/>
                      </a:lnTo>
                      <a:lnTo>
                        <a:pt x="180" y="54"/>
                      </a:lnTo>
                      <a:lnTo>
                        <a:pt x="178" y="54"/>
                      </a:lnTo>
                      <a:lnTo>
                        <a:pt x="177" y="56"/>
                      </a:lnTo>
                      <a:lnTo>
                        <a:pt x="176" y="56"/>
                      </a:lnTo>
                      <a:lnTo>
                        <a:pt x="174" y="56"/>
                      </a:lnTo>
                      <a:lnTo>
                        <a:pt x="173" y="56"/>
                      </a:lnTo>
                      <a:lnTo>
                        <a:pt x="172" y="57"/>
                      </a:lnTo>
                      <a:lnTo>
                        <a:pt x="170" y="57"/>
                      </a:lnTo>
                      <a:lnTo>
                        <a:pt x="169" y="57"/>
                      </a:lnTo>
                      <a:lnTo>
                        <a:pt x="168" y="58"/>
                      </a:lnTo>
                      <a:lnTo>
                        <a:pt x="165" y="58"/>
                      </a:lnTo>
                      <a:lnTo>
                        <a:pt x="164" y="60"/>
                      </a:lnTo>
                      <a:lnTo>
                        <a:pt x="161" y="60"/>
                      </a:lnTo>
                      <a:lnTo>
                        <a:pt x="160" y="61"/>
                      </a:lnTo>
                      <a:lnTo>
                        <a:pt x="157" y="61"/>
                      </a:lnTo>
                      <a:lnTo>
                        <a:pt x="156" y="62"/>
                      </a:lnTo>
                      <a:lnTo>
                        <a:pt x="153" y="62"/>
                      </a:lnTo>
                      <a:lnTo>
                        <a:pt x="152" y="62"/>
                      </a:lnTo>
                      <a:lnTo>
                        <a:pt x="150" y="64"/>
                      </a:lnTo>
                      <a:lnTo>
                        <a:pt x="149" y="64"/>
                      </a:lnTo>
                      <a:lnTo>
                        <a:pt x="148" y="65"/>
                      </a:lnTo>
                      <a:lnTo>
                        <a:pt x="146" y="65"/>
                      </a:lnTo>
                      <a:lnTo>
                        <a:pt x="145" y="65"/>
                      </a:lnTo>
                      <a:lnTo>
                        <a:pt x="144" y="65"/>
                      </a:lnTo>
                      <a:lnTo>
                        <a:pt x="143" y="66"/>
                      </a:lnTo>
                      <a:lnTo>
                        <a:pt x="141" y="66"/>
                      </a:lnTo>
                      <a:lnTo>
                        <a:pt x="140" y="66"/>
                      </a:lnTo>
                      <a:lnTo>
                        <a:pt x="139" y="68"/>
                      </a:lnTo>
                      <a:lnTo>
                        <a:pt x="137" y="68"/>
                      </a:lnTo>
                      <a:lnTo>
                        <a:pt x="136" y="68"/>
                      </a:lnTo>
                      <a:lnTo>
                        <a:pt x="135" y="69"/>
                      </a:lnTo>
                      <a:lnTo>
                        <a:pt x="133" y="69"/>
                      </a:lnTo>
                      <a:lnTo>
                        <a:pt x="132" y="69"/>
                      </a:lnTo>
                      <a:lnTo>
                        <a:pt x="131" y="70"/>
                      </a:lnTo>
                      <a:lnTo>
                        <a:pt x="129" y="70"/>
                      </a:lnTo>
                      <a:lnTo>
                        <a:pt x="128" y="70"/>
                      </a:lnTo>
                      <a:lnTo>
                        <a:pt x="127" y="72"/>
                      </a:lnTo>
                      <a:lnTo>
                        <a:pt x="125" y="72"/>
                      </a:lnTo>
                      <a:lnTo>
                        <a:pt x="123" y="72"/>
                      </a:lnTo>
                      <a:lnTo>
                        <a:pt x="121" y="73"/>
                      </a:lnTo>
                      <a:lnTo>
                        <a:pt x="120" y="73"/>
                      </a:lnTo>
                      <a:lnTo>
                        <a:pt x="119" y="73"/>
                      </a:lnTo>
                      <a:lnTo>
                        <a:pt x="116" y="74"/>
                      </a:lnTo>
                      <a:lnTo>
                        <a:pt x="113" y="74"/>
                      </a:lnTo>
                      <a:lnTo>
                        <a:pt x="112" y="76"/>
                      </a:lnTo>
                      <a:lnTo>
                        <a:pt x="109" y="76"/>
                      </a:lnTo>
                      <a:lnTo>
                        <a:pt x="108" y="77"/>
                      </a:lnTo>
                      <a:lnTo>
                        <a:pt x="107" y="77"/>
                      </a:lnTo>
                      <a:lnTo>
                        <a:pt x="105" y="78"/>
                      </a:lnTo>
                      <a:lnTo>
                        <a:pt x="103" y="78"/>
                      </a:lnTo>
                      <a:lnTo>
                        <a:pt x="101" y="78"/>
                      </a:lnTo>
                      <a:lnTo>
                        <a:pt x="100" y="78"/>
                      </a:lnTo>
                      <a:lnTo>
                        <a:pt x="99" y="80"/>
                      </a:lnTo>
                      <a:lnTo>
                        <a:pt x="97" y="80"/>
                      </a:lnTo>
                      <a:lnTo>
                        <a:pt x="96" y="80"/>
                      </a:lnTo>
                      <a:lnTo>
                        <a:pt x="95" y="81"/>
                      </a:lnTo>
                      <a:lnTo>
                        <a:pt x="93" y="81"/>
                      </a:lnTo>
                      <a:lnTo>
                        <a:pt x="92" y="81"/>
                      </a:lnTo>
                      <a:lnTo>
                        <a:pt x="91" y="81"/>
                      </a:lnTo>
                      <a:lnTo>
                        <a:pt x="89" y="81"/>
                      </a:lnTo>
                      <a:lnTo>
                        <a:pt x="88" y="82"/>
                      </a:lnTo>
                      <a:lnTo>
                        <a:pt x="87" y="82"/>
                      </a:lnTo>
                      <a:lnTo>
                        <a:pt x="85" y="82"/>
                      </a:lnTo>
                      <a:lnTo>
                        <a:pt x="84" y="82"/>
                      </a:lnTo>
                      <a:lnTo>
                        <a:pt x="83" y="82"/>
                      </a:lnTo>
                      <a:lnTo>
                        <a:pt x="81" y="82"/>
                      </a:lnTo>
                      <a:lnTo>
                        <a:pt x="80" y="82"/>
                      </a:lnTo>
                      <a:lnTo>
                        <a:pt x="79" y="82"/>
                      </a:lnTo>
                      <a:lnTo>
                        <a:pt x="77" y="82"/>
                      </a:lnTo>
                      <a:lnTo>
                        <a:pt x="76" y="84"/>
                      </a:lnTo>
                      <a:lnTo>
                        <a:pt x="75" y="84"/>
                      </a:lnTo>
                      <a:lnTo>
                        <a:pt x="73" y="84"/>
                      </a:lnTo>
                      <a:lnTo>
                        <a:pt x="71" y="84"/>
                      </a:lnTo>
                      <a:lnTo>
                        <a:pt x="69" y="84"/>
                      </a:lnTo>
                      <a:lnTo>
                        <a:pt x="68" y="84"/>
                      </a:lnTo>
                      <a:lnTo>
                        <a:pt x="66" y="84"/>
                      </a:lnTo>
                      <a:lnTo>
                        <a:pt x="64" y="84"/>
                      </a:lnTo>
                      <a:lnTo>
                        <a:pt x="63" y="84"/>
                      </a:lnTo>
                      <a:lnTo>
                        <a:pt x="62" y="84"/>
                      </a:lnTo>
                      <a:lnTo>
                        <a:pt x="60" y="84"/>
                      </a:lnTo>
                      <a:lnTo>
                        <a:pt x="60" y="85"/>
                      </a:lnTo>
                      <a:lnTo>
                        <a:pt x="59" y="85"/>
                      </a:lnTo>
                      <a:lnTo>
                        <a:pt x="58" y="85"/>
                      </a:lnTo>
                      <a:lnTo>
                        <a:pt x="56" y="85"/>
                      </a:lnTo>
                      <a:lnTo>
                        <a:pt x="55" y="85"/>
                      </a:lnTo>
                      <a:lnTo>
                        <a:pt x="54" y="85"/>
                      </a:lnTo>
                      <a:lnTo>
                        <a:pt x="52" y="85"/>
                      </a:lnTo>
                      <a:lnTo>
                        <a:pt x="51" y="85"/>
                      </a:lnTo>
                      <a:lnTo>
                        <a:pt x="50" y="85"/>
                      </a:lnTo>
                      <a:lnTo>
                        <a:pt x="48" y="86"/>
                      </a:lnTo>
                      <a:lnTo>
                        <a:pt x="47" y="86"/>
                      </a:lnTo>
                      <a:lnTo>
                        <a:pt x="46" y="86"/>
                      </a:lnTo>
                      <a:lnTo>
                        <a:pt x="44" y="86"/>
                      </a:lnTo>
                      <a:lnTo>
                        <a:pt x="43" y="86"/>
                      </a:lnTo>
                      <a:lnTo>
                        <a:pt x="42" y="88"/>
                      </a:lnTo>
                      <a:lnTo>
                        <a:pt x="40" y="88"/>
                      </a:lnTo>
                      <a:lnTo>
                        <a:pt x="39" y="88"/>
                      </a:lnTo>
                      <a:lnTo>
                        <a:pt x="38" y="88"/>
                      </a:lnTo>
                      <a:lnTo>
                        <a:pt x="36" y="88"/>
                      </a:lnTo>
                      <a:lnTo>
                        <a:pt x="35" y="89"/>
                      </a:lnTo>
                      <a:lnTo>
                        <a:pt x="34" y="89"/>
                      </a:lnTo>
                      <a:lnTo>
                        <a:pt x="32" y="89"/>
                      </a:lnTo>
                      <a:lnTo>
                        <a:pt x="31" y="89"/>
                      </a:lnTo>
                      <a:lnTo>
                        <a:pt x="30" y="89"/>
                      </a:lnTo>
                      <a:lnTo>
                        <a:pt x="28" y="89"/>
                      </a:lnTo>
                      <a:lnTo>
                        <a:pt x="27" y="89"/>
                      </a:lnTo>
                      <a:lnTo>
                        <a:pt x="26" y="89"/>
                      </a:lnTo>
                      <a:lnTo>
                        <a:pt x="24" y="89"/>
                      </a:lnTo>
                      <a:lnTo>
                        <a:pt x="23" y="89"/>
                      </a:lnTo>
                      <a:lnTo>
                        <a:pt x="22" y="89"/>
                      </a:lnTo>
                      <a:lnTo>
                        <a:pt x="20" y="89"/>
                      </a:lnTo>
                      <a:lnTo>
                        <a:pt x="19" y="89"/>
                      </a:lnTo>
                      <a:lnTo>
                        <a:pt x="18" y="89"/>
                      </a:lnTo>
                      <a:lnTo>
                        <a:pt x="16" y="89"/>
                      </a:lnTo>
                      <a:lnTo>
                        <a:pt x="15" y="89"/>
                      </a:lnTo>
                      <a:lnTo>
                        <a:pt x="14" y="89"/>
                      </a:lnTo>
                      <a:lnTo>
                        <a:pt x="12" y="89"/>
                      </a:lnTo>
                      <a:lnTo>
                        <a:pt x="10" y="89"/>
                      </a:lnTo>
                      <a:lnTo>
                        <a:pt x="8" y="89"/>
                      </a:lnTo>
                      <a:lnTo>
                        <a:pt x="6" y="89"/>
                      </a:lnTo>
                      <a:lnTo>
                        <a:pt x="3" y="89"/>
                      </a:lnTo>
                      <a:lnTo>
                        <a:pt x="0" y="88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8" name="Freeform 655"/>
                <p:cNvSpPr>
                  <a:spLocks noChangeAspect="1"/>
                </p:cNvSpPr>
                <p:nvPr/>
              </p:nvSpPr>
              <p:spPr bwMode="auto">
                <a:xfrm>
                  <a:off x="2783" y="1185"/>
                  <a:ext cx="151" cy="44"/>
                </a:xfrm>
                <a:custGeom>
                  <a:avLst/>
                  <a:gdLst>
                    <a:gd name="T0" fmla="*/ 3 w 301"/>
                    <a:gd name="T1" fmla="*/ 1 h 89"/>
                    <a:gd name="T2" fmla="*/ 5 w 301"/>
                    <a:gd name="T3" fmla="*/ 2 h 89"/>
                    <a:gd name="T4" fmla="*/ 7 w 301"/>
                    <a:gd name="T5" fmla="*/ 3 h 89"/>
                    <a:gd name="T6" fmla="*/ 9 w 301"/>
                    <a:gd name="T7" fmla="*/ 4 h 89"/>
                    <a:gd name="T8" fmla="*/ 10 w 301"/>
                    <a:gd name="T9" fmla="*/ 5 h 89"/>
                    <a:gd name="T10" fmla="*/ 11 w 301"/>
                    <a:gd name="T11" fmla="*/ 5 h 89"/>
                    <a:gd name="T12" fmla="*/ 12 w 301"/>
                    <a:gd name="T13" fmla="*/ 6 h 89"/>
                    <a:gd name="T14" fmla="*/ 14 w 301"/>
                    <a:gd name="T15" fmla="*/ 7 h 89"/>
                    <a:gd name="T16" fmla="*/ 15 w 301"/>
                    <a:gd name="T17" fmla="*/ 7 h 89"/>
                    <a:gd name="T18" fmla="*/ 16 w 301"/>
                    <a:gd name="T19" fmla="*/ 8 h 89"/>
                    <a:gd name="T20" fmla="*/ 18 w 301"/>
                    <a:gd name="T21" fmla="*/ 8 h 89"/>
                    <a:gd name="T22" fmla="*/ 19 w 301"/>
                    <a:gd name="T23" fmla="*/ 9 h 89"/>
                    <a:gd name="T24" fmla="*/ 20 w 301"/>
                    <a:gd name="T25" fmla="*/ 9 h 89"/>
                    <a:gd name="T26" fmla="*/ 21 w 301"/>
                    <a:gd name="T27" fmla="*/ 9 h 89"/>
                    <a:gd name="T28" fmla="*/ 22 w 301"/>
                    <a:gd name="T29" fmla="*/ 10 h 89"/>
                    <a:gd name="T30" fmla="*/ 24 w 301"/>
                    <a:gd name="T31" fmla="*/ 11 h 89"/>
                    <a:gd name="T32" fmla="*/ 25 w 301"/>
                    <a:gd name="T33" fmla="*/ 11 h 89"/>
                    <a:gd name="T34" fmla="*/ 27 w 301"/>
                    <a:gd name="T35" fmla="*/ 12 h 89"/>
                    <a:gd name="T36" fmla="*/ 28 w 301"/>
                    <a:gd name="T37" fmla="*/ 12 h 89"/>
                    <a:gd name="T38" fmla="*/ 30 w 301"/>
                    <a:gd name="T39" fmla="*/ 13 h 89"/>
                    <a:gd name="T40" fmla="*/ 31 w 301"/>
                    <a:gd name="T41" fmla="*/ 13 h 89"/>
                    <a:gd name="T42" fmla="*/ 32 w 301"/>
                    <a:gd name="T43" fmla="*/ 14 h 89"/>
                    <a:gd name="T44" fmla="*/ 33 w 301"/>
                    <a:gd name="T45" fmla="*/ 14 h 89"/>
                    <a:gd name="T46" fmla="*/ 34 w 301"/>
                    <a:gd name="T47" fmla="*/ 14 h 89"/>
                    <a:gd name="T48" fmla="*/ 36 w 301"/>
                    <a:gd name="T49" fmla="*/ 15 h 89"/>
                    <a:gd name="T50" fmla="*/ 38 w 301"/>
                    <a:gd name="T51" fmla="*/ 15 h 89"/>
                    <a:gd name="T52" fmla="*/ 39 w 301"/>
                    <a:gd name="T53" fmla="*/ 16 h 89"/>
                    <a:gd name="T54" fmla="*/ 40 w 301"/>
                    <a:gd name="T55" fmla="*/ 16 h 89"/>
                    <a:gd name="T56" fmla="*/ 41 w 301"/>
                    <a:gd name="T57" fmla="*/ 17 h 89"/>
                    <a:gd name="T58" fmla="*/ 43 w 301"/>
                    <a:gd name="T59" fmla="*/ 17 h 89"/>
                    <a:gd name="T60" fmla="*/ 44 w 301"/>
                    <a:gd name="T61" fmla="*/ 17 h 89"/>
                    <a:gd name="T62" fmla="*/ 45 w 301"/>
                    <a:gd name="T63" fmla="*/ 18 h 89"/>
                    <a:gd name="T64" fmla="*/ 47 w 301"/>
                    <a:gd name="T65" fmla="*/ 18 h 89"/>
                    <a:gd name="T66" fmla="*/ 49 w 301"/>
                    <a:gd name="T67" fmla="*/ 19 h 89"/>
                    <a:gd name="T68" fmla="*/ 50 w 301"/>
                    <a:gd name="T69" fmla="*/ 19 h 89"/>
                    <a:gd name="T70" fmla="*/ 52 w 301"/>
                    <a:gd name="T71" fmla="*/ 20 h 89"/>
                    <a:gd name="T72" fmla="*/ 53 w 301"/>
                    <a:gd name="T73" fmla="*/ 20 h 89"/>
                    <a:gd name="T74" fmla="*/ 54 w 301"/>
                    <a:gd name="T75" fmla="*/ 20 h 89"/>
                    <a:gd name="T76" fmla="*/ 55 w 301"/>
                    <a:gd name="T77" fmla="*/ 20 h 89"/>
                    <a:gd name="T78" fmla="*/ 56 w 301"/>
                    <a:gd name="T79" fmla="*/ 20 h 89"/>
                    <a:gd name="T80" fmla="*/ 58 w 301"/>
                    <a:gd name="T81" fmla="*/ 21 h 89"/>
                    <a:gd name="T82" fmla="*/ 59 w 301"/>
                    <a:gd name="T83" fmla="*/ 21 h 89"/>
                    <a:gd name="T84" fmla="*/ 60 w 301"/>
                    <a:gd name="T85" fmla="*/ 21 h 89"/>
                    <a:gd name="T86" fmla="*/ 61 w 301"/>
                    <a:gd name="T87" fmla="*/ 21 h 89"/>
                    <a:gd name="T88" fmla="*/ 62 w 301"/>
                    <a:gd name="T89" fmla="*/ 21 h 89"/>
                    <a:gd name="T90" fmla="*/ 63 w 301"/>
                    <a:gd name="T91" fmla="*/ 21 h 89"/>
                    <a:gd name="T92" fmla="*/ 64 w 301"/>
                    <a:gd name="T93" fmla="*/ 21 h 89"/>
                    <a:gd name="T94" fmla="*/ 64 w 301"/>
                    <a:gd name="T95" fmla="*/ 21 h 89"/>
                    <a:gd name="T96" fmla="*/ 65 w 301"/>
                    <a:gd name="T97" fmla="*/ 22 h 89"/>
                    <a:gd name="T98" fmla="*/ 66 w 301"/>
                    <a:gd name="T99" fmla="*/ 22 h 89"/>
                    <a:gd name="T100" fmla="*/ 67 w 301"/>
                    <a:gd name="T101" fmla="*/ 22 h 89"/>
                    <a:gd name="T102" fmla="*/ 68 w 301"/>
                    <a:gd name="T103" fmla="*/ 22 h 89"/>
                    <a:gd name="T104" fmla="*/ 69 w 301"/>
                    <a:gd name="T105" fmla="*/ 22 h 89"/>
                    <a:gd name="T106" fmla="*/ 70 w 301"/>
                    <a:gd name="T107" fmla="*/ 22 h 89"/>
                    <a:gd name="T108" fmla="*/ 71 w 301"/>
                    <a:gd name="T109" fmla="*/ 22 h 89"/>
                    <a:gd name="T110" fmla="*/ 72 w 301"/>
                    <a:gd name="T111" fmla="*/ 22 h 89"/>
                    <a:gd name="T112" fmla="*/ 74 w 301"/>
                    <a:gd name="T113" fmla="*/ 22 h 8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1"/>
                    <a:gd name="T172" fmla="*/ 0 h 89"/>
                    <a:gd name="T173" fmla="*/ 301 w 301"/>
                    <a:gd name="T174" fmla="*/ 89 h 8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1" h="8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6" y="4"/>
                      </a:lnTo>
                      <a:lnTo>
                        <a:pt x="9" y="5"/>
                      </a:ln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18" y="11"/>
                      </a:lnTo>
                      <a:lnTo>
                        <a:pt x="21" y="12"/>
                      </a:lnTo>
                      <a:lnTo>
                        <a:pt x="22" y="13"/>
                      </a:lnTo>
                      <a:lnTo>
                        <a:pt x="25" y="15"/>
                      </a:lnTo>
                      <a:lnTo>
                        <a:pt x="26" y="15"/>
                      </a:lnTo>
                      <a:lnTo>
                        <a:pt x="28" y="16"/>
                      </a:lnTo>
                      <a:lnTo>
                        <a:pt x="30" y="17"/>
                      </a:lnTo>
                      <a:lnTo>
                        <a:pt x="32" y="17"/>
                      </a:lnTo>
                      <a:lnTo>
                        <a:pt x="33" y="19"/>
                      </a:lnTo>
                      <a:lnTo>
                        <a:pt x="34" y="19"/>
                      </a:lnTo>
                      <a:lnTo>
                        <a:pt x="36" y="20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8" y="21"/>
                      </a:lnTo>
                      <a:lnTo>
                        <a:pt x="40" y="21"/>
                      </a:lnTo>
                      <a:lnTo>
                        <a:pt x="41" y="23"/>
                      </a:lnTo>
                      <a:lnTo>
                        <a:pt x="42" y="23"/>
                      </a:lnTo>
                      <a:lnTo>
                        <a:pt x="44" y="24"/>
                      </a:lnTo>
                      <a:lnTo>
                        <a:pt x="45" y="24"/>
                      </a:lnTo>
                      <a:lnTo>
                        <a:pt x="46" y="24"/>
                      </a:lnTo>
                      <a:lnTo>
                        <a:pt x="48" y="25"/>
                      </a:lnTo>
                      <a:lnTo>
                        <a:pt x="49" y="25"/>
                      </a:lnTo>
                      <a:lnTo>
                        <a:pt x="50" y="27"/>
                      </a:lnTo>
                      <a:lnTo>
                        <a:pt x="51" y="27"/>
                      </a:lnTo>
                      <a:lnTo>
                        <a:pt x="53" y="28"/>
                      </a:lnTo>
                      <a:lnTo>
                        <a:pt x="54" y="28"/>
                      </a:lnTo>
                      <a:lnTo>
                        <a:pt x="57" y="29"/>
                      </a:lnTo>
                      <a:lnTo>
                        <a:pt x="58" y="29"/>
                      </a:lnTo>
                      <a:lnTo>
                        <a:pt x="59" y="31"/>
                      </a:lnTo>
                      <a:lnTo>
                        <a:pt x="61" y="31"/>
                      </a:lnTo>
                      <a:lnTo>
                        <a:pt x="62" y="32"/>
                      </a:lnTo>
                      <a:lnTo>
                        <a:pt x="63" y="32"/>
                      </a:lnTo>
                      <a:lnTo>
                        <a:pt x="65" y="32"/>
                      </a:lnTo>
                      <a:lnTo>
                        <a:pt x="66" y="33"/>
                      </a:lnTo>
                      <a:lnTo>
                        <a:pt x="67" y="33"/>
                      </a:lnTo>
                      <a:lnTo>
                        <a:pt x="69" y="33"/>
                      </a:lnTo>
                      <a:lnTo>
                        <a:pt x="69" y="35"/>
                      </a:lnTo>
                      <a:lnTo>
                        <a:pt x="70" y="35"/>
                      </a:lnTo>
                      <a:lnTo>
                        <a:pt x="71" y="35"/>
                      </a:lnTo>
                      <a:lnTo>
                        <a:pt x="73" y="36"/>
                      </a:lnTo>
                      <a:lnTo>
                        <a:pt x="74" y="36"/>
                      </a:lnTo>
                      <a:lnTo>
                        <a:pt x="75" y="37"/>
                      </a:lnTo>
                      <a:lnTo>
                        <a:pt x="77" y="37"/>
                      </a:lnTo>
                      <a:lnTo>
                        <a:pt x="78" y="39"/>
                      </a:lnTo>
                      <a:lnTo>
                        <a:pt x="79" y="39"/>
                      </a:lnTo>
                      <a:lnTo>
                        <a:pt x="81" y="39"/>
                      </a:lnTo>
                      <a:lnTo>
                        <a:pt x="82" y="40"/>
                      </a:lnTo>
                      <a:lnTo>
                        <a:pt x="83" y="40"/>
                      </a:lnTo>
                      <a:lnTo>
                        <a:pt x="85" y="40"/>
                      </a:lnTo>
                      <a:lnTo>
                        <a:pt x="86" y="41"/>
                      </a:lnTo>
                      <a:lnTo>
                        <a:pt x="87" y="41"/>
                      </a:lnTo>
                      <a:lnTo>
                        <a:pt x="89" y="43"/>
                      </a:lnTo>
                      <a:lnTo>
                        <a:pt x="90" y="43"/>
                      </a:lnTo>
                      <a:lnTo>
                        <a:pt x="93" y="44"/>
                      </a:lnTo>
                      <a:lnTo>
                        <a:pt x="94" y="44"/>
                      </a:lnTo>
                      <a:lnTo>
                        <a:pt x="97" y="45"/>
                      </a:lnTo>
                      <a:lnTo>
                        <a:pt x="98" y="45"/>
                      </a:lnTo>
                      <a:lnTo>
                        <a:pt x="101" y="47"/>
                      </a:lnTo>
                      <a:lnTo>
                        <a:pt x="102" y="47"/>
                      </a:lnTo>
                      <a:lnTo>
                        <a:pt x="105" y="48"/>
                      </a:lnTo>
                      <a:lnTo>
                        <a:pt x="106" y="48"/>
                      </a:lnTo>
                      <a:lnTo>
                        <a:pt x="107" y="49"/>
                      </a:lnTo>
                      <a:lnTo>
                        <a:pt x="109" y="49"/>
                      </a:lnTo>
                      <a:lnTo>
                        <a:pt x="110" y="50"/>
                      </a:lnTo>
                      <a:lnTo>
                        <a:pt x="111" y="50"/>
                      </a:lnTo>
                      <a:lnTo>
                        <a:pt x="113" y="50"/>
                      </a:lnTo>
                      <a:lnTo>
                        <a:pt x="114" y="52"/>
                      </a:lnTo>
                      <a:lnTo>
                        <a:pt x="115" y="52"/>
                      </a:lnTo>
                      <a:lnTo>
                        <a:pt x="117" y="52"/>
                      </a:lnTo>
                      <a:lnTo>
                        <a:pt x="117" y="53"/>
                      </a:lnTo>
                      <a:lnTo>
                        <a:pt x="118" y="53"/>
                      </a:lnTo>
                      <a:lnTo>
                        <a:pt x="119" y="53"/>
                      </a:lnTo>
                      <a:lnTo>
                        <a:pt x="121" y="53"/>
                      </a:lnTo>
                      <a:lnTo>
                        <a:pt x="122" y="54"/>
                      </a:lnTo>
                      <a:lnTo>
                        <a:pt x="123" y="54"/>
                      </a:lnTo>
                      <a:lnTo>
                        <a:pt x="125" y="56"/>
                      </a:lnTo>
                      <a:lnTo>
                        <a:pt x="126" y="56"/>
                      </a:lnTo>
                      <a:lnTo>
                        <a:pt x="127" y="56"/>
                      </a:lnTo>
                      <a:lnTo>
                        <a:pt x="129" y="56"/>
                      </a:lnTo>
                      <a:lnTo>
                        <a:pt x="130" y="57"/>
                      </a:lnTo>
                      <a:lnTo>
                        <a:pt x="131" y="57"/>
                      </a:lnTo>
                      <a:lnTo>
                        <a:pt x="132" y="57"/>
                      </a:lnTo>
                      <a:lnTo>
                        <a:pt x="135" y="58"/>
                      </a:lnTo>
                      <a:lnTo>
                        <a:pt x="136" y="58"/>
                      </a:lnTo>
                      <a:lnTo>
                        <a:pt x="138" y="60"/>
                      </a:lnTo>
                      <a:lnTo>
                        <a:pt x="140" y="60"/>
                      </a:lnTo>
                      <a:lnTo>
                        <a:pt x="142" y="61"/>
                      </a:lnTo>
                      <a:lnTo>
                        <a:pt x="144" y="61"/>
                      </a:lnTo>
                      <a:lnTo>
                        <a:pt x="146" y="62"/>
                      </a:lnTo>
                      <a:lnTo>
                        <a:pt x="148" y="62"/>
                      </a:lnTo>
                      <a:lnTo>
                        <a:pt x="150" y="62"/>
                      </a:lnTo>
                      <a:lnTo>
                        <a:pt x="151" y="64"/>
                      </a:lnTo>
                      <a:lnTo>
                        <a:pt x="152" y="64"/>
                      </a:lnTo>
                      <a:lnTo>
                        <a:pt x="154" y="65"/>
                      </a:lnTo>
                      <a:lnTo>
                        <a:pt x="155" y="65"/>
                      </a:lnTo>
                      <a:lnTo>
                        <a:pt x="156" y="65"/>
                      </a:lnTo>
                      <a:lnTo>
                        <a:pt x="158" y="65"/>
                      </a:lnTo>
                      <a:lnTo>
                        <a:pt x="159" y="66"/>
                      </a:lnTo>
                      <a:lnTo>
                        <a:pt x="160" y="66"/>
                      </a:lnTo>
                      <a:lnTo>
                        <a:pt x="162" y="66"/>
                      </a:lnTo>
                      <a:lnTo>
                        <a:pt x="163" y="68"/>
                      </a:lnTo>
                      <a:lnTo>
                        <a:pt x="164" y="68"/>
                      </a:lnTo>
                      <a:lnTo>
                        <a:pt x="166" y="68"/>
                      </a:lnTo>
                      <a:lnTo>
                        <a:pt x="167" y="69"/>
                      </a:lnTo>
                      <a:lnTo>
                        <a:pt x="168" y="69"/>
                      </a:lnTo>
                      <a:lnTo>
                        <a:pt x="170" y="69"/>
                      </a:lnTo>
                      <a:lnTo>
                        <a:pt x="171" y="69"/>
                      </a:lnTo>
                      <a:lnTo>
                        <a:pt x="172" y="70"/>
                      </a:lnTo>
                      <a:lnTo>
                        <a:pt x="174" y="70"/>
                      </a:lnTo>
                      <a:lnTo>
                        <a:pt x="176" y="72"/>
                      </a:lnTo>
                      <a:lnTo>
                        <a:pt x="178" y="72"/>
                      </a:lnTo>
                      <a:lnTo>
                        <a:pt x="179" y="72"/>
                      </a:lnTo>
                      <a:lnTo>
                        <a:pt x="180" y="73"/>
                      </a:lnTo>
                      <a:lnTo>
                        <a:pt x="182" y="73"/>
                      </a:lnTo>
                      <a:lnTo>
                        <a:pt x="184" y="73"/>
                      </a:lnTo>
                      <a:lnTo>
                        <a:pt x="186" y="74"/>
                      </a:lnTo>
                      <a:lnTo>
                        <a:pt x="188" y="74"/>
                      </a:lnTo>
                      <a:lnTo>
                        <a:pt x="190" y="76"/>
                      </a:lnTo>
                      <a:lnTo>
                        <a:pt x="192" y="76"/>
                      </a:lnTo>
                      <a:lnTo>
                        <a:pt x="194" y="77"/>
                      </a:lnTo>
                      <a:lnTo>
                        <a:pt x="195" y="77"/>
                      </a:lnTo>
                      <a:lnTo>
                        <a:pt x="198" y="78"/>
                      </a:lnTo>
                      <a:lnTo>
                        <a:pt x="199" y="78"/>
                      </a:lnTo>
                      <a:lnTo>
                        <a:pt x="200" y="78"/>
                      </a:lnTo>
                      <a:lnTo>
                        <a:pt x="202" y="78"/>
                      </a:lnTo>
                      <a:lnTo>
                        <a:pt x="203" y="80"/>
                      </a:lnTo>
                      <a:lnTo>
                        <a:pt x="204" y="80"/>
                      </a:lnTo>
                      <a:lnTo>
                        <a:pt x="206" y="80"/>
                      </a:lnTo>
                      <a:lnTo>
                        <a:pt x="207" y="80"/>
                      </a:lnTo>
                      <a:lnTo>
                        <a:pt x="207" y="81"/>
                      </a:lnTo>
                      <a:lnTo>
                        <a:pt x="208" y="81"/>
                      </a:lnTo>
                      <a:lnTo>
                        <a:pt x="209" y="81"/>
                      </a:lnTo>
                      <a:lnTo>
                        <a:pt x="211" y="81"/>
                      </a:lnTo>
                      <a:lnTo>
                        <a:pt x="212" y="81"/>
                      </a:lnTo>
                      <a:lnTo>
                        <a:pt x="213" y="82"/>
                      </a:lnTo>
                      <a:lnTo>
                        <a:pt x="215" y="82"/>
                      </a:lnTo>
                      <a:lnTo>
                        <a:pt x="216" y="82"/>
                      </a:lnTo>
                      <a:lnTo>
                        <a:pt x="217" y="82"/>
                      </a:lnTo>
                      <a:lnTo>
                        <a:pt x="219" y="82"/>
                      </a:lnTo>
                      <a:lnTo>
                        <a:pt x="220" y="82"/>
                      </a:lnTo>
                      <a:lnTo>
                        <a:pt x="221" y="82"/>
                      </a:lnTo>
                      <a:lnTo>
                        <a:pt x="223" y="82"/>
                      </a:lnTo>
                      <a:lnTo>
                        <a:pt x="224" y="82"/>
                      </a:lnTo>
                      <a:lnTo>
                        <a:pt x="225" y="84"/>
                      </a:lnTo>
                      <a:lnTo>
                        <a:pt x="227" y="84"/>
                      </a:lnTo>
                      <a:lnTo>
                        <a:pt x="229" y="84"/>
                      </a:lnTo>
                      <a:lnTo>
                        <a:pt x="231" y="84"/>
                      </a:lnTo>
                      <a:lnTo>
                        <a:pt x="232" y="84"/>
                      </a:lnTo>
                      <a:lnTo>
                        <a:pt x="233" y="84"/>
                      </a:lnTo>
                      <a:lnTo>
                        <a:pt x="236" y="84"/>
                      </a:lnTo>
                      <a:lnTo>
                        <a:pt x="237" y="84"/>
                      </a:lnTo>
                      <a:lnTo>
                        <a:pt x="239" y="84"/>
                      </a:lnTo>
                      <a:lnTo>
                        <a:pt x="240" y="84"/>
                      </a:lnTo>
                      <a:lnTo>
                        <a:pt x="241" y="84"/>
                      </a:lnTo>
                      <a:lnTo>
                        <a:pt x="243" y="85"/>
                      </a:lnTo>
                      <a:lnTo>
                        <a:pt x="244" y="85"/>
                      </a:lnTo>
                      <a:lnTo>
                        <a:pt x="245" y="85"/>
                      </a:lnTo>
                      <a:lnTo>
                        <a:pt x="247" y="85"/>
                      </a:lnTo>
                      <a:lnTo>
                        <a:pt x="248" y="85"/>
                      </a:lnTo>
                      <a:lnTo>
                        <a:pt x="249" y="85"/>
                      </a:lnTo>
                      <a:lnTo>
                        <a:pt x="251" y="85"/>
                      </a:lnTo>
                      <a:lnTo>
                        <a:pt x="252" y="85"/>
                      </a:lnTo>
                      <a:lnTo>
                        <a:pt x="253" y="85"/>
                      </a:lnTo>
                      <a:lnTo>
                        <a:pt x="253" y="86"/>
                      </a:lnTo>
                      <a:lnTo>
                        <a:pt x="255" y="86"/>
                      </a:lnTo>
                      <a:lnTo>
                        <a:pt x="256" y="86"/>
                      </a:lnTo>
                      <a:lnTo>
                        <a:pt x="257" y="86"/>
                      </a:lnTo>
                      <a:lnTo>
                        <a:pt x="259" y="86"/>
                      </a:lnTo>
                      <a:lnTo>
                        <a:pt x="260" y="88"/>
                      </a:lnTo>
                      <a:lnTo>
                        <a:pt x="261" y="88"/>
                      </a:lnTo>
                      <a:lnTo>
                        <a:pt x="263" y="88"/>
                      </a:lnTo>
                      <a:lnTo>
                        <a:pt x="264" y="88"/>
                      </a:lnTo>
                      <a:lnTo>
                        <a:pt x="265" y="88"/>
                      </a:lnTo>
                      <a:lnTo>
                        <a:pt x="267" y="88"/>
                      </a:lnTo>
                      <a:lnTo>
                        <a:pt x="267" y="89"/>
                      </a:lnTo>
                      <a:lnTo>
                        <a:pt x="268" y="89"/>
                      </a:lnTo>
                      <a:lnTo>
                        <a:pt x="269" y="89"/>
                      </a:lnTo>
                      <a:lnTo>
                        <a:pt x="271" y="89"/>
                      </a:lnTo>
                      <a:lnTo>
                        <a:pt x="272" y="89"/>
                      </a:lnTo>
                      <a:lnTo>
                        <a:pt x="273" y="89"/>
                      </a:lnTo>
                      <a:lnTo>
                        <a:pt x="275" y="89"/>
                      </a:lnTo>
                      <a:lnTo>
                        <a:pt x="276" y="89"/>
                      </a:lnTo>
                      <a:lnTo>
                        <a:pt x="277" y="89"/>
                      </a:lnTo>
                      <a:lnTo>
                        <a:pt x="279" y="89"/>
                      </a:lnTo>
                      <a:lnTo>
                        <a:pt x="280" y="89"/>
                      </a:lnTo>
                      <a:lnTo>
                        <a:pt x="281" y="89"/>
                      </a:lnTo>
                      <a:lnTo>
                        <a:pt x="283" y="89"/>
                      </a:lnTo>
                      <a:lnTo>
                        <a:pt x="284" y="89"/>
                      </a:lnTo>
                      <a:lnTo>
                        <a:pt x="285" y="89"/>
                      </a:lnTo>
                      <a:lnTo>
                        <a:pt x="286" y="89"/>
                      </a:lnTo>
                      <a:lnTo>
                        <a:pt x="288" y="89"/>
                      </a:lnTo>
                      <a:lnTo>
                        <a:pt x="290" y="89"/>
                      </a:lnTo>
                      <a:lnTo>
                        <a:pt x="292" y="89"/>
                      </a:lnTo>
                      <a:lnTo>
                        <a:pt x="294" y="89"/>
                      </a:lnTo>
                      <a:lnTo>
                        <a:pt x="296" y="89"/>
                      </a:lnTo>
                      <a:lnTo>
                        <a:pt x="298" y="89"/>
                      </a:lnTo>
                      <a:lnTo>
                        <a:pt x="301" y="88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4722" name="Line 656"/>
            <p:cNvSpPr>
              <a:spLocks noChangeAspect="1" noChangeShapeType="1"/>
            </p:cNvSpPr>
            <p:nvPr/>
          </p:nvSpPr>
          <p:spPr bwMode="auto">
            <a:xfrm flipV="1">
              <a:off x="4315" y="3280"/>
              <a:ext cx="0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723" name="Line 657"/>
            <p:cNvSpPr>
              <a:spLocks noChangeAspect="1" noChangeShapeType="1"/>
            </p:cNvSpPr>
            <p:nvPr/>
          </p:nvSpPr>
          <p:spPr bwMode="auto">
            <a:xfrm flipH="1">
              <a:off x="4271" y="2676"/>
              <a:ext cx="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24" name="Line 658"/>
            <p:cNvSpPr>
              <a:spLocks noChangeAspect="1" noChangeShapeType="1"/>
            </p:cNvSpPr>
            <p:nvPr/>
          </p:nvSpPr>
          <p:spPr bwMode="auto">
            <a:xfrm flipV="1">
              <a:off x="4310" y="2546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grpSp>
          <p:nvGrpSpPr>
            <p:cNvPr id="10" name="Group 659"/>
            <p:cNvGrpSpPr>
              <a:grpSpLocks noChangeAspect="1"/>
            </p:cNvGrpSpPr>
            <p:nvPr/>
          </p:nvGrpSpPr>
          <p:grpSpPr bwMode="auto">
            <a:xfrm rot="-5400000">
              <a:off x="4344" y="2567"/>
              <a:ext cx="97" cy="161"/>
              <a:chOff x="2964" y="2883"/>
              <a:chExt cx="300" cy="477"/>
            </a:xfrm>
          </p:grpSpPr>
          <p:sp>
            <p:nvSpPr>
              <p:cNvPr id="24969" name="Line 660"/>
              <p:cNvSpPr>
                <a:spLocks noChangeAspect="1" noChangeShapeType="1"/>
              </p:cNvSpPr>
              <p:nvPr/>
            </p:nvSpPr>
            <p:spPr bwMode="auto">
              <a:xfrm>
                <a:off x="3197" y="2883"/>
                <a:ext cx="1" cy="1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70" name="Line 661"/>
              <p:cNvSpPr>
                <a:spLocks noChangeAspect="1" noChangeShapeType="1"/>
              </p:cNvSpPr>
              <p:nvPr/>
            </p:nvSpPr>
            <p:spPr bwMode="auto">
              <a:xfrm>
                <a:off x="3024" y="2892"/>
                <a:ext cx="1" cy="1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71" name="Line 662"/>
              <p:cNvSpPr>
                <a:spLocks noChangeAspect="1" noChangeShapeType="1"/>
              </p:cNvSpPr>
              <p:nvPr/>
            </p:nvSpPr>
            <p:spPr bwMode="auto">
              <a:xfrm flipV="1">
                <a:off x="3117" y="3290"/>
                <a:ext cx="1" cy="7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1" name="Group 663"/>
              <p:cNvGrpSpPr>
                <a:grpSpLocks noChangeAspect="1"/>
              </p:cNvGrpSpPr>
              <p:nvPr/>
            </p:nvGrpSpPr>
            <p:grpSpPr bwMode="auto">
              <a:xfrm>
                <a:off x="2964" y="2971"/>
                <a:ext cx="300" cy="322"/>
                <a:chOff x="2783" y="1185"/>
                <a:chExt cx="300" cy="430"/>
              </a:xfrm>
            </p:grpSpPr>
            <p:sp>
              <p:nvSpPr>
                <p:cNvPr id="24973" name="Freeform 664"/>
                <p:cNvSpPr>
                  <a:spLocks noChangeAspect="1"/>
                </p:cNvSpPr>
                <p:nvPr/>
              </p:nvSpPr>
              <p:spPr bwMode="auto">
                <a:xfrm>
                  <a:off x="2934" y="1238"/>
                  <a:ext cx="149" cy="377"/>
                </a:xfrm>
                <a:custGeom>
                  <a:avLst/>
                  <a:gdLst>
                    <a:gd name="T0" fmla="*/ 74 w 299"/>
                    <a:gd name="T1" fmla="*/ 37 h 754"/>
                    <a:gd name="T2" fmla="*/ 74 w 299"/>
                    <a:gd name="T3" fmla="*/ 63 h 754"/>
                    <a:gd name="T4" fmla="*/ 74 w 299"/>
                    <a:gd name="T5" fmla="*/ 77 h 754"/>
                    <a:gd name="T6" fmla="*/ 74 w 299"/>
                    <a:gd name="T7" fmla="*/ 83 h 754"/>
                    <a:gd name="T8" fmla="*/ 74 w 299"/>
                    <a:gd name="T9" fmla="*/ 86 h 754"/>
                    <a:gd name="T10" fmla="*/ 74 w 299"/>
                    <a:gd name="T11" fmla="*/ 89 h 754"/>
                    <a:gd name="T12" fmla="*/ 74 w 299"/>
                    <a:gd name="T13" fmla="*/ 91 h 754"/>
                    <a:gd name="T14" fmla="*/ 73 w 299"/>
                    <a:gd name="T15" fmla="*/ 93 h 754"/>
                    <a:gd name="T16" fmla="*/ 73 w 299"/>
                    <a:gd name="T17" fmla="*/ 95 h 754"/>
                    <a:gd name="T18" fmla="*/ 73 w 299"/>
                    <a:gd name="T19" fmla="*/ 97 h 754"/>
                    <a:gd name="T20" fmla="*/ 72 w 299"/>
                    <a:gd name="T21" fmla="*/ 100 h 754"/>
                    <a:gd name="T22" fmla="*/ 72 w 299"/>
                    <a:gd name="T23" fmla="*/ 102 h 754"/>
                    <a:gd name="T24" fmla="*/ 71 w 299"/>
                    <a:gd name="T25" fmla="*/ 104 h 754"/>
                    <a:gd name="T26" fmla="*/ 70 w 299"/>
                    <a:gd name="T27" fmla="*/ 107 h 754"/>
                    <a:gd name="T28" fmla="*/ 69 w 299"/>
                    <a:gd name="T29" fmla="*/ 110 h 754"/>
                    <a:gd name="T30" fmla="*/ 68 w 299"/>
                    <a:gd name="T31" fmla="*/ 113 h 754"/>
                    <a:gd name="T32" fmla="*/ 68 w 299"/>
                    <a:gd name="T33" fmla="*/ 115 h 754"/>
                    <a:gd name="T34" fmla="*/ 67 w 299"/>
                    <a:gd name="T35" fmla="*/ 117 h 754"/>
                    <a:gd name="T36" fmla="*/ 65 w 299"/>
                    <a:gd name="T37" fmla="*/ 119 h 754"/>
                    <a:gd name="T38" fmla="*/ 64 w 299"/>
                    <a:gd name="T39" fmla="*/ 122 h 754"/>
                    <a:gd name="T40" fmla="*/ 63 w 299"/>
                    <a:gd name="T41" fmla="*/ 124 h 754"/>
                    <a:gd name="T42" fmla="*/ 62 w 299"/>
                    <a:gd name="T43" fmla="*/ 126 h 754"/>
                    <a:gd name="T44" fmla="*/ 61 w 299"/>
                    <a:gd name="T45" fmla="*/ 129 h 754"/>
                    <a:gd name="T46" fmla="*/ 59 w 299"/>
                    <a:gd name="T47" fmla="*/ 132 h 754"/>
                    <a:gd name="T48" fmla="*/ 58 w 299"/>
                    <a:gd name="T49" fmla="*/ 134 h 754"/>
                    <a:gd name="T50" fmla="*/ 57 w 299"/>
                    <a:gd name="T51" fmla="*/ 135 h 754"/>
                    <a:gd name="T52" fmla="*/ 56 w 299"/>
                    <a:gd name="T53" fmla="*/ 137 h 754"/>
                    <a:gd name="T54" fmla="*/ 55 w 299"/>
                    <a:gd name="T55" fmla="*/ 139 h 754"/>
                    <a:gd name="T56" fmla="*/ 54 w 299"/>
                    <a:gd name="T57" fmla="*/ 141 h 754"/>
                    <a:gd name="T58" fmla="*/ 53 w 299"/>
                    <a:gd name="T59" fmla="*/ 142 h 754"/>
                    <a:gd name="T60" fmla="*/ 52 w 299"/>
                    <a:gd name="T61" fmla="*/ 144 h 754"/>
                    <a:gd name="T62" fmla="*/ 51 w 299"/>
                    <a:gd name="T63" fmla="*/ 145 h 754"/>
                    <a:gd name="T64" fmla="*/ 50 w 299"/>
                    <a:gd name="T65" fmla="*/ 146 h 754"/>
                    <a:gd name="T66" fmla="*/ 49 w 299"/>
                    <a:gd name="T67" fmla="*/ 148 h 754"/>
                    <a:gd name="T68" fmla="*/ 48 w 299"/>
                    <a:gd name="T69" fmla="*/ 149 h 754"/>
                    <a:gd name="T70" fmla="*/ 47 w 299"/>
                    <a:gd name="T71" fmla="*/ 150 h 754"/>
                    <a:gd name="T72" fmla="*/ 46 w 299"/>
                    <a:gd name="T73" fmla="*/ 151 h 754"/>
                    <a:gd name="T74" fmla="*/ 45 w 299"/>
                    <a:gd name="T75" fmla="*/ 152 h 754"/>
                    <a:gd name="T76" fmla="*/ 44 w 299"/>
                    <a:gd name="T77" fmla="*/ 154 h 754"/>
                    <a:gd name="T78" fmla="*/ 43 w 299"/>
                    <a:gd name="T79" fmla="*/ 155 h 754"/>
                    <a:gd name="T80" fmla="*/ 42 w 299"/>
                    <a:gd name="T81" fmla="*/ 156 h 754"/>
                    <a:gd name="T82" fmla="*/ 41 w 299"/>
                    <a:gd name="T83" fmla="*/ 158 h 754"/>
                    <a:gd name="T84" fmla="*/ 39 w 299"/>
                    <a:gd name="T85" fmla="*/ 160 h 754"/>
                    <a:gd name="T86" fmla="*/ 37 w 299"/>
                    <a:gd name="T87" fmla="*/ 161 h 754"/>
                    <a:gd name="T88" fmla="*/ 36 w 299"/>
                    <a:gd name="T89" fmla="*/ 162 h 754"/>
                    <a:gd name="T90" fmla="*/ 34 w 299"/>
                    <a:gd name="T91" fmla="*/ 164 h 754"/>
                    <a:gd name="T92" fmla="*/ 32 w 299"/>
                    <a:gd name="T93" fmla="*/ 166 h 754"/>
                    <a:gd name="T94" fmla="*/ 30 w 299"/>
                    <a:gd name="T95" fmla="*/ 168 h 754"/>
                    <a:gd name="T96" fmla="*/ 28 w 299"/>
                    <a:gd name="T97" fmla="*/ 169 h 754"/>
                    <a:gd name="T98" fmla="*/ 26 w 299"/>
                    <a:gd name="T99" fmla="*/ 171 h 754"/>
                    <a:gd name="T100" fmla="*/ 24 w 299"/>
                    <a:gd name="T101" fmla="*/ 172 h 754"/>
                    <a:gd name="T102" fmla="*/ 21 w 299"/>
                    <a:gd name="T103" fmla="*/ 174 h 754"/>
                    <a:gd name="T104" fmla="*/ 18 w 299"/>
                    <a:gd name="T105" fmla="*/ 176 h 754"/>
                    <a:gd name="T106" fmla="*/ 16 w 299"/>
                    <a:gd name="T107" fmla="*/ 178 h 754"/>
                    <a:gd name="T108" fmla="*/ 14 w 299"/>
                    <a:gd name="T109" fmla="*/ 179 h 754"/>
                    <a:gd name="T110" fmla="*/ 12 w 299"/>
                    <a:gd name="T111" fmla="*/ 181 h 754"/>
                    <a:gd name="T112" fmla="*/ 9 w 299"/>
                    <a:gd name="T113" fmla="*/ 183 h 754"/>
                    <a:gd name="T114" fmla="*/ 6 w 299"/>
                    <a:gd name="T115" fmla="*/ 185 h 754"/>
                    <a:gd name="T116" fmla="*/ 4 w 299"/>
                    <a:gd name="T117" fmla="*/ 186 h 754"/>
                    <a:gd name="T118" fmla="*/ 3 w 299"/>
                    <a:gd name="T119" fmla="*/ 187 h 754"/>
                    <a:gd name="T120" fmla="*/ 0 w 299"/>
                    <a:gd name="T121" fmla="*/ 188 h 7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99"/>
                    <a:gd name="T184" fmla="*/ 0 h 754"/>
                    <a:gd name="T185" fmla="*/ 299 w 299"/>
                    <a:gd name="T186" fmla="*/ 754 h 75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99" h="754">
                      <a:moveTo>
                        <a:pt x="299" y="0"/>
                      </a:moveTo>
                      <a:lnTo>
                        <a:pt x="299" y="29"/>
                      </a:lnTo>
                      <a:lnTo>
                        <a:pt x="299" y="56"/>
                      </a:lnTo>
                      <a:lnTo>
                        <a:pt x="299" y="81"/>
                      </a:lnTo>
                      <a:lnTo>
                        <a:pt x="299" y="105"/>
                      </a:lnTo>
                      <a:lnTo>
                        <a:pt x="299" y="128"/>
                      </a:lnTo>
                      <a:lnTo>
                        <a:pt x="299" y="148"/>
                      </a:lnTo>
                      <a:lnTo>
                        <a:pt x="299" y="166"/>
                      </a:lnTo>
                      <a:lnTo>
                        <a:pt x="299" y="185"/>
                      </a:lnTo>
                      <a:lnTo>
                        <a:pt x="299" y="201"/>
                      </a:lnTo>
                      <a:lnTo>
                        <a:pt x="299" y="215"/>
                      </a:lnTo>
                      <a:lnTo>
                        <a:pt x="299" y="229"/>
                      </a:lnTo>
                      <a:lnTo>
                        <a:pt x="299" y="242"/>
                      </a:lnTo>
                      <a:lnTo>
                        <a:pt x="299" y="252"/>
                      </a:lnTo>
                      <a:lnTo>
                        <a:pt x="299" y="263"/>
                      </a:lnTo>
                      <a:lnTo>
                        <a:pt x="299" y="272"/>
                      </a:lnTo>
                      <a:lnTo>
                        <a:pt x="299" y="280"/>
                      </a:lnTo>
                      <a:lnTo>
                        <a:pt x="299" y="288"/>
                      </a:lnTo>
                      <a:lnTo>
                        <a:pt x="299" y="295"/>
                      </a:lnTo>
                      <a:lnTo>
                        <a:pt x="299" y="302"/>
                      </a:lnTo>
                      <a:lnTo>
                        <a:pt x="299" y="307"/>
                      </a:lnTo>
                      <a:lnTo>
                        <a:pt x="299" y="311"/>
                      </a:lnTo>
                      <a:lnTo>
                        <a:pt x="299" y="315"/>
                      </a:lnTo>
                      <a:lnTo>
                        <a:pt x="299" y="319"/>
                      </a:lnTo>
                      <a:lnTo>
                        <a:pt x="299" y="323"/>
                      </a:lnTo>
                      <a:lnTo>
                        <a:pt x="299" y="325"/>
                      </a:lnTo>
                      <a:lnTo>
                        <a:pt x="299" y="328"/>
                      </a:lnTo>
                      <a:lnTo>
                        <a:pt x="299" y="329"/>
                      </a:lnTo>
                      <a:lnTo>
                        <a:pt x="298" y="332"/>
                      </a:lnTo>
                      <a:lnTo>
                        <a:pt x="298" y="335"/>
                      </a:lnTo>
                      <a:lnTo>
                        <a:pt x="298" y="336"/>
                      </a:lnTo>
                      <a:lnTo>
                        <a:pt x="298" y="339"/>
                      </a:lnTo>
                      <a:lnTo>
                        <a:pt x="298" y="340"/>
                      </a:lnTo>
                      <a:lnTo>
                        <a:pt x="298" y="343"/>
                      </a:lnTo>
                      <a:lnTo>
                        <a:pt x="298" y="344"/>
                      </a:lnTo>
                      <a:lnTo>
                        <a:pt x="298" y="347"/>
                      </a:lnTo>
                      <a:lnTo>
                        <a:pt x="298" y="348"/>
                      </a:lnTo>
                      <a:lnTo>
                        <a:pt x="298" y="349"/>
                      </a:lnTo>
                      <a:lnTo>
                        <a:pt x="298" y="351"/>
                      </a:lnTo>
                      <a:lnTo>
                        <a:pt x="296" y="352"/>
                      </a:lnTo>
                      <a:lnTo>
                        <a:pt x="296" y="353"/>
                      </a:lnTo>
                      <a:lnTo>
                        <a:pt x="296" y="355"/>
                      </a:lnTo>
                      <a:lnTo>
                        <a:pt x="296" y="356"/>
                      </a:lnTo>
                      <a:lnTo>
                        <a:pt x="296" y="357"/>
                      </a:lnTo>
                      <a:lnTo>
                        <a:pt x="296" y="359"/>
                      </a:lnTo>
                      <a:lnTo>
                        <a:pt x="296" y="360"/>
                      </a:lnTo>
                      <a:lnTo>
                        <a:pt x="296" y="361"/>
                      </a:lnTo>
                      <a:lnTo>
                        <a:pt x="296" y="363"/>
                      </a:lnTo>
                      <a:lnTo>
                        <a:pt x="296" y="364"/>
                      </a:lnTo>
                      <a:lnTo>
                        <a:pt x="296" y="365"/>
                      </a:lnTo>
                      <a:lnTo>
                        <a:pt x="295" y="367"/>
                      </a:lnTo>
                      <a:lnTo>
                        <a:pt x="295" y="368"/>
                      </a:lnTo>
                      <a:lnTo>
                        <a:pt x="295" y="369"/>
                      </a:lnTo>
                      <a:lnTo>
                        <a:pt x="295" y="371"/>
                      </a:lnTo>
                      <a:lnTo>
                        <a:pt x="295" y="372"/>
                      </a:lnTo>
                      <a:lnTo>
                        <a:pt x="295" y="373"/>
                      </a:lnTo>
                      <a:lnTo>
                        <a:pt x="295" y="375"/>
                      </a:lnTo>
                      <a:lnTo>
                        <a:pt x="294" y="376"/>
                      </a:lnTo>
                      <a:lnTo>
                        <a:pt x="294" y="379"/>
                      </a:lnTo>
                      <a:lnTo>
                        <a:pt x="294" y="380"/>
                      </a:lnTo>
                      <a:lnTo>
                        <a:pt x="294" y="381"/>
                      </a:lnTo>
                      <a:lnTo>
                        <a:pt x="294" y="384"/>
                      </a:lnTo>
                      <a:lnTo>
                        <a:pt x="292" y="385"/>
                      </a:lnTo>
                      <a:lnTo>
                        <a:pt x="292" y="388"/>
                      </a:lnTo>
                      <a:lnTo>
                        <a:pt x="292" y="389"/>
                      </a:lnTo>
                      <a:lnTo>
                        <a:pt x="292" y="390"/>
                      </a:lnTo>
                      <a:lnTo>
                        <a:pt x="292" y="393"/>
                      </a:lnTo>
                      <a:lnTo>
                        <a:pt x="292" y="394"/>
                      </a:lnTo>
                      <a:lnTo>
                        <a:pt x="291" y="396"/>
                      </a:lnTo>
                      <a:lnTo>
                        <a:pt x="291" y="397"/>
                      </a:lnTo>
                      <a:lnTo>
                        <a:pt x="291" y="398"/>
                      </a:lnTo>
                      <a:lnTo>
                        <a:pt x="291" y="400"/>
                      </a:lnTo>
                      <a:lnTo>
                        <a:pt x="291" y="401"/>
                      </a:lnTo>
                      <a:lnTo>
                        <a:pt x="291" y="402"/>
                      </a:lnTo>
                      <a:lnTo>
                        <a:pt x="291" y="404"/>
                      </a:lnTo>
                      <a:lnTo>
                        <a:pt x="290" y="404"/>
                      </a:lnTo>
                      <a:lnTo>
                        <a:pt x="290" y="405"/>
                      </a:lnTo>
                      <a:lnTo>
                        <a:pt x="290" y="406"/>
                      </a:lnTo>
                      <a:lnTo>
                        <a:pt x="290" y="408"/>
                      </a:lnTo>
                      <a:lnTo>
                        <a:pt x="290" y="409"/>
                      </a:lnTo>
                      <a:lnTo>
                        <a:pt x="288" y="410"/>
                      </a:lnTo>
                      <a:lnTo>
                        <a:pt x="288" y="412"/>
                      </a:lnTo>
                      <a:lnTo>
                        <a:pt x="288" y="413"/>
                      </a:lnTo>
                      <a:lnTo>
                        <a:pt x="287" y="414"/>
                      </a:lnTo>
                      <a:lnTo>
                        <a:pt x="287" y="416"/>
                      </a:lnTo>
                      <a:lnTo>
                        <a:pt x="287" y="417"/>
                      </a:lnTo>
                      <a:lnTo>
                        <a:pt x="286" y="420"/>
                      </a:lnTo>
                      <a:lnTo>
                        <a:pt x="286" y="421"/>
                      </a:lnTo>
                      <a:lnTo>
                        <a:pt x="286" y="422"/>
                      </a:lnTo>
                      <a:lnTo>
                        <a:pt x="284" y="424"/>
                      </a:lnTo>
                      <a:lnTo>
                        <a:pt x="284" y="426"/>
                      </a:lnTo>
                      <a:lnTo>
                        <a:pt x="283" y="428"/>
                      </a:lnTo>
                      <a:lnTo>
                        <a:pt x="283" y="430"/>
                      </a:lnTo>
                      <a:lnTo>
                        <a:pt x="282" y="433"/>
                      </a:lnTo>
                      <a:lnTo>
                        <a:pt x="282" y="434"/>
                      </a:lnTo>
                      <a:lnTo>
                        <a:pt x="280" y="437"/>
                      </a:lnTo>
                      <a:lnTo>
                        <a:pt x="280" y="440"/>
                      </a:lnTo>
                      <a:lnTo>
                        <a:pt x="279" y="441"/>
                      </a:lnTo>
                      <a:lnTo>
                        <a:pt x="279" y="442"/>
                      </a:lnTo>
                      <a:lnTo>
                        <a:pt x="278" y="445"/>
                      </a:lnTo>
                      <a:lnTo>
                        <a:pt x="278" y="446"/>
                      </a:lnTo>
                      <a:lnTo>
                        <a:pt x="278" y="448"/>
                      </a:lnTo>
                      <a:lnTo>
                        <a:pt x="276" y="449"/>
                      </a:lnTo>
                      <a:lnTo>
                        <a:pt x="276" y="450"/>
                      </a:lnTo>
                      <a:lnTo>
                        <a:pt x="276" y="452"/>
                      </a:lnTo>
                      <a:lnTo>
                        <a:pt x="275" y="453"/>
                      </a:lnTo>
                      <a:lnTo>
                        <a:pt x="275" y="454"/>
                      </a:lnTo>
                      <a:lnTo>
                        <a:pt x="275" y="456"/>
                      </a:lnTo>
                      <a:lnTo>
                        <a:pt x="274" y="456"/>
                      </a:lnTo>
                      <a:lnTo>
                        <a:pt x="274" y="457"/>
                      </a:lnTo>
                      <a:lnTo>
                        <a:pt x="274" y="458"/>
                      </a:lnTo>
                      <a:lnTo>
                        <a:pt x="272" y="459"/>
                      </a:lnTo>
                      <a:lnTo>
                        <a:pt x="272" y="461"/>
                      </a:lnTo>
                      <a:lnTo>
                        <a:pt x="272" y="462"/>
                      </a:lnTo>
                      <a:lnTo>
                        <a:pt x="271" y="463"/>
                      </a:lnTo>
                      <a:lnTo>
                        <a:pt x="270" y="465"/>
                      </a:lnTo>
                      <a:lnTo>
                        <a:pt x="270" y="466"/>
                      </a:lnTo>
                      <a:lnTo>
                        <a:pt x="268" y="467"/>
                      </a:lnTo>
                      <a:lnTo>
                        <a:pt x="268" y="469"/>
                      </a:lnTo>
                      <a:lnTo>
                        <a:pt x="267" y="471"/>
                      </a:lnTo>
                      <a:lnTo>
                        <a:pt x="267" y="473"/>
                      </a:lnTo>
                      <a:lnTo>
                        <a:pt x="266" y="474"/>
                      </a:lnTo>
                      <a:lnTo>
                        <a:pt x="266" y="475"/>
                      </a:lnTo>
                      <a:lnTo>
                        <a:pt x="264" y="478"/>
                      </a:lnTo>
                      <a:lnTo>
                        <a:pt x="263" y="479"/>
                      </a:lnTo>
                      <a:lnTo>
                        <a:pt x="262" y="482"/>
                      </a:lnTo>
                      <a:lnTo>
                        <a:pt x="262" y="483"/>
                      </a:lnTo>
                      <a:lnTo>
                        <a:pt x="260" y="485"/>
                      </a:lnTo>
                      <a:lnTo>
                        <a:pt x="259" y="487"/>
                      </a:lnTo>
                      <a:lnTo>
                        <a:pt x="259" y="489"/>
                      </a:lnTo>
                      <a:lnTo>
                        <a:pt x="258" y="490"/>
                      </a:lnTo>
                      <a:lnTo>
                        <a:pt x="258" y="491"/>
                      </a:lnTo>
                      <a:lnTo>
                        <a:pt x="256" y="493"/>
                      </a:lnTo>
                      <a:lnTo>
                        <a:pt x="256" y="494"/>
                      </a:lnTo>
                      <a:lnTo>
                        <a:pt x="255" y="495"/>
                      </a:lnTo>
                      <a:lnTo>
                        <a:pt x="255" y="497"/>
                      </a:lnTo>
                      <a:lnTo>
                        <a:pt x="254" y="498"/>
                      </a:lnTo>
                      <a:lnTo>
                        <a:pt x="252" y="499"/>
                      </a:lnTo>
                      <a:lnTo>
                        <a:pt x="252" y="501"/>
                      </a:lnTo>
                      <a:lnTo>
                        <a:pt x="252" y="502"/>
                      </a:lnTo>
                      <a:lnTo>
                        <a:pt x="251" y="502"/>
                      </a:lnTo>
                      <a:lnTo>
                        <a:pt x="251" y="503"/>
                      </a:lnTo>
                      <a:lnTo>
                        <a:pt x="251" y="505"/>
                      </a:lnTo>
                      <a:lnTo>
                        <a:pt x="250" y="506"/>
                      </a:lnTo>
                      <a:lnTo>
                        <a:pt x="248" y="507"/>
                      </a:lnTo>
                      <a:lnTo>
                        <a:pt x="248" y="509"/>
                      </a:lnTo>
                      <a:lnTo>
                        <a:pt x="247" y="510"/>
                      </a:lnTo>
                      <a:lnTo>
                        <a:pt x="247" y="511"/>
                      </a:lnTo>
                      <a:lnTo>
                        <a:pt x="246" y="513"/>
                      </a:lnTo>
                      <a:lnTo>
                        <a:pt x="246" y="514"/>
                      </a:lnTo>
                      <a:lnTo>
                        <a:pt x="244" y="515"/>
                      </a:lnTo>
                      <a:lnTo>
                        <a:pt x="244" y="517"/>
                      </a:lnTo>
                      <a:lnTo>
                        <a:pt x="243" y="518"/>
                      </a:lnTo>
                      <a:lnTo>
                        <a:pt x="242" y="519"/>
                      </a:lnTo>
                      <a:lnTo>
                        <a:pt x="240" y="522"/>
                      </a:lnTo>
                      <a:lnTo>
                        <a:pt x="240" y="523"/>
                      </a:lnTo>
                      <a:lnTo>
                        <a:pt x="239" y="525"/>
                      </a:lnTo>
                      <a:lnTo>
                        <a:pt x="238" y="527"/>
                      </a:lnTo>
                      <a:lnTo>
                        <a:pt x="238" y="529"/>
                      </a:lnTo>
                      <a:lnTo>
                        <a:pt x="236" y="530"/>
                      </a:lnTo>
                      <a:lnTo>
                        <a:pt x="236" y="531"/>
                      </a:lnTo>
                      <a:lnTo>
                        <a:pt x="235" y="532"/>
                      </a:lnTo>
                      <a:lnTo>
                        <a:pt x="235" y="534"/>
                      </a:lnTo>
                      <a:lnTo>
                        <a:pt x="234" y="534"/>
                      </a:lnTo>
                      <a:lnTo>
                        <a:pt x="234" y="535"/>
                      </a:lnTo>
                      <a:lnTo>
                        <a:pt x="232" y="536"/>
                      </a:lnTo>
                      <a:lnTo>
                        <a:pt x="232" y="538"/>
                      </a:lnTo>
                      <a:lnTo>
                        <a:pt x="231" y="538"/>
                      </a:lnTo>
                      <a:lnTo>
                        <a:pt x="231" y="539"/>
                      </a:lnTo>
                      <a:lnTo>
                        <a:pt x="231" y="540"/>
                      </a:lnTo>
                      <a:lnTo>
                        <a:pt x="230" y="540"/>
                      </a:lnTo>
                      <a:lnTo>
                        <a:pt x="230" y="542"/>
                      </a:lnTo>
                      <a:lnTo>
                        <a:pt x="228" y="542"/>
                      </a:lnTo>
                      <a:lnTo>
                        <a:pt x="228" y="543"/>
                      </a:lnTo>
                      <a:lnTo>
                        <a:pt x="228" y="544"/>
                      </a:lnTo>
                      <a:lnTo>
                        <a:pt x="227" y="544"/>
                      </a:lnTo>
                      <a:lnTo>
                        <a:pt x="227" y="546"/>
                      </a:lnTo>
                      <a:lnTo>
                        <a:pt x="226" y="547"/>
                      </a:lnTo>
                      <a:lnTo>
                        <a:pt x="224" y="548"/>
                      </a:lnTo>
                      <a:lnTo>
                        <a:pt x="224" y="550"/>
                      </a:lnTo>
                      <a:lnTo>
                        <a:pt x="223" y="551"/>
                      </a:lnTo>
                      <a:lnTo>
                        <a:pt x="223" y="552"/>
                      </a:lnTo>
                      <a:lnTo>
                        <a:pt x="222" y="552"/>
                      </a:lnTo>
                      <a:lnTo>
                        <a:pt x="222" y="554"/>
                      </a:lnTo>
                      <a:lnTo>
                        <a:pt x="221" y="555"/>
                      </a:lnTo>
                      <a:lnTo>
                        <a:pt x="219" y="556"/>
                      </a:lnTo>
                      <a:lnTo>
                        <a:pt x="219" y="559"/>
                      </a:lnTo>
                      <a:lnTo>
                        <a:pt x="218" y="560"/>
                      </a:lnTo>
                      <a:lnTo>
                        <a:pt x="217" y="562"/>
                      </a:lnTo>
                      <a:lnTo>
                        <a:pt x="215" y="563"/>
                      </a:lnTo>
                      <a:lnTo>
                        <a:pt x="215" y="564"/>
                      </a:lnTo>
                      <a:lnTo>
                        <a:pt x="214" y="566"/>
                      </a:lnTo>
                      <a:lnTo>
                        <a:pt x="214" y="567"/>
                      </a:lnTo>
                      <a:lnTo>
                        <a:pt x="213" y="567"/>
                      </a:lnTo>
                      <a:lnTo>
                        <a:pt x="213" y="568"/>
                      </a:lnTo>
                      <a:lnTo>
                        <a:pt x="211" y="570"/>
                      </a:lnTo>
                      <a:lnTo>
                        <a:pt x="210" y="571"/>
                      </a:lnTo>
                      <a:lnTo>
                        <a:pt x="210" y="572"/>
                      </a:lnTo>
                      <a:lnTo>
                        <a:pt x="209" y="572"/>
                      </a:lnTo>
                      <a:lnTo>
                        <a:pt x="209" y="574"/>
                      </a:lnTo>
                      <a:lnTo>
                        <a:pt x="207" y="575"/>
                      </a:lnTo>
                      <a:lnTo>
                        <a:pt x="207" y="576"/>
                      </a:lnTo>
                      <a:lnTo>
                        <a:pt x="206" y="576"/>
                      </a:lnTo>
                      <a:lnTo>
                        <a:pt x="206" y="578"/>
                      </a:lnTo>
                      <a:lnTo>
                        <a:pt x="205" y="579"/>
                      </a:lnTo>
                      <a:lnTo>
                        <a:pt x="203" y="580"/>
                      </a:lnTo>
                      <a:lnTo>
                        <a:pt x="203" y="582"/>
                      </a:lnTo>
                      <a:lnTo>
                        <a:pt x="202" y="582"/>
                      </a:lnTo>
                      <a:lnTo>
                        <a:pt x="202" y="583"/>
                      </a:lnTo>
                      <a:lnTo>
                        <a:pt x="201" y="584"/>
                      </a:lnTo>
                      <a:lnTo>
                        <a:pt x="199" y="584"/>
                      </a:lnTo>
                      <a:lnTo>
                        <a:pt x="199" y="586"/>
                      </a:lnTo>
                      <a:lnTo>
                        <a:pt x="198" y="587"/>
                      </a:lnTo>
                      <a:lnTo>
                        <a:pt x="197" y="588"/>
                      </a:lnTo>
                      <a:lnTo>
                        <a:pt x="197" y="590"/>
                      </a:lnTo>
                      <a:lnTo>
                        <a:pt x="195" y="591"/>
                      </a:lnTo>
                      <a:lnTo>
                        <a:pt x="194" y="592"/>
                      </a:lnTo>
                      <a:lnTo>
                        <a:pt x="193" y="594"/>
                      </a:lnTo>
                      <a:lnTo>
                        <a:pt x="193" y="595"/>
                      </a:lnTo>
                      <a:lnTo>
                        <a:pt x="191" y="596"/>
                      </a:lnTo>
                      <a:lnTo>
                        <a:pt x="190" y="598"/>
                      </a:lnTo>
                      <a:lnTo>
                        <a:pt x="190" y="599"/>
                      </a:lnTo>
                      <a:lnTo>
                        <a:pt x="189" y="599"/>
                      </a:lnTo>
                      <a:lnTo>
                        <a:pt x="189" y="600"/>
                      </a:lnTo>
                      <a:lnTo>
                        <a:pt x="187" y="602"/>
                      </a:lnTo>
                      <a:lnTo>
                        <a:pt x="187" y="603"/>
                      </a:lnTo>
                      <a:lnTo>
                        <a:pt x="186" y="603"/>
                      </a:lnTo>
                      <a:lnTo>
                        <a:pt x="186" y="604"/>
                      </a:lnTo>
                      <a:lnTo>
                        <a:pt x="185" y="606"/>
                      </a:lnTo>
                      <a:lnTo>
                        <a:pt x="185" y="607"/>
                      </a:lnTo>
                      <a:lnTo>
                        <a:pt x="183" y="607"/>
                      </a:lnTo>
                      <a:lnTo>
                        <a:pt x="182" y="608"/>
                      </a:lnTo>
                      <a:lnTo>
                        <a:pt x="182" y="609"/>
                      </a:lnTo>
                      <a:lnTo>
                        <a:pt x="181" y="611"/>
                      </a:lnTo>
                      <a:lnTo>
                        <a:pt x="181" y="612"/>
                      </a:lnTo>
                      <a:lnTo>
                        <a:pt x="179" y="612"/>
                      </a:lnTo>
                      <a:lnTo>
                        <a:pt x="179" y="613"/>
                      </a:lnTo>
                      <a:lnTo>
                        <a:pt x="179" y="615"/>
                      </a:lnTo>
                      <a:lnTo>
                        <a:pt x="178" y="615"/>
                      </a:lnTo>
                      <a:lnTo>
                        <a:pt x="178" y="616"/>
                      </a:lnTo>
                      <a:lnTo>
                        <a:pt x="177" y="616"/>
                      </a:lnTo>
                      <a:lnTo>
                        <a:pt x="177" y="617"/>
                      </a:lnTo>
                      <a:lnTo>
                        <a:pt x="175" y="619"/>
                      </a:lnTo>
                      <a:lnTo>
                        <a:pt x="174" y="620"/>
                      </a:lnTo>
                      <a:lnTo>
                        <a:pt x="174" y="621"/>
                      </a:lnTo>
                      <a:lnTo>
                        <a:pt x="173" y="621"/>
                      </a:lnTo>
                      <a:lnTo>
                        <a:pt x="171" y="623"/>
                      </a:lnTo>
                      <a:lnTo>
                        <a:pt x="170" y="624"/>
                      </a:lnTo>
                      <a:lnTo>
                        <a:pt x="170" y="625"/>
                      </a:lnTo>
                      <a:lnTo>
                        <a:pt x="169" y="625"/>
                      </a:lnTo>
                      <a:lnTo>
                        <a:pt x="169" y="627"/>
                      </a:lnTo>
                      <a:lnTo>
                        <a:pt x="167" y="627"/>
                      </a:lnTo>
                      <a:lnTo>
                        <a:pt x="166" y="628"/>
                      </a:lnTo>
                      <a:lnTo>
                        <a:pt x="165" y="629"/>
                      </a:lnTo>
                      <a:lnTo>
                        <a:pt x="163" y="631"/>
                      </a:lnTo>
                      <a:lnTo>
                        <a:pt x="162" y="632"/>
                      </a:lnTo>
                      <a:lnTo>
                        <a:pt x="161" y="633"/>
                      </a:lnTo>
                      <a:lnTo>
                        <a:pt x="159" y="635"/>
                      </a:lnTo>
                      <a:lnTo>
                        <a:pt x="158" y="636"/>
                      </a:lnTo>
                      <a:lnTo>
                        <a:pt x="157" y="637"/>
                      </a:lnTo>
                      <a:lnTo>
                        <a:pt x="155" y="637"/>
                      </a:lnTo>
                      <a:lnTo>
                        <a:pt x="155" y="639"/>
                      </a:lnTo>
                      <a:lnTo>
                        <a:pt x="154" y="640"/>
                      </a:lnTo>
                      <a:lnTo>
                        <a:pt x="153" y="640"/>
                      </a:lnTo>
                      <a:lnTo>
                        <a:pt x="151" y="641"/>
                      </a:lnTo>
                      <a:lnTo>
                        <a:pt x="151" y="643"/>
                      </a:lnTo>
                      <a:lnTo>
                        <a:pt x="150" y="643"/>
                      </a:lnTo>
                      <a:lnTo>
                        <a:pt x="150" y="644"/>
                      </a:lnTo>
                      <a:lnTo>
                        <a:pt x="149" y="644"/>
                      </a:lnTo>
                      <a:lnTo>
                        <a:pt x="147" y="645"/>
                      </a:lnTo>
                      <a:lnTo>
                        <a:pt x="146" y="647"/>
                      </a:lnTo>
                      <a:lnTo>
                        <a:pt x="145" y="648"/>
                      </a:lnTo>
                      <a:lnTo>
                        <a:pt x="143" y="648"/>
                      </a:lnTo>
                      <a:lnTo>
                        <a:pt x="143" y="649"/>
                      </a:lnTo>
                      <a:lnTo>
                        <a:pt x="142" y="651"/>
                      </a:lnTo>
                      <a:lnTo>
                        <a:pt x="141" y="652"/>
                      </a:lnTo>
                      <a:lnTo>
                        <a:pt x="140" y="652"/>
                      </a:lnTo>
                      <a:lnTo>
                        <a:pt x="138" y="653"/>
                      </a:lnTo>
                      <a:lnTo>
                        <a:pt x="137" y="655"/>
                      </a:lnTo>
                      <a:lnTo>
                        <a:pt x="136" y="656"/>
                      </a:lnTo>
                      <a:lnTo>
                        <a:pt x="134" y="657"/>
                      </a:lnTo>
                      <a:lnTo>
                        <a:pt x="133" y="659"/>
                      </a:lnTo>
                      <a:lnTo>
                        <a:pt x="130" y="660"/>
                      </a:lnTo>
                      <a:lnTo>
                        <a:pt x="129" y="661"/>
                      </a:lnTo>
                      <a:lnTo>
                        <a:pt x="128" y="663"/>
                      </a:lnTo>
                      <a:lnTo>
                        <a:pt x="126" y="664"/>
                      </a:lnTo>
                      <a:lnTo>
                        <a:pt x="124" y="665"/>
                      </a:lnTo>
                      <a:lnTo>
                        <a:pt x="122" y="667"/>
                      </a:lnTo>
                      <a:lnTo>
                        <a:pt x="121" y="668"/>
                      </a:lnTo>
                      <a:lnTo>
                        <a:pt x="120" y="669"/>
                      </a:lnTo>
                      <a:lnTo>
                        <a:pt x="118" y="671"/>
                      </a:lnTo>
                      <a:lnTo>
                        <a:pt x="117" y="671"/>
                      </a:lnTo>
                      <a:lnTo>
                        <a:pt x="116" y="672"/>
                      </a:lnTo>
                      <a:lnTo>
                        <a:pt x="116" y="673"/>
                      </a:lnTo>
                      <a:lnTo>
                        <a:pt x="114" y="673"/>
                      </a:lnTo>
                      <a:lnTo>
                        <a:pt x="113" y="675"/>
                      </a:lnTo>
                      <a:lnTo>
                        <a:pt x="112" y="676"/>
                      </a:lnTo>
                      <a:lnTo>
                        <a:pt x="110" y="677"/>
                      </a:lnTo>
                      <a:lnTo>
                        <a:pt x="109" y="677"/>
                      </a:lnTo>
                      <a:lnTo>
                        <a:pt x="108" y="679"/>
                      </a:lnTo>
                      <a:lnTo>
                        <a:pt x="106" y="680"/>
                      </a:lnTo>
                      <a:lnTo>
                        <a:pt x="105" y="681"/>
                      </a:lnTo>
                      <a:lnTo>
                        <a:pt x="104" y="681"/>
                      </a:lnTo>
                      <a:lnTo>
                        <a:pt x="104" y="682"/>
                      </a:lnTo>
                      <a:lnTo>
                        <a:pt x="102" y="682"/>
                      </a:lnTo>
                      <a:lnTo>
                        <a:pt x="101" y="684"/>
                      </a:lnTo>
                      <a:lnTo>
                        <a:pt x="100" y="685"/>
                      </a:lnTo>
                      <a:lnTo>
                        <a:pt x="98" y="685"/>
                      </a:lnTo>
                      <a:lnTo>
                        <a:pt x="97" y="686"/>
                      </a:lnTo>
                      <a:lnTo>
                        <a:pt x="96" y="688"/>
                      </a:lnTo>
                      <a:lnTo>
                        <a:pt x="94" y="689"/>
                      </a:lnTo>
                      <a:lnTo>
                        <a:pt x="92" y="690"/>
                      </a:lnTo>
                      <a:lnTo>
                        <a:pt x="90" y="692"/>
                      </a:lnTo>
                      <a:lnTo>
                        <a:pt x="89" y="693"/>
                      </a:lnTo>
                      <a:lnTo>
                        <a:pt x="86" y="694"/>
                      </a:lnTo>
                      <a:lnTo>
                        <a:pt x="85" y="696"/>
                      </a:lnTo>
                      <a:lnTo>
                        <a:pt x="82" y="697"/>
                      </a:lnTo>
                      <a:lnTo>
                        <a:pt x="81" y="698"/>
                      </a:lnTo>
                      <a:lnTo>
                        <a:pt x="80" y="700"/>
                      </a:lnTo>
                      <a:lnTo>
                        <a:pt x="77" y="701"/>
                      </a:lnTo>
                      <a:lnTo>
                        <a:pt x="76" y="701"/>
                      </a:lnTo>
                      <a:lnTo>
                        <a:pt x="74" y="702"/>
                      </a:lnTo>
                      <a:lnTo>
                        <a:pt x="73" y="704"/>
                      </a:lnTo>
                      <a:lnTo>
                        <a:pt x="72" y="705"/>
                      </a:lnTo>
                      <a:lnTo>
                        <a:pt x="70" y="705"/>
                      </a:lnTo>
                      <a:lnTo>
                        <a:pt x="69" y="706"/>
                      </a:lnTo>
                      <a:lnTo>
                        <a:pt x="68" y="706"/>
                      </a:lnTo>
                      <a:lnTo>
                        <a:pt x="68" y="708"/>
                      </a:lnTo>
                      <a:lnTo>
                        <a:pt x="66" y="709"/>
                      </a:lnTo>
                      <a:lnTo>
                        <a:pt x="65" y="709"/>
                      </a:lnTo>
                      <a:lnTo>
                        <a:pt x="64" y="710"/>
                      </a:lnTo>
                      <a:lnTo>
                        <a:pt x="63" y="710"/>
                      </a:lnTo>
                      <a:lnTo>
                        <a:pt x="63" y="712"/>
                      </a:lnTo>
                      <a:lnTo>
                        <a:pt x="61" y="712"/>
                      </a:lnTo>
                      <a:lnTo>
                        <a:pt x="60" y="713"/>
                      </a:lnTo>
                      <a:lnTo>
                        <a:pt x="59" y="714"/>
                      </a:lnTo>
                      <a:lnTo>
                        <a:pt x="57" y="714"/>
                      </a:lnTo>
                      <a:lnTo>
                        <a:pt x="56" y="716"/>
                      </a:lnTo>
                      <a:lnTo>
                        <a:pt x="55" y="717"/>
                      </a:lnTo>
                      <a:lnTo>
                        <a:pt x="53" y="717"/>
                      </a:lnTo>
                      <a:lnTo>
                        <a:pt x="52" y="718"/>
                      </a:lnTo>
                      <a:lnTo>
                        <a:pt x="51" y="720"/>
                      </a:lnTo>
                      <a:lnTo>
                        <a:pt x="49" y="721"/>
                      </a:lnTo>
                      <a:lnTo>
                        <a:pt x="47" y="722"/>
                      </a:lnTo>
                      <a:lnTo>
                        <a:pt x="45" y="724"/>
                      </a:lnTo>
                      <a:lnTo>
                        <a:pt x="44" y="725"/>
                      </a:lnTo>
                      <a:lnTo>
                        <a:pt x="41" y="726"/>
                      </a:lnTo>
                      <a:lnTo>
                        <a:pt x="40" y="728"/>
                      </a:lnTo>
                      <a:lnTo>
                        <a:pt x="37" y="729"/>
                      </a:lnTo>
                      <a:lnTo>
                        <a:pt x="36" y="730"/>
                      </a:lnTo>
                      <a:lnTo>
                        <a:pt x="33" y="732"/>
                      </a:lnTo>
                      <a:lnTo>
                        <a:pt x="32" y="733"/>
                      </a:lnTo>
                      <a:lnTo>
                        <a:pt x="31" y="734"/>
                      </a:lnTo>
                      <a:lnTo>
                        <a:pt x="29" y="736"/>
                      </a:lnTo>
                      <a:lnTo>
                        <a:pt x="28" y="736"/>
                      </a:lnTo>
                      <a:lnTo>
                        <a:pt x="27" y="737"/>
                      </a:lnTo>
                      <a:lnTo>
                        <a:pt x="25" y="738"/>
                      </a:lnTo>
                      <a:lnTo>
                        <a:pt x="24" y="738"/>
                      </a:lnTo>
                      <a:lnTo>
                        <a:pt x="23" y="740"/>
                      </a:lnTo>
                      <a:lnTo>
                        <a:pt x="23" y="741"/>
                      </a:lnTo>
                      <a:lnTo>
                        <a:pt x="21" y="741"/>
                      </a:lnTo>
                      <a:lnTo>
                        <a:pt x="20" y="742"/>
                      </a:lnTo>
                      <a:lnTo>
                        <a:pt x="19" y="742"/>
                      </a:lnTo>
                      <a:lnTo>
                        <a:pt x="19" y="744"/>
                      </a:lnTo>
                      <a:lnTo>
                        <a:pt x="17" y="744"/>
                      </a:lnTo>
                      <a:lnTo>
                        <a:pt x="16" y="745"/>
                      </a:lnTo>
                      <a:lnTo>
                        <a:pt x="15" y="745"/>
                      </a:lnTo>
                      <a:lnTo>
                        <a:pt x="13" y="746"/>
                      </a:lnTo>
                      <a:lnTo>
                        <a:pt x="12" y="746"/>
                      </a:lnTo>
                      <a:lnTo>
                        <a:pt x="11" y="748"/>
                      </a:lnTo>
                      <a:lnTo>
                        <a:pt x="9" y="748"/>
                      </a:lnTo>
                      <a:lnTo>
                        <a:pt x="8" y="749"/>
                      </a:lnTo>
                      <a:lnTo>
                        <a:pt x="7" y="750"/>
                      </a:lnTo>
                      <a:lnTo>
                        <a:pt x="5" y="750"/>
                      </a:lnTo>
                      <a:lnTo>
                        <a:pt x="4" y="752"/>
                      </a:lnTo>
                      <a:lnTo>
                        <a:pt x="3" y="752"/>
                      </a:lnTo>
                      <a:lnTo>
                        <a:pt x="1" y="753"/>
                      </a:lnTo>
                      <a:lnTo>
                        <a:pt x="0" y="75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4" name="Freeform 665"/>
                <p:cNvSpPr>
                  <a:spLocks noChangeAspect="1"/>
                </p:cNvSpPr>
                <p:nvPr/>
              </p:nvSpPr>
              <p:spPr bwMode="auto">
                <a:xfrm>
                  <a:off x="2783" y="1238"/>
                  <a:ext cx="149" cy="377"/>
                </a:xfrm>
                <a:custGeom>
                  <a:avLst/>
                  <a:gdLst>
                    <a:gd name="T0" fmla="*/ 0 w 298"/>
                    <a:gd name="T1" fmla="*/ 37 h 754"/>
                    <a:gd name="T2" fmla="*/ 0 w 298"/>
                    <a:gd name="T3" fmla="*/ 63 h 754"/>
                    <a:gd name="T4" fmla="*/ 0 w 298"/>
                    <a:gd name="T5" fmla="*/ 77 h 754"/>
                    <a:gd name="T6" fmla="*/ 1 w 298"/>
                    <a:gd name="T7" fmla="*/ 83 h 754"/>
                    <a:gd name="T8" fmla="*/ 1 w 298"/>
                    <a:gd name="T9" fmla="*/ 86 h 754"/>
                    <a:gd name="T10" fmla="*/ 1 w 298"/>
                    <a:gd name="T11" fmla="*/ 89 h 754"/>
                    <a:gd name="T12" fmla="*/ 1 w 298"/>
                    <a:gd name="T13" fmla="*/ 91 h 754"/>
                    <a:gd name="T14" fmla="*/ 1 w 298"/>
                    <a:gd name="T15" fmla="*/ 93 h 754"/>
                    <a:gd name="T16" fmla="*/ 1 w 298"/>
                    <a:gd name="T17" fmla="*/ 95 h 754"/>
                    <a:gd name="T18" fmla="*/ 1 w 298"/>
                    <a:gd name="T19" fmla="*/ 97 h 754"/>
                    <a:gd name="T20" fmla="*/ 2 w 298"/>
                    <a:gd name="T21" fmla="*/ 100 h 754"/>
                    <a:gd name="T22" fmla="*/ 2 w 298"/>
                    <a:gd name="T23" fmla="*/ 102 h 754"/>
                    <a:gd name="T24" fmla="*/ 3 w 298"/>
                    <a:gd name="T25" fmla="*/ 104 h 754"/>
                    <a:gd name="T26" fmla="*/ 4 w 298"/>
                    <a:gd name="T27" fmla="*/ 107 h 754"/>
                    <a:gd name="T28" fmla="*/ 5 w 298"/>
                    <a:gd name="T29" fmla="*/ 110 h 754"/>
                    <a:gd name="T30" fmla="*/ 6 w 298"/>
                    <a:gd name="T31" fmla="*/ 113 h 754"/>
                    <a:gd name="T32" fmla="*/ 6 w 298"/>
                    <a:gd name="T33" fmla="*/ 115 h 754"/>
                    <a:gd name="T34" fmla="*/ 7 w 298"/>
                    <a:gd name="T35" fmla="*/ 117 h 754"/>
                    <a:gd name="T36" fmla="*/ 9 w 298"/>
                    <a:gd name="T37" fmla="*/ 119 h 754"/>
                    <a:gd name="T38" fmla="*/ 10 w 298"/>
                    <a:gd name="T39" fmla="*/ 122 h 754"/>
                    <a:gd name="T40" fmla="*/ 11 w 298"/>
                    <a:gd name="T41" fmla="*/ 124 h 754"/>
                    <a:gd name="T42" fmla="*/ 12 w 298"/>
                    <a:gd name="T43" fmla="*/ 126 h 754"/>
                    <a:gd name="T44" fmla="*/ 13 w 298"/>
                    <a:gd name="T45" fmla="*/ 129 h 754"/>
                    <a:gd name="T46" fmla="*/ 14 w 298"/>
                    <a:gd name="T47" fmla="*/ 132 h 754"/>
                    <a:gd name="T48" fmla="*/ 17 w 298"/>
                    <a:gd name="T49" fmla="*/ 134 h 754"/>
                    <a:gd name="T50" fmla="*/ 18 w 298"/>
                    <a:gd name="T51" fmla="*/ 135 h 754"/>
                    <a:gd name="T52" fmla="*/ 19 w 298"/>
                    <a:gd name="T53" fmla="*/ 137 h 754"/>
                    <a:gd name="T54" fmla="*/ 19 w 298"/>
                    <a:gd name="T55" fmla="*/ 139 h 754"/>
                    <a:gd name="T56" fmla="*/ 20 w 298"/>
                    <a:gd name="T57" fmla="*/ 141 h 754"/>
                    <a:gd name="T58" fmla="*/ 21 w 298"/>
                    <a:gd name="T59" fmla="*/ 142 h 754"/>
                    <a:gd name="T60" fmla="*/ 22 w 298"/>
                    <a:gd name="T61" fmla="*/ 144 h 754"/>
                    <a:gd name="T62" fmla="*/ 23 w 298"/>
                    <a:gd name="T63" fmla="*/ 145 h 754"/>
                    <a:gd name="T64" fmla="*/ 24 w 298"/>
                    <a:gd name="T65" fmla="*/ 146 h 754"/>
                    <a:gd name="T66" fmla="*/ 25 w 298"/>
                    <a:gd name="T67" fmla="*/ 148 h 754"/>
                    <a:gd name="T68" fmla="*/ 26 w 298"/>
                    <a:gd name="T69" fmla="*/ 149 h 754"/>
                    <a:gd name="T70" fmla="*/ 27 w 298"/>
                    <a:gd name="T71" fmla="*/ 150 h 754"/>
                    <a:gd name="T72" fmla="*/ 28 w 298"/>
                    <a:gd name="T73" fmla="*/ 151 h 754"/>
                    <a:gd name="T74" fmla="*/ 29 w 298"/>
                    <a:gd name="T75" fmla="*/ 152 h 754"/>
                    <a:gd name="T76" fmla="*/ 30 w 298"/>
                    <a:gd name="T77" fmla="*/ 154 h 754"/>
                    <a:gd name="T78" fmla="*/ 31 w 298"/>
                    <a:gd name="T79" fmla="*/ 155 h 754"/>
                    <a:gd name="T80" fmla="*/ 33 w 298"/>
                    <a:gd name="T81" fmla="*/ 156 h 754"/>
                    <a:gd name="T82" fmla="*/ 34 w 298"/>
                    <a:gd name="T83" fmla="*/ 158 h 754"/>
                    <a:gd name="T84" fmla="*/ 36 w 298"/>
                    <a:gd name="T85" fmla="*/ 160 h 754"/>
                    <a:gd name="T86" fmla="*/ 37 w 298"/>
                    <a:gd name="T87" fmla="*/ 161 h 754"/>
                    <a:gd name="T88" fmla="*/ 38 w 298"/>
                    <a:gd name="T89" fmla="*/ 162 h 754"/>
                    <a:gd name="T90" fmla="*/ 40 w 298"/>
                    <a:gd name="T91" fmla="*/ 164 h 754"/>
                    <a:gd name="T92" fmla="*/ 42 w 298"/>
                    <a:gd name="T93" fmla="*/ 166 h 754"/>
                    <a:gd name="T94" fmla="*/ 44 w 298"/>
                    <a:gd name="T95" fmla="*/ 168 h 754"/>
                    <a:gd name="T96" fmla="*/ 46 w 298"/>
                    <a:gd name="T97" fmla="*/ 169 h 754"/>
                    <a:gd name="T98" fmla="*/ 48 w 298"/>
                    <a:gd name="T99" fmla="*/ 171 h 754"/>
                    <a:gd name="T100" fmla="*/ 50 w 298"/>
                    <a:gd name="T101" fmla="*/ 172 h 754"/>
                    <a:gd name="T102" fmla="*/ 53 w 298"/>
                    <a:gd name="T103" fmla="*/ 174 h 754"/>
                    <a:gd name="T104" fmla="*/ 56 w 298"/>
                    <a:gd name="T105" fmla="*/ 176 h 754"/>
                    <a:gd name="T106" fmla="*/ 58 w 298"/>
                    <a:gd name="T107" fmla="*/ 178 h 754"/>
                    <a:gd name="T108" fmla="*/ 60 w 298"/>
                    <a:gd name="T109" fmla="*/ 179 h 754"/>
                    <a:gd name="T110" fmla="*/ 62 w 298"/>
                    <a:gd name="T111" fmla="*/ 181 h 754"/>
                    <a:gd name="T112" fmla="*/ 66 w 298"/>
                    <a:gd name="T113" fmla="*/ 183 h 754"/>
                    <a:gd name="T114" fmla="*/ 68 w 298"/>
                    <a:gd name="T115" fmla="*/ 185 h 754"/>
                    <a:gd name="T116" fmla="*/ 70 w 298"/>
                    <a:gd name="T117" fmla="*/ 186 h 754"/>
                    <a:gd name="T118" fmla="*/ 72 w 298"/>
                    <a:gd name="T119" fmla="*/ 187 h 754"/>
                    <a:gd name="T120" fmla="*/ 74 w 298"/>
                    <a:gd name="T121" fmla="*/ 188 h 7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98"/>
                    <a:gd name="T184" fmla="*/ 0 h 754"/>
                    <a:gd name="T185" fmla="*/ 298 w 298"/>
                    <a:gd name="T186" fmla="*/ 754 h 75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98" h="754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0" y="56"/>
                      </a:lnTo>
                      <a:lnTo>
                        <a:pt x="0" y="81"/>
                      </a:lnTo>
                      <a:lnTo>
                        <a:pt x="0" y="105"/>
                      </a:lnTo>
                      <a:lnTo>
                        <a:pt x="0" y="128"/>
                      </a:lnTo>
                      <a:lnTo>
                        <a:pt x="0" y="148"/>
                      </a:lnTo>
                      <a:lnTo>
                        <a:pt x="0" y="166"/>
                      </a:lnTo>
                      <a:lnTo>
                        <a:pt x="0" y="185"/>
                      </a:lnTo>
                      <a:lnTo>
                        <a:pt x="0" y="201"/>
                      </a:lnTo>
                      <a:lnTo>
                        <a:pt x="0" y="215"/>
                      </a:lnTo>
                      <a:lnTo>
                        <a:pt x="0" y="229"/>
                      </a:lnTo>
                      <a:lnTo>
                        <a:pt x="0" y="242"/>
                      </a:lnTo>
                      <a:lnTo>
                        <a:pt x="0" y="252"/>
                      </a:lnTo>
                      <a:lnTo>
                        <a:pt x="0" y="263"/>
                      </a:lnTo>
                      <a:lnTo>
                        <a:pt x="0" y="272"/>
                      </a:lnTo>
                      <a:lnTo>
                        <a:pt x="0" y="280"/>
                      </a:lnTo>
                      <a:lnTo>
                        <a:pt x="0" y="288"/>
                      </a:lnTo>
                      <a:lnTo>
                        <a:pt x="0" y="295"/>
                      </a:lnTo>
                      <a:lnTo>
                        <a:pt x="0" y="302"/>
                      </a:lnTo>
                      <a:lnTo>
                        <a:pt x="0" y="307"/>
                      </a:lnTo>
                      <a:lnTo>
                        <a:pt x="0" y="311"/>
                      </a:lnTo>
                      <a:lnTo>
                        <a:pt x="0" y="315"/>
                      </a:lnTo>
                      <a:lnTo>
                        <a:pt x="0" y="319"/>
                      </a:lnTo>
                      <a:lnTo>
                        <a:pt x="0" y="323"/>
                      </a:lnTo>
                      <a:lnTo>
                        <a:pt x="0" y="325"/>
                      </a:lnTo>
                      <a:lnTo>
                        <a:pt x="1" y="328"/>
                      </a:lnTo>
                      <a:lnTo>
                        <a:pt x="1" y="329"/>
                      </a:lnTo>
                      <a:lnTo>
                        <a:pt x="1" y="332"/>
                      </a:lnTo>
                      <a:lnTo>
                        <a:pt x="1" y="335"/>
                      </a:lnTo>
                      <a:lnTo>
                        <a:pt x="1" y="336"/>
                      </a:lnTo>
                      <a:lnTo>
                        <a:pt x="1" y="339"/>
                      </a:lnTo>
                      <a:lnTo>
                        <a:pt x="1" y="340"/>
                      </a:lnTo>
                      <a:lnTo>
                        <a:pt x="1" y="343"/>
                      </a:lnTo>
                      <a:lnTo>
                        <a:pt x="1" y="344"/>
                      </a:lnTo>
                      <a:lnTo>
                        <a:pt x="1" y="347"/>
                      </a:lnTo>
                      <a:lnTo>
                        <a:pt x="1" y="348"/>
                      </a:lnTo>
                      <a:lnTo>
                        <a:pt x="2" y="349"/>
                      </a:lnTo>
                      <a:lnTo>
                        <a:pt x="2" y="351"/>
                      </a:lnTo>
                      <a:lnTo>
                        <a:pt x="2" y="352"/>
                      </a:lnTo>
                      <a:lnTo>
                        <a:pt x="2" y="353"/>
                      </a:lnTo>
                      <a:lnTo>
                        <a:pt x="2" y="355"/>
                      </a:lnTo>
                      <a:lnTo>
                        <a:pt x="2" y="356"/>
                      </a:lnTo>
                      <a:lnTo>
                        <a:pt x="2" y="357"/>
                      </a:lnTo>
                      <a:lnTo>
                        <a:pt x="2" y="359"/>
                      </a:lnTo>
                      <a:lnTo>
                        <a:pt x="2" y="360"/>
                      </a:lnTo>
                      <a:lnTo>
                        <a:pt x="2" y="361"/>
                      </a:lnTo>
                      <a:lnTo>
                        <a:pt x="2" y="363"/>
                      </a:lnTo>
                      <a:lnTo>
                        <a:pt x="4" y="364"/>
                      </a:lnTo>
                      <a:lnTo>
                        <a:pt x="4" y="365"/>
                      </a:lnTo>
                      <a:lnTo>
                        <a:pt x="4" y="367"/>
                      </a:lnTo>
                      <a:lnTo>
                        <a:pt x="4" y="368"/>
                      </a:lnTo>
                      <a:lnTo>
                        <a:pt x="4" y="369"/>
                      </a:lnTo>
                      <a:lnTo>
                        <a:pt x="4" y="371"/>
                      </a:lnTo>
                      <a:lnTo>
                        <a:pt x="4" y="372"/>
                      </a:lnTo>
                      <a:lnTo>
                        <a:pt x="4" y="373"/>
                      </a:lnTo>
                      <a:lnTo>
                        <a:pt x="5" y="375"/>
                      </a:lnTo>
                      <a:lnTo>
                        <a:pt x="5" y="376"/>
                      </a:lnTo>
                      <a:lnTo>
                        <a:pt x="5" y="379"/>
                      </a:lnTo>
                      <a:lnTo>
                        <a:pt x="5" y="380"/>
                      </a:lnTo>
                      <a:lnTo>
                        <a:pt x="5" y="381"/>
                      </a:lnTo>
                      <a:lnTo>
                        <a:pt x="5" y="384"/>
                      </a:lnTo>
                      <a:lnTo>
                        <a:pt x="6" y="385"/>
                      </a:lnTo>
                      <a:lnTo>
                        <a:pt x="6" y="388"/>
                      </a:lnTo>
                      <a:lnTo>
                        <a:pt x="6" y="389"/>
                      </a:lnTo>
                      <a:lnTo>
                        <a:pt x="6" y="390"/>
                      </a:lnTo>
                      <a:lnTo>
                        <a:pt x="6" y="393"/>
                      </a:lnTo>
                      <a:lnTo>
                        <a:pt x="8" y="394"/>
                      </a:lnTo>
                      <a:lnTo>
                        <a:pt x="8" y="396"/>
                      </a:lnTo>
                      <a:lnTo>
                        <a:pt x="8" y="397"/>
                      </a:lnTo>
                      <a:lnTo>
                        <a:pt x="8" y="398"/>
                      </a:lnTo>
                      <a:lnTo>
                        <a:pt x="8" y="400"/>
                      </a:lnTo>
                      <a:lnTo>
                        <a:pt x="8" y="401"/>
                      </a:lnTo>
                      <a:lnTo>
                        <a:pt x="9" y="402"/>
                      </a:lnTo>
                      <a:lnTo>
                        <a:pt x="9" y="404"/>
                      </a:lnTo>
                      <a:lnTo>
                        <a:pt x="9" y="405"/>
                      </a:lnTo>
                      <a:lnTo>
                        <a:pt x="9" y="406"/>
                      </a:lnTo>
                      <a:lnTo>
                        <a:pt x="10" y="408"/>
                      </a:lnTo>
                      <a:lnTo>
                        <a:pt x="10" y="409"/>
                      </a:lnTo>
                      <a:lnTo>
                        <a:pt x="10" y="410"/>
                      </a:lnTo>
                      <a:lnTo>
                        <a:pt x="10" y="412"/>
                      </a:lnTo>
                      <a:lnTo>
                        <a:pt x="12" y="413"/>
                      </a:lnTo>
                      <a:lnTo>
                        <a:pt x="12" y="414"/>
                      </a:lnTo>
                      <a:lnTo>
                        <a:pt x="12" y="416"/>
                      </a:lnTo>
                      <a:lnTo>
                        <a:pt x="12" y="417"/>
                      </a:lnTo>
                      <a:lnTo>
                        <a:pt x="13" y="420"/>
                      </a:lnTo>
                      <a:lnTo>
                        <a:pt x="13" y="421"/>
                      </a:lnTo>
                      <a:lnTo>
                        <a:pt x="14" y="422"/>
                      </a:lnTo>
                      <a:lnTo>
                        <a:pt x="14" y="424"/>
                      </a:lnTo>
                      <a:lnTo>
                        <a:pt x="14" y="426"/>
                      </a:lnTo>
                      <a:lnTo>
                        <a:pt x="16" y="428"/>
                      </a:lnTo>
                      <a:lnTo>
                        <a:pt x="16" y="430"/>
                      </a:lnTo>
                      <a:lnTo>
                        <a:pt x="17" y="433"/>
                      </a:lnTo>
                      <a:lnTo>
                        <a:pt x="17" y="434"/>
                      </a:lnTo>
                      <a:lnTo>
                        <a:pt x="18" y="437"/>
                      </a:lnTo>
                      <a:lnTo>
                        <a:pt x="18" y="440"/>
                      </a:lnTo>
                      <a:lnTo>
                        <a:pt x="20" y="441"/>
                      </a:lnTo>
                      <a:lnTo>
                        <a:pt x="20" y="442"/>
                      </a:lnTo>
                      <a:lnTo>
                        <a:pt x="21" y="445"/>
                      </a:lnTo>
                      <a:lnTo>
                        <a:pt x="21" y="446"/>
                      </a:lnTo>
                      <a:lnTo>
                        <a:pt x="21" y="448"/>
                      </a:lnTo>
                      <a:lnTo>
                        <a:pt x="22" y="449"/>
                      </a:lnTo>
                      <a:lnTo>
                        <a:pt x="22" y="450"/>
                      </a:lnTo>
                      <a:lnTo>
                        <a:pt x="24" y="452"/>
                      </a:lnTo>
                      <a:lnTo>
                        <a:pt x="24" y="453"/>
                      </a:lnTo>
                      <a:lnTo>
                        <a:pt x="24" y="454"/>
                      </a:lnTo>
                      <a:lnTo>
                        <a:pt x="25" y="456"/>
                      </a:lnTo>
                      <a:lnTo>
                        <a:pt x="25" y="457"/>
                      </a:lnTo>
                      <a:lnTo>
                        <a:pt x="26" y="458"/>
                      </a:lnTo>
                      <a:lnTo>
                        <a:pt x="26" y="459"/>
                      </a:lnTo>
                      <a:lnTo>
                        <a:pt x="26" y="461"/>
                      </a:lnTo>
                      <a:lnTo>
                        <a:pt x="28" y="462"/>
                      </a:lnTo>
                      <a:lnTo>
                        <a:pt x="28" y="463"/>
                      </a:lnTo>
                      <a:lnTo>
                        <a:pt x="29" y="465"/>
                      </a:lnTo>
                      <a:lnTo>
                        <a:pt x="29" y="466"/>
                      </a:lnTo>
                      <a:lnTo>
                        <a:pt x="30" y="467"/>
                      </a:lnTo>
                      <a:lnTo>
                        <a:pt x="30" y="469"/>
                      </a:lnTo>
                      <a:lnTo>
                        <a:pt x="32" y="471"/>
                      </a:lnTo>
                      <a:lnTo>
                        <a:pt x="33" y="473"/>
                      </a:lnTo>
                      <a:lnTo>
                        <a:pt x="33" y="474"/>
                      </a:lnTo>
                      <a:lnTo>
                        <a:pt x="34" y="475"/>
                      </a:lnTo>
                      <a:lnTo>
                        <a:pt x="36" y="478"/>
                      </a:lnTo>
                      <a:lnTo>
                        <a:pt x="36" y="479"/>
                      </a:lnTo>
                      <a:lnTo>
                        <a:pt x="37" y="482"/>
                      </a:lnTo>
                      <a:lnTo>
                        <a:pt x="38" y="483"/>
                      </a:lnTo>
                      <a:lnTo>
                        <a:pt x="38" y="485"/>
                      </a:lnTo>
                      <a:lnTo>
                        <a:pt x="40" y="487"/>
                      </a:lnTo>
                      <a:lnTo>
                        <a:pt x="41" y="489"/>
                      </a:lnTo>
                      <a:lnTo>
                        <a:pt x="41" y="490"/>
                      </a:lnTo>
                      <a:lnTo>
                        <a:pt x="42" y="491"/>
                      </a:lnTo>
                      <a:lnTo>
                        <a:pt x="42" y="493"/>
                      </a:lnTo>
                      <a:lnTo>
                        <a:pt x="44" y="494"/>
                      </a:lnTo>
                      <a:lnTo>
                        <a:pt x="44" y="495"/>
                      </a:lnTo>
                      <a:lnTo>
                        <a:pt x="45" y="497"/>
                      </a:lnTo>
                      <a:lnTo>
                        <a:pt x="45" y="498"/>
                      </a:lnTo>
                      <a:lnTo>
                        <a:pt x="46" y="499"/>
                      </a:lnTo>
                      <a:lnTo>
                        <a:pt x="46" y="501"/>
                      </a:lnTo>
                      <a:lnTo>
                        <a:pt x="48" y="502"/>
                      </a:lnTo>
                      <a:lnTo>
                        <a:pt x="48" y="503"/>
                      </a:lnTo>
                      <a:lnTo>
                        <a:pt x="49" y="505"/>
                      </a:lnTo>
                      <a:lnTo>
                        <a:pt x="49" y="506"/>
                      </a:lnTo>
                      <a:lnTo>
                        <a:pt x="50" y="506"/>
                      </a:lnTo>
                      <a:lnTo>
                        <a:pt x="50" y="507"/>
                      </a:lnTo>
                      <a:lnTo>
                        <a:pt x="50" y="509"/>
                      </a:lnTo>
                      <a:lnTo>
                        <a:pt x="51" y="510"/>
                      </a:lnTo>
                      <a:lnTo>
                        <a:pt x="51" y="511"/>
                      </a:lnTo>
                      <a:lnTo>
                        <a:pt x="53" y="513"/>
                      </a:lnTo>
                      <a:lnTo>
                        <a:pt x="54" y="514"/>
                      </a:lnTo>
                      <a:lnTo>
                        <a:pt x="54" y="515"/>
                      </a:lnTo>
                      <a:lnTo>
                        <a:pt x="55" y="517"/>
                      </a:lnTo>
                      <a:lnTo>
                        <a:pt x="55" y="518"/>
                      </a:lnTo>
                      <a:lnTo>
                        <a:pt x="57" y="519"/>
                      </a:lnTo>
                      <a:lnTo>
                        <a:pt x="58" y="522"/>
                      </a:lnTo>
                      <a:lnTo>
                        <a:pt x="59" y="523"/>
                      </a:lnTo>
                      <a:lnTo>
                        <a:pt x="59" y="525"/>
                      </a:lnTo>
                      <a:lnTo>
                        <a:pt x="61" y="527"/>
                      </a:lnTo>
                      <a:lnTo>
                        <a:pt x="62" y="529"/>
                      </a:lnTo>
                      <a:lnTo>
                        <a:pt x="62" y="530"/>
                      </a:lnTo>
                      <a:lnTo>
                        <a:pt x="63" y="531"/>
                      </a:lnTo>
                      <a:lnTo>
                        <a:pt x="63" y="532"/>
                      </a:lnTo>
                      <a:lnTo>
                        <a:pt x="65" y="534"/>
                      </a:lnTo>
                      <a:lnTo>
                        <a:pt x="66" y="535"/>
                      </a:lnTo>
                      <a:lnTo>
                        <a:pt x="66" y="536"/>
                      </a:lnTo>
                      <a:lnTo>
                        <a:pt x="66" y="538"/>
                      </a:lnTo>
                      <a:lnTo>
                        <a:pt x="67" y="538"/>
                      </a:lnTo>
                      <a:lnTo>
                        <a:pt x="67" y="539"/>
                      </a:lnTo>
                      <a:lnTo>
                        <a:pt x="69" y="540"/>
                      </a:lnTo>
                      <a:lnTo>
                        <a:pt x="69" y="542"/>
                      </a:lnTo>
                      <a:lnTo>
                        <a:pt x="70" y="542"/>
                      </a:lnTo>
                      <a:lnTo>
                        <a:pt x="70" y="543"/>
                      </a:lnTo>
                      <a:lnTo>
                        <a:pt x="71" y="544"/>
                      </a:lnTo>
                      <a:lnTo>
                        <a:pt x="71" y="546"/>
                      </a:lnTo>
                      <a:lnTo>
                        <a:pt x="73" y="547"/>
                      </a:lnTo>
                      <a:lnTo>
                        <a:pt x="74" y="548"/>
                      </a:lnTo>
                      <a:lnTo>
                        <a:pt x="74" y="550"/>
                      </a:lnTo>
                      <a:lnTo>
                        <a:pt x="75" y="551"/>
                      </a:lnTo>
                      <a:lnTo>
                        <a:pt x="75" y="552"/>
                      </a:lnTo>
                      <a:lnTo>
                        <a:pt x="77" y="552"/>
                      </a:lnTo>
                      <a:lnTo>
                        <a:pt x="78" y="554"/>
                      </a:lnTo>
                      <a:lnTo>
                        <a:pt x="78" y="555"/>
                      </a:lnTo>
                      <a:lnTo>
                        <a:pt x="79" y="556"/>
                      </a:lnTo>
                      <a:lnTo>
                        <a:pt x="81" y="559"/>
                      </a:lnTo>
                      <a:lnTo>
                        <a:pt x="81" y="560"/>
                      </a:lnTo>
                      <a:lnTo>
                        <a:pt x="82" y="562"/>
                      </a:lnTo>
                      <a:lnTo>
                        <a:pt x="83" y="563"/>
                      </a:lnTo>
                      <a:lnTo>
                        <a:pt x="83" y="564"/>
                      </a:lnTo>
                      <a:lnTo>
                        <a:pt x="85" y="566"/>
                      </a:lnTo>
                      <a:lnTo>
                        <a:pt x="85" y="567"/>
                      </a:lnTo>
                      <a:lnTo>
                        <a:pt x="86" y="567"/>
                      </a:lnTo>
                      <a:lnTo>
                        <a:pt x="86" y="568"/>
                      </a:lnTo>
                      <a:lnTo>
                        <a:pt x="87" y="568"/>
                      </a:lnTo>
                      <a:lnTo>
                        <a:pt x="87" y="570"/>
                      </a:lnTo>
                      <a:lnTo>
                        <a:pt x="89" y="571"/>
                      </a:lnTo>
                      <a:lnTo>
                        <a:pt x="89" y="572"/>
                      </a:lnTo>
                      <a:lnTo>
                        <a:pt x="90" y="572"/>
                      </a:lnTo>
                      <a:lnTo>
                        <a:pt x="90" y="574"/>
                      </a:lnTo>
                      <a:lnTo>
                        <a:pt x="91" y="575"/>
                      </a:lnTo>
                      <a:lnTo>
                        <a:pt x="91" y="576"/>
                      </a:lnTo>
                      <a:lnTo>
                        <a:pt x="93" y="576"/>
                      </a:lnTo>
                      <a:lnTo>
                        <a:pt x="93" y="578"/>
                      </a:lnTo>
                      <a:lnTo>
                        <a:pt x="94" y="578"/>
                      </a:lnTo>
                      <a:lnTo>
                        <a:pt x="94" y="579"/>
                      </a:lnTo>
                      <a:lnTo>
                        <a:pt x="95" y="580"/>
                      </a:lnTo>
                      <a:lnTo>
                        <a:pt x="95" y="582"/>
                      </a:lnTo>
                      <a:lnTo>
                        <a:pt x="97" y="582"/>
                      </a:lnTo>
                      <a:lnTo>
                        <a:pt x="97" y="583"/>
                      </a:lnTo>
                      <a:lnTo>
                        <a:pt x="98" y="584"/>
                      </a:lnTo>
                      <a:lnTo>
                        <a:pt x="99" y="584"/>
                      </a:lnTo>
                      <a:lnTo>
                        <a:pt x="99" y="586"/>
                      </a:lnTo>
                      <a:lnTo>
                        <a:pt x="101" y="587"/>
                      </a:lnTo>
                      <a:lnTo>
                        <a:pt x="102" y="588"/>
                      </a:lnTo>
                      <a:lnTo>
                        <a:pt x="102" y="590"/>
                      </a:lnTo>
                      <a:lnTo>
                        <a:pt x="103" y="590"/>
                      </a:lnTo>
                      <a:lnTo>
                        <a:pt x="103" y="591"/>
                      </a:lnTo>
                      <a:lnTo>
                        <a:pt x="105" y="592"/>
                      </a:lnTo>
                      <a:lnTo>
                        <a:pt x="106" y="594"/>
                      </a:lnTo>
                      <a:lnTo>
                        <a:pt x="106" y="595"/>
                      </a:lnTo>
                      <a:lnTo>
                        <a:pt x="107" y="595"/>
                      </a:lnTo>
                      <a:lnTo>
                        <a:pt x="107" y="596"/>
                      </a:lnTo>
                      <a:lnTo>
                        <a:pt x="109" y="596"/>
                      </a:lnTo>
                      <a:lnTo>
                        <a:pt x="109" y="598"/>
                      </a:lnTo>
                      <a:lnTo>
                        <a:pt x="110" y="599"/>
                      </a:lnTo>
                      <a:lnTo>
                        <a:pt x="110" y="600"/>
                      </a:lnTo>
                      <a:lnTo>
                        <a:pt x="111" y="600"/>
                      </a:lnTo>
                      <a:lnTo>
                        <a:pt x="111" y="602"/>
                      </a:lnTo>
                      <a:lnTo>
                        <a:pt x="113" y="603"/>
                      </a:lnTo>
                      <a:lnTo>
                        <a:pt x="113" y="604"/>
                      </a:lnTo>
                      <a:lnTo>
                        <a:pt x="114" y="606"/>
                      </a:lnTo>
                      <a:lnTo>
                        <a:pt x="115" y="607"/>
                      </a:lnTo>
                      <a:lnTo>
                        <a:pt x="117" y="608"/>
                      </a:lnTo>
                      <a:lnTo>
                        <a:pt x="117" y="609"/>
                      </a:lnTo>
                      <a:lnTo>
                        <a:pt x="118" y="611"/>
                      </a:lnTo>
                      <a:lnTo>
                        <a:pt x="118" y="612"/>
                      </a:lnTo>
                      <a:lnTo>
                        <a:pt x="119" y="612"/>
                      </a:lnTo>
                      <a:lnTo>
                        <a:pt x="119" y="613"/>
                      </a:lnTo>
                      <a:lnTo>
                        <a:pt x="121" y="615"/>
                      </a:lnTo>
                      <a:lnTo>
                        <a:pt x="121" y="616"/>
                      </a:lnTo>
                      <a:lnTo>
                        <a:pt x="122" y="616"/>
                      </a:lnTo>
                      <a:lnTo>
                        <a:pt x="122" y="617"/>
                      </a:lnTo>
                      <a:lnTo>
                        <a:pt x="123" y="617"/>
                      </a:lnTo>
                      <a:lnTo>
                        <a:pt x="123" y="619"/>
                      </a:lnTo>
                      <a:lnTo>
                        <a:pt x="125" y="620"/>
                      </a:lnTo>
                      <a:lnTo>
                        <a:pt x="126" y="621"/>
                      </a:lnTo>
                      <a:lnTo>
                        <a:pt x="127" y="623"/>
                      </a:lnTo>
                      <a:lnTo>
                        <a:pt x="129" y="624"/>
                      </a:lnTo>
                      <a:lnTo>
                        <a:pt x="129" y="625"/>
                      </a:lnTo>
                      <a:lnTo>
                        <a:pt x="130" y="625"/>
                      </a:lnTo>
                      <a:lnTo>
                        <a:pt x="131" y="627"/>
                      </a:lnTo>
                      <a:lnTo>
                        <a:pt x="132" y="628"/>
                      </a:lnTo>
                      <a:lnTo>
                        <a:pt x="134" y="629"/>
                      </a:lnTo>
                      <a:lnTo>
                        <a:pt x="135" y="629"/>
                      </a:lnTo>
                      <a:lnTo>
                        <a:pt x="135" y="631"/>
                      </a:lnTo>
                      <a:lnTo>
                        <a:pt x="136" y="632"/>
                      </a:lnTo>
                      <a:lnTo>
                        <a:pt x="138" y="633"/>
                      </a:lnTo>
                      <a:lnTo>
                        <a:pt x="139" y="635"/>
                      </a:lnTo>
                      <a:lnTo>
                        <a:pt x="140" y="636"/>
                      </a:lnTo>
                      <a:lnTo>
                        <a:pt x="142" y="637"/>
                      </a:lnTo>
                      <a:lnTo>
                        <a:pt x="143" y="637"/>
                      </a:lnTo>
                      <a:lnTo>
                        <a:pt x="144" y="639"/>
                      </a:lnTo>
                      <a:lnTo>
                        <a:pt x="144" y="640"/>
                      </a:lnTo>
                      <a:lnTo>
                        <a:pt x="146" y="640"/>
                      </a:lnTo>
                      <a:lnTo>
                        <a:pt x="147" y="641"/>
                      </a:lnTo>
                      <a:lnTo>
                        <a:pt x="147" y="643"/>
                      </a:lnTo>
                      <a:lnTo>
                        <a:pt x="148" y="643"/>
                      </a:lnTo>
                      <a:lnTo>
                        <a:pt x="150" y="644"/>
                      </a:lnTo>
                      <a:lnTo>
                        <a:pt x="151" y="645"/>
                      </a:lnTo>
                      <a:lnTo>
                        <a:pt x="152" y="647"/>
                      </a:lnTo>
                      <a:lnTo>
                        <a:pt x="154" y="647"/>
                      </a:lnTo>
                      <a:lnTo>
                        <a:pt x="154" y="648"/>
                      </a:lnTo>
                      <a:lnTo>
                        <a:pt x="155" y="648"/>
                      </a:lnTo>
                      <a:lnTo>
                        <a:pt x="155" y="649"/>
                      </a:lnTo>
                      <a:lnTo>
                        <a:pt x="156" y="651"/>
                      </a:lnTo>
                      <a:lnTo>
                        <a:pt x="158" y="651"/>
                      </a:lnTo>
                      <a:lnTo>
                        <a:pt x="158" y="652"/>
                      </a:lnTo>
                      <a:lnTo>
                        <a:pt x="159" y="652"/>
                      </a:lnTo>
                      <a:lnTo>
                        <a:pt x="160" y="653"/>
                      </a:lnTo>
                      <a:lnTo>
                        <a:pt x="162" y="655"/>
                      </a:lnTo>
                      <a:lnTo>
                        <a:pt x="163" y="655"/>
                      </a:lnTo>
                      <a:lnTo>
                        <a:pt x="164" y="656"/>
                      </a:lnTo>
                      <a:lnTo>
                        <a:pt x="166" y="657"/>
                      </a:lnTo>
                      <a:lnTo>
                        <a:pt x="167" y="659"/>
                      </a:lnTo>
                      <a:lnTo>
                        <a:pt x="168" y="660"/>
                      </a:lnTo>
                      <a:lnTo>
                        <a:pt x="170" y="661"/>
                      </a:lnTo>
                      <a:lnTo>
                        <a:pt x="171" y="663"/>
                      </a:lnTo>
                      <a:lnTo>
                        <a:pt x="174" y="664"/>
                      </a:lnTo>
                      <a:lnTo>
                        <a:pt x="175" y="665"/>
                      </a:lnTo>
                      <a:lnTo>
                        <a:pt x="176" y="667"/>
                      </a:lnTo>
                      <a:lnTo>
                        <a:pt x="178" y="668"/>
                      </a:lnTo>
                      <a:lnTo>
                        <a:pt x="179" y="669"/>
                      </a:lnTo>
                      <a:lnTo>
                        <a:pt x="180" y="671"/>
                      </a:lnTo>
                      <a:lnTo>
                        <a:pt x="182" y="671"/>
                      </a:lnTo>
                      <a:lnTo>
                        <a:pt x="183" y="672"/>
                      </a:lnTo>
                      <a:lnTo>
                        <a:pt x="184" y="673"/>
                      </a:lnTo>
                      <a:lnTo>
                        <a:pt x="186" y="675"/>
                      </a:lnTo>
                      <a:lnTo>
                        <a:pt x="187" y="676"/>
                      </a:lnTo>
                      <a:lnTo>
                        <a:pt x="188" y="676"/>
                      </a:lnTo>
                      <a:lnTo>
                        <a:pt x="188" y="677"/>
                      </a:lnTo>
                      <a:lnTo>
                        <a:pt x="190" y="677"/>
                      </a:lnTo>
                      <a:lnTo>
                        <a:pt x="191" y="679"/>
                      </a:lnTo>
                      <a:lnTo>
                        <a:pt x="192" y="679"/>
                      </a:lnTo>
                      <a:lnTo>
                        <a:pt x="192" y="680"/>
                      </a:lnTo>
                      <a:lnTo>
                        <a:pt x="194" y="681"/>
                      </a:lnTo>
                      <a:lnTo>
                        <a:pt x="195" y="681"/>
                      </a:lnTo>
                      <a:lnTo>
                        <a:pt x="196" y="682"/>
                      </a:lnTo>
                      <a:lnTo>
                        <a:pt x="198" y="682"/>
                      </a:lnTo>
                      <a:lnTo>
                        <a:pt x="198" y="684"/>
                      </a:lnTo>
                      <a:lnTo>
                        <a:pt x="199" y="685"/>
                      </a:lnTo>
                      <a:lnTo>
                        <a:pt x="200" y="685"/>
                      </a:lnTo>
                      <a:lnTo>
                        <a:pt x="202" y="686"/>
                      </a:lnTo>
                      <a:lnTo>
                        <a:pt x="204" y="688"/>
                      </a:lnTo>
                      <a:lnTo>
                        <a:pt x="206" y="689"/>
                      </a:lnTo>
                      <a:lnTo>
                        <a:pt x="207" y="690"/>
                      </a:lnTo>
                      <a:lnTo>
                        <a:pt x="208" y="692"/>
                      </a:lnTo>
                      <a:lnTo>
                        <a:pt x="211" y="693"/>
                      </a:lnTo>
                      <a:lnTo>
                        <a:pt x="212" y="694"/>
                      </a:lnTo>
                      <a:lnTo>
                        <a:pt x="215" y="696"/>
                      </a:lnTo>
                      <a:lnTo>
                        <a:pt x="216" y="697"/>
                      </a:lnTo>
                      <a:lnTo>
                        <a:pt x="219" y="698"/>
                      </a:lnTo>
                      <a:lnTo>
                        <a:pt x="220" y="700"/>
                      </a:lnTo>
                      <a:lnTo>
                        <a:pt x="221" y="701"/>
                      </a:lnTo>
                      <a:lnTo>
                        <a:pt x="223" y="701"/>
                      </a:lnTo>
                      <a:lnTo>
                        <a:pt x="224" y="702"/>
                      </a:lnTo>
                      <a:lnTo>
                        <a:pt x="225" y="704"/>
                      </a:lnTo>
                      <a:lnTo>
                        <a:pt x="227" y="705"/>
                      </a:lnTo>
                      <a:lnTo>
                        <a:pt x="228" y="705"/>
                      </a:lnTo>
                      <a:lnTo>
                        <a:pt x="229" y="706"/>
                      </a:lnTo>
                      <a:lnTo>
                        <a:pt x="231" y="706"/>
                      </a:lnTo>
                      <a:lnTo>
                        <a:pt x="232" y="708"/>
                      </a:lnTo>
                      <a:lnTo>
                        <a:pt x="232" y="709"/>
                      </a:lnTo>
                      <a:lnTo>
                        <a:pt x="233" y="709"/>
                      </a:lnTo>
                      <a:lnTo>
                        <a:pt x="235" y="710"/>
                      </a:lnTo>
                      <a:lnTo>
                        <a:pt x="236" y="710"/>
                      </a:lnTo>
                      <a:lnTo>
                        <a:pt x="237" y="712"/>
                      </a:lnTo>
                      <a:lnTo>
                        <a:pt x="239" y="713"/>
                      </a:lnTo>
                      <a:lnTo>
                        <a:pt x="240" y="714"/>
                      </a:lnTo>
                      <a:lnTo>
                        <a:pt x="241" y="714"/>
                      </a:lnTo>
                      <a:lnTo>
                        <a:pt x="243" y="716"/>
                      </a:lnTo>
                      <a:lnTo>
                        <a:pt x="244" y="717"/>
                      </a:lnTo>
                      <a:lnTo>
                        <a:pt x="245" y="717"/>
                      </a:lnTo>
                      <a:lnTo>
                        <a:pt x="247" y="718"/>
                      </a:lnTo>
                      <a:lnTo>
                        <a:pt x="248" y="720"/>
                      </a:lnTo>
                      <a:lnTo>
                        <a:pt x="249" y="721"/>
                      </a:lnTo>
                      <a:lnTo>
                        <a:pt x="252" y="722"/>
                      </a:lnTo>
                      <a:lnTo>
                        <a:pt x="253" y="724"/>
                      </a:lnTo>
                      <a:lnTo>
                        <a:pt x="256" y="725"/>
                      </a:lnTo>
                      <a:lnTo>
                        <a:pt x="257" y="726"/>
                      </a:lnTo>
                      <a:lnTo>
                        <a:pt x="260" y="728"/>
                      </a:lnTo>
                      <a:lnTo>
                        <a:pt x="261" y="729"/>
                      </a:lnTo>
                      <a:lnTo>
                        <a:pt x="263" y="730"/>
                      </a:lnTo>
                      <a:lnTo>
                        <a:pt x="265" y="732"/>
                      </a:lnTo>
                      <a:lnTo>
                        <a:pt x="267" y="733"/>
                      </a:lnTo>
                      <a:lnTo>
                        <a:pt x="268" y="734"/>
                      </a:lnTo>
                      <a:lnTo>
                        <a:pt x="269" y="736"/>
                      </a:lnTo>
                      <a:lnTo>
                        <a:pt x="271" y="736"/>
                      </a:lnTo>
                      <a:lnTo>
                        <a:pt x="272" y="737"/>
                      </a:lnTo>
                      <a:lnTo>
                        <a:pt x="273" y="738"/>
                      </a:lnTo>
                      <a:lnTo>
                        <a:pt x="275" y="738"/>
                      </a:lnTo>
                      <a:lnTo>
                        <a:pt x="276" y="740"/>
                      </a:lnTo>
                      <a:lnTo>
                        <a:pt x="277" y="741"/>
                      </a:lnTo>
                      <a:lnTo>
                        <a:pt x="279" y="742"/>
                      </a:lnTo>
                      <a:lnTo>
                        <a:pt x="280" y="742"/>
                      </a:lnTo>
                      <a:lnTo>
                        <a:pt x="281" y="744"/>
                      </a:lnTo>
                      <a:lnTo>
                        <a:pt x="283" y="745"/>
                      </a:lnTo>
                      <a:lnTo>
                        <a:pt x="284" y="745"/>
                      </a:lnTo>
                      <a:lnTo>
                        <a:pt x="285" y="745"/>
                      </a:lnTo>
                      <a:lnTo>
                        <a:pt x="285" y="746"/>
                      </a:lnTo>
                      <a:lnTo>
                        <a:pt x="286" y="746"/>
                      </a:lnTo>
                      <a:lnTo>
                        <a:pt x="288" y="748"/>
                      </a:lnTo>
                      <a:lnTo>
                        <a:pt x="289" y="748"/>
                      </a:lnTo>
                      <a:lnTo>
                        <a:pt x="290" y="749"/>
                      </a:lnTo>
                      <a:lnTo>
                        <a:pt x="292" y="750"/>
                      </a:lnTo>
                      <a:lnTo>
                        <a:pt x="293" y="750"/>
                      </a:lnTo>
                      <a:lnTo>
                        <a:pt x="294" y="752"/>
                      </a:lnTo>
                      <a:lnTo>
                        <a:pt x="296" y="752"/>
                      </a:lnTo>
                      <a:lnTo>
                        <a:pt x="297" y="753"/>
                      </a:lnTo>
                      <a:lnTo>
                        <a:pt x="298" y="75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5" name="Freeform 666"/>
                <p:cNvSpPr>
                  <a:spLocks noChangeAspect="1"/>
                </p:cNvSpPr>
                <p:nvPr/>
              </p:nvSpPr>
              <p:spPr bwMode="auto">
                <a:xfrm>
                  <a:off x="2932" y="1234"/>
                  <a:ext cx="151" cy="45"/>
                </a:xfrm>
                <a:custGeom>
                  <a:avLst/>
                  <a:gdLst>
                    <a:gd name="T0" fmla="*/ 74 w 302"/>
                    <a:gd name="T1" fmla="*/ 1 h 91"/>
                    <a:gd name="T2" fmla="*/ 71 w 302"/>
                    <a:gd name="T3" fmla="*/ 3 h 91"/>
                    <a:gd name="T4" fmla="*/ 69 w 302"/>
                    <a:gd name="T5" fmla="*/ 4 h 91"/>
                    <a:gd name="T6" fmla="*/ 68 w 302"/>
                    <a:gd name="T7" fmla="*/ 4 h 91"/>
                    <a:gd name="T8" fmla="*/ 67 w 302"/>
                    <a:gd name="T9" fmla="*/ 5 h 91"/>
                    <a:gd name="T10" fmla="*/ 65 w 302"/>
                    <a:gd name="T11" fmla="*/ 6 h 91"/>
                    <a:gd name="T12" fmla="*/ 63 w 302"/>
                    <a:gd name="T13" fmla="*/ 6 h 91"/>
                    <a:gd name="T14" fmla="*/ 62 w 302"/>
                    <a:gd name="T15" fmla="*/ 7 h 91"/>
                    <a:gd name="T16" fmla="*/ 60 w 302"/>
                    <a:gd name="T17" fmla="*/ 7 h 91"/>
                    <a:gd name="T18" fmla="*/ 59 w 302"/>
                    <a:gd name="T19" fmla="*/ 8 h 91"/>
                    <a:gd name="T20" fmla="*/ 58 w 302"/>
                    <a:gd name="T21" fmla="*/ 8 h 91"/>
                    <a:gd name="T22" fmla="*/ 57 w 302"/>
                    <a:gd name="T23" fmla="*/ 9 h 91"/>
                    <a:gd name="T24" fmla="*/ 56 w 302"/>
                    <a:gd name="T25" fmla="*/ 9 h 91"/>
                    <a:gd name="T26" fmla="*/ 55 w 302"/>
                    <a:gd name="T27" fmla="*/ 10 h 91"/>
                    <a:gd name="T28" fmla="*/ 54 w 302"/>
                    <a:gd name="T29" fmla="*/ 10 h 91"/>
                    <a:gd name="T30" fmla="*/ 52 w 302"/>
                    <a:gd name="T31" fmla="*/ 11 h 91"/>
                    <a:gd name="T32" fmla="*/ 51 w 302"/>
                    <a:gd name="T33" fmla="*/ 11 h 91"/>
                    <a:gd name="T34" fmla="*/ 49 w 302"/>
                    <a:gd name="T35" fmla="*/ 12 h 91"/>
                    <a:gd name="T36" fmla="*/ 47 w 302"/>
                    <a:gd name="T37" fmla="*/ 12 h 91"/>
                    <a:gd name="T38" fmla="*/ 46 w 302"/>
                    <a:gd name="T39" fmla="*/ 13 h 91"/>
                    <a:gd name="T40" fmla="*/ 45 w 302"/>
                    <a:gd name="T41" fmla="*/ 13 h 91"/>
                    <a:gd name="T42" fmla="*/ 44 w 302"/>
                    <a:gd name="T43" fmla="*/ 14 h 91"/>
                    <a:gd name="T44" fmla="*/ 43 w 302"/>
                    <a:gd name="T45" fmla="*/ 14 h 91"/>
                    <a:gd name="T46" fmla="*/ 41 w 302"/>
                    <a:gd name="T47" fmla="*/ 15 h 91"/>
                    <a:gd name="T48" fmla="*/ 40 w 302"/>
                    <a:gd name="T49" fmla="*/ 15 h 91"/>
                    <a:gd name="T50" fmla="*/ 38 w 302"/>
                    <a:gd name="T51" fmla="*/ 16 h 91"/>
                    <a:gd name="T52" fmla="*/ 37 w 302"/>
                    <a:gd name="T53" fmla="*/ 16 h 91"/>
                    <a:gd name="T54" fmla="*/ 36 w 302"/>
                    <a:gd name="T55" fmla="*/ 16 h 91"/>
                    <a:gd name="T56" fmla="*/ 35 w 302"/>
                    <a:gd name="T57" fmla="*/ 17 h 91"/>
                    <a:gd name="T58" fmla="*/ 33 w 302"/>
                    <a:gd name="T59" fmla="*/ 17 h 91"/>
                    <a:gd name="T60" fmla="*/ 32 w 302"/>
                    <a:gd name="T61" fmla="*/ 18 h 91"/>
                    <a:gd name="T62" fmla="*/ 30 w 302"/>
                    <a:gd name="T63" fmla="*/ 18 h 91"/>
                    <a:gd name="T64" fmla="*/ 28 w 302"/>
                    <a:gd name="T65" fmla="*/ 19 h 91"/>
                    <a:gd name="T66" fmla="*/ 27 w 302"/>
                    <a:gd name="T67" fmla="*/ 19 h 91"/>
                    <a:gd name="T68" fmla="*/ 25 w 302"/>
                    <a:gd name="T69" fmla="*/ 20 h 91"/>
                    <a:gd name="T70" fmla="*/ 24 w 302"/>
                    <a:gd name="T71" fmla="*/ 20 h 91"/>
                    <a:gd name="T72" fmla="*/ 23 w 302"/>
                    <a:gd name="T73" fmla="*/ 20 h 91"/>
                    <a:gd name="T74" fmla="*/ 22 w 302"/>
                    <a:gd name="T75" fmla="*/ 20 h 91"/>
                    <a:gd name="T76" fmla="*/ 21 w 302"/>
                    <a:gd name="T77" fmla="*/ 20 h 91"/>
                    <a:gd name="T78" fmla="*/ 19 w 302"/>
                    <a:gd name="T79" fmla="*/ 21 h 91"/>
                    <a:gd name="T80" fmla="*/ 19 w 302"/>
                    <a:gd name="T81" fmla="*/ 21 h 91"/>
                    <a:gd name="T82" fmla="*/ 17 w 302"/>
                    <a:gd name="T83" fmla="*/ 21 h 91"/>
                    <a:gd name="T84" fmla="*/ 15 w 302"/>
                    <a:gd name="T85" fmla="*/ 21 h 91"/>
                    <a:gd name="T86" fmla="*/ 14 w 302"/>
                    <a:gd name="T87" fmla="*/ 21 h 91"/>
                    <a:gd name="T88" fmla="*/ 13 w 302"/>
                    <a:gd name="T89" fmla="*/ 21 h 91"/>
                    <a:gd name="T90" fmla="*/ 12 w 302"/>
                    <a:gd name="T91" fmla="*/ 21 h 91"/>
                    <a:gd name="T92" fmla="*/ 12 w 302"/>
                    <a:gd name="T93" fmla="*/ 21 h 91"/>
                    <a:gd name="T94" fmla="*/ 11 w 302"/>
                    <a:gd name="T95" fmla="*/ 21 h 91"/>
                    <a:gd name="T96" fmla="*/ 10 w 302"/>
                    <a:gd name="T97" fmla="*/ 22 h 91"/>
                    <a:gd name="T98" fmla="*/ 9 w 302"/>
                    <a:gd name="T99" fmla="*/ 22 h 91"/>
                    <a:gd name="T100" fmla="*/ 9 w 302"/>
                    <a:gd name="T101" fmla="*/ 22 h 91"/>
                    <a:gd name="T102" fmla="*/ 8 w 302"/>
                    <a:gd name="T103" fmla="*/ 22 h 91"/>
                    <a:gd name="T104" fmla="*/ 7 w 302"/>
                    <a:gd name="T105" fmla="*/ 22 h 91"/>
                    <a:gd name="T106" fmla="*/ 6 w 302"/>
                    <a:gd name="T107" fmla="*/ 22 h 91"/>
                    <a:gd name="T108" fmla="*/ 5 w 302"/>
                    <a:gd name="T109" fmla="*/ 22 h 91"/>
                    <a:gd name="T110" fmla="*/ 3 w 302"/>
                    <a:gd name="T111" fmla="*/ 22 h 91"/>
                    <a:gd name="T112" fmla="*/ 2 w 302"/>
                    <a:gd name="T113" fmla="*/ 22 h 9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2"/>
                    <a:gd name="T172" fmla="*/ 0 h 91"/>
                    <a:gd name="T173" fmla="*/ 302 w 302"/>
                    <a:gd name="T174" fmla="*/ 91 h 9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2" h="91">
                      <a:moveTo>
                        <a:pt x="302" y="0"/>
                      </a:moveTo>
                      <a:lnTo>
                        <a:pt x="299" y="3"/>
                      </a:lnTo>
                      <a:lnTo>
                        <a:pt x="295" y="4"/>
                      </a:lnTo>
                      <a:lnTo>
                        <a:pt x="293" y="6"/>
                      </a:lnTo>
                      <a:lnTo>
                        <a:pt x="290" y="8"/>
                      </a:lnTo>
                      <a:lnTo>
                        <a:pt x="287" y="10"/>
                      </a:lnTo>
                      <a:lnTo>
                        <a:pt x="286" y="11"/>
                      </a:lnTo>
                      <a:lnTo>
                        <a:pt x="283" y="12"/>
                      </a:lnTo>
                      <a:lnTo>
                        <a:pt x="281" y="12"/>
                      </a:lnTo>
                      <a:lnTo>
                        <a:pt x="279" y="14"/>
                      </a:lnTo>
                      <a:lnTo>
                        <a:pt x="277" y="15"/>
                      </a:lnTo>
                      <a:lnTo>
                        <a:pt x="275" y="16"/>
                      </a:lnTo>
                      <a:lnTo>
                        <a:pt x="274" y="16"/>
                      </a:lnTo>
                      <a:lnTo>
                        <a:pt x="273" y="18"/>
                      </a:lnTo>
                      <a:lnTo>
                        <a:pt x="271" y="19"/>
                      </a:lnTo>
                      <a:lnTo>
                        <a:pt x="270" y="19"/>
                      </a:lnTo>
                      <a:lnTo>
                        <a:pt x="269" y="20"/>
                      </a:lnTo>
                      <a:lnTo>
                        <a:pt x="267" y="20"/>
                      </a:lnTo>
                      <a:lnTo>
                        <a:pt x="266" y="22"/>
                      </a:lnTo>
                      <a:lnTo>
                        <a:pt x="265" y="22"/>
                      </a:lnTo>
                      <a:lnTo>
                        <a:pt x="263" y="22"/>
                      </a:lnTo>
                      <a:lnTo>
                        <a:pt x="262" y="23"/>
                      </a:lnTo>
                      <a:lnTo>
                        <a:pt x="261" y="23"/>
                      </a:lnTo>
                      <a:lnTo>
                        <a:pt x="259" y="24"/>
                      </a:lnTo>
                      <a:lnTo>
                        <a:pt x="258" y="24"/>
                      </a:lnTo>
                      <a:lnTo>
                        <a:pt x="258" y="26"/>
                      </a:lnTo>
                      <a:lnTo>
                        <a:pt x="257" y="26"/>
                      </a:lnTo>
                      <a:lnTo>
                        <a:pt x="255" y="26"/>
                      </a:lnTo>
                      <a:lnTo>
                        <a:pt x="253" y="27"/>
                      </a:lnTo>
                      <a:lnTo>
                        <a:pt x="251" y="27"/>
                      </a:lnTo>
                      <a:lnTo>
                        <a:pt x="250" y="28"/>
                      </a:lnTo>
                      <a:lnTo>
                        <a:pt x="249" y="28"/>
                      </a:lnTo>
                      <a:lnTo>
                        <a:pt x="247" y="29"/>
                      </a:lnTo>
                      <a:lnTo>
                        <a:pt x="245" y="29"/>
                      </a:lnTo>
                      <a:lnTo>
                        <a:pt x="243" y="31"/>
                      </a:lnTo>
                      <a:lnTo>
                        <a:pt x="242" y="31"/>
                      </a:lnTo>
                      <a:lnTo>
                        <a:pt x="241" y="32"/>
                      </a:lnTo>
                      <a:lnTo>
                        <a:pt x="239" y="32"/>
                      </a:lnTo>
                      <a:lnTo>
                        <a:pt x="238" y="33"/>
                      </a:lnTo>
                      <a:lnTo>
                        <a:pt x="237" y="33"/>
                      </a:lnTo>
                      <a:lnTo>
                        <a:pt x="235" y="33"/>
                      </a:lnTo>
                      <a:lnTo>
                        <a:pt x="234" y="35"/>
                      </a:lnTo>
                      <a:lnTo>
                        <a:pt x="233" y="35"/>
                      </a:lnTo>
                      <a:lnTo>
                        <a:pt x="231" y="36"/>
                      </a:lnTo>
                      <a:lnTo>
                        <a:pt x="230" y="36"/>
                      </a:lnTo>
                      <a:lnTo>
                        <a:pt x="229" y="36"/>
                      </a:lnTo>
                      <a:lnTo>
                        <a:pt x="227" y="37"/>
                      </a:lnTo>
                      <a:lnTo>
                        <a:pt x="226" y="37"/>
                      </a:lnTo>
                      <a:lnTo>
                        <a:pt x="225" y="39"/>
                      </a:lnTo>
                      <a:lnTo>
                        <a:pt x="224" y="39"/>
                      </a:lnTo>
                      <a:lnTo>
                        <a:pt x="222" y="39"/>
                      </a:lnTo>
                      <a:lnTo>
                        <a:pt x="221" y="40"/>
                      </a:lnTo>
                      <a:lnTo>
                        <a:pt x="220" y="40"/>
                      </a:lnTo>
                      <a:lnTo>
                        <a:pt x="218" y="40"/>
                      </a:lnTo>
                      <a:lnTo>
                        <a:pt x="217" y="41"/>
                      </a:lnTo>
                      <a:lnTo>
                        <a:pt x="216" y="41"/>
                      </a:lnTo>
                      <a:lnTo>
                        <a:pt x="214" y="43"/>
                      </a:lnTo>
                      <a:lnTo>
                        <a:pt x="213" y="43"/>
                      </a:lnTo>
                      <a:lnTo>
                        <a:pt x="212" y="44"/>
                      </a:lnTo>
                      <a:lnTo>
                        <a:pt x="209" y="44"/>
                      </a:lnTo>
                      <a:lnTo>
                        <a:pt x="208" y="45"/>
                      </a:lnTo>
                      <a:lnTo>
                        <a:pt x="205" y="45"/>
                      </a:lnTo>
                      <a:lnTo>
                        <a:pt x="204" y="47"/>
                      </a:lnTo>
                      <a:lnTo>
                        <a:pt x="201" y="47"/>
                      </a:lnTo>
                      <a:lnTo>
                        <a:pt x="200" y="48"/>
                      </a:lnTo>
                      <a:lnTo>
                        <a:pt x="198" y="48"/>
                      </a:lnTo>
                      <a:lnTo>
                        <a:pt x="196" y="49"/>
                      </a:lnTo>
                      <a:lnTo>
                        <a:pt x="194" y="49"/>
                      </a:lnTo>
                      <a:lnTo>
                        <a:pt x="193" y="51"/>
                      </a:lnTo>
                      <a:lnTo>
                        <a:pt x="192" y="51"/>
                      </a:lnTo>
                      <a:lnTo>
                        <a:pt x="190" y="51"/>
                      </a:lnTo>
                      <a:lnTo>
                        <a:pt x="189" y="52"/>
                      </a:lnTo>
                      <a:lnTo>
                        <a:pt x="188" y="52"/>
                      </a:lnTo>
                      <a:lnTo>
                        <a:pt x="186" y="52"/>
                      </a:lnTo>
                      <a:lnTo>
                        <a:pt x="186" y="53"/>
                      </a:lnTo>
                      <a:lnTo>
                        <a:pt x="185" y="53"/>
                      </a:lnTo>
                      <a:lnTo>
                        <a:pt x="184" y="53"/>
                      </a:lnTo>
                      <a:lnTo>
                        <a:pt x="182" y="55"/>
                      </a:lnTo>
                      <a:lnTo>
                        <a:pt x="181" y="55"/>
                      </a:lnTo>
                      <a:lnTo>
                        <a:pt x="180" y="55"/>
                      </a:lnTo>
                      <a:lnTo>
                        <a:pt x="178" y="56"/>
                      </a:lnTo>
                      <a:lnTo>
                        <a:pt x="177" y="56"/>
                      </a:lnTo>
                      <a:lnTo>
                        <a:pt x="176" y="56"/>
                      </a:lnTo>
                      <a:lnTo>
                        <a:pt x="174" y="57"/>
                      </a:lnTo>
                      <a:lnTo>
                        <a:pt x="173" y="57"/>
                      </a:lnTo>
                      <a:lnTo>
                        <a:pt x="172" y="57"/>
                      </a:lnTo>
                      <a:lnTo>
                        <a:pt x="170" y="57"/>
                      </a:lnTo>
                      <a:lnTo>
                        <a:pt x="169" y="59"/>
                      </a:lnTo>
                      <a:lnTo>
                        <a:pt x="168" y="59"/>
                      </a:lnTo>
                      <a:lnTo>
                        <a:pt x="165" y="60"/>
                      </a:lnTo>
                      <a:lnTo>
                        <a:pt x="164" y="60"/>
                      </a:lnTo>
                      <a:lnTo>
                        <a:pt x="161" y="61"/>
                      </a:lnTo>
                      <a:lnTo>
                        <a:pt x="160" y="61"/>
                      </a:lnTo>
                      <a:lnTo>
                        <a:pt x="157" y="63"/>
                      </a:lnTo>
                      <a:lnTo>
                        <a:pt x="156" y="63"/>
                      </a:lnTo>
                      <a:lnTo>
                        <a:pt x="153" y="63"/>
                      </a:lnTo>
                      <a:lnTo>
                        <a:pt x="152" y="64"/>
                      </a:lnTo>
                      <a:lnTo>
                        <a:pt x="150" y="64"/>
                      </a:lnTo>
                      <a:lnTo>
                        <a:pt x="149" y="65"/>
                      </a:lnTo>
                      <a:lnTo>
                        <a:pt x="148" y="65"/>
                      </a:lnTo>
                      <a:lnTo>
                        <a:pt x="146" y="65"/>
                      </a:lnTo>
                      <a:lnTo>
                        <a:pt x="145" y="67"/>
                      </a:lnTo>
                      <a:lnTo>
                        <a:pt x="144" y="67"/>
                      </a:lnTo>
                      <a:lnTo>
                        <a:pt x="143" y="67"/>
                      </a:lnTo>
                      <a:lnTo>
                        <a:pt x="141" y="67"/>
                      </a:lnTo>
                      <a:lnTo>
                        <a:pt x="140" y="68"/>
                      </a:lnTo>
                      <a:lnTo>
                        <a:pt x="139" y="68"/>
                      </a:lnTo>
                      <a:lnTo>
                        <a:pt x="137" y="68"/>
                      </a:lnTo>
                      <a:lnTo>
                        <a:pt x="136" y="69"/>
                      </a:lnTo>
                      <a:lnTo>
                        <a:pt x="135" y="69"/>
                      </a:lnTo>
                      <a:lnTo>
                        <a:pt x="133" y="69"/>
                      </a:lnTo>
                      <a:lnTo>
                        <a:pt x="132" y="69"/>
                      </a:lnTo>
                      <a:lnTo>
                        <a:pt x="132" y="71"/>
                      </a:lnTo>
                      <a:lnTo>
                        <a:pt x="131" y="71"/>
                      </a:lnTo>
                      <a:lnTo>
                        <a:pt x="129" y="71"/>
                      </a:lnTo>
                      <a:lnTo>
                        <a:pt x="128" y="72"/>
                      </a:lnTo>
                      <a:lnTo>
                        <a:pt x="127" y="72"/>
                      </a:lnTo>
                      <a:lnTo>
                        <a:pt x="125" y="72"/>
                      </a:lnTo>
                      <a:lnTo>
                        <a:pt x="123" y="73"/>
                      </a:lnTo>
                      <a:lnTo>
                        <a:pt x="121" y="73"/>
                      </a:lnTo>
                      <a:lnTo>
                        <a:pt x="120" y="73"/>
                      </a:lnTo>
                      <a:lnTo>
                        <a:pt x="119" y="75"/>
                      </a:lnTo>
                      <a:lnTo>
                        <a:pt x="116" y="75"/>
                      </a:lnTo>
                      <a:lnTo>
                        <a:pt x="113" y="76"/>
                      </a:lnTo>
                      <a:lnTo>
                        <a:pt x="112" y="76"/>
                      </a:lnTo>
                      <a:lnTo>
                        <a:pt x="109" y="77"/>
                      </a:lnTo>
                      <a:lnTo>
                        <a:pt x="108" y="77"/>
                      </a:lnTo>
                      <a:lnTo>
                        <a:pt x="107" y="79"/>
                      </a:lnTo>
                      <a:lnTo>
                        <a:pt x="105" y="79"/>
                      </a:lnTo>
                      <a:lnTo>
                        <a:pt x="103" y="79"/>
                      </a:lnTo>
                      <a:lnTo>
                        <a:pt x="101" y="80"/>
                      </a:lnTo>
                      <a:lnTo>
                        <a:pt x="100" y="80"/>
                      </a:lnTo>
                      <a:lnTo>
                        <a:pt x="99" y="80"/>
                      </a:lnTo>
                      <a:lnTo>
                        <a:pt x="97" y="80"/>
                      </a:lnTo>
                      <a:lnTo>
                        <a:pt x="97" y="81"/>
                      </a:lnTo>
                      <a:lnTo>
                        <a:pt x="96" y="81"/>
                      </a:lnTo>
                      <a:lnTo>
                        <a:pt x="95" y="81"/>
                      </a:lnTo>
                      <a:lnTo>
                        <a:pt x="93" y="81"/>
                      </a:lnTo>
                      <a:lnTo>
                        <a:pt x="92" y="81"/>
                      </a:lnTo>
                      <a:lnTo>
                        <a:pt x="92" y="83"/>
                      </a:lnTo>
                      <a:lnTo>
                        <a:pt x="91" y="83"/>
                      </a:lnTo>
                      <a:lnTo>
                        <a:pt x="89" y="83"/>
                      </a:lnTo>
                      <a:lnTo>
                        <a:pt x="88" y="83"/>
                      </a:lnTo>
                      <a:lnTo>
                        <a:pt x="87" y="83"/>
                      </a:lnTo>
                      <a:lnTo>
                        <a:pt x="85" y="83"/>
                      </a:lnTo>
                      <a:lnTo>
                        <a:pt x="84" y="83"/>
                      </a:lnTo>
                      <a:lnTo>
                        <a:pt x="83" y="83"/>
                      </a:lnTo>
                      <a:lnTo>
                        <a:pt x="81" y="84"/>
                      </a:lnTo>
                      <a:lnTo>
                        <a:pt x="80" y="84"/>
                      </a:lnTo>
                      <a:lnTo>
                        <a:pt x="79" y="84"/>
                      </a:lnTo>
                      <a:lnTo>
                        <a:pt x="77" y="84"/>
                      </a:lnTo>
                      <a:lnTo>
                        <a:pt x="76" y="84"/>
                      </a:lnTo>
                      <a:lnTo>
                        <a:pt x="75" y="84"/>
                      </a:lnTo>
                      <a:lnTo>
                        <a:pt x="73" y="84"/>
                      </a:lnTo>
                      <a:lnTo>
                        <a:pt x="71" y="84"/>
                      </a:lnTo>
                      <a:lnTo>
                        <a:pt x="69" y="84"/>
                      </a:lnTo>
                      <a:lnTo>
                        <a:pt x="68" y="84"/>
                      </a:lnTo>
                      <a:lnTo>
                        <a:pt x="66" y="85"/>
                      </a:lnTo>
                      <a:lnTo>
                        <a:pt x="64" y="85"/>
                      </a:lnTo>
                      <a:lnTo>
                        <a:pt x="63" y="85"/>
                      </a:lnTo>
                      <a:lnTo>
                        <a:pt x="62" y="85"/>
                      </a:lnTo>
                      <a:lnTo>
                        <a:pt x="60" y="85"/>
                      </a:lnTo>
                      <a:lnTo>
                        <a:pt x="59" y="85"/>
                      </a:lnTo>
                      <a:lnTo>
                        <a:pt x="58" y="85"/>
                      </a:lnTo>
                      <a:lnTo>
                        <a:pt x="56" y="85"/>
                      </a:lnTo>
                      <a:lnTo>
                        <a:pt x="55" y="85"/>
                      </a:lnTo>
                      <a:lnTo>
                        <a:pt x="54" y="85"/>
                      </a:lnTo>
                      <a:lnTo>
                        <a:pt x="52" y="87"/>
                      </a:lnTo>
                      <a:lnTo>
                        <a:pt x="51" y="87"/>
                      </a:lnTo>
                      <a:lnTo>
                        <a:pt x="50" y="87"/>
                      </a:lnTo>
                      <a:lnTo>
                        <a:pt x="48" y="87"/>
                      </a:lnTo>
                      <a:lnTo>
                        <a:pt x="47" y="87"/>
                      </a:lnTo>
                      <a:lnTo>
                        <a:pt x="46" y="87"/>
                      </a:lnTo>
                      <a:lnTo>
                        <a:pt x="44" y="88"/>
                      </a:lnTo>
                      <a:lnTo>
                        <a:pt x="43" y="88"/>
                      </a:lnTo>
                      <a:lnTo>
                        <a:pt x="42" y="88"/>
                      </a:lnTo>
                      <a:lnTo>
                        <a:pt x="40" y="88"/>
                      </a:lnTo>
                      <a:lnTo>
                        <a:pt x="39" y="88"/>
                      </a:lnTo>
                      <a:lnTo>
                        <a:pt x="38" y="89"/>
                      </a:lnTo>
                      <a:lnTo>
                        <a:pt x="36" y="89"/>
                      </a:lnTo>
                      <a:lnTo>
                        <a:pt x="35" y="89"/>
                      </a:lnTo>
                      <a:lnTo>
                        <a:pt x="34" y="89"/>
                      </a:lnTo>
                      <a:lnTo>
                        <a:pt x="32" y="89"/>
                      </a:lnTo>
                      <a:lnTo>
                        <a:pt x="31" y="89"/>
                      </a:lnTo>
                      <a:lnTo>
                        <a:pt x="30" y="89"/>
                      </a:lnTo>
                      <a:lnTo>
                        <a:pt x="30" y="91"/>
                      </a:lnTo>
                      <a:lnTo>
                        <a:pt x="28" y="91"/>
                      </a:lnTo>
                      <a:lnTo>
                        <a:pt x="27" y="91"/>
                      </a:lnTo>
                      <a:lnTo>
                        <a:pt x="26" y="91"/>
                      </a:lnTo>
                      <a:lnTo>
                        <a:pt x="24" y="91"/>
                      </a:lnTo>
                      <a:lnTo>
                        <a:pt x="23" y="91"/>
                      </a:lnTo>
                      <a:lnTo>
                        <a:pt x="22" y="91"/>
                      </a:lnTo>
                      <a:lnTo>
                        <a:pt x="20" y="91"/>
                      </a:lnTo>
                      <a:lnTo>
                        <a:pt x="19" y="91"/>
                      </a:lnTo>
                      <a:lnTo>
                        <a:pt x="18" y="91"/>
                      </a:lnTo>
                      <a:lnTo>
                        <a:pt x="16" y="91"/>
                      </a:lnTo>
                      <a:lnTo>
                        <a:pt x="15" y="89"/>
                      </a:lnTo>
                      <a:lnTo>
                        <a:pt x="14" y="89"/>
                      </a:lnTo>
                      <a:lnTo>
                        <a:pt x="12" y="89"/>
                      </a:lnTo>
                      <a:lnTo>
                        <a:pt x="10" y="89"/>
                      </a:lnTo>
                      <a:lnTo>
                        <a:pt x="8" y="89"/>
                      </a:lnTo>
                      <a:lnTo>
                        <a:pt x="6" y="89"/>
                      </a:lnTo>
                      <a:lnTo>
                        <a:pt x="3" y="89"/>
                      </a:lnTo>
                      <a:lnTo>
                        <a:pt x="0" y="89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6" name="Freeform 667"/>
                <p:cNvSpPr>
                  <a:spLocks noChangeAspect="1"/>
                </p:cNvSpPr>
                <p:nvPr/>
              </p:nvSpPr>
              <p:spPr bwMode="auto">
                <a:xfrm>
                  <a:off x="2783" y="1234"/>
                  <a:ext cx="151" cy="45"/>
                </a:xfrm>
                <a:custGeom>
                  <a:avLst/>
                  <a:gdLst>
                    <a:gd name="T0" fmla="*/ 3 w 301"/>
                    <a:gd name="T1" fmla="*/ 1 h 91"/>
                    <a:gd name="T2" fmla="*/ 5 w 301"/>
                    <a:gd name="T3" fmla="*/ 3 h 91"/>
                    <a:gd name="T4" fmla="*/ 7 w 301"/>
                    <a:gd name="T5" fmla="*/ 4 h 91"/>
                    <a:gd name="T6" fmla="*/ 9 w 301"/>
                    <a:gd name="T7" fmla="*/ 4 h 91"/>
                    <a:gd name="T8" fmla="*/ 10 w 301"/>
                    <a:gd name="T9" fmla="*/ 5 h 91"/>
                    <a:gd name="T10" fmla="*/ 11 w 301"/>
                    <a:gd name="T11" fmla="*/ 6 h 91"/>
                    <a:gd name="T12" fmla="*/ 12 w 301"/>
                    <a:gd name="T13" fmla="*/ 6 h 91"/>
                    <a:gd name="T14" fmla="*/ 14 w 301"/>
                    <a:gd name="T15" fmla="*/ 7 h 91"/>
                    <a:gd name="T16" fmla="*/ 15 w 301"/>
                    <a:gd name="T17" fmla="*/ 7 h 91"/>
                    <a:gd name="T18" fmla="*/ 16 w 301"/>
                    <a:gd name="T19" fmla="*/ 8 h 91"/>
                    <a:gd name="T20" fmla="*/ 18 w 301"/>
                    <a:gd name="T21" fmla="*/ 8 h 91"/>
                    <a:gd name="T22" fmla="*/ 19 w 301"/>
                    <a:gd name="T23" fmla="*/ 9 h 91"/>
                    <a:gd name="T24" fmla="*/ 20 w 301"/>
                    <a:gd name="T25" fmla="*/ 9 h 91"/>
                    <a:gd name="T26" fmla="*/ 21 w 301"/>
                    <a:gd name="T27" fmla="*/ 10 h 91"/>
                    <a:gd name="T28" fmla="*/ 22 w 301"/>
                    <a:gd name="T29" fmla="*/ 10 h 91"/>
                    <a:gd name="T30" fmla="*/ 24 w 301"/>
                    <a:gd name="T31" fmla="*/ 11 h 91"/>
                    <a:gd name="T32" fmla="*/ 25 w 301"/>
                    <a:gd name="T33" fmla="*/ 11 h 91"/>
                    <a:gd name="T34" fmla="*/ 27 w 301"/>
                    <a:gd name="T35" fmla="*/ 12 h 91"/>
                    <a:gd name="T36" fmla="*/ 28 w 301"/>
                    <a:gd name="T37" fmla="*/ 12 h 91"/>
                    <a:gd name="T38" fmla="*/ 30 w 301"/>
                    <a:gd name="T39" fmla="*/ 13 h 91"/>
                    <a:gd name="T40" fmla="*/ 31 w 301"/>
                    <a:gd name="T41" fmla="*/ 13 h 91"/>
                    <a:gd name="T42" fmla="*/ 32 w 301"/>
                    <a:gd name="T43" fmla="*/ 14 h 91"/>
                    <a:gd name="T44" fmla="*/ 33 w 301"/>
                    <a:gd name="T45" fmla="*/ 14 h 91"/>
                    <a:gd name="T46" fmla="*/ 34 w 301"/>
                    <a:gd name="T47" fmla="*/ 15 h 91"/>
                    <a:gd name="T48" fmla="*/ 36 w 301"/>
                    <a:gd name="T49" fmla="*/ 15 h 91"/>
                    <a:gd name="T50" fmla="*/ 38 w 301"/>
                    <a:gd name="T51" fmla="*/ 16 h 91"/>
                    <a:gd name="T52" fmla="*/ 39 w 301"/>
                    <a:gd name="T53" fmla="*/ 16 h 91"/>
                    <a:gd name="T54" fmla="*/ 40 w 301"/>
                    <a:gd name="T55" fmla="*/ 16 h 91"/>
                    <a:gd name="T56" fmla="*/ 41 w 301"/>
                    <a:gd name="T57" fmla="*/ 17 h 91"/>
                    <a:gd name="T58" fmla="*/ 43 w 301"/>
                    <a:gd name="T59" fmla="*/ 17 h 91"/>
                    <a:gd name="T60" fmla="*/ 44 w 301"/>
                    <a:gd name="T61" fmla="*/ 18 h 91"/>
                    <a:gd name="T62" fmla="*/ 45 w 301"/>
                    <a:gd name="T63" fmla="*/ 18 h 91"/>
                    <a:gd name="T64" fmla="*/ 47 w 301"/>
                    <a:gd name="T65" fmla="*/ 19 h 91"/>
                    <a:gd name="T66" fmla="*/ 49 w 301"/>
                    <a:gd name="T67" fmla="*/ 19 h 91"/>
                    <a:gd name="T68" fmla="*/ 50 w 301"/>
                    <a:gd name="T69" fmla="*/ 20 h 91"/>
                    <a:gd name="T70" fmla="*/ 52 w 301"/>
                    <a:gd name="T71" fmla="*/ 20 h 91"/>
                    <a:gd name="T72" fmla="*/ 53 w 301"/>
                    <a:gd name="T73" fmla="*/ 20 h 91"/>
                    <a:gd name="T74" fmla="*/ 54 w 301"/>
                    <a:gd name="T75" fmla="*/ 20 h 91"/>
                    <a:gd name="T76" fmla="*/ 55 w 301"/>
                    <a:gd name="T77" fmla="*/ 20 h 91"/>
                    <a:gd name="T78" fmla="*/ 56 w 301"/>
                    <a:gd name="T79" fmla="*/ 21 h 91"/>
                    <a:gd name="T80" fmla="*/ 58 w 301"/>
                    <a:gd name="T81" fmla="*/ 21 h 91"/>
                    <a:gd name="T82" fmla="*/ 59 w 301"/>
                    <a:gd name="T83" fmla="*/ 21 h 91"/>
                    <a:gd name="T84" fmla="*/ 60 w 301"/>
                    <a:gd name="T85" fmla="*/ 21 h 91"/>
                    <a:gd name="T86" fmla="*/ 61 w 301"/>
                    <a:gd name="T87" fmla="*/ 21 h 91"/>
                    <a:gd name="T88" fmla="*/ 62 w 301"/>
                    <a:gd name="T89" fmla="*/ 21 h 91"/>
                    <a:gd name="T90" fmla="*/ 63 w 301"/>
                    <a:gd name="T91" fmla="*/ 21 h 91"/>
                    <a:gd name="T92" fmla="*/ 64 w 301"/>
                    <a:gd name="T93" fmla="*/ 21 h 91"/>
                    <a:gd name="T94" fmla="*/ 64 w 301"/>
                    <a:gd name="T95" fmla="*/ 21 h 91"/>
                    <a:gd name="T96" fmla="*/ 65 w 301"/>
                    <a:gd name="T97" fmla="*/ 22 h 91"/>
                    <a:gd name="T98" fmla="*/ 66 w 301"/>
                    <a:gd name="T99" fmla="*/ 22 h 91"/>
                    <a:gd name="T100" fmla="*/ 67 w 301"/>
                    <a:gd name="T101" fmla="*/ 22 h 91"/>
                    <a:gd name="T102" fmla="*/ 68 w 301"/>
                    <a:gd name="T103" fmla="*/ 22 h 91"/>
                    <a:gd name="T104" fmla="*/ 69 w 301"/>
                    <a:gd name="T105" fmla="*/ 22 h 91"/>
                    <a:gd name="T106" fmla="*/ 70 w 301"/>
                    <a:gd name="T107" fmla="*/ 22 h 91"/>
                    <a:gd name="T108" fmla="*/ 71 w 301"/>
                    <a:gd name="T109" fmla="*/ 22 h 91"/>
                    <a:gd name="T110" fmla="*/ 72 w 301"/>
                    <a:gd name="T111" fmla="*/ 22 h 91"/>
                    <a:gd name="T112" fmla="*/ 74 w 301"/>
                    <a:gd name="T113" fmla="*/ 22 h 9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1"/>
                    <a:gd name="T172" fmla="*/ 0 h 91"/>
                    <a:gd name="T173" fmla="*/ 301 w 301"/>
                    <a:gd name="T174" fmla="*/ 91 h 9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1" h="91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6" y="4"/>
                      </a:lnTo>
                      <a:lnTo>
                        <a:pt x="9" y="6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7" y="11"/>
                      </a:lnTo>
                      <a:lnTo>
                        <a:pt x="18" y="12"/>
                      </a:lnTo>
                      <a:lnTo>
                        <a:pt x="21" y="12"/>
                      </a:lnTo>
                      <a:lnTo>
                        <a:pt x="22" y="14"/>
                      </a:lnTo>
                      <a:lnTo>
                        <a:pt x="25" y="15"/>
                      </a:lnTo>
                      <a:lnTo>
                        <a:pt x="26" y="16"/>
                      </a:lnTo>
                      <a:lnTo>
                        <a:pt x="28" y="16"/>
                      </a:lnTo>
                      <a:lnTo>
                        <a:pt x="30" y="18"/>
                      </a:lnTo>
                      <a:lnTo>
                        <a:pt x="32" y="19"/>
                      </a:lnTo>
                      <a:lnTo>
                        <a:pt x="33" y="19"/>
                      </a:lnTo>
                      <a:lnTo>
                        <a:pt x="34" y="20"/>
                      </a:lnTo>
                      <a:lnTo>
                        <a:pt x="36" y="20"/>
                      </a:lnTo>
                      <a:lnTo>
                        <a:pt x="37" y="22"/>
                      </a:lnTo>
                      <a:lnTo>
                        <a:pt x="38" y="22"/>
                      </a:lnTo>
                      <a:lnTo>
                        <a:pt x="40" y="23"/>
                      </a:lnTo>
                      <a:lnTo>
                        <a:pt x="41" y="23"/>
                      </a:lnTo>
                      <a:lnTo>
                        <a:pt x="42" y="24"/>
                      </a:lnTo>
                      <a:lnTo>
                        <a:pt x="44" y="24"/>
                      </a:lnTo>
                      <a:lnTo>
                        <a:pt x="45" y="26"/>
                      </a:lnTo>
                      <a:lnTo>
                        <a:pt x="46" y="26"/>
                      </a:lnTo>
                      <a:lnTo>
                        <a:pt x="48" y="26"/>
                      </a:lnTo>
                      <a:lnTo>
                        <a:pt x="49" y="27"/>
                      </a:lnTo>
                      <a:lnTo>
                        <a:pt x="50" y="27"/>
                      </a:lnTo>
                      <a:lnTo>
                        <a:pt x="51" y="28"/>
                      </a:lnTo>
                      <a:lnTo>
                        <a:pt x="53" y="28"/>
                      </a:lnTo>
                      <a:lnTo>
                        <a:pt x="54" y="29"/>
                      </a:lnTo>
                      <a:lnTo>
                        <a:pt x="57" y="29"/>
                      </a:lnTo>
                      <a:lnTo>
                        <a:pt x="58" y="31"/>
                      </a:lnTo>
                      <a:lnTo>
                        <a:pt x="59" y="31"/>
                      </a:lnTo>
                      <a:lnTo>
                        <a:pt x="61" y="32"/>
                      </a:lnTo>
                      <a:lnTo>
                        <a:pt x="62" y="32"/>
                      </a:lnTo>
                      <a:lnTo>
                        <a:pt x="63" y="33"/>
                      </a:lnTo>
                      <a:lnTo>
                        <a:pt x="65" y="33"/>
                      </a:lnTo>
                      <a:lnTo>
                        <a:pt x="66" y="33"/>
                      </a:lnTo>
                      <a:lnTo>
                        <a:pt x="67" y="35"/>
                      </a:lnTo>
                      <a:lnTo>
                        <a:pt x="69" y="35"/>
                      </a:lnTo>
                      <a:lnTo>
                        <a:pt x="70" y="36"/>
                      </a:lnTo>
                      <a:lnTo>
                        <a:pt x="71" y="36"/>
                      </a:lnTo>
                      <a:lnTo>
                        <a:pt x="73" y="36"/>
                      </a:lnTo>
                      <a:lnTo>
                        <a:pt x="74" y="37"/>
                      </a:lnTo>
                      <a:lnTo>
                        <a:pt x="75" y="37"/>
                      </a:lnTo>
                      <a:lnTo>
                        <a:pt x="77" y="37"/>
                      </a:lnTo>
                      <a:lnTo>
                        <a:pt x="77" y="39"/>
                      </a:lnTo>
                      <a:lnTo>
                        <a:pt x="78" y="39"/>
                      </a:lnTo>
                      <a:lnTo>
                        <a:pt x="79" y="39"/>
                      </a:lnTo>
                      <a:lnTo>
                        <a:pt x="81" y="40"/>
                      </a:lnTo>
                      <a:lnTo>
                        <a:pt x="82" y="40"/>
                      </a:lnTo>
                      <a:lnTo>
                        <a:pt x="83" y="40"/>
                      </a:lnTo>
                      <a:lnTo>
                        <a:pt x="85" y="41"/>
                      </a:lnTo>
                      <a:lnTo>
                        <a:pt x="86" y="41"/>
                      </a:lnTo>
                      <a:lnTo>
                        <a:pt x="87" y="43"/>
                      </a:lnTo>
                      <a:lnTo>
                        <a:pt x="89" y="43"/>
                      </a:lnTo>
                      <a:lnTo>
                        <a:pt x="90" y="44"/>
                      </a:lnTo>
                      <a:lnTo>
                        <a:pt x="93" y="44"/>
                      </a:lnTo>
                      <a:lnTo>
                        <a:pt x="94" y="45"/>
                      </a:lnTo>
                      <a:lnTo>
                        <a:pt x="97" y="45"/>
                      </a:lnTo>
                      <a:lnTo>
                        <a:pt x="98" y="47"/>
                      </a:lnTo>
                      <a:lnTo>
                        <a:pt x="101" y="47"/>
                      </a:lnTo>
                      <a:lnTo>
                        <a:pt x="102" y="48"/>
                      </a:lnTo>
                      <a:lnTo>
                        <a:pt x="105" y="48"/>
                      </a:lnTo>
                      <a:lnTo>
                        <a:pt x="106" y="49"/>
                      </a:lnTo>
                      <a:lnTo>
                        <a:pt x="107" y="49"/>
                      </a:lnTo>
                      <a:lnTo>
                        <a:pt x="109" y="51"/>
                      </a:lnTo>
                      <a:lnTo>
                        <a:pt x="110" y="51"/>
                      </a:lnTo>
                      <a:lnTo>
                        <a:pt x="111" y="51"/>
                      </a:lnTo>
                      <a:lnTo>
                        <a:pt x="113" y="52"/>
                      </a:lnTo>
                      <a:lnTo>
                        <a:pt x="114" y="52"/>
                      </a:lnTo>
                      <a:lnTo>
                        <a:pt x="115" y="52"/>
                      </a:lnTo>
                      <a:lnTo>
                        <a:pt x="117" y="53"/>
                      </a:lnTo>
                      <a:lnTo>
                        <a:pt x="118" y="53"/>
                      </a:lnTo>
                      <a:lnTo>
                        <a:pt x="119" y="55"/>
                      </a:lnTo>
                      <a:lnTo>
                        <a:pt x="121" y="55"/>
                      </a:lnTo>
                      <a:lnTo>
                        <a:pt x="122" y="55"/>
                      </a:lnTo>
                      <a:lnTo>
                        <a:pt x="123" y="55"/>
                      </a:lnTo>
                      <a:lnTo>
                        <a:pt x="123" y="56"/>
                      </a:lnTo>
                      <a:lnTo>
                        <a:pt x="125" y="56"/>
                      </a:lnTo>
                      <a:lnTo>
                        <a:pt x="126" y="56"/>
                      </a:lnTo>
                      <a:lnTo>
                        <a:pt x="127" y="57"/>
                      </a:lnTo>
                      <a:lnTo>
                        <a:pt x="129" y="57"/>
                      </a:lnTo>
                      <a:lnTo>
                        <a:pt x="130" y="57"/>
                      </a:lnTo>
                      <a:lnTo>
                        <a:pt x="131" y="57"/>
                      </a:lnTo>
                      <a:lnTo>
                        <a:pt x="132" y="59"/>
                      </a:lnTo>
                      <a:lnTo>
                        <a:pt x="135" y="59"/>
                      </a:lnTo>
                      <a:lnTo>
                        <a:pt x="136" y="60"/>
                      </a:lnTo>
                      <a:lnTo>
                        <a:pt x="138" y="60"/>
                      </a:lnTo>
                      <a:lnTo>
                        <a:pt x="140" y="61"/>
                      </a:lnTo>
                      <a:lnTo>
                        <a:pt x="142" y="61"/>
                      </a:lnTo>
                      <a:lnTo>
                        <a:pt x="144" y="63"/>
                      </a:lnTo>
                      <a:lnTo>
                        <a:pt x="146" y="63"/>
                      </a:lnTo>
                      <a:lnTo>
                        <a:pt x="148" y="63"/>
                      </a:lnTo>
                      <a:lnTo>
                        <a:pt x="150" y="64"/>
                      </a:lnTo>
                      <a:lnTo>
                        <a:pt x="151" y="64"/>
                      </a:lnTo>
                      <a:lnTo>
                        <a:pt x="152" y="65"/>
                      </a:lnTo>
                      <a:lnTo>
                        <a:pt x="154" y="65"/>
                      </a:lnTo>
                      <a:lnTo>
                        <a:pt x="155" y="65"/>
                      </a:lnTo>
                      <a:lnTo>
                        <a:pt x="156" y="67"/>
                      </a:lnTo>
                      <a:lnTo>
                        <a:pt x="158" y="67"/>
                      </a:lnTo>
                      <a:lnTo>
                        <a:pt x="159" y="67"/>
                      </a:lnTo>
                      <a:lnTo>
                        <a:pt x="160" y="67"/>
                      </a:lnTo>
                      <a:lnTo>
                        <a:pt x="162" y="68"/>
                      </a:lnTo>
                      <a:lnTo>
                        <a:pt x="163" y="68"/>
                      </a:lnTo>
                      <a:lnTo>
                        <a:pt x="164" y="68"/>
                      </a:lnTo>
                      <a:lnTo>
                        <a:pt x="166" y="69"/>
                      </a:lnTo>
                      <a:lnTo>
                        <a:pt x="167" y="69"/>
                      </a:lnTo>
                      <a:lnTo>
                        <a:pt x="168" y="69"/>
                      </a:lnTo>
                      <a:lnTo>
                        <a:pt x="170" y="69"/>
                      </a:lnTo>
                      <a:lnTo>
                        <a:pt x="171" y="71"/>
                      </a:lnTo>
                      <a:lnTo>
                        <a:pt x="172" y="71"/>
                      </a:lnTo>
                      <a:lnTo>
                        <a:pt x="174" y="72"/>
                      </a:lnTo>
                      <a:lnTo>
                        <a:pt x="176" y="72"/>
                      </a:lnTo>
                      <a:lnTo>
                        <a:pt x="178" y="72"/>
                      </a:lnTo>
                      <a:lnTo>
                        <a:pt x="179" y="73"/>
                      </a:lnTo>
                      <a:lnTo>
                        <a:pt x="180" y="73"/>
                      </a:lnTo>
                      <a:lnTo>
                        <a:pt x="182" y="73"/>
                      </a:lnTo>
                      <a:lnTo>
                        <a:pt x="184" y="75"/>
                      </a:lnTo>
                      <a:lnTo>
                        <a:pt x="186" y="75"/>
                      </a:lnTo>
                      <a:lnTo>
                        <a:pt x="188" y="76"/>
                      </a:lnTo>
                      <a:lnTo>
                        <a:pt x="190" y="76"/>
                      </a:lnTo>
                      <a:lnTo>
                        <a:pt x="192" y="77"/>
                      </a:lnTo>
                      <a:lnTo>
                        <a:pt x="194" y="77"/>
                      </a:lnTo>
                      <a:lnTo>
                        <a:pt x="195" y="79"/>
                      </a:lnTo>
                      <a:lnTo>
                        <a:pt x="198" y="79"/>
                      </a:lnTo>
                      <a:lnTo>
                        <a:pt x="199" y="79"/>
                      </a:lnTo>
                      <a:lnTo>
                        <a:pt x="200" y="80"/>
                      </a:lnTo>
                      <a:lnTo>
                        <a:pt x="202" y="80"/>
                      </a:lnTo>
                      <a:lnTo>
                        <a:pt x="203" y="80"/>
                      </a:lnTo>
                      <a:lnTo>
                        <a:pt x="204" y="80"/>
                      </a:lnTo>
                      <a:lnTo>
                        <a:pt x="206" y="81"/>
                      </a:lnTo>
                      <a:lnTo>
                        <a:pt x="207" y="81"/>
                      </a:lnTo>
                      <a:lnTo>
                        <a:pt x="208" y="81"/>
                      </a:lnTo>
                      <a:lnTo>
                        <a:pt x="209" y="81"/>
                      </a:lnTo>
                      <a:lnTo>
                        <a:pt x="211" y="83"/>
                      </a:lnTo>
                      <a:lnTo>
                        <a:pt x="212" y="83"/>
                      </a:lnTo>
                      <a:lnTo>
                        <a:pt x="213" y="83"/>
                      </a:lnTo>
                      <a:lnTo>
                        <a:pt x="215" y="83"/>
                      </a:lnTo>
                      <a:lnTo>
                        <a:pt x="216" y="83"/>
                      </a:lnTo>
                      <a:lnTo>
                        <a:pt x="217" y="83"/>
                      </a:lnTo>
                      <a:lnTo>
                        <a:pt x="219" y="83"/>
                      </a:lnTo>
                      <a:lnTo>
                        <a:pt x="220" y="84"/>
                      </a:lnTo>
                      <a:lnTo>
                        <a:pt x="221" y="84"/>
                      </a:lnTo>
                      <a:lnTo>
                        <a:pt x="223" y="84"/>
                      </a:lnTo>
                      <a:lnTo>
                        <a:pt x="224" y="84"/>
                      </a:lnTo>
                      <a:lnTo>
                        <a:pt x="225" y="84"/>
                      </a:lnTo>
                      <a:lnTo>
                        <a:pt x="227" y="84"/>
                      </a:lnTo>
                      <a:lnTo>
                        <a:pt x="229" y="84"/>
                      </a:lnTo>
                      <a:lnTo>
                        <a:pt x="231" y="84"/>
                      </a:lnTo>
                      <a:lnTo>
                        <a:pt x="232" y="84"/>
                      </a:lnTo>
                      <a:lnTo>
                        <a:pt x="233" y="84"/>
                      </a:lnTo>
                      <a:lnTo>
                        <a:pt x="236" y="85"/>
                      </a:lnTo>
                      <a:lnTo>
                        <a:pt x="237" y="85"/>
                      </a:lnTo>
                      <a:lnTo>
                        <a:pt x="239" y="85"/>
                      </a:lnTo>
                      <a:lnTo>
                        <a:pt x="240" y="85"/>
                      </a:lnTo>
                      <a:lnTo>
                        <a:pt x="241" y="85"/>
                      </a:lnTo>
                      <a:lnTo>
                        <a:pt x="243" y="85"/>
                      </a:lnTo>
                      <a:lnTo>
                        <a:pt x="244" y="85"/>
                      </a:lnTo>
                      <a:lnTo>
                        <a:pt x="245" y="85"/>
                      </a:lnTo>
                      <a:lnTo>
                        <a:pt x="247" y="85"/>
                      </a:lnTo>
                      <a:lnTo>
                        <a:pt x="248" y="85"/>
                      </a:lnTo>
                      <a:lnTo>
                        <a:pt x="249" y="87"/>
                      </a:lnTo>
                      <a:lnTo>
                        <a:pt x="251" y="87"/>
                      </a:lnTo>
                      <a:lnTo>
                        <a:pt x="252" y="87"/>
                      </a:lnTo>
                      <a:lnTo>
                        <a:pt x="253" y="87"/>
                      </a:lnTo>
                      <a:lnTo>
                        <a:pt x="255" y="87"/>
                      </a:lnTo>
                      <a:lnTo>
                        <a:pt x="256" y="87"/>
                      </a:lnTo>
                      <a:lnTo>
                        <a:pt x="257" y="88"/>
                      </a:lnTo>
                      <a:lnTo>
                        <a:pt x="259" y="88"/>
                      </a:lnTo>
                      <a:lnTo>
                        <a:pt x="260" y="88"/>
                      </a:lnTo>
                      <a:lnTo>
                        <a:pt x="261" y="88"/>
                      </a:lnTo>
                      <a:lnTo>
                        <a:pt x="263" y="88"/>
                      </a:lnTo>
                      <a:lnTo>
                        <a:pt x="264" y="89"/>
                      </a:lnTo>
                      <a:lnTo>
                        <a:pt x="265" y="89"/>
                      </a:lnTo>
                      <a:lnTo>
                        <a:pt x="267" y="89"/>
                      </a:lnTo>
                      <a:lnTo>
                        <a:pt x="268" y="89"/>
                      </a:lnTo>
                      <a:lnTo>
                        <a:pt x="269" y="89"/>
                      </a:lnTo>
                      <a:lnTo>
                        <a:pt x="271" y="89"/>
                      </a:lnTo>
                      <a:lnTo>
                        <a:pt x="272" y="89"/>
                      </a:lnTo>
                      <a:lnTo>
                        <a:pt x="272" y="91"/>
                      </a:lnTo>
                      <a:lnTo>
                        <a:pt x="273" y="91"/>
                      </a:lnTo>
                      <a:lnTo>
                        <a:pt x="275" y="91"/>
                      </a:lnTo>
                      <a:lnTo>
                        <a:pt x="276" y="91"/>
                      </a:lnTo>
                      <a:lnTo>
                        <a:pt x="277" y="91"/>
                      </a:lnTo>
                      <a:lnTo>
                        <a:pt x="279" y="91"/>
                      </a:lnTo>
                      <a:lnTo>
                        <a:pt x="280" y="91"/>
                      </a:lnTo>
                      <a:lnTo>
                        <a:pt x="281" y="91"/>
                      </a:lnTo>
                      <a:lnTo>
                        <a:pt x="283" y="91"/>
                      </a:lnTo>
                      <a:lnTo>
                        <a:pt x="284" y="91"/>
                      </a:lnTo>
                      <a:lnTo>
                        <a:pt x="285" y="91"/>
                      </a:lnTo>
                      <a:lnTo>
                        <a:pt x="286" y="89"/>
                      </a:lnTo>
                      <a:lnTo>
                        <a:pt x="288" y="89"/>
                      </a:lnTo>
                      <a:lnTo>
                        <a:pt x="290" y="89"/>
                      </a:lnTo>
                      <a:lnTo>
                        <a:pt x="292" y="89"/>
                      </a:lnTo>
                      <a:lnTo>
                        <a:pt x="294" y="89"/>
                      </a:lnTo>
                      <a:lnTo>
                        <a:pt x="296" y="89"/>
                      </a:lnTo>
                      <a:lnTo>
                        <a:pt x="298" y="89"/>
                      </a:lnTo>
                      <a:lnTo>
                        <a:pt x="301" y="89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7" name="Freeform 668"/>
                <p:cNvSpPr>
                  <a:spLocks noChangeAspect="1"/>
                </p:cNvSpPr>
                <p:nvPr/>
              </p:nvSpPr>
              <p:spPr bwMode="auto">
                <a:xfrm>
                  <a:off x="2932" y="1185"/>
                  <a:ext cx="151" cy="44"/>
                </a:xfrm>
                <a:custGeom>
                  <a:avLst/>
                  <a:gdLst>
                    <a:gd name="T0" fmla="*/ 74 w 302"/>
                    <a:gd name="T1" fmla="*/ 1 h 89"/>
                    <a:gd name="T2" fmla="*/ 71 w 302"/>
                    <a:gd name="T3" fmla="*/ 2 h 89"/>
                    <a:gd name="T4" fmla="*/ 69 w 302"/>
                    <a:gd name="T5" fmla="*/ 3 h 89"/>
                    <a:gd name="T6" fmla="*/ 68 w 302"/>
                    <a:gd name="T7" fmla="*/ 4 h 89"/>
                    <a:gd name="T8" fmla="*/ 67 w 302"/>
                    <a:gd name="T9" fmla="*/ 5 h 89"/>
                    <a:gd name="T10" fmla="*/ 65 w 302"/>
                    <a:gd name="T11" fmla="*/ 5 h 89"/>
                    <a:gd name="T12" fmla="*/ 63 w 302"/>
                    <a:gd name="T13" fmla="*/ 6 h 89"/>
                    <a:gd name="T14" fmla="*/ 62 w 302"/>
                    <a:gd name="T15" fmla="*/ 7 h 89"/>
                    <a:gd name="T16" fmla="*/ 60 w 302"/>
                    <a:gd name="T17" fmla="*/ 7 h 89"/>
                    <a:gd name="T18" fmla="*/ 59 w 302"/>
                    <a:gd name="T19" fmla="*/ 8 h 89"/>
                    <a:gd name="T20" fmla="*/ 58 w 302"/>
                    <a:gd name="T21" fmla="*/ 8 h 89"/>
                    <a:gd name="T22" fmla="*/ 57 w 302"/>
                    <a:gd name="T23" fmla="*/ 9 h 89"/>
                    <a:gd name="T24" fmla="*/ 56 w 302"/>
                    <a:gd name="T25" fmla="*/ 9 h 89"/>
                    <a:gd name="T26" fmla="*/ 55 w 302"/>
                    <a:gd name="T27" fmla="*/ 9 h 89"/>
                    <a:gd name="T28" fmla="*/ 54 w 302"/>
                    <a:gd name="T29" fmla="*/ 10 h 89"/>
                    <a:gd name="T30" fmla="*/ 52 w 302"/>
                    <a:gd name="T31" fmla="*/ 11 h 89"/>
                    <a:gd name="T32" fmla="*/ 51 w 302"/>
                    <a:gd name="T33" fmla="*/ 11 h 89"/>
                    <a:gd name="T34" fmla="*/ 49 w 302"/>
                    <a:gd name="T35" fmla="*/ 12 h 89"/>
                    <a:gd name="T36" fmla="*/ 47 w 302"/>
                    <a:gd name="T37" fmla="*/ 12 h 89"/>
                    <a:gd name="T38" fmla="*/ 46 w 302"/>
                    <a:gd name="T39" fmla="*/ 13 h 89"/>
                    <a:gd name="T40" fmla="*/ 45 w 302"/>
                    <a:gd name="T41" fmla="*/ 13 h 89"/>
                    <a:gd name="T42" fmla="*/ 44 w 302"/>
                    <a:gd name="T43" fmla="*/ 14 h 89"/>
                    <a:gd name="T44" fmla="*/ 43 w 302"/>
                    <a:gd name="T45" fmla="*/ 14 h 89"/>
                    <a:gd name="T46" fmla="*/ 41 w 302"/>
                    <a:gd name="T47" fmla="*/ 14 h 89"/>
                    <a:gd name="T48" fmla="*/ 40 w 302"/>
                    <a:gd name="T49" fmla="*/ 15 h 89"/>
                    <a:gd name="T50" fmla="*/ 38 w 302"/>
                    <a:gd name="T51" fmla="*/ 15 h 89"/>
                    <a:gd name="T52" fmla="*/ 37 w 302"/>
                    <a:gd name="T53" fmla="*/ 16 h 89"/>
                    <a:gd name="T54" fmla="*/ 36 w 302"/>
                    <a:gd name="T55" fmla="*/ 16 h 89"/>
                    <a:gd name="T56" fmla="*/ 35 w 302"/>
                    <a:gd name="T57" fmla="*/ 17 h 89"/>
                    <a:gd name="T58" fmla="*/ 33 w 302"/>
                    <a:gd name="T59" fmla="*/ 17 h 89"/>
                    <a:gd name="T60" fmla="*/ 32 w 302"/>
                    <a:gd name="T61" fmla="*/ 17 h 89"/>
                    <a:gd name="T62" fmla="*/ 30 w 302"/>
                    <a:gd name="T63" fmla="*/ 18 h 89"/>
                    <a:gd name="T64" fmla="*/ 28 w 302"/>
                    <a:gd name="T65" fmla="*/ 18 h 89"/>
                    <a:gd name="T66" fmla="*/ 27 w 302"/>
                    <a:gd name="T67" fmla="*/ 19 h 89"/>
                    <a:gd name="T68" fmla="*/ 25 w 302"/>
                    <a:gd name="T69" fmla="*/ 19 h 89"/>
                    <a:gd name="T70" fmla="*/ 24 w 302"/>
                    <a:gd name="T71" fmla="*/ 20 h 89"/>
                    <a:gd name="T72" fmla="*/ 23 w 302"/>
                    <a:gd name="T73" fmla="*/ 20 h 89"/>
                    <a:gd name="T74" fmla="*/ 22 w 302"/>
                    <a:gd name="T75" fmla="*/ 20 h 89"/>
                    <a:gd name="T76" fmla="*/ 21 w 302"/>
                    <a:gd name="T77" fmla="*/ 20 h 89"/>
                    <a:gd name="T78" fmla="*/ 19 w 302"/>
                    <a:gd name="T79" fmla="*/ 20 h 89"/>
                    <a:gd name="T80" fmla="*/ 19 w 302"/>
                    <a:gd name="T81" fmla="*/ 21 h 89"/>
                    <a:gd name="T82" fmla="*/ 17 w 302"/>
                    <a:gd name="T83" fmla="*/ 21 h 89"/>
                    <a:gd name="T84" fmla="*/ 15 w 302"/>
                    <a:gd name="T85" fmla="*/ 21 h 89"/>
                    <a:gd name="T86" fmla="*/ 14 w 302"/>
                    <a:gd name="T87" fmla="*/ 21 h 89"/>
                    <a:gd name="T88" fmla="*/ 13 w 302"/>
                    <a:gd name="T89" fmla="*/ 21 h 89"/>
                    <a:gd name="T90" fmla="*/ 12 w 302"/>
                    <a:gd name="T91" fmla="*/ 21 h 89"/>
                    <a:gd name="T92" fmla="*/ 12 w 302"/>
                    <a:gd name="T93" fmla="*/ 21 h 89"/>
                    <a:gd name="T94" fmla="*/ 11 w 302"/>
                    <a:gd name="T95" fmla="*/ 21 h 89"/>
                    <a:gd name="T96" fmla="*/ 10 w 302"/>
                    <a:gd name="T97" fmla="*/ 22 h 89"/>
                    <a:gd name="T98" fmla="*/ 9 w 302"/>
                    <a:gd name="T99" fmla="*/ 22 h 89"/>
                    <a:gd name="T100" fmla="*/ 9 w 302"/>
                    <a:gd name="T101" fmla="*/ 22 h 89"/>
                    <a:gd name="T102" fmla="*/ 8 w 302"/>
                    <a:gd name="T103" fmla="*/ 22 h 89"/>
                    <a:gd name="T104" fmla="*/ 7 w 302"/>
                    <a:gd name="T105" fmla="*/ 22 h 89"/>
                    <a:gd name="T106" fmla="*/ 6 w 302"/>
                    <a:gd name="T107" fmla="*/ 22 h 89"/>
                    <a:gd name="T108" fmla="*/ 5 w 302"/>
                    <a:gd name="T109" fmla="*/ 22 h 89"/>
                    <a:gd name="T110" fmla="*/ 3 w 302"/>
                    <a:gd name="T111" fmla="*/ 22 h 89"/>
                    <a:gd name="T112" fmla="*/ 2 w 302"/>
                    <a:gd name="T113" fmla="*/ 22 h 8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2"/>
                    <a:gd name="T172" fmla="*/ 0 h 89"/>
                    <a:gd name="T173" fmla="*/ 302 w 302"/>
                    <a:gd name="T174" fmla="*/ 89 h 8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2" h="89">
                      <a:moveTo>
                        <a:pt x="302" y="0"/>
                      </a:moveTo>
                      <a:lnTo>
                        <a:pt x="299" y="1"/>
                      </a:lnTo>
                      <a:lnTo>
                        <a:pt x="295" y="4"/>
                      </a:lnTo>
                      <a:lnTo>
                        <a:pt x="293" y="5"/>
                      </a:lnTo>
                      <a:lnTo>
                        <a:pt x="290" y="7"/>
                      </a:lnTo>
                      <a:lnTo>
                        <a:pt x="287" y="8"/>
                      </a:lnTo>
                      <a:lnTo>
                        <a:pt x="286" y="9"/>
                      </a:lnTo>
                      <a:lnTo>
                        <a:pt x="283" y="11"/>
                      </a:lnTo>
                      <a:lnTo>
                        <a:pt x="281" y="12"/>
                      </a:lnTo>
                      <a:lnTo>
                        <a:pt x="279" y="13"/>
                      </a:lnTo>
                      <a:lnTo>
                        <a:pt x="277" y="15"/>
                      </a:lnTo>
                      <a:lnTo>
                        <a:pt x="275" y="15"/>
                      </a:lnTo>
                      <a:lnTo>
                        <a:pt x="274" y="16"/>
                      </a:lnTo>
                      <a:lnTo>
                        <a:pt x="273" y="17"/>
                      </a:lnTo>
                      <a:lnTo>
                        <a:pt x="271" y="17"/>
                      </a:lnTo>
                      <a:lnTo>
                        <a:pt x="270" y="19"/>
                      </a:lnTo>
                      <a:lnTo>
                        <a:pt x="269" y="19"/>
                      </a:lnTo>
                      <a:lnTo>
                        <a:pt x="267" y="20"/>
                      </a:lnTo>
                      <a:lnTo>
                        <a:pt x="266" y="20"/>
                      </a:lnTo>
                      <a:lnTo>
                        <a:pt x="265" y="21"/>
                      </a:lnTo>
                      <a:lnTo>
                        <a:pt x="263" y="21"/>
                      </a:lnTo>
                      <a:lnTo>
                        <a:pt x="262" y="21"/>
                      </a:lnTo>
                      <a:lnTo>
                        <a:pt x="261" y="23"/>
                      </a:lnTo>
                      <a:lnTo>
                        <a:pt x="259" y="23"/>
                      </a:lnTo>
                      <a:lnTo>
                        <a:pt x="258" y="24"/>
                      </a:lnTo>
                      <a:lnTo>
                        <a:pt x="257" y="24"/>
                      </a:lnTo>
                      <a:lnTo>
                        <a:pt x="255" y="25"/>
                      </a:lnTo>
                      <a:lnTo>
                        <a:pt x="253" y="25"/>
                      </a:lnTo>
                      <a:lnTo>
                        <a:pt x="251" y="27"/>
                      </a:lnTo>
                      <a:lnTo>
                        <a:pt x="250" y="27"/>
                      </a:lnTo>
                      <a:lnTo>
                        <a:pt x="249" y="28"/>
                      </a:lnTo>
                      <a:lnTo>
                        <a:pt x="247" y="28"/>
                      </a:lnTo>
                      <a:lnTo>
                        <a:pt x="245" y="29"/>
                      </a:lnTo>
                      <a:lnTo>
                        <a:pt x="243" y="29"/>
                      </a:lnTo>
                      <a:lnTo>
                        <a:pt x="242" y="31"/>
                      </a:lnTo>
                      <a:lnTo>
                        <a:pt x="241" y="31"/>
                      </a:lnTo>
                      <a:lnTo>
                        <a:pt x="239" y="32"/>
                      </a:lnTo>
                      <a:lnTo>
                        <a:pt x="238" y="32"/>
                      </a:lnTo>
                      <a:lnTo>
                        <a:pt x="237" y="32"/>
                      </a:lnTo>
                      <a:lnTo>
                        <a:pt x="235" y="33"/>
                      </a:lnTo>
                      <a:lnTo>
                        <a:pt x="234" y="33"/>
                      </a:lnTo>
                      <a:lnTo>
                        <a:pt x="233" y="35"/>
                      </a:lnTo>
                      <a:lnTo>
                        <a:pt x="231" y="35"/>
                      </a:lnTo>
                      <a:lnTo>
                        <a:pt x="230" y="35"/>
                      </a:lnTo>
                      <a:lnTo>
                        <a:pt x="230" y="36"/>
                      </a:lnTo>
                      <a:lnTo>
                        <a:pt x="229" y="36"/>
                      </a:lnTo>
                      <a:lnTo>
                        <a:pt x="227" y="36"/>
                      </a:lnTo>
                      <a:lnTo>
                        <a:pt x="226" y="37"/>
                      </a:lnTo>
                      <a:lnTo>
                        <a:pt x="225" y="37"/>
                      </a:lnTo>
                      <a:lnTo>
                        <a:pt x="224" y="39"/>
                      </a:lnTo>
                      <a:lnTo>
                        <a:pt x="222" y="39"/>
                      </a:lnTo>
                      <a:lnTo>
                        <a:pt x="221" y="39"/>
                      </a:lnTo>
                      <a:lnTo>
                        <a:pt x="220" y="40"/>
                      </a:lnTo>
                      <a:lnTo>
                        <a:pt x="218" y="40"/>
                      </a:lnTo>
                      <a:lnTo>
                        <a:pt x="217" y="40"/>
                      </a:lnTo>
                      <a:lnTo>
                        <a:pt x="216" y="41"/>
                      </a:lnTo>
                      <a:lnTo>
                        <a:pt x="214" y="41"/>
                      </a:lnTo>
                      <a:lnTo>
                        <a:pt x="213" y="43"/>
                      </a:lnTo>
                      <a:lnTo>
                        <a:pt x="212" y="43"/>
                      </a:lnTo>
                      <a:lnTo>
                        <a:pt x="209" y="44"/>
                      </a:lnTo>
                      <a:lnTo>
                        <a:pt x="208" y="44"/>
                      </a:lnTo>
                      <a:lnTo>
                        <a:pt x="205" y="45"/>
                      </a:lnTo>
                      <a:lnTo>
                        <a:pt x="204" y="45"/>
                      </a:lnTo>
                      <a:lnTo>
                        <a:pt x="201" y="47"/>
                      </a:lnTo>
                      <a:lnTo>
                        <a:pt x="200" y="47"/>
                      </a:lnTo>
                      <a:lnTo>
                        <a:pt x="198" y="48"/>
                      </a:lnTo>
                      <a:lnTo>
                        <a:pt x="196" y="48"/>
                      </a:lnTo>
                      <a:lnTo>
                        <a:pt x="194" y="49"/>
                      </a:lnTo>
                      <a:lnTo>
                        <a:pt x="193" y="49"/>
                      </a:lnTo>
                      <a:lnTo>
                        <a:pt x="192" y="50"/>
                      </a:lnTo>
                      <a:lnTo>
                        <a:pt x="190" y="50"/>
                      </a:lnTo>
                      <a:lnTo>
                        <a:pt x="189" y="50"/>
                      </a:lnTo>
                      <a:lnTo>
                        <a:pt x="188" y="52"/>
                      </a:lnTo>
                      <a:lnTo>
                        <a:pt x="186" y="52"/>
                      </a:lnTo>
                      <a:lnTo>
                        <a:pt x="185" y="53"/>
                      </a:lnTo>
                      <a:lnTo>
                        <a:pt x="184" y="53"/>
                      </a:lnTo>
                      <a:lnTo>
                        <a:pt x="182" y="53"/>
                      </a:lnTo>
                      <a:lnTo>
                        <a:pt x="181" y="53"/>
                      </a:lnTo>
                      <a:lnTo>
                        <a:pt x="180" y="54"/>
                      </a:lnTo>
                      <a:lnTo>
                        <a:pt x="178" y="54"/>
                      </a:lnTo>
                      <a:lnTo>
                        <a:pt x="177" y="56"/>
                      </a:lnTo>
                      <a:lnTo>
                        <a:pt x="176" y="56"/>
                      </a:lnTo>
                      <a:lnTo>
                        <a:pt x="174" y="56"/>
                      </a:lnTo>
                      <a:lnTo>
                        <a:pt x="173" y="56"/>
                      </a:lnTo>
                      <a:lnTo>
                        <a:pt x="172" y="57"/>
                      </a:lnTo>
                      <a:lnTo>
                        <a:pt x="170" y="57"/>
                      </a:lnTo>
                      <a:lnTo>
                        <a:pt x="169" y="57"/>
                      </a:lnTo>
                      <a:lnTo>
                        <a:pt x="168" y="58"/>
                      </a:lnTo>
                      <a:lnTo>
                        <a:pt x="165" y="58"/>
                      </a:lnTo>
                      <a:lnTo>
                        <a:pt x="164" y="60"/>
                      </a:lnTo>
                      <a:lnTo>
                        <a:pt x="161" y="60"/>
                      </a:lnTo>
                      <a:lnTo>
                        <a:pt x="160" y="61"/>
                      </a:lnTo>
                      <a:lnTo>
                        <a:pt x="157" y="61"/>
                      </a:lnTo>
                      <a:lnTo>
                        <a:pt x="156" y="62"/>
                      </a:lnTo>
                      <a:lnTo>
                        <a:pt x="153" y="62"/>
                      </a:lnTo>
                      <a:lnTo>
                        <a:pt x="152" y="62"/>
                      </a:lnTo>
                      <a:lnTo>
                        <a:pt x="150" y="64"/>
                      </a:lnTo>
                      <a:lnTo>
                        <a:pt x="149" y="64"/>
                      </a:lnTo>
                      <a:lnTo>
                        <a:pt x="148" y="65"/>
                      </a:lnTo>
                      <a:lnTo>
                        <a:pt x="146" y="65"/>
                      </a:lnTo>
                      <a:lnTo>
                        <a:pt x="145" y="65"/>
                      </a:lnTo>
                      <a:lnTo>
                        <a:pt x="144" y="65"/>
                      </a:lnTo>
                      <a:lnTo>
                        <a:pt x="143" y="66"/>
                      </a:lnTo>
                      <a:lnTo>
                        <a:pt x="141" y="66"/>
                      </a:lnTo>
                      <a:lnTo>
                        <a:pt x="140" y="66"/>
                      </a:lnTo>
                      <a:lnTo>
                        <a:pt x="139" y="68"/>
                      </a:lnTo>
                      <a:lnTo>
                        <a:pt x="137" y="68"/>
                      </a:lnTo>
                      <a:lnTo>
                        <a:pt x="136" y="68"/>
                      </a:lnTo>
                      <a:lnTo>
                        <a:pt x="135" y="69"/>
                      </a:lnTo>
                      <a:lnTo>
                        <a:pt x="133" y="69"/>
                      </a:lnTo>
                      <a:lnTo>
                        <a:pt x="132" y="69"/>
                      </a:lnTo>
                      <a:lnTo>
                        <a:pt x="131" y="70"/>
                      </a:lnTo>
                      <a:lnTo>
                        <a:pt x="129" y="70"/>
                      </a:lnTo>
                      <a:lnTo>
                        <a:pt x="128" y="70"/>
                      </a:lnTo>
                      <a:lnTo>
                        <a:pt x="127" y="72"/>
                      </a:lnTo>
                      <a:lnTo>
                        <a:pt x="125" y="72"/>
                      </a:lnTo>
                      <a:lnTo>
                        <a:pt x="123" y="72"/>
                      </a:lnTo>
                      <a:lnTo>
                        <a:pt x="121" y="73"/>
                      </a:lnTo>
                      <a:lnTo>
                        <a:pt x="120" y="73"/>
                      </a:lnTo>
                      <a:lnTo>
                        <a:pt x="119" y="73"/>
                      </a:lnTo>
                      <a:lnTo>
                        <a:pt x="116" y="74"/>
                      </a:lnTo>
                      <a:lnTo>
                        <a:pt x="113" y="74"/>
                      </a:lnTo>
                      <a:lnTo>
                        <a:pt x="112" y="76"/>
                      </a:lnTo>
                      <a:lnTo>
                        <a:pt x="109" y="76"/>
                      </a:lnTo>
                      <a:lnTo>
                        <a:pt x="108" y="77"/>
                      </a:lnTo>
                      <a:lnTo>
                        <a:pt x="107" y="77"/>
                      </a:lnTo>
                      <a:lnTo>
                        <a:pt x="105" y="78"/>
                      </a:lnTo>
                      <a:lnTo>
                        <a:pt x="103" y="78"/>
                      </a:lnTo>
                      <a:lnTo>
                        <a:pt x="101" y="78"/>
                      </a:lnTo>
                      <a:lnTo>
                        <a:pt x="100" y="78"/>
                      </a:lnTo>
                      <a:lnTo>
                        <a:pt x="99" y="80"/>
                      </a:lnTo>
                      <a:lnTo>
                        <a:pt x="97" y="80"/>
                      </a:lnTo>
                      <a:lnTo>
                        <a:pt x="96" y="80"/>
                      </a:lnTo>
                      <a:lnTo>
                        <a:pt x="95" y="81"/>
                      </a:lnTo>
                      <a:lnTo>
                        <a:pt x="93" y="81"/>
                      </a:lnTo>
                      <a:lnTo>
                        <a:pt x="92" y="81"/>
                      </a:lnTo>
                      <a:lnTo>
                        <a:pt x="91" y="81"/>
                      </a:lnTo>
                      <a:lnTo>
                        <a:pt x="89" y="81"/>
                      </a:lnTo>
                      <a:lnTo>
                        <a:pt x="88" y="82"/>
                      </a:lnTo>
                      <a:lnTo>
                        <a:pt x="87" y="82"/>
                      </a:lnTo>
                      <a:lnTo>
                        <a:pt x="85" y="82"/>
                      </a:lnTo>
                      <a:lnTo>
                        <a:pt x="84" y="82"/>
                      </a:lnTo>
                      <a:lnTo>
                        <a:pt x="83" y="82"/>
                      </a:lnTo>
                      <a:lnTo>
                        <a:pt x="81" y="82"/>
                      </a:lnTo>
                      <a:lnTo>
                        <a:pt x="80" y="82"/>
                      </a:lnTo>
                      <a:lnTo>
                        <a:pt x="79" y="82"/>
                      </a:lnTo>
                      <a:lnTo>
                        <a:pt x="77" y="82"/>
                      </a:lnTo>
                      <a:lnTo>
                        <a:pt x="76" y="84"/>
                      </a:lnTo>
                      <a:lnTo>
                        <a:pt x="75" y="84"/>
                      </a:lnTo>
                      <a:lnTo>
                        <a:pt x="73" y="84"/>
                      </a:lnTo>
                      <a:lnTo>
                        <a:pt x="71" y="84"/>
                      </a:lnTo>
                      <a:lnTo>
                        <a:pt x="69" y="84"/>
                      </a:lnTo>
                      <a:lnTo>
                        <a:pt x="68" y="84"/>
                      </a:lnTo>
                      <a:lnTo>
                        <a:pt x="66" y="84"/>
                      </a:lnTo>
                      <a:lnTo>
                        <a:pt x="64" y="84"/>
                      </a:lnTo>
                      <a:lnTo>
                        <a:pt x="63" y="84"/>
                      </a:lnTo>
                      <a:lnTo>
                        <a:pt x="62" y="84"/>
                      </a:lnTo>
                      <a:lnTo>
                        <a:pt x="60" y="84"/>
                      </a:lnTo>
                      <a:lnTo>
                        <a:pt x="60" y="85"/>
                      </a:lnTo>
                      <a:lnTo>
                        <a:pt x="59" y="85"/>
                      </a:lnTo>
                      <a:lnTo>
                        <a:pt x="58" y="85"/>
                      </a:lnTo>
                      <a:lnTo>
                        <a:pt x="56" y="85"/>
                      </a:lnTo>
                      <a:lnTo>
                        <a:pt x="55" y="85"/>
                      </a:lnTo>
                      <a:lnTo>
                        <a:pt x="54" y="85"/>
                      </a:lnTo>
                      <a:lnTo>
                        <a:pt x="52" y="85"/>
                      </a:lnTo>
                      <a:lnTo>
                        <a:pt x="51" y="85"/>
                      </a:lnTo>
                      <a:lnTo>
                        <a:pt x="50" y="85"/>
                      </a:lnTo>
                      <a:lnTo>
                        <a:pt x="48" y="86"/>
                      </a:lnTo>
                      <a:lnTo>
                        <a:pt x="47" y="86"/>
                      </a:lnTo>
                      <a:lnTo>
                        <a:pt x="46" y="86"/>
                      </a:lnTo>
                      <a:lnTo>
                        <a:pt x="44" y="86"/>
                      </a:lnTo>
                      <a:lnTo>
                        <a:pt x="43" y="86"/>
                      </a:lnTo>
                      <a:lnTo>
                        <a:pt x="42" y="88"/>
                      </a:lnTo>
                      <a:lnTo>
                        <a:pt x="40" y="88"/>
                      </a:lnTo>
                      <a:lnTo>
                        <a:pt x="39" y="88"/>
                      </a:lnTo>
                      <a:lnTo>
                        <a:pt x="38" y="88"/>
                      </a:lnTo>
                      <a:lnTo>
                        <a:pt x="36" y="88"/>
                      </a:lnTo>
                      <a:lnTo>
                        <a:pt x="35" y="89"/>
                      </a:lnTo>
                      <a:lnTo>
                        <a:pt x="34" y="89"/>
                      </a:lnTo>
                      <a:lnTo>
                        <a:pt x="32" y="89"/>
                      </a:lnTo>
                      <a:lnTo>
                        <a:pt x="31" y="89"/>
                      </a:lnTo>
                      <a:lnTo>
                        <a:pt x="30" y="89"/>
                      </a:lnTo>
                      <a:lnTo>
                        <a:pt x="28" y="89"/>
                      </a:lnTo>
                      <a:lnTo>
                        <a:pt x="27" y="89"/>
                      </a:lnTo>
                      <a:lnTo>
                        <a:pt x="26" y="89"/>
                      </a:lnTo>
                      <a:lnTo>
                        <a:pt x="24" y="89"/>
                      </a:lnTo>
                      <a:lnTo>
                        <a:pt x="23" y="89"/>
                      </a:lnTo>
                      <a:lnTo>
                        <a:pt x="22" y="89"/>
                      </a:lnTo>
                      <a:lnTo>
                        <a:pt x="20" y="89"/>
                      </a:lnTo>
                      <a:lnTo>
                        <a:pt x="19" y="89"/>
                      </a:lnTo>
                      <a:lnTo>
                        <a:pt x="18" y="89"/>
                      </a:lnTo>
                      <a:lnTo>
                        <a:pt x="16" y="89"/>
                      </a:lnTo>
                      <a:lnTo>
                        <a:pt x="15" y="89"/>
                      </a:lnTo>
                      <a:lnTo>
                        <a:pt x="14" y="89"/>
                      </a:lnTo>
                      <a:lnTo>
                        <a:pt x="12" y="89"/>
                      </a:lnTo>
                      <a:lnTo>
                        <a:pt x="10" y="89"/>
                      </a:lnTo>
                      <a:lnTo>
                        <a:pt x="8" y="89"/>
                      </a:lnTo>
                      <a:lnTo>
                        <a:pt x="6" y="89"/>
                      </a:lnTo>
                      <a:lnTo>
                        <a:pt x="3" y="89"/>
                      </a:lnTo>
                      <a:lnTo>
                        <a:pt x="0" y="88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8" name="Freeform 669"/>
                <p:cNvSpPr>
                  <a:spLocks noChangeAspect="1"/>
                </p:cNvSpPr>
                <p:nvPr/>
              </p:nvSpPr>
              <p:spPr bwMode="auto">
                <a:xfrm>
                  <a:off x="2783" y="1185"/>
                  <a:ext cx="151" cy="44"/>
                </a:xfrm>
                <a:custGeom>
                  <a:avLst/>
                  <a:gdLst>
                    <a:gd name="T0" fmla="*/ 3 w 301"/>
                    <a:gd name="T1" fmla="*/ 1 h 89"/>
                    <a:gd name="T2" fmla="*/ 5 w 301"/>
                    <a:gd name="T3" fmla="*/ 2 h 89"/>
                    <a:gd name="T4" fmla="*/ 7 w 301"/>
                    <a:gd name="T5" fmla="*/ 3 h 89"/>
                    <a:gd name="T6" fmla="*/ 9 w 301"/>
                    <a:gd name="T7" fmla="*/ 4 h 89"/>
                    <a:gd name="T8" fmla="*/ 10 w 301"/>
                    <a:gd name="T9" fmla="*/ 5 h 89"/>
                    <a:gd name="T10" fmla="*/ 11 w 301"/>
                    <a:gd name="T11" fmla="*/ 5 h 89"/>
                    <a:gd name="T12" fmla="*/ 12 w 301"/>
                    <a:gd name="T13" fmla="*/ 6 h 89"/>
                    <a:gd name="T14" fmla="*/ 14 w 301"/>
                    <a:gd name="T15" fmla="*/ 7 h 89"/>
                    <a:gd name="T16" fmla="*/ 15 w 301"/>
                    <a:gd name="T17" fmla="*/ 7 h 89"/>
                    <a:gd name="T18" fmla="*/ 16 w 301"/>
                    <a:gd name="T19" fmla="*/ 8 h 89"/>
                    <a:gd name="T20" fmla="*/ 18 w 301"/>
                    <a:gd name="T21" fmla="*/ 8 h 89"/>
                    <a:gd name="T22" fmla="*/ 19 w 301"/>
                    <a:gd name="T23" fmla="*/ 9 h 89"/>
                    <a:gd name="T24" fmla="*/ 20 w 301"/>
                    <a:gd name="T25" fmla="*/ 9 h 89"/>
                    <a:gd name="T26" fmla="*/ 21 w 301"/>
                    <a:gd name="T27" fmla="*/ 9 h 89"/>
                    <a:gd name="T28" fmla="*/ 22 w 301"/>
                    <a:gd name="T29" fmla="*/ 10 h 89"/>
                    <a:gd name="T30" fmla="*/ 24 w 301"/>
                    <a:gd name="T31" fmla="*/ 11 h 89"/>
                    <a:gd name="T32" fmla="*/ 25 w 301"/>
                    <a:gd name="T33" fmla="*/ 11 h 89"/>
                    <a:gd name="T34" fmla="*/ 27 w 301"/>
                    <a:gd name="T35" fmla="*/ 12 h 89"/>
                    <a:gd name="T36" fmla="*/ 28 w 301"/>
                    <a:gd name="T37" fmla="*/ 12 h 89"/>
                    <a:gd name="T38" fmla="*/ 30 w 301"/>
                    <a:gd name="T39" fmla="*/ 13 h 89"/>
                    <a:gd name="T40" fmla="*/ 31 w 301"/>
                    <a:gd name="T41" fmla="*/ 13 h 89"/>
                    <a:gd name="T42" fmla="*/ 32 w 301"/>
                    <a:gd name="T43" fmla="*/ 14 h 89"/>
                    <a:gd name="T44" fmla="*/ 33 w 301"/>
                    <a:gd name="T45" fmla="*/ 14 h 89"/>
                    <a:gd name="T46" fmla="*/ 34 w 301"/>
                    <a:gd name="T47" fmla="*/ 14 h 89"/>
                    <a:gd name="T48" fmla="*/ 36 w 301"/>
                    <a:gd name="T49" fmla="*/ 15 h 89"/>
                    <a:gd name="T50" fmla="*/ 38 w 301"/>
                    <a:gd name="T51" fmla="*/ 15 h 89"/>
                    <a:gd name="T52" fmla="*/ 39 w 301"/>
                    <a:gd name="T53" fmla="*/ 16 h 89"/>
                    <a:gd name="T54" fmla="*/ 40 w 301"/>
                    <a:gd name="T55" fmla="*/ 16 h 89"/>
                    <a:gd name="T56" fmla="*/ 41 w 301"/>
                    <a:gd name="T57" fmla="*/ 17 h 89"/>
                    <a:gd name="T58" fmla="*/ 43 w 301"/>
                    <a:gd name="T59" fmla="*/ 17 h 89"/>
                    <a:gd name="T60" fmla="*/ 44 w 301"/>
                    <a:gd name="T61" fmla="*/ 17 h 89"/>
                    <a:gd name="T62" fmla="*/ 45 w 301"/>
                    <a:gd name="T63" fmla="*/ 18 h 89"/>
                    <a:gd name="T64" fmla="*/ 47 w 301"/>
                    <a:gd name="T65" fmla="*/ 18 h 89"/>
                    <a:gd name="T66" fmla="*/ 49 w 301"/>
                    <a:gd name="T67" fmla="*/ 19 h 89"/>
                    <a:gd name="T68" fmla="*/ 50 w 301"/>
                    <a:gd name="T69" fmla="*/ 19 h 89"/>
                    <a:gd name="T70" fmla="*/ 52 w 301"/>
                    <a:gd name="T71" fmla="*/ 20 h 89"/>
                    <a:gd name="T72" fmla="*/ 53 w 301"/>
                    <a:gd name="T73" fmla="*/ 20 h 89"/>
                    <a:gd name="T74" fmla="*/ 54 w 301"/>
                    <a:gd name="T75" fmla="*/ 20 h 89"/>
                    <a:gd name="T76" fmla="*/ 55 w 301"/>
                    <a:gd name="T77" fmla="*/ 20 h 89"/>
                    <a:gd name="T78" fmla="*/ 56 w 301"/>
                    <a:gd name="T79" fmla="*/ 20 h 89"/>
                    <a:gd name="T80" fmla="*/ 58 w 301"/>
                    <a:gd name="T81" fmla="*/ 21 h 89"/>
                    <a:gd name="T82" fmla="*/ 59 w 301"/>
                    <a:gd name="T83" fmla="*/ 21 h 89"/>
                    <a:gd name="T84" fmla="*/ 60 w 301"/>
                    <a:gd name="T85" fmla="*/ 21 h 89"/>
                    <a:gd name="T86" fmla="*/ 61 w 301"/>
                    <a:gd name="T87" fmla="*/ 21 h 89"/>
                    <a:gd name="T88" fmla="*/ 62 w 301"/>
                    <a:gd name="T89" fmla="*/ 21 h 89"/>
                    <a:gd name="T90" fmla="*/ 63 w 301"/>
                    <a:gd name="T91" fmla="*/ 21 h 89"/>
                    <a:gd name="T92" fmla="*/ 64 w 301"/>
                    <a:gd name="T93" fmla="*/ 21 h 89"/>
                    <a:gd name="T94" fmla="*/ 64 w 301"/>
                    <a:gd name="T95" fmla="*/ 21 h 89"/>
                    <a:gd name="T96" fmla="*/ 65 w 301"/>
                    <a:gd name="T97" fmla="*/ 22 h 89"/>
                    <a:gd name="T98" fmla="*/ 66 w 301"/>
                    <a:gd name="T99" fmla="*/ 22 h 89"/>
                    <a:gd name="T100" fmla="*/ 67 w 301"/>
                    <a:gd name="T101" fmla="*/ 22 h 89"/>
                    <a:gd name="T102" fmla="*/ 68 w 301"/>
                    <a:gd name="T103" fmla="*/ 22 h 89"/>
                    <a:gd name="T104" fmla="*/ 69 w 301"/>
                    <a:gd name="T105" fmla="*/ 22 h 89"/>
                    <a:gd name="T106" fmla="*/ 70 w 301"/>
                    <a:gd name="T107" fmla="*/ 22 h 89"/>
                    <a:gd name="T108" fmla="*/ 71 w 301"/>
                    <a:gd name="T109" fmla="*/ 22 h 89"/>
                    <a:gd name="T110" fmla="*/ 72 w 301"/>
                    <a:gd name="T111" fmla="*/ 22 h 89"/>
                    <a:gd name="T112" fmla="*/ 74 w 301"/>
                    <a:gd name="T113" fmla="*/ 22 h 8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1"/>
                    <a:gd name="T172" fmla="*/ 0 h 89"/>
                    <a:gd name="T173" fmla="*/ 301 w 301"/>
                    <a:gd name="T174" fmla="*/ 89 h 8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1" h="8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6" y="4"/>
                      </a:lnTo>
                      <a:lnTo>
                        <a:pt x="9" y="5"/>
                      </a:lnTo>
                      <a:lnTo>
                        <a:pt x="12" y="7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18" y="11"/>
                      </a:lnTo>
                      <a:lnTo>
                        <a:pt x="21" y="12"/>
                      </a:lnTo>
                      <a:lnTo>
                        <a:pt x="22" y="13"/>
                      </a:lnTo>
                      <a:lnTo>
                        <a:pt x="25" y="15"/>
                      </a:lnTo>
                      <a:lnTo>
                        <a:pt x="26" y="15"/>
                      </a:lnTo>
                      <a:lnTo>
                        <a:pt x="28" y="16"/>
                      </a:lnTo>
                      <a:lnTo>
                        <a:pt x="30" y="17"/>
                      </a:lnTo>
                      <a:lnTo>
                        <a:pt x="32" y="17"/>
                      </a:lnTo>
                      <a:lnTo>
                        <a:pt x="33" y="19"/>
                      </a:lnTo>
                      <a:lnTo>
                        <a:pt x="34" y="19"/>
                      </a:lnTo>
                      <a:lnTo>
                        <a:pt x="36" y="20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8" y="21"/>
                      </a:lnTo>
                      <a:lnTo>
                        <a:pt x="40" y="21"/>
                      </a:lnTo>
                      <a:lnTo>
                        <a:pt x="41" y="23"/>
                      </a:lnTo>
                      <a:lnTo>
                        <a:pt x="42" y="23"/>
                      </a:lnTo>
                      <a:lnTo>
                        <a:pt x="44" y="24"/>
                      </a:lnTo>
                      <a:lnTo>
                        <a:pt x="45" y="24"/>
                      </a:lnTo>
                      <a:lnTo>
                        <a:pt x="46" y="24"/>
                      </a:lnTo>
                      <a:lnTo>
                        <a:pt x="48" y="25"/>
                      </a:lnTo>
                      <a:lnTo>
                        <a:pt x="49" y="25"/>
                      </a:lnTo>
                      <a:lnTo>
                        <a:pt x="50" y="27"/>
                      </a:lnTo>
                      <a:lnTo>
                        <a:pt x="51" y="27"/>
                      </a:lnTo>
                      <a:lnTo>
                        <a:pt x="53" y="28"/>
                      </a:lnTo>
                      <a:lnTo>
                        <a:pt x="54" y="28"/>
                      </a:lnTo>
                      <a:lnTo>
                        <a:pt x="57" y="29"/>
                      </a:lnTo>
                      <a:lnTo>
                        <a:pt x="58" y="29"/>
                      </a:lnTo>
                      <a:lnTo>
                        <a:pt x="59" y="31"/>
                      </a:lnTo>
                      <a:lnTo>
                        <a:pt x="61" y="31"/>
                      </a:lnTo>
                      <a:lnTo>
                        <a:pt x="62" y="32"/>
                      </a:lnTo>
                      <a:lnTo>
                        <a:pt x="63" y="32"/>
                      </a:lnTo>
                      <a:lnTo>
                        <a:pt x="65" y="32"/>
                      </a:lnTo>
                      <a:lnTo>
                        <a:pt x="66" y="33"/>
                      </a:lnTo>
                      <a:lnTo>
                        <a:pt x="67" y="33"/>
                      </a:lnTo>
                      <a:lnTo>
                        <a:pt x="69" y="33"/>
                      </a:lnTo>
                      <a:lnTo>
                        <a:pt x="69" y="35"/>
                      </a:lnTo>
                      <a:lnTo>
                        <a:pt x="70" y="35"/>
                      </a:lnTo>
                      <a:lnTo>
                        <a:pt x="71" y="35"/>
                      </a:lnTo>
                      <a:lnTo>
                        <a:pt x="73" y="36"/>
                      </a:lnTo>
                      <a:lnTo>
                        <a:pt x="74" y="36"/>
                      </a:lnTo>
                      <a:lnTo>
                        <a:pt x="75" y="37"/>
                      </a:lnTo>
                      <a:lnTo>
                        <a:pt x="77" y="37"/>
                      </a:lnTo>
                      <a:lnTo>
                        <a:pt x="78" y="39"/>
                      </a:lnTo>
                      <a:lnTo>
                        <a:pt x="79" y="39"/>
                      </a:lnTo>
                      <a:lnTo>
                        <a:pt x="81" y="39"/>
                      </a:lnTo>
                      <a:lnTo>
                        <a:pt x="82" y="40"/>
                      </a:lnTo>
                      <a:lnTo>
                        <a:pt x="83" y="40"/>
                      </a:lnTo>
                      <a:lnTo>
                        <a:pt x="85" y="40"/>
                      </a:lnTo>
                      <a:lnTo>
                        <a:pt x="86" y="41"/>
                      </a:lnTo>
                      <a:lnTo>
                        <a:pt x="87" y="41"/>
                      </a:lnTo>
                      <a:lnTo>
                        <a:pt x="89" y="43"/>
                      </a:lnTo>
                      <a:lnTo>
                        <a:pt x="90" y="43"/>
                      </a:lnTo>
                      <a:lnTo>
                        <a:pt x="93" y="44"/>
                      </a:lnTo>
                      <a:lnTo>
                        <a:pt x="94" y="44"/>
                      </a:lnTo>
                      <a:lnTo>
                        <a:pt x="97" y="45"/>
                      </a:lnTo>
                      <a:lnTo>
                        <a:pt x="98" y="45"/>
                      </a:lnTo>
                      <a:lnTo>
                        <a:pt x="101" y="47"/>
                      </a:lnTo>
                      <a:lnTo>
                        <a:pt x="102" y="47"/>
                      </a:lnTo>
                      <a:lnTo>
                        <a:pt x="105" y="48"/>
                      </a:lnTo>
                      <a:lnTo>
                        <a:pt x="106" y="48"/>
                      </a:lnTo>
                      <a:lnTo>
                        <a:pt x="107" y="49"/>
                      </a:lnTo>
                      <a:lnTo>
                        <a:pt x="109" y="49"/>
                      </a:lnTo>
                      <a:lnTo>
                        <a:pt x="110" y="50"/>
                      </a:lnTo>
                      <a:lnTo>
                        <a:pt x="111" y="50"/>
                      </a:lnTo>
                      <a:lnTo>
                        <a:pt x="113" y="50"/>
                      </a:lnTo>
                      <a:lnTo>
                        <a:pt x="114" y="52"/>
                      </a:lnTo>
                      <a:lnTo>
                        <a:pt x="115" y="52"/>
                      </a:lnTo>
                      <a:lnTo>
                        <a:pt x="117" y="52"/>
                      </a:lnTo>
                      <a:lnTo>
                        <a:pt x="117" y="53"/>
                      </a:lnTo>
                      <a:lnTo>
                        <a:pt x="118" y="53"/>
                      </a:lnTo>
                      <a:lnTo>
                        <a:pt x="119" y="53"/>
                      </a:lnTo>
                      <a:lnTo>
                        <a:pt x="121" y="53"/>
                      </a:lnTo>
                      <a:lnTo>
                        <a:pt x="122" y="54"/>
                      </a:lnTo>
                      <a:lnTo>
                        <a:pt x="123" y="54"/>
                      </a:lnTo>
                      <a:lnTo>
                        <a:pt x="125" y="56"/>
                      </a:lnTo>
                      <a:lnTo>
                        <a:pt x="126" y="56"/>
                      </a:lnTo>
                      <a:lnTo>
                        <a:pt x="127" y="56"/>
                      </a:lnTo>
                      <a:lnTo>
                        <a:pt x="129" y="56"/>
                      </a:lnTo>
                      <a:lnTo>
                        <a:pt x="130" y="57"/>
                      </a:lnTo>
                      <a:lnTo>
                        <a:pt x="131" y="57"/>
                      </a:lnTo>
                      <a:lnTo>
                        <a:pt x="132" y="57"/>
                      </a:lnTo>
                      <a:lnTo>
                        <a:pt x="135" y="58"/>
                      </a:lnTo>
                      <a:lnTo>
                        <a:pt x="136" y="58"/>
                      </a:lnTo>
                      <a:lnTo>
                        <a:pt x="138" y="60"/>
                      </a:lnTo>
                      <a:lnTo>
                        <a:pt x="140" y="60"/>
                      </a:lnTo>
                      <a:lnTo>
                        <a:pt x="142" y="61"/>
                      </a:lnTo>
                      <a:lnTo>
                        <a:pt x="144" y="61"/>
                      </a:lnTo>
                      <a:lnTo>
                        <a:pt x="146" y="62"/>
                      </a:lnTo>
                      <a:lnTo>
                        <a:pt x="148" y="62"/>
                      </a:lnTo>
                      <a:lnTo>
                        <a:pt x="150" y="62"/>
                      </a:lnTo>
                      <a:lnTo>
                        <a:pt x="151" y="64"/>
                      </a:lnTo>
                      <a:lnTo>
                        <a:pt x="152" y="64"/>
                      </a:lnTo>
                      <a:lnTo>
                        <a:pt x="154" y="65"/>
                      </a:lnTo>
                      <a:lnTo>
                        <a:pt x="155" y="65"/>
                      </a:lnTo>
                      <a:lnTo>
                        <a:pt x="156" y="65"/>
                      </a:lnTo>
                      <a:lnTo>
                        <a:pt x="158" y="65"/>
                      </a:lnTo>
                      <a:lnTo>
                        <a:pt x="159" y="66"/>
                      </a:lnTo>
                      <a:lnTo>
                        <a:pt x="160" y="66"/>
                      </a:lnTo>
                      <a:lnTo>
                        <a:pt x="162" y="66"/>
                      </a:lnTo>
                      <a:lnTo>
                        <a:pt x="163" y="68"/>
                      </a:lnTo>
                      <a:lnTo>
                        <a:pt x="164" y="68"/>
                      </a:lnTo>
                      <a:lnTo>
                        <a:pt x="166" y="68"/>
                      </a:lnTo>
                      <a:lnTo>
                        <a:pt x="167" y="69"/>
                      </a:lnTo>
                      <a:lnTo>
                        <a:pt x="168" y="69"/>
                      </a:lnTo>
                      <a:lnTo>
                        <a:pt x="170" y="69"/>
                      </a:lnTo>
                      <a:lnTo>
                        <a:pt x="171" y="69"/>
                      </a:lnTo>
                      <a:lnTo>
                        <a:pt x="172" y="70"/>
                      </a:lnTo>
                      <a:lnTo>
                        <a:pt x="174" y="70"/>
                      </a:lnTo>
                      <a:lnTo>
                        <a:pt x="176" y="72"/>
                      </a:lnTo>
                      <a:lnTo>
                        <a:pt x="178" y="72"/>
                      </a:lnTo>
                      <a:lnTo>
                        <a:pt x="179" y="72"/>
                      </a:lnTo>
                      <a:lnTo>
                        <a:pt x="180" y="73"/>
                      </a:lnTo>
                      <a:lnTo>
                        <a:pt x="182" y="73"/>
                      </a:lnTo>
                      <a:lnTo>
                        <a:pt x="184" y="73"/>
                      </a:lnTo>
                      <a:lnTo>
                        <a:pt x="186" y="74"/>
                      </a:lnTo>
                      <a:lnTo>
                        <a:pt x="188" y="74"/>
                      </a:lnTo>
                      <a:lnTo>
                        <a:pt x="190" y="76"/>
                      </a:lnTo>
                      <a:lnTo>
                        <a:pt x="192" y="76"/>
                      </a:lnTo>
                      <a:lnTo>
                        <a:pt x="194" y="77"/>
                      </a:lnTo>
                      <a:lnTo>
                        <a:pt x="195" y="77"/>
                      </a:lnTo>
                      <a:lnTo>
                        <a:pt x="198" y="78"/>
                      </a:lnTo>
                      <a:lnTo>
                        <a:pt x="199" y="78"/>
                      </a:lnTo>
                      <a:lnTo>
                        <a:pt x="200" y="78"/>
                      </a:lnTo>
                      <a:lnTo>
                        <a:pt x="202" y="78"/>
                      </a:lnTo>
                      <a:lnTo>
                        <a:pt x="203" y="80"/>
                      </a:lnTo>
                      <a:lnTo>
                        <a:pt x="204" y="80"/>
                      </a:lnTo>
                      <a:lnTo>
                        <a:pt x="206" y="80"/>
                      </a:lnTo>
                      <a:lnTo>
                        <a:pt x="207" y="80"/>
                      </a:lnTo>
                      <a:lnTo>
                        <a:pt x="207" y="81"/>
                      </a:lnTo>
                      <a:lnTo>
                        <a:pt x="208" y="81"/>
                      </a:lnTo>
                      <a:lnTo>
                        <a:pt x="209" y="81"/>
                      </a:lnTo>
                      <a:lnTo>
                        <a:pt x="211" y="81"/>
                      </a:lnTo>
                      <a:lnTo>
                        <a:pt x="212" y="81"/>
                      </a:lnTo>
                      <a:lnTo>
                        <a:pt x="213" y="82"/>
                      </a:lnTo>
                      <a:lnTo>
                        <a:pt x="215" y="82"/>
                      </a:lnTo>
                      <a:lnTo>
                        <a:pt x="216" y="82"/>
                      </a:lnTo>
                      <a:lnTo>
                        <a:pt x="217" y="82"/>
                      </a:lnTo>
                      <a:lnTo>
                        <a:pt x="219" y="82"/>
                      </a:lnTo>
                      <a:lnTo>
                        <a:pt x="220" y="82"/>
                      </a:lnTo>
                      <a:lnTo>
                        <a:pt x="221" y="82"/>
                      </a:lnTo>
                      <a:lnTo>
                        <a:pt x="223" y="82"/>
                      </a:lnTo>
                      <a:lnTo>
                        <a:pt x="224" y="82"/>
                      </a:lnTo>
                      <a:lnTo>
                        <a:pt x="225" y="84"/>
                      </a:lnTo>
                      <a:lnTo>
                        <a:pt x="227" y="84"/>
                      </a:lnTo>
                      <a:lnTo>
                        <a:pt x="229" y="84"/>
                      </a:lnTo>
                      <a:lnTo>
                        <a:pt x="231" y="84"/>
                      </a:lnTo>
                      <a:lnTo>
                        <a:pt x="232" y="84"/>
                      </a:lnTo>
                      <a:lnTo>
                        <a:pt x="233" y="84"/>
                      </a:lnTo>
                      <a:lnTo>
                        <a:pt x="236" y="84"/>
                      </a:lnTo>
                      <a:lnTo>
                        <a:pt x="237" y="84"/>
                      </a:lnTo>
                      <a:lnTo>
                        <a:pt x="239" y="84"/>
                      </a:lnTo>
                      <a:lnTo>
                        <a:pt x="240" y="84"/>
                      </a:lnTo>
                      <a:lnTo>
                        <a:pt x="241" y="84"/>
                      </a:lnTo>
                      <a:lnTo>
                        <a:pt x="243" y="85"/>
                      </a:lnTo>
                      <a:lnTo>
                        <a:pt x="244" y="85"/>
                      </a:lnTo>
                      <a:lnTo>
                        <a:pt x="245" y="85"/>
                      </a:lnTo>
                      <a:lnTo>
                        <a:pt x="247" y="85"/>
                      </a:lnTo>
                      <a:lnTo>
                        <a:pt x="248" y="85"/>
                      </a:lnTo>
                      <a:lnTo>
                        <a:pt x="249" y="85"/>
                      </a:lnTo>
                      <a:lnTo>
                        <a:pt x="251" y="85"/>
                      </a:lnTo>
                      <a:lnTo>
                        <a:pt x="252" y="85"/>
                      </a:lnTo>
                      <a:lnTo>
                        <a:pt x="253" y="85"/>
                      </a:lnTo>
                      <a:lnTo>
                        <a:pt x="253" y="86"/>
                      </a:lnTo>
                      <a:lnTo>
                        <a:pt x="255" y="86"/>
                      </a:lnTo>
                      <a:lnTo>
                        <a:pt x="256" y="86"/>
                      </a:lnTo>
                      <a:lnTo>
                        <a:pt x="257" y="86"/>
                      </a:lnTo>
                      <a:lnTo>
                        <a:pt x="259" y="86"/>
                      </a:lnTo>
                      <a:lnTo>
                        <a:pt x="260" y="88"/>
                      </a:lnTo>
                      <a:lnTo>
                        <a:pt x="261" y="88"/>
                      </a:lnTo>
                      <a:lnTo>
                        <a:pt x="263" y="88"/>
                      </a:lnTo>
                      <a:lnTo>
                        <a:pt x="264" y="88"/>
                      </a:lnTo>
                      <a:lnTo>
                        <a:pt x="265" y="88"/>
                      </a:lnTo>
                      <a:lnTo>
                        <a:pt x="267" y="88"/>
                      </a:lnTo>
                      <a:lnTo>
                        <a:pt x="267" y="89"/>
                      </a:lnTo>
                      <a:lnTo>
                        <a:pt x="268" y="89"/>
                      </a:lnTo>
                      <a:lnTo>
                        <a:pt x="269" y="89"/>
                      </a:lnTo>
                      <a:lnTo>
                        <a:pt x="271" y="89"/>
                      </a:lnTo>
                      <a:lnTo>
                        <a:pt x="272" y="89"/>
                      </a:lnTo>
                      <a:lnTo>
                        <a:pt x="273" y="89"/>
                      </a:lnTo>
                      <a:lnTo>
                        <a:pt x="275" y="89"/>
                      </a:lnTo>
                      <a:lnTo>
                        <a:pt x="276" y="89"/>
                      </a:lnTo>
                      <a:lnTo>
                        <a:pt x="277" y="89"/>
                      </a:lnTo>
                      <a:lnTo>
                        <a:pt x="279" y="89"/>
                      </a:lnTo>
                      <a:lnTo>
                        <a:pt x="280" y="89"/>
                      </a:lnTo>
                      <a:lnTo>
                        <a:pt x="281" y="89"/>
                      </a:lnTo>
                      <a:lnTo>
                        <a:pt x="283" y="89"/>
                      </a:lnTo>
                      <a:lnTo>
                        <a:pt x="284" y="89"/>
                      </a:lnTo>
                      <a:lnTo>
                        <a:pt x="285" y="89"/>
                      </a:lnTo>
                      <a:lnTo>
                        <a:pt x="286" y="89"/>
                      </a:lnTo>
                      <a:lnTo>
                        <a:pt x="288" y="89"/>
                      </a:lnTo>
                      <a:lnTo>
                        <a:pt x="290" y="89"/>
                      </a:lnTo>
                      <a:lnTo>
                        <a:pt x="292" y="89"/>
                      </a:lnTo>
                      <a:lnTo>
                        <a:pt x="294" y="89"/>
                      </a:lnTo>
                      <a:lnTo>
                        <a:pt x="296" y="89"/>
                      </a:lnTo>
                      <a:lnTo>
                        <a:pt x="298" y="89"/>
                      </a:lnTo>
                      <a:lnTo>
                        <a:pt x="301" y="88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4726" name="Line 670"/>
            <p:cNvSpPr>
              <a:spLocks noChangeAspect="1" noChangeShapeType="1"/>
            </p:cNvSpPr>
            <p:nvPr/>
          </p:nvSpPr>
          <p:spPr bwMode="auto">
            <a:xfrm flipH="1">
              <a:off x="3049" y="3319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27" name="Line 671"/>
            <p:cNvSpPr>
              <a:spLocks noChangeAspect="1" noChangeShapeType="1"/>
            </p:cNvSpPr>
            <p:nvPr/>
          </p:nvSpPr>
          <p:spPr bwMode="auto">
            <a:xfrm flipH="1" flipV="1">
              <a:off x="3049" y="3319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28" name="Line 672"/>
            <p:cNvSpPr>
              <a:spLocks noChangeAspect="1" noChangeShapeType="1"/>
            </p:cNvSpPr>
            <p:nvPr/>
          </p:nvSpPr>
          <p:spPr bwMode="auto">
            <a:xfrm flipH="1">
              <a:off x="3233" y="3319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29" name="Line 673"/>
            <p:cNvSpPr>
              <a:spLocks noChangeAspect="1" noChangeShapeType="1"/>
            </p:cNvSpPr>
            <p:nvPr/>
          </p:nvSpPr>
          <p:spPr bwMode="auto">
            <a:xfrm flipH="1" flipV="1">
              <a:off x="3233" y="3319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30" name="Line 674"/>
            <p:cNvSpPr>
              <a:spLocks noChangeAspect="1" noChangeShapeType="1"/>
            </p:cNvSpPr>
            <p:nvPr/>
          </p:nvSpPr>
          <p:spPr bwMode="auto">
            <a:xfrm flipH="1">
              <a:off x="3318" y="3319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31" name="Line 675"/>
            <p:cNvSpPr>
              <a:spLocks noChangeAspect="1" noChangeShapeType="1"/>
            </p:cNvSpPr>
            <p:nvPr/>
          </p:nvSpPr>
          <p:spPr bwMode="auto">
            <a:xfrm flipH="1" flipV="1">
              <a:off x="3318" y="3319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32" name="Line 676"/>
            <p:cNvSpPr>
              <a:spLocks noChangeAspect="1" noChangeShapeType="1"/>
            </p:cNvSpPr>
            <p:nvPr/>
          </p:nvSpPr>
          <p:spPr bwMode="auto">
            <a:xfrm flipH="1">
              <a:off x="3407" y="332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33" name="Line 677"/>
            <p:cNvSpPr>
              <a:spLocks noChangeAspect="1" noChangeShapeType="1"/>
            </p:cNvSpPr>
            <p:nvPr/>
          </p:nvSpPr>
          <p:spPr bwMode="auto">
            <a:xfrm flipH="1" flipV="1">
              <a:off x="3407" y="332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34" name="Line 678"/>
            <p:cNvSpPr>
              <a:spLocks noChangeAspect="1" noChangeShapeType="1"/>
            </p:cNvSpPr>
            <p:nvPr/>
          </p:nvSpPr>
          <p:spPr bwMode="auto">
            <a:xfrm flipH="1">
              <a:off x="3501" y="3319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35" name="Line 679"/>
            <p:cNvSpPr>
              <a:spLocks noChangeAspect="1" noChangeShapeType="1"/>
            </p:cNvSpPr>
            <p:nvPr/>
          </p:nvSpPr>
          <p:spPr bwMode="auto">
            <a:xfrm flipH="1" flipV="1">
              <a:off x="3501" y="3319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36" name="Line 680"/>
            <p:cNvSpPr>
              <a:spLocks noChangeAspect="1" noChangeShapeType="1"/>
            </p:cNvSpPr>
            <p:nvPr/>
          </p:nvSpPr>
          <p:spPr bwMode="auto">
            <a:xfrm flipH="1">
              <a:off x="3680" y="3319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37" name="Line 681"/>
            <p:cNvSpPr>
              <a:spLocks noChangeAspect="1" noChangeShapeType="1"/>
            </p:cNvSpPr>
            <p:nvPr/>
          </p:nvSpPr>
          <p:spPr bwMode="auto">
            <a:xfrm flipH="1" flipV="1">
              <a:off x="3680" y="3319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38" name="Line 682"/>
            <p:cNvSpPr>
              <a:spLocks noChangeAspect="1" noChangeShapeType="1"/>
            </p:cNvSpPr>
            <p:nvPr/>
          </p:nvSpPr>
          <p:spPr bwMode="auto">
            <a:xfrm flipH="1">
              <a:off x="3135" y="3474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39" name="Line 683"/>
            <p:cNvSpPr>
              <a:spLocks noChangeAspect="1" noChangeShapeType="1"/>
            </p:cNvSpPr>
            <p:nvPr/>
          </p:nvSpPr>
          <p:spPr bwMode="auto">
            <a:xfrm flipH="1" flipV="1">
              <a:off x="3135" y="3474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40" name="Line 684"/>
            <p:cNvSpPr>
              <a:spLocks noChangeAspect="1" noChangeShapeType="1"/>
            </p:cNvSpPr>
            <p:nvPr/>
          </p:nvSpPr>
          <p:spPr bwMode="auto">
            <a:xfrm flipH="1">
              <a:off x="3590" y="347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41" name="Line 685"/>
            <p:cNvSpPr>
              <a:spLocks noChangeAspect="1" noChangeShapeType="1"/>
            </p:cNvSpPr>
            <p:nvPr/>
          </p:nvSpPr>
          <p:spPr bwMode="auto">
            <a:xfrm flipH="1" flipV="1">
              <a:off x="3590" y="347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42" name="Line 686"/>
            <p:cNvSpPr>
              <a:spLocks noChangeAspect="1" noChangeShapeType="1"/>
            </p:cNvSpPr>
            <p:nvPr/>
          </p:nvSpPr>
          <p:spPr bwMode="auto">
            <a:xfrm flipH="1">
              <a:off x="3049" y="347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43" name="Line 687"/>
            <p:cNvSpPr>
              <a:spLocks noChangeAspect="1" noChangeShapeType="1"/>
            </p:cNvSpPr>
            <p:nvPr/>
          </p:nvSpPr>
          <p:spPr bwMode="auto">
            <a:xfrm flipH="1" flipV="1">
              <a:off x="3049" y="347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44" name="Line 688"/>
            <p:cNvSpPr>
              <a:spLocks noChangeAspect="1" noChangeShapeType="1"/>
            </p:cNvSpPr>
            <p:nvPr/>
          </p:nvSpPr>
          <p:spPr bwMode="auto">
            <a:xfrm flipH="1">
              <a:off x="3233" y="3474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45" name="Line 689"/>
            <p:cNvSpPr>
              <a:spLocks noChangeAspect="1" noChangeShapeType="1"/>
            </p:cNvSpPr>
            <p:nvPr/>
          </p:nvSpPr>
          <p:spPr bwMode="auto">
            <a:xfrm flipH="1" flipV="1">
              <a:off x="3233" y="3474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46" name="Line 690"/>
            <p:cNvSpPr>
              <a:spLocks noChangeAspect="1" noChangeShapeType="1"/>
            </p:cNvSpPr>
            <p:nvPr/>
          </p:nvSpPr>
          <p:spPr bwMode="auto">
            <a:xfrm flipH="1">
              <a:off x="3318" y="347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47" name="Line 691"/>
            <p:cNvSpPr>
              <a:spLocks noChangeAspect="1" noChangeShapeType="1"/>
            </p:cNvSpPr>
            <p:nvPr/>
          </p:nvSpPr>
          <p:spPr bwMode="auto">
            <a:xfrm flipH="1" flipV="1">
              <a:off x="3318" y="347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48" name="Line 692"/>
            <p:cNvSpPr>
              <a:spLocks noChangeAspect="1" noChangeShapeType="1"/>
            </p:cNvSpPr>
            <p:nvPr/>
          </p:nvSpPr>
          <p:spPr bwMode="auto">
            <a:xfrm flipH="1">
              <a:off x="3407" y="347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49" name="Line 693"/>
            <p:cNvSpPr>
              <a:spLocks noChangeAspect="1" noChangeShapeType="1"/>
            </p:cNvSpPr>
            <p:nvPr/>
          </p:nvSpPr>
          <p:spPr bwMode="auto">
            <a:xfrm flipH="1" flipV="1">
              <a:off x="3407" y="347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50" name="Line 694"/>
            <p:cNvSpPr>
              <a:spLocks noChangeAspect="1" noChangeShapeType="1"/>
            </p:cNvSpPr>
            <p:nvPr/>
          </p:nvSpPr>
          <p:spPr bwMode="auto">
            <a:xfrm flipH="1">
              <a:off x="3501" y="347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51" name="Line 695"/>
            <p:cNvSpPr>
              <a:spLocks noChangeAspect="1" noChangeShapeType="1"/>
            </p:cNvSpPr>
            <p:nvPr/>
          </p:nvSpPr>
          <p:spPr bwMode="auto">
            <a:xfrm flipH="1" flipV="1">
              <a:off x="3501" y="347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52" name="Line 696"/>
            <p:cNvSpPr>
              <a:spLocks noChangeAspect="1" noChangeShapeType="1"/>
            </p:cNvSpPr>
            <p:nvPr/>
          </p:nvSpPr>
          <p:spPr bwMode="auto">
            <a:xfrm flipH="1">
              <a:off x="3680" y="347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53" name="Line 697"/>
            <p:cNvSpPr>
              <a:spLocks noChangeAspect="1" noChangeShapeType="1"/>
            </p:cNvSpPr>
            <p:nvPr/>
          </p:nvSpPr>
          <p:spPr bwMode="auto">
            <a:xfrm flipH="1" flipV="1">
              <a:off x="3680" y="347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54" name="Line 698"/>
            <p:cNvSpPr>
              <a:spLocks noChangeAspect="1" noChangeShapeType="1"/>
            </p:cNvSpPr>
            <p:nvPr/>
          </p:nvSpPr>
          <p:spPr bwMode="auto">
            <a:xfrm flipH="1">
              <a:off x="3135" y="3099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55" name="Line 699"/>
            <p:cNvSpPr>
              <a:spLocks noChangeAspect="1" noChangeShapeType="1"/>
            </p:cNvSpPr>
            <p:nvPr/>
          </p:nvSpPr>
          <p:spPr bwMode="auto">
            <a:xfrm flipH="1" flipV="1">
              <a:off x="3135" y="3099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56" name="Line 700"/>
            <p:cNvSpPr>
              <a:spLocks noChangeAspect="1" noChangeShapeType="1"/>
            </p:cNvSpPr>
            <p:nvPr/>
          </p:nvSpPr>
          <p:spPr bwMode="auto">
            <a:xfrm flipH="1">
              <a:off x="3590" y="309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57" name="Line 701"/>
            <p:cNvSpPr>
              <a:spLocks noChangeAspect="1" noChangeShapeType="1"/>
            </p:cNvSpPr>
            <p:nvPr/>
          </p:nvSpPr>
          <p:spPr bwMode="auto">
            <a:xfrm flipH="1" flipV="1">
              <a:off x="3590" y="309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58" name="Line 702"/>
            <p:cNvSpPr>
              <a:spLocks noChangeAspect="1" noChangeShapeType="1"/>
            </p:cNvSpPr>
            <p:nvPr/>
          </p:nvSpPr>
          <p:spPr bwMode="auto">
            <a:xfrm flipH="1">
              <a:off x="3049" y="3099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59" name="Line 703"/>
            <p:cNvSpPr>
              <a:spLocks noChangeAspect="1" noChangeShapeType="1"/>
            </p:cNvSpPr>
            <p:nvPr/>
          </p:nvSpPr>
          <p:spPr bwMode="auto">
            <a:xfrm flipH="1" flipV="1">
              <a:off x="3049" y="3099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60" name="Line 704"/>
            <p:cNvSpPr>
              <a:spLocks noChangeAspect="1" noChangeShapeType="1"/>
            </p:cNvSpPr>
            <p:nvPr/>
          </p:nvSpPr>
          <p:spPr bwMode="auto">
            <a:xfrm flipH="1">
              <a:off x="3233" y="3099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61" name="Line 705"/>
            <p:cNvSpPr>
              <a:spLocks noChangeAspect="1" noChangeShapeType="1"/>
            </p:cNvSpPr>
            <p:nvPr/>
          </p:nvSpPr>
          <p:spPr bwMode="auto">
            <a:xfrm flipH="1" flipV="1">
              <a:off x="3233" y="3099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62" name="Line 706"/>
            <p:cNvSpPr>
              <a:spLocks noChangeAspect="1" noChangeShapeType="1"/>
            </p:cNvSpPr>
            <p:nvPr/>
          </p:nvSpPr>
          <p:spPr bwMode="auto">
            <a:xfrm flipH="1">
              <a:off x="3318" y="3099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63" name="Line 707"/>
            <p:cNvSpPr>
              <a:spLocks noChangeAspect="1" noChangeShapeType="1"/>
            </p:cNvSpPr>
            <p:nvPr/>
          </p:nvSpPr>
          <p:spPr bwMode="auto">
            <a:xfrm flipH="1" flipV="1">
              <a:off x="3318" y="3099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64" name="Line 708"/>
            <p:cNvSpPr>
              <a:spLocks noChangeAspect="1" noChangeShapeType="1"/>
            </p:cNvSpPr>
            <p:nvPr/>
          </p:nvSpPr>
          <p:spPr bwMode="auto">
            <a:xfrm flipH="1">
              <a:off x="3407" y="310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65" name="Line 709"/>
            <p:cNvSpPr>
              <a:spLocks noChangeAspect="1" noChangeShapeType="1"/>
            </p:cNvSpPr>
            <p:nvPr/>
          </p:nvSpPr>
          <p:spPr bwMode="auto">
            <a:xfrm flipH="1" flipV="1">
              <a:off x="3407" y="310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66" name="Line 710"/>
            <p:cNvSpPr>
              <a:spLocks noChangeAspect="1" noChangeShapeType="1"/>
            </p:cNvSpPr>
            <p:nvPr/>
          </p:nvSpPr>
          <p:spPr bwMode="auto">
            <a:xfrm flipH="1">
              <a:off x="3501" y="3099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67" name="Line 711"/>
            <p:cNvSpPr>
              <a:spLocks noChangeAspect="1" noChangeShapeType="1"/>
            </p:cNvSpPr>
            <p:nvPr/>
          </p:nvSpPr>
          <p:spPr bwMode="auto">
            <a:xfrm flipH="1" flipV="1">
              <a:off x="3501" y="3099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68" name="Line 712"/>
            <p:cNvSpPr>
              <a:spLocks noChangeAspect="1" noChangeShapeType="1"/>
            </p:cNvSpPr>
            <p:nvPr/>
          </p:nvSpPr>
          <p:spPr bwMode="auto">
            <a:xfrm flipH="1">
              <a:off x="3680" y="3099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69" name="Line 713"/>
            <p:cNvSpPr>
              <a:spLocks noChangeAspect="1" noChangeShapeType="1"/>
            </p:cNvSpPr>
            <p:nvPr/>
          </p:nvSpPr>
          <p:spPr bwMode="auto">
            <a:xfrm flipH="1" flipV="1">
              <a:off x="3680" y="3099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0" name="Line 714"/>
            <p:cNvSpPr>
              <a:spLocks noChangeAspect="1" noChangeShapeType="1"/>
            </p:cNvSpPr>
            <p:nvPr/>
          </p:nvSpPr>
          <p:spPr bwMode="auto">
            <a:xfrm flipH="1">
              <a:off x="3135" y="2953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1" name="Line 715"/>
            <p:cNvSpPr>
              <a:spLocks noChangeAspect="1" noChangeShapeType="1"/>
            </p:cNvSpPr>
            <p:nvPr/>
          </p:nvSpPr>
          <p:spPr bwMode="auto">
            <a:xfrm flipH="1" flipV="1">
              <a:off x="3135" y="2953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2" name="Line 716"/>
            <p:cNvSpPr>
              <a:spLocks noChangeAspect="1" noChangeShapeType="1"/>
            </p:cNvSpPr>
            <p:nvPr/>
          </p:nvSpPr>
          <p:spPr bwMode="auto">
            <a:xfrm flipH="1">
              <a:off x="3590" y="2949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3" name="Line 717"/>
            <p:cNvSpPr>
              <a:spLocks noChangeAspect="1" noChangeShapeType="1"/>
            </p:cNvSpPr>
            <p:nvPr/>
          </p:nvSpPr>
          <p:spPr bwMode="auto">
            <a:xfrm flipH="1" flipV="1">
              <a:off x="3590" y="2949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4" name="Line 718"/>
            <p:cNvSpPr>
              <a:spLocks noChangeAspect="1" noChangeShapeType="1"/>
            </p:cNvSpPr>
            <p:nvPr/>
          </p:nvSpPr>
          <p:spPr bwMode="auto">
            <a:xfrm flipH="1">
              <a:off x="3049" y="2953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5" name="Line 719"/>
            <p:cNvSpPr>
              <a:spLocks noChangeAspect="1" noChangeShapeType="1"/>
            </p:cNvSpPr>
            <p:nvPr/>
          </p:nvSpPr>
          <p:spPr bwMode="auto">
            <a:xfrm flipH="1" flipV="1">
              <a:off x="3049" y="2953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6" name="Line 720"/>
            <p:cNvSpPr>
              <a:spLocks noChangeAspect="1" noChangeShapeType="1"/>
            </p:cNvSpPr>
            <p:nvPr/>
          </p:nvSpPr>
          <p:spPr bwMode="auto">
            <a:xfrm flipH="1">
              <a:off x="3233" y="2953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7" name="Line 721"/>
            <p:cNvSpPr>
              <a:spLocks noChangeAspect="1" noChangeShapeType="1"/>
            </p:cNvSpPr>
            <p:nvPr/>
          </p:nvSpPr>
          <p:spPr bwMode="auto">
            <a:xfrm flipH="1" flipV="1">
              <a:off x="3233" y="2953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8" name="Line 722"/>
            <p:cNvSpPr>
              <a:spLocks noChangeAspect="1" noChangeShapeType="1"/>
            </p:cNvSpPr>
            <p:nvPr/>
          </p:nvSpPr>
          <p:spPr bwMode="auto">
            <a:xfrm flipH="1">
              <a:off x="3318" y="2953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9" name="Line 723"/>
            <p:cNvSpPr>
              <a:spLocks noChangeAspect="1" noChangeShapeType="1"/>
            </p:cNvSpPr>
            <p:nvPr/>
          </p:nvSpPr>
          <p:spPr bwMode="auto">
            <a:xfrm flipH="1" flipV="1">
              <a:off x="3318" y="2953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80" name="Line 724"/>
            <p:cNvSpPr>
              <a:spLocks noChangeAspect="1" noChangeShapeType="1"/>
            </p:cNvSpPr>
            <p:nvPr/>
          </p:nvSpPr>
          <p:spPr bwMode="auto">
            <a:xfrm flipH="1">
              <a:off x="3407" y="2953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81" name="Line 725"/>
            <p:cNvSpPr>
              <a:spLocks noChangeAspect="1" noChangeShapeType="1"/>
            </p:cNvSpPr>
            <p:nvPr/>
          </p:nvSpPr>
          <p:spPr bwMode="auto">
            <a:xfrm flipH="1" flipV="1">
              <a:off x="3407" y="2953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82" name="Line 726"/>
            <p:cNvSpPr>
              <a:spLocks noChangeAspect="1" noChangeShapeType="1"/>
            </p:cNvSpPr>
            <p:nvPr/>
          </p:nvSpPr>
          <p:spPr bwMode="auto">
            <a:xfrm flipH="1">
              <a:off x="3501" y="2953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83" name="Line 727"/>
            <p:cNvSpPr>
              <a:spLocks noChangeAspect="1" noChangeShapeType="1"/>
            </p:cNvSpPr>
            <p:nvPr/>
          </p:nvSpPr>
          <p:spPr bwMode="auto">
            <a:xfrm flipH="1" flipV="1">
              <a:off x="3501" y="2953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84" name="Line 728"/>
            <p:cNvSpPr>
              <a:spLocks noChangeAspect="1" noChangeShapeType="1"/>
            </p:cNvSpPr>
            <p:nvPr/>
          </p:nvSpPr>
          <p:spPr bwMode="auto">
            <a:xfrm flipH="1">
              <a:off x="3680" y="2953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85" name="Line 729"/>
            <p:cNvSpPr>
              <a:spLocks noChangeAspect="1" noChangeShapeType="1"/>
            </p:cNvSpPr>
            <p:nvPr/>
          </p:nvSpPr>
          <p:spPr bwMode="auto">
            <a:xfrm flipH="1" flipV="1">
              <a:off x="3680" y="2953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86" name="Line 730"/>
            <p:cNvSpPr>
              <a:spLocks noChangeAspect="1" noChangeShapeType="1"/>
            </p:cNvSpPr>
            <p:nvPr/>
          </p:nvSpPr>
          <p:spPr bwMode="auto">
            <a:xfrm flipH="1">
              <a:off x="3135" y="2741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87" name="Line 731"/>
            <p:cNvSpPr>
              <a:spLocks noChangeAspect="1" noChangeShapeType="1"/>
            </p:cNvSpPr>
            <p:nvPr/>
          </p:nvSpPr>
          <p:spPr bwMode="auto">
            <a:xfrm flipH="1" flipV="1">
              <a:off x="3135" y="2741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88" name="Line 732"/>
            <p:cNvSpPr>
              <a:spLocks noChangeAspect="1" noChangeShapeType="1"/>
            </p:cNvSpPr>
            <p:nvPr/>
          </p:nvSpPr>
          <p:spPr bwMode="auto">
            <a:xfrm flipH="1">
              <a:off x="3590" y="2738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89" name="Line 733"/>
            <p:cNvSpPr>
              <a:spLocks noChangeAspect="1" noChangeShapeType="1"/>
            </p:cNvSpPr>
            <p:nvPr/>
          </p:nvSpPr>
          <p:spPr bwMode="auto">
            <a:xfrm flipH="1" flipV="1">
              <a:off x="3590" y="2738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90" name="Line 734"/>
            <p:cNvSpPr>
              <a:spLocks noChangeAspect="1" noChangeShapeType="1"/>
            </p:cNvSpPr>
            <p:nvPr/>
          </p:nvSpPr>
          <p:spPr bwMode="auto">
            <a:xfrm flipH="1">
              <a:off x="3049" y="2741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91" name="Line 735"/>
            <p:cNvSpPr>
              <a:spLocks noChangeAspect="1" noChangeShapeType="1"/>
            </p:cNvSpPr>
            <p:nvPr/>
          </p:nvSpPr>
          <p:spPr bwMode="auto">
            <a:xfrm flipH="1" flipV="1">
              <a:off x="3049" y="2741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92" name="Line 736"/>
            <p:cNvSpPr>
              <a:spLocks noChangeAspect="1" noChangeShapeType="1"/>
            </p:cNvSpPr>
            <p:nvPr/>
          </p:nvSpPr>
          <p:spPr bwMode="auto">
            <a:xfrm flipH="1">
              <a:off x="3233" y="2741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93" name="Line 737"/>
            <p:cNvSpPr>
              <a:spLocks noChangeAspect="1" noChangeShapeType="1"/>
            </p:cNvSpPr>
            <p:nvPr/>
          </p:nvSpPr>
          <p:spPr bwMode="auto">
            <a:xfrm flipH="1" flipV="1">
              <a:off x="3233" y="2741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94" name="Line 738"/>
            <p:cNvSpPr>
              <a:spLocks noChangeAspect="1" noChangeShapeType="1"/>
            </p:cNvSpPr>
            <p:nvPr/>
          </p:nvSpPr>
          <p:spPr bwMode="auto">
            <a:xfrm flipH="1">
              <a:off x="3318" y="2741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95" name="Line 739"/>
            <p:cNvSpPr>
              <a:spLocks noChangeAspect="1" noChangeShapeType="1"/>
            </p:cNvSpPr>
            <p:nvPr/>
          </p:nvSpPr>
          <p:spPr bwMode="auto">
            <a:xfrm flipH="1" flipV="1">
              <a:off x="3318" y="2741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96" name="Line 740"/>
            <p:cNvSpPr>
              <a:spLocks noChangeAspect="1" noChangeShapeType="1"/>
            </p:cNvSpPr>
            <p:nvPr/>
          </p:nvSpPr>
          <p:spPr bwMode="auto">
            <a:xfrm flipH="1">
              <a:off x="3407" y="274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97" name="Line 741"/>
            <p:cNvSpPr>
              <a:spLocks noChangeAspect="1" noChangeShapeType="1"/>
            </p:cNvSpPr>
            <p:nvPr/>
          </p:nvSpPr>
          <p:spPr bwMode="auto">
            <a:xfrm flipH="1" flipV="1">
              <a:off x="3407" y="274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98" name="Line 742"/>
            <p:cNvSpPr>
              <a:spLocks noChangeAspect="1" noChangeShapeType="1"/>
            </p:cNvSpPr>
            <p:nvPr/>
          </p:nvSpPr>
          <p:spPr bwMode="auto">
            <a:xfrm flipH="1">
              <a:off x="3501" y="2741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99" name="Line 743"/>
            <p:cNvSpPr>
              <a:spLocks noChangeAspect="1" noChangeShapeType="1"/>
            </p:cNvSpPr>
            <p:nvPr/>
          </p:nvSpPr>
          <p:spPr bwMode="auto">
            <a:xfrm flipH="1" flipV="1">
              <a:off x="3501" y="2741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00" name="Line 744"/>
            <p:cNvSpPr>
              <a:spLocks noChangeAspect="1" noChangeShapeType="1"/>
            </p:cNvSpPr>
            <p:nvPr/>
          </p:nvSpPr>
          <p:spPr bwMode="auto">
            <a:xfrm flipH="1">
              <a:off x="3680" y="2741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01" name="Line 745"/>
            <p:cNvSpPr>
              <a:spLocks noChangeAspect="1" noChangeShapeType="1"/>
            </p:cNvSpPr>
            <p:nvPr/>
          </p:nvSpPr>
          <p:spPr bwMode="auto">
            <a:xfrm flipH="1" flipV="1">
              <a:off x="3680" y="2741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02" name="Line 746"/>
            <p:cNvSpPr>
              <a:spLocks noChangeAspect="1" noChangeShapeType="1"/>
            </p:cNvSpPr>
            <p:nvPr/>
          </p:nvSpPr>
          <p:spPr bwMode="auto">
            <a:xfrm flipH="1">
              <a:off x="3135" y="2595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03" name="Line 747"/>
            <p:cNvSpPr>
              <a:spLocks noChangeAspect="1" noChangeShapeType="1"/>
            </p:cNvSpPr>
            <p:nvPr/>
          </p:nvSpPr>
          <p:spPr bwMode="auto">
            <a:xfrm flipH="1" flipV="1">
              <a:off x="3135" y="2595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04" name="Line 748"/>
            <p:cNvSpPr>
              <a:spLocks noChangeAspect="1" noChangeShapeType="1"/>
            </p:cNvSpPr>
            <p:nvPr/>
          </p:nvSpPr>
          <p:spPr bwMode="auto">
            <a:xfrm flipH="1">
              <a:off x="3590" y="2591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05" name="Line 749"/>
            <p:cNvSpPr>
              <a:spLocks noChangeAspect="1" noChangeShapeType="1"/>
            </p:cNvSpPr>
            <p:nvPr/>
          </p:nvSpPr>
          <p:spPr bwMode="auto">
            <a:xfrm flipH="1" flipV="1">
              <a:off x="3590" y="2591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06" name="Line 750"/>
            <p:cNvSpPr>
              <a:spLocks noChangeAspect="1" noChangeShapeType="1"/>
            </p:cNvSpPr>
            <p:nvPr/>
          </p:nvSpPr>
          <p:spPr bwMode="auto">
            <a:xfrm flipH="1">
              <a:off x="3049" y="2595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07" name="Line 751"/>
            <p:cNvSpPr>
              <a:spLocks noChangeAspect="1" noChangeShapeType="1"/>
            </p:cNvSpPr>
            <p:nvPr/>
          </p:nvSpPr>
          <p:spPr bwMode="auto">
            <a:xfrm flipH="1" flipV="1">
              <a:off x="3049" y="2595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08" name="Line 752"/>
            <p:cNvSpPr>
              <a:spLocks noChangeAspect="1" noChangeShapeType="1"/>
            </p:cNvSpPr>
            <p:nvPr/>
          </p:nvSpPr>
          <p:spPr bwMode="auto">
            <a:xfrm flipH="1">
              <a:off x="3233" y="2595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09" name="Line 753"/>
            <p:cNvSpPr>
              <a:spLocks noChangeAspect="1" noChangeShapeType="1"/>
            </p:cNvSpPr>
            <p:nvPr/>
          </p:nvSpPr>
          <p:spPr bwMode="auto">
            <a:xfrm flipH="1" flipV="1">
              <a:off x="3233" y="2595"/>
              <a:ext cx="29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10" name="Line 754"/>
            <p:cNvSpPr>
              <a:spLocks noChangeAspect="1" noChangeShapeType="1"/>
            </p:cNvSpPr>
            <p:nvPr/>
          </p:nvSpPr>
          <p:spPr bwMode="auto">
            <a:xfrm flipH="1">
              <a:off x="3318" y="2595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11" name="Line 755"/>
            <p:cNvSpPr>
              <a:spLocks noChangeAspect="1" noChangeShapeType="1"/>
            </p:cNvSpPr>
            <p:nvPr/>
          </p:nvSpPr>
          <p:spPr bwMode="auto">
            <a:xfrm flipH="1" flipV="1">
              <a:off x="3318" y="2595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12" name="Line 756"/>
            <p:cNvSpPr>
              <a:spLocks noChangeAspect="1" noChangeShapeType="1"/>
            </p:cNvSpPr>
            <p:nvPr/>
          </p:nvSpPr>
          <p:spPr bwMode="auto">
            <a:xfrm flipH="1">
              <a:off x="3407" y="2595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13" name="Line 757"/>
            <p:cNvSpPr>
              <a:spLocks noChangeAspect="1" noChangeShapeType="1"/>
            </p:cNvSpPr>
            <p:nvPr/>
          </p:nvSpPr>
          <p:spPr bwMode="auto">
            <a:xfrm flipH="1" flipV="1">
              <a:off x="3407" y="2595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14" name="Line 758"/>
            <p:cNvSpPr>
              <a:spLocks noChangeAspect="1" noChangeShapeType="1"/>
            </p:cNvSpPr>
            <p:nvPr/>
          </p:nvSpPr>
          <p:spPr bwMode="auto">
            <a:xfrm flipH="1">
              <a:off x="3501" y="2595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15" name="Line 759"/>
            <p:cNvSpPr>
              <a:spLocks noChangeAspect="1" noChangeShapeType="1"/>
            </p:cNvSpPr>
            <p:nvPr/>
          </p:nvSpPr>
          <p:spPr bwMode="auto">
            <a:xfrm flipH="1" flipV="1">
              <a:off x="3501" y="2595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16" name="Line 760"/>
            <p:cNvSpPr>
              <a:spLocks noChangeAspect="1" noChangeShapeType="1"/>
            </p:cNvSpPr>
            <p:nvPr/>
          </p:nvSpPr>
          <p:spPr bwMode="auto">
            <a:xfrm flipH="1">
              <a:off x="3680" y="2595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17" name="Line 761"/>
            <p:cNvSpPr>
              <a:spLocks noChangeAspect="1" noChangeShapeType="1"/>
            </p:cNvSpPr>
            <p:nvPr/>
          </p:nvSpPr>
          <p:spPr bwMode="auto">
            <a:xfrm flipH="1" flipV="1">
              <a:off x="3680" y="2595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18" name="Line 762"/>
            <p:cNvSpPr>
              <a:spLocks noChangeAspect="1" noChangeShapeType="1"/>
            </p:cNvSpPr>
            <p:nvPr/>
          </p:nvSpPr>
          <p:spPr bwMode="auto">
            <a:xfrm flipV="1">
              <a:off x="3062" y="1989"/>
              <a:ext cx="0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19" name="Line 763"/>
            <p:cNvSpPr>
              <a:spLocks noChangeAspect="1" noChangeShapeType="1"/>
            </p:cNvSpPr>
            <p:nvPr/>
          </p:nvSpPr>
          <p:spPr bwMode="auto">
            <a:xfrm flipV="1">
              <a:off x="3245" y="1989"/>
              <a:ext cx="0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20" name="Line 764"/>
            <p:cNvSpPr>
              <a:spLocks noChangeAspect="1" noChangeShapeType="1"/>
            </p:cNvSpPr>
            <p:nvPr/>
          </p:nvSpPr>
          <p:spPr bwMode="auto">
            <a:xfrm flipV="1">
              <a:off x="3424" y="1989"/>
              <a:ext cx="0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21" name="Line 765"/>
            <p:cNvSpPr>
              <a:spLocks noChangeAspect="1" noChangeShapeType="1"/>
            </p:cNvSpPr>
            <p:nvPr/>
          </p:nvSpPr>
          <p:spPr bwMode="auto">
            <a:xfrm flipV="1">
              <a:off x="3607" y="1989"/>
              <a:ext cx="0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22" name="Line 766"/>
            <p:cNvSpPr>
              <a:spLocks noChangeAspect="1" noChangeShapeType="1"/>
            </p:cNvSpPr>
            <p:nvPr/>
          </p:nvSpPr>
          <p:spPr bwMode="auto">
            <a:xfrm flipV="1">
              <a:off x="5354" y="1989"/>
              <a:ext cx="0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23" name="Line 767"/>
            <p:cNvSpPr>
              <a:spLocks noChangeAspect="1" noChangeShapeType="1"/>
            </p:cNvSpPr>
            <p:nvPr/>
          </p:nvSpPr>
          <p:spPr bwMode="auto">
            <a:xfrm flipV="1">
              <a:off x="5418" y="1989"/>
              <a:ext cx="0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24" name="Line 768"/>
            <p:cNvSpPr>
              <a:spLocks noChangeAspect="1" noChangeShapeType="1"/>
            </p:cNvSpPr>
            <p:nvPr/>
          </p:nvSpPr>
          <p:spPr bwMode="auto">
            <a:xfrm flipV="1">
              <a:off x="5473" y="1989"/>
              <a:ext cx="0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25" name="Line 769"/>
            <p:cNvSpPr>
              <a:spLocks noChangeAspect="1" noChangeShapeType="1"/>
            </p:cNvSpPr>
            <p:nvPr/>
          </p:nvSpPr>
          <p:spPr bwMode="auto">
            <a:xfrm>
              <a:off x="5456" y="2872"/>
              <a:ext cx="1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26" name="Line 770"/>
            <p:cNvSpPr>
              <a:spLocks noChangeAspect="1" noChangeShapeType="1"/>
            </p:cNvSpPr>
            <p:nvPr/>
          </p:nvSpPr>
          <p:spPr bwMode="auto">
            <a:xfrm>
              <a:off x="5456" y="3238"/>
              <a:ext cx="1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27" name="Line 771"/>
            <p:cNvSpPr>
              <a:spLocks noChangeAspect="1" noChangeShapeType="1"/>
            </p:cNvSpPr>
            <p:nvPr/>
          </p:nvSpPr>
          <p:spPr bwMode="auto">
            <a:xfrm>
              <a:off x="5456" y="2510"/>
              <a:ext cx="1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28" name="Rectangle 772"/>
            <p:cNvSpPr>
              <a:spLocks noChangeAspect="1" noChangeArrowheads="1"/>
            </p:cNvSpPr>
            <p:nvPr/>
          </p:nvSpPr>
          <p:spPr bwMode="auto">
            <a:xfrm>
              <a:off x="5635" y="3205"/>
              <a:ext cx="77" cy="7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4829" name="Rectangle 773"/>
            <p:cNvSpPr>
              <a:spLocks noChangeAspect="1" noChangeArrowheads="1"/>
            </p:cNvSpPr>
            <p:nvPr/>
          </p:nvSpPr>
          <p:spPr bwMode="auto">
            <a:xfrm>
              <a:off x="5635" y="2835"/>
              <a:ext cx="77" cy="7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4830" name="Rectangle 774"/>
            <p:cNvSpPr>
              <a:spLocks noChangeAspect="1" noChangeArrowheads="1"/>
            </p:cNvSpPr>
            <p:nvPr/>
          </p:nvSpPr>
          <p:spPr bwMode="auto">
            <a:xfrm>
              <a:off x="5635" y="2473"/>
              <a:ext cx="77" cy="7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4831" name="Line 775"/>
            <p:cNvSpPr>
              <a:spLocks noChangeAspect="1" noChangeShapeType="1"/>
            </p:cNvSpPr>
            <p:nvPr/>
          </p:nvSpPr>
          <p:spPr bwMode="auto">
            <a:xfrm>
              <a:off x="2798" y="2164"/>
              <a:ext cx="2863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32" name="Line 776"/>
            <p:cNvSpPr>
              <a:spLocks noChangeAspect="1" noChangeShapeType="1"/>
            </p:cNvSpPr>
            <p:nvPr/>
          </p:nvSpPr>
          <p:spPr bwMode="auto">
            <a:xfrm>
              <a:off x="2798" y="2115"/>
              <a:ext cx="2863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33" name="Line 777"/>
            <p:cNvSpPr>
              <a:spLocks noChangeAspect="1" noChangeShapeType="1"/>
            </p:cNvSpPr>
            <p:nvPr/>
          </p:nvSpPr>
          <p:spPr bwMode="auto">
            <a:xfrm>
              <a:off x="2798" y="2066"/>
              <a:ext cx="2863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34" name="Line 778"/>
            <p:cNvSpPr>
              <a:spLocks noChangeAspect="1" noChangeShapeType="1"/>
            </p:cNvSpPr>
            <p:nvPr/>
          </p:nvSpPr>
          <p:spPr bwMode="auto">
            <a:xfrm>
              <a:off x="2798" y="2018"/>
              <a:ext cx="2863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35" name="Rectangle 779"/>
            <p:cNvSpPr>
              <a:spLocks noChangeAspect="1" noChangeArrowheads="1"/>
            </p:cNvSpPr>
            <p:nvPr/>
          </p:nvSpPr>
          <p:spPr bwMode="auto">
            <a:xfrm>
              <a:off x="5635" y="2197"/>
              <a:ext cx="77" cy="7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4836" name="Line 780"/>
            <p:cNvSpPr>
              <a:spLocks noChangeAspect="1" noChangeShapeType="1"/>
            </p:cNvSpPr>
            <p:nvPr/>
          </p:nvSpPr>
          <p:spPr bwMode="auto">
            <a:xfrm>
              <a:off x="5533" y="1989"/>
              <a:ext cx="0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37" name="Line 781"/>
            <p:cNvSpPr>
              <a:spLocks noChangeAspect="1" noChangeShapeType="1"/>
            </p:cNvSpPr>
            <p:nvPr/>
          </p:nvSpPr>
          <p:spPr bwMode="auto">
            <a:xfrm>
              <a:off x="5533" y="2233"/>
              <a:ext cx="1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38" name="Line 782"/>
            <p:cNvSpPr>
              <a:spLocks noChangeAspect="1" noChangeShapeType="1"/>
            </p:cNvSpPr>
            <p:nvPr/>
          </p:nvSpPr>
          <p:spPr bwMode="auto">
            <a:xfrm flipV="1">
              <a:off x="3156" y="1802"/>
              <a:ext cx="0" cy="3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39" name="Line 783"/>
            <p:cNvSpPr>
              <a:spLocks noChangeAspect="1" noChangeShapeType="1"/>
            </p:cNvSpPr>
            <p:nvPr/>
          </p:nvSpPr>
          <p:spPr bwMode="auto">
            <a:xfrm flipV="1">
              <a:off x="3335" y="1802"/>
              <a:ext cx="0" cy="3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40" name="Line 784"/>
            <p:cNvSpPr>
              <a:spLocks noChangeAspect="1" noChangeShapeType="1"/>
            </p:cNvSpPr>
            <p:nvPr/>
          </p:nvSpPr>
          <p:spPr bwMode="auto">
            <a:xfrm flipV="1">
              <a:off x="3514" y="1802"/>
              <a:ext cx="0" cy="3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41" name="Line 785"/>
            <p:cNvSpPr>
              <a:spLocks noChangeAspect="1" noChangeShapeType="1"/>
            </p:cNvSpPr>
            <p:nvPr/>
          </p:nvSpPr>
          <p:spPr bwMode="auto">
            <a:xfrm flipV="1">
              <a:off x="3693" y="1802"/>
              <a:ext cx="0" cy="3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42" name="Line 786"/>
            <p:cNvSpPr>
              <a:spLocks noChangeAspect="1" noChangeShapeType="1"/>
            </p:cNvSpPr>
            <p:nvPr/>
          </p:nvSpPr>
          <p:spPr bwMode="auto">
            <a:xfrm flipV="1">
              <a:off x="5294" y="1802"/>
              <a:ext cx="0" cy="3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43" name="Line 787"/>
            <p:cNvSpPr>
              <a:spLocks noChangeAspect="1" noChangeShapeType="1"/>
            </p:cNvSpPr>
            <p:nvPr/>
          </p:nvSpPr>
          <p:spPr bwMode="auto">
            <a:xfrm flipV="1">
              <a:off x="5226" y="1802"/>
              <a:ext cx="0" cy="3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44" name="Line 788"/>
            <p:cNvSpPr>
              <a:spLocks noChangeAspect="1" noChangeShapeType="1"/>
            </p:cNvSpPr>
            <p:nvPr/>
          </p:nvSpPr>
          <p:spPr bwMode="auto">
            <a:xfrm flipV="1">
              <a:off x="5158" y="1802"/>
              <a:ext cx="0" cy="3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845" name="Rectangle 789"/>
            <p:cNvSpPr>
              <a:spLocks noChangeAspect="1" noChangeArrowheads="1"/>
            </p:cNvSpPr>
            <p:nvPr/>
          </p:nvSpPr>
          <p:spPr bwMode="auto">
            <a:xfrm>
              <a:off x="2942" y="1370"/>
              <a:ext cx="2590" cy="504"/>
            </a:xfrm>
            <a:prstGeom prst="rect">
              <a:avLst/>
            </a:prstGeom>
            <a:noFill/>
            <a:ln w="28575" algn="ctr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4846" name="Rectangle 790"/>
            <p:cNvSpPr>
              <a:spLocks noChangeAspect="1" noChangeArrowheads="1"/>
            </p:cNvSpPr>
            <p:nvPr/>
          </p:nvSpPr>
          <p:spPr bwMode="auto">
            <a:xfrm>
              <a:off x="2834" y="1298"/>
              <a:ext cx="2770" cy="18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4847" name="Text Box 791"/>
            <p:cNvSpPr txBox="1">
              <a:spLocks noChangeArrowheads="1"/>
            </p:cNvSpPr>
            <p:nvPr/>
          </p:nvSpPr>
          <p:spPr bwMode="auto">
            <a:xfrm>
              <a:off x="3840" y="1670"/>
              <a:ext cx="1200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PAL-like block</a:t>
              </a:r>
            </a:p>
          </p:txBody>
        </p:sp>
        <p:sp>
          <p:nvSpPr>
            <p:cNvPr id="24848" name="Text Box 792"/>
            <p:cNvSpPr txBox="1">
              <a:spLocks noChangeArrowheads="1"/>
            </p:cNvSpPr>
            <p:nvPr/>
          </p:nvSpPr>
          <p:spPr bwMode="auto">
            <a:xfrm>
              <a:off x="3840" y="2294"/>
              <a:ext cx="1200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PAL-like block</a:t>
              </a:r>
            </a:p>
          </p:txBody>
        </p:sp>
        <p:sp>
          <p:nvSpPr>
            <p:cNvPr id="24849" name="Line 793"/>
            <p:cNvSpPr>
              <a:spLocks noChangeAspect="1" noChangeShapeType="1"/>
            </p:cNvSpPr>
            <p:nvPr/>
          </p:nvSpPr>
          <p:spPr bwMode="auto">
            <a:xfrm flipH="1">
              <a:off x="3048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50" name="Line 794"/>
            <p:cNvSpPr>
              <a:spLocks noChangeAspect="1" noChangeShapeType="1"/>
            </p:cNvSpPr>
            <p:nvPr/>
          </p:nvSpPr>
          <p:spPr bwMode="auto">
            <a:xfrm flipH="1" flipV="1">
              <a:off x="3048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51" name="Line 795"/>
            <p:cNvSpPr>
              <a:spLocks noChangeAspect="1" noChangeShapeType="1"/>
            </p:cNvSpPr>
            <p:nvPr/>
          </p:nvSpPr>
          <p:spPr bwMode="auto">
            <a:xfrm flipH="1">
              <a:off x="3145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52" name="Line 796"/>
            <p:cNvSpPr>
              <a:spLocks noChangeAspect="1" noChangeShapeType="1"/>
            </p:cNvSpPr>
            <p:nvPr/>
          </p:nvSpPr>
          <p:spPr bwMode="auto">
            <a:xfrm flipH="1" flipV="1">
              <a:off x="3145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53" name="Line 797"/>
            <p:cNvSpPr>
              <a:spLocks noChangeAspect="1" noChangeShapeType="1"/>
            </p:cNvSpPr>
            <p:nvPr/>
          </p:nvSpPr>
          <p:spPr bwMode="auto">
            <a:xfrm flipH="1">
              <a:off x="3226" y="205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54" name="Line 798"/>
            <p:cNvSpPr>
              <a:spLocks noChangeAspect="1" noChangeShapeType="1"/>
            </p:cNvSpPr>
            <p:nvPr/>
          </p:nvSpPr>
          <p:spPr bwMode="auto">
            <a:xfrm flipH="1" flipV="1">
              <a:off x="3226" y="205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55" name="Line 799"/>
            <p:cNvSpPr>
              <a:spLocks noChangeAspect="1" noChangeShapeType="1"/>
            </p:cNvSpPr>
            <p:nvPr/>
          </p:nvSpPr>
          <p:spPr bwMode="auto">
            <a:xfrm flipH="1">
              <a:off x="3322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56" name="Line 800"/>
            <p:cNvSpPr>
              <a:spLocks noChangeAspect="1" noChangeShapeType="1"/>
            </p:cNvSpPr>
            <p:nvPr/>
          </p:nvSpPr>
          <p:spPr bwMode="auto">
            <a:xfrm flipH="1" flipV="1">
              <a:off x="3322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57" name="Line 801"/>
            <p:cNvSpPr>
              <a:spLocks noChangeAspect="1" noChangeShapeType="1"/>
            </p:cNvSpPr>
            <p:nvPr/>
          </p:nvSpPr>
          <p:spPr bwMode="auto">
            <a:xfrm flipH="1">
              <a:off x="3410" y="205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58" name="Line 802"/>
            <p:cNvSpPr>
              <a:spLocks noChangeAspect="1" noChangeShapeType="1"/>
            </p:cNvSpPr>
            <p:nvPr/>
          </p:nvSpPr>
          <p:spPr bwMode="auto">
            <a:xfrm flipH="1" flipV="1">
              <a:off x="3410" y="205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59" name="Line 803"/>
            <p:cNvSpPr>
              <a:spLocks noChangeAspect="1" noChangeShapeType="1"/>
            </p:cNvSpPr>
            <p:nvPr/>
          </p:nvSpPr>
          <p:spPr bwMode="auto">
            <a:xfrm flipH="1">
              <a:off x="3490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60" name="Line 804"/>
            <p:cNvSpPr>
              <a:spLocks noChangeAspect="1" noChangeShapeType="1"/>
            </p:cNvSpPr>
            <p:nvPr/>
          </p:nvSpPr>
          <p:spPr bwMode="auto">
            <a:xfrm flipH="1" flipV="1">
              <a:off x="3490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61" name="Line 805"/>
            <p:cNvSpPr>
              <a:spLocks noChangeAspect="1" noChangeShapeType="1"/>
            </p:cNvSpPr>
            <p:nvPr/>
          </p:nvSpPr>
          <p:spPr bwMode="auto">
            <a:xfrm flipH="1">
              <a:off x="3594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62" name="Line 806"/>
            <p:cNvSpPr>
              <a:spLocks noChangeAspect="1" noChangeShapeType="1"/>
            </p:cNvSpPr>
            <p:nvPr/>
          </p:nvSpPr>
          <p:spPr bwMode="auto">
            <a:xfrm flipH="1" flipV="1">
              <a:off x="3594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63" name="Line 807"/>
            <p:cNvSpPr>
              <a:spLocks noChangeAspect="1" noChangeShapeType="1"/>
            </p:cNvSpPr>
            <p:nvPr/>
          </p:nvSpPr>
          <p:spPr bwMode="auto">
            <a:xfrm flipH="1">
              <a:off x="3682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64" name="Line 808"/>
            <p:cNvSpPr>
              <a:spLocks noChangeAspect="1" noChangeShapeType="1"/>
            </p:cNvSpPr>
            <p:nvPr/>
          </p:nvSpPr>
          <p:spPr bwMode="auto">
            <a:xfrm flipH="1" flipV="1">
              <a:off x="3682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65" name="Line 809"/>
            <p:cNvSpPr>
              <a:spLocks noChangeAspect="1" noChangeShapeType="1"/>
            </p:cNvSpPr>
            <p:nvPr/>
          </p:nvSpPr>
          <p:spPr bwMode="auto">
            <a:xfrm flipH="1">
              <a:off x="3048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66" name="Line 810"/>
            <p:cNvSpPr>
              <a:spLocks noChangeAspect="1" noChangeShapeType="1"/>
            </p:cNvSpPr>
            <p:nvPr/>
          </p:nvSpPr>
          <p:spPr bwMode="auto">
            <a:xfrm flipH="1" flipV="1">
              <a:off x="3048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67" name="Line 811"/>
            <p:cNvSpPr>
              <a:spLocks noChangeAspect="1" noChangeShapeType="1"/>
            </p:cNvSpPr>
            <p:nvPr/>
          </p:nvSpPr>
          <p:spPr bwMode="auto">
            <a:xfrm flipH="1">
              <a:off x="3145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68" name="Line 812"/>
            <p:cNvSpPr>
              <a:spLocks noChangeAspect="1" noChangeShapeType="1"/>
            </p:cNvSpPr>
            <p:nvPr/>
          </p:nvSpPr>
          <p:spPr bwMode="auto">
            <a:xfrm flipH="1" flipV="1">
              <a:off x="3145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69" name="Line 813"/>
            <p:cNvSpPr>
              <a:spLocks noChangeAspect="1" noChangeShapeType="1"/>
            </p:cNvSpPr>
            <p:nvPr/>
          </p:nvSpPr>
          <p:spPr bwMode="auto">
            <a:xfrm flipH="1">
              <a:off x="3226" y="210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0" name="Line 814"/>
            <p:cNvSpPr>
              <a:spLocks noChangeAspect="1" noChangeShapeType="1"/>
            </p:cNvSpPr>
            <p:nvPr/>
          </p:nvSpPr>
          <p:spPr bwMode="auto">
            <a:xfrm flipH="1" flipV="1">
              <a:off x="3226" y="210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1" name="Line 815"/>
            <p:cNvSpPr>
              <a:spLocks noChangeAspect="1" noChangeShapeType="1"/>
            </p:cNvSpPr>
            <p:nvPr/>
          </p:nvSpPr>
          <p:spPr bwMode="auto">
            <a:xfrm flipH="1">
              <a:off x="3322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2" name="Line 816"/>
            <p:cNvSpPr>
              <a:spLocks noChangeAspect="1" noChangeShapeType="1"/>
            </p:cNvSpPr>
            <p:nvPr/>
          </p:nvSpPr>
          <p:spPr bwMode="auto">
            <a:xfrm flipH="1" flipV="1">
              <a:off x="3322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3" name="Line 817"/>
            <p:cNvSpPr>
              <a:spLocks noChangeAspect="1" noChangeShapeType="1"/>
            </p:cNvSpPr>
            <p:nvPr/>
          </p:nvSpPr>
          <p:spPr bwMode="auto">
            <a:xfrm flipH="1">
              <a:off x="3410" y="210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4" name="Line 818"/>
            <p:cNvSpPr>
              <a:spLocks noChangeAspect="1" noChangeShapeType="1"/>
            </p:cNvSpPr>
            <p:nvPr/>
          </p:nvSpPr>
          <p:spPr bwMode="auto">
            <a:xfrm flipH="1" flipV="1">
              <a:off x="3410" y="210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5" name="Line 819"/>
            <p:cNvSpPr>
              <a:spLocks noChangeAspect="1" noChangeShapeType="1"/>
            </p:cNvSpPr>
            <p:nvPr/>
          </p:nvSpPr>
          <p:spPr bwMode="auto">
            <a:xfrm flipH="1">
              <a:off x="3490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6" name="Line 820"/>
            <p:cNvSpPr>
              <a:spLocks noChangeAspect="1" noChangeShapeType="1"/>
            </p:cNvSpPr>
            <p:nvPr/>
          </p:nvSpPr>
          <p:spPr bwMode="auto">
            <a:xfrm flipH="1" flipV="1">
              <a:off x="3490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7" name="Line 821"/>
            <p:cNvSpPr>
              <a:spLocks noChangeAspect="1" noChangeShapeType="1"/>
            </p:cNvSpPr>
            <p:nvPr/>
          </p:nvSpPr>
          <p:spPr bwMode="auto">
            <a:xfrm flipH="1">
              <a:off x="3594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8" name="Line 822"/>
            <p:cNvSpPr>
              <a:spLocks noChangeAspect="1" noChangeShapeType="1"/>
            </p:cNvSpPr>
            <p:nvPr/>
          </p:nvSpPr>
          <p:spPr bwMode="auto">
            <a:xfrm flipH="1" flipV="1">
              <a:off x="3594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9" name="Line 823"/>
            <p:cNvSpPr>
              <a:spLocks noChangeAspect="1" noChangeShapeType="1"/>
            </p:cNvSpPr>
            <p:nvPr/>
          </p:nvSpPr>
          <p:spPr bwMode="auto">
            <a:xfrm flipH="1">
              <a:off x="3682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0" name="Line 824"/>
            <p:cNvSpPr>
              <a:spLocks noChangeAspect="1" noChangeShapeType="1"/>
            </p:cNvSpPr>
            <p:nvPr/>
          </p:nvSpPr>
          <p:spPr bwMode="auto">
            <a:xfrm flipH="1" flipV="1">
              <a:off x="3682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1" name="Line 825"/>
            <p:cNvSpPr>
              <a:spLocks noChangeAspect="1" noChangeShapeType="1"/>
            </p:cNvSpPr>
            <p:nvPr/>
          </p:nvSpPr>
          <p:spPr bwMode="auto">
            <a:xfrm flipH="1">
              <a:off x="3048" y="21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2" name="Line 826"/>
            <p:cNvSpPr>
              <a:spLocks noChangeAspect="1" noChangeShapeType="1"/>
            </p:cNvSpPr>
            <p:nvPr/>
          </p:nvSpPr>
          <p:spPr bwMode="auto">
            <a:xfrm flipH="1" flipV="1">
              <a:off x="3048" y="21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3" name="Line 827"/>
            <p:cNvSpPr>
              <a:spLocks noChangeAspect="1" noChangeShapeType="1"/>
            </p:cNvSpPr>
            <p:nvPr/>
          </p:nvSpPr>
          <p:spPr bwMode="auto">
            <a:xfrm flipH="1">
              <a:off x="3145" y="21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4" name="Line 828"/>
            <p:cNvSpPr>
              <a:spLocks noChangeAspect="1" noChangeShapeType="1"/>
            </p:cNvSpPr>
            <p:nvPr/>
          </p:nvSpPr>
          <p:spPr bwMode="auto">
            <a:xfrm flipH="1" flipV="1">
              <a:off x="3145" y="21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5" name="Line 829"/>
            <p:cNvSpPr>
              <a:spLocks noChangeAspect="1" noChangeShapeType="1"/>
            </p:cNvSpPr>
            <p:nvPr/>
          </p:nvSpPr>
          <p:spPr bwMode="auto">
            <a:xfrm flipH="1">
              <a:off x="3226" y="215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6" name="Line 830"/>
            <p:cNvSpPr>
              <a:spLocks noChangeAspect="1" noChangeShapeType="1"/>
            </p:cNvSpPr>
            <p:nvPr/>
          </p:nvSpPr>
          <p:spPr bwMode="auto">
            <a:xfrm flipH="1" flipV="1">
              <a:off x="3226" y="215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7" name="Line 831"/>
            <p:cNvSpPr>
              <a:spLocks noChangeAspect="1" noChangeShapeType="1"/>
            </p:cNvSpPr>
            <p:nvPr/>
          </p:nvSpPr>
          <p:spPr bwMode="auto">
            <a:xfrm flipH="1">
              <a:off x="3322" y="21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8" name="Line 832"/>
            <p:cNvSpPr>
              <a:spLocks noChangeAspect="1" noChangeShapeType="1"/>
            </p:cNvSpPr>
            <p:nvPr/>
          </p:nvSpPr>
          <p:spPr bwMode="auto">
            <a:xfrm flipH="1" flipV="1">
              <a:off x="3322" y="21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9" name="Line 833"/>
            <p:cNvSpPr>
              <a:spLocks noChangeAspect="1" noChangeShapeType="1"/>
            </p:cNvSpPr>
            <p:nvPr/>
          </p:nvSpPr>
          <p:spPr bwMode="auto">
            <a:xfrm flipH="1">
              <a:off x="3410" y="215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90" name="Line 834"/>
            <p:cNvSpPr>
              <a:spLocks noChangeAspect="1" noChangeShapeType="1"/>
            </p:cNvSpPr>
            <p:nvPr/>
          </p:nvSpPr>
          <p:spPr bwMode="auto">
            <a:xfrm flipH="1" flipV="1">
              <a:off x="3410" y="215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91" name="Line 835"/>
            <p:cNvSpPr>
              <a:spLocks noChangeAspect="1" noChangeShapeType="1"/>
            </p:cNvSpPr>
            <p:nvPr/>
          </p:nvSpPr>
          <p:spPr bwMode="auto">
            <a:xfrm flipH="1">
              <a:off x="3490" y="21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92" name="Line 836"/>
            <p:cNvSpPr>
              <a:spLocks noChangeAspect="1" noChangeShapeType="1"/>
            </p:cNvSpPr>
            <p:nvPr/>
          </p:nvSpPr>
          <p:spPr bwMode="auto">
            <a:xfrm flipH="1" flipV="1">
              <a:off x="3490" y="21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93" name="Line 837"/>
            <p:cNvSpPr>
              <a:spLocks noChangeAspect="1" noChangeShapeType="1"/>
            </p:cNvSpPr>
            <p:nvPr/>
          </p:nvSpPr>
          <p:spPr bwMode="auto">
            <a:xfrm flipH="1">
              <a:off x="3594" y="21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94" name="Line 838"/>
            <p:cNvSpPr>
              <a:spLocks noChangeAspect="1" noChangeShapeType="1"/>
            </p:cNvSpPr>
            <p:nvPr/>
          </p:nvSpPr>
          <p:spPr bwMode="auto">
            <a:xfrm flipH="1" flipV="1">
              <a:off x="3594" y="21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95" name="Line 839"/>
            <p:cNvSpPr>
              <a:spLocks noChangeAspect="1" noChangeShapeType="1"/>
            </p:cNvSpPr>
            <p:nvPr/>
          </p:nvSpPr>
          <p:spPr bwMode="auto">
            <a:xfrm flipH="1">
              <a:off x="3682" y="21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96" name="Line 840"/>
            <p:cNvSpPr>
              <a:spLocks noChangeAspect="1" noChangeShapeType="1"/>
            </p:cNvSpPr>
            <p:nvPr/>
          </p:nvSpPr>
          <p:spPr bwMode="auto">
            <a:xfrm flipH="1" flipV="1">
              <a:off x="3682" y="21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97" name="Line 841"/>
            <p:cNvSpPr>
              <a:spLocks noChangeAspect="1" noChangeShapeType="1"/>
            </p:cNvSpPr>
            <p:nvPr/>
          </p:nvSpPr>
          <p:spPr bwMode="auto">
            <a:xfrm flipH="1">
              <a:off x="3048" y="199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98" name="Line 842"/>
            <p:cNvSpPr>
              <a:spLocks noChangeAspect="1" noChangeShapeType="1"/>
            </p:cNvSpPr>
            <p:nvPr/>
          </p:nvSpPr>
          <p:spPr bwMode="auto">
            <a:xfrm flipH="1" flipV="1">
              <a:off x="3048" y="199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99" name="Line 843"/>
            <p:cNvSpPr>
              <a:spLocks noChangeAspect="1" noChangeShapeType="1"/>
            </p:cNvSpPr>
            <p:nvPr/>
          </p:nvSpPr>
          <p:spPr bwMode="auto">
            <a:xfrm flipH="1">
              <a:off x="3145" y="199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00" name="Line 844"/>
            <p:cNvSpPr>
              <a:spLocks noChangeAspect="1" noChangeShapeType="1"/>
            </p:cNvSpPr>
            <p:nvPr/>
          </p:nvSpPr>
          <p:spPr bwMode="auto">
            <a:xfrm flipH="1" flipV="1">
              <a:off x="3145" y="199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01" name="Line 845"/>
            <p:cNvSpPr>
              <a:spLocks noChangeAspect="1" noChangeShapeType="1"/>
            </p:cNvSpPr>
            <p:nvPr/>
          </p:nvSpPr>
          <p:spPr bwMode="auto">
            <a:xfrm flipH="1">
              <a:off x="3226" y="199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02" name="Line 846"/>
            <p:cNvSpPr>
              <a:spLocks noChangeAspect="1" noChangeShapeType="1"/>
            </p:cNvSpPr>
            <p:nvPr/>
          </p:nvSpPr>
          <p:spPr bwMode="auto">
            <a:xfrm flipH="1" flipV="1">
              <a:off x="3226" y="199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03" name="Line 847"/>
            <p:cNvSpPr>
              <a:spLocks noChangeAspect="1" noChangeShapeType="1"/>
            </p:cNvSpPr>
            <p:nvPr/>
          </p:nvSpPr>
          <p:spPr bwMode="auto">
            <a:xfrm flipH="1">
              <a:off x="3322" y="199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04" name="Line 848"/>
            <p:cNvSpPr>
              <a:spLocks noChangeAspect="1" noChangeShapeType="1"/>
            </p:cNvSpPr>
            <p:nvPr/>
          </p:nvSpPr>
          <p:spPr bwMode="auto">
            <a:xfrm flipH="1" flipV="1">
              <a:off x="3322" y="199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05" name="Line 849"/>
            <p:cNvSpPr>
              <a:spLocks noChangeAspect="1" noChangeShapeType="1"/>
            </p:cNvSpPr>
            <p:nvPr/>
          </p:nvSpPr>
          <p:spPr bwMode="auto">
            <a:xfrm flipH="1">
              <a:off x="3410" y="199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06" name="Line 850"/>
            <p:cNvSpPr>
              <a:spLocks noChangeAspect="1" noChangeShapeType="1"/>
            </p:cNvSpPr>
            <p:nvPr/>
          </p:nvSpPr>
          <p:spPr bwMode="auto">
            <a:xfrm flipH="1" flipV="1">
              <a:off x="3410" y="199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07" name="Line 851"/>
            <p:cNvSpPr>
              <a:spLocks noChangeAspect="1" noChangeShapeType="1"/>
            </p:cNvSpPr>
            <p:nvPr/>
          </p:nvSpPr>
          <p:spPr bwMode="auto">
            <a:xfrm flipH="1">
              <a:off x="3490" y="199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08" name="Line 852"/>
            <p:cNvSpPr>
              <a:spLocks noChangeAspect="1" noChangeShapeType="1"/>
            </p:cNvSpPr>
            <p:nvPr/>
          </p:nvSpPr>
          <p:spPr bwMode="auto">
            <a:xfrm flipH="1" flipV="1">
              <a:off x="3490" y="199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09" name="Line 853"/>
            <p:cNvSpPr>
              <a:spLocks noChangeAspect="1" noChangeShapeType="1"/>
            </p:cNvSpPr>
            <p:nvPr/>
          </p:nvSpPr>
          <p:spPr bwMode="auto">
            <a:xfrm flipH="1">
              <a:off x="3594" y="199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10" name="Line 854"/>
            <p:cNvSpPr>
              <a:spLocks noChangeAspect="1" noChangeShapeType="1"/>
            </p:cNvSpPr>
            <p:nvPr/>
          </p:nvSpPr>
          <p:spPr bwMode="auto">
            <a:xfrm flipH="1" flipV="1">
              <a:off x="3594" y="199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11" name="Line 855"/>
            <p:cNvSpPr>
              <a:spLocks noChangeAspect="1" noChangeShapeType="1"/>
            </p:cNvSpPr>
            <p:nvPr/>
          </p:nvSpPr>
          <p:spPr bwMode="auto">
            <a:xfrm flipH="1">
              <a:off x="3682" y="199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12" name="Line 856"/>
            <p:cNvSpPr>
              <a:spLocks noChangeAspect="1" noChangeShapeType="1"/>
            </p:cNvSpPr>
            <p:nvPr/>
          </p:nvSpPr>
          <p:spPr bwMode="auto">
            <a:xfrm flipH="1" flipV="1">
              <a:off x="3682" y="199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13" name="Line 857"/>
            <p:cNvSpPr>
              <a:spLocks noChangeAspect="1" noChangeShapeType="1"/>
            </p:cNvSpPr>
            <p:nvPr/>
          </p:nvSpPr>
          <p:spPr bwMode="auto">
            <a:xfrm flipH="1">
              <a:off x="5136" y="215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14" name="Line 858"/>
            <p:cNvSpPr>
              <a:spLocks noChangeAspect="1" noChangeShapeType="1"/>
            </p:cNvSpPr>
            <p:nvPr/>
          </p:nvSpPr>
          <p:spPr bwMode="auto">
            <a:xfrm flipH="1" flipV="1">
              <a:off x="5136" y="215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15" name="Line 873"/>
            <p:cNvSpPr>
              <a:spLocks noChangeAspect="1" noChangeShapeType="1"/>
            </p:cNvSpPr>
            <p:nvPr/>
          </p:nvSpPr>
          <p:spPr bwMode="auto">
            <a:xfrm flipH="1">
              <a:off x="5216" y="215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16" name="Line 874"/>
            <p:cNvSpPr>
              <a:spLocks noChangeAspect="1" noChangeShapeType="1"/>
            </p:cNvSpPr>
            <p:nvPr/>
          </p:nvSpPr>
          <p:spPr bwMode="auto">
            <a:xfrm flipH="1" flipV="1">
              <a:off x="5216" y="215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17" name="Line 875"/>
            <p:cNvSpPr>
              <a:spLocks noChangeAspect="1" noChangeShapeType="1"/>
            </p:cNvSpPr>
            <p:nvPr/>
          </p:nvSpPr>
          <p:spPr bwMode="auto">
            <a:xfrm flipH="1">
              <a:off x="5280" y="21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18" name="Line 876"/>
            <p:cNvSpPr>
              <a:spLocks noChangeAspect="1" noChangeShapeType="1"/>
            </p:cNvSpPr>
            <p:nvPr/>
          </p:nvSpPr>
          <p:spPr bwMode="auto">
            <a:xfrm flipH="1" flipV="1">
              <a:off x="5280" y="21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19" name="Line 877"/>
            <p:cNvSpPr>
              <a:spLocks noChangeAspect="1" noChangeShapeType="1"/>
            </p:cNvSpPr>
            <p:nvPr/>
          </p:nvSpPr>
          <p:spPr bwMode="auto">
            <a:xfrm flipH="1">
              <a:off x="5338" y="216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20" name="Line 878"/>
            <p:cNvSpPr>
              <a:spLocks noChangeAspect="1" noChangeShapeType="1"/>
            </p:cNvSpPr>
            <p:nvPr/>
          </p:nvSpPr>
          <p:spPr bwMode="auto">
            <a:xfrm flipH="1" flipV="1">
              <a:off x="5338" y="216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21" name="Line 879"/>
            <p:cNvSpPr>
              <a:spLocks noChangeAspect="1" noChangeShapeType="1"/>
            </p:cNvSpPr>
            <p:nvPr/>
          </p:nvSpPr>
          <p:spPr bwMode="auto">
            <a:xfrm flipH="1">
              <a:off x="5410" y="216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22" name="Line 880"/>
            <p:cNvSpPr>
              <a:spLocks noChangeAspect="1" noChangeShapeType="1"/>
            </p:cNvSpPr>
            <p:nvPr/>
          </p:nvSpPr>
          <p:spPr bwMode="auto">
            <a:xfrm flipH="1" flipV="1">
              <a:off x="5410" y="216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23" name="Line 881"/>
            <p:cNvSpPr>
              <a:spLocks noChangeAspect="1" noChangeShapeType="1"/>
            </p:cNvSpPr>
            <p:nvPr/>
          </p:nvSpPr>
          <p:spPr bwMode="auto">
            <a:xfrm flipH="1">
              <a:off x="5458" y="216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24" name="Line 882"/>
            <p:cNvSpPr>
              <a:spLocks noChangeAspect="1" noChangeShapeType="1"/>
            </p:cNvSpPr>
            <p:nvPr/>
          </p:nvSpPr>
          <p:spPr bwMode="auto">
            <a:xfrm flipH="1" flipV="1">
              <a:off x="5458" y="216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25" name="Line 883"/>
            <p:cNvSpPr>
              <a:spLocks noChangeAspect="1" noChangeShapeType="1"/>
            </p:cNvSpPr>
            <p:nvPr/>
          </p:nvSpPr>
          <p:spPr bwMode="auto">
            <a:xfrm flipH="1">
              <a:off x="5514" y="216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26" name="Line 884"/>
            <p:cNvSpPr>
              <a:spLocks noChangeAspect="1" noChangeShapeType="1"/>
            </p:cNvSpPr>
            <p:nvPr/>
          </p:nvSpPr>
          <p:spPr bwMode="auto">
            <a:xfrm flipH="1" flipV="1">
              <a:off x="5514" y="216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27" name="Line 885"/>
            <p:cNvSpPr>
              <a:spLocks noChangeAspect="1" noChangeShapeType="1"/>
            </p:cNvSpPr>
            <p:nvPr/>
          </p:nvSpPr>
          <p:spPr bwMode="auto">
            <a:xfrm flipH="1">
              <a:off x="5136" y="209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28" name="Line 886"/>
            <p:cNvSpPr>
              <a:spLocks noChangeAspect="1" noChangeShapeType="1"/>
            </p:cNvSpPr>
            <p:nvPr/>
          </p:nvSpPr>
          <p:spPr bwMode="auto">
            <a:xfrm flipH="1" flipV="1">
              <a:off x="5136" y="209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29" name="Line 887"/>
            <p:cNvSpPr>
              <a:spLocks noChangeAspect="1" noChangeShapeType="1"/>
            </p:cNvSpPr>
            <p:nvPr/>
          </p:nvSpPr>
          <p:spPr bwMode="auto">
            <a:xfrm flipH="1">
              <a:off x="5216" y="209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30" name="Line 888"/>
            <p:cNvSpPr>
              <a:spLocks noChangeAspect="1" noChangeShapeType="1"/>
            </p:cNvSpPr>
            <p:nvPr/>
          </p:nvSpPr>
          <p:spPr bwMode="auto">
            <a:xfrm flipH="1" flipV="1">
              <a:off x="5216" y="209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31" name="Line 889"/>
            <p:cNvSpPr>
              <a:spLocks noChangeAspect="1" noChangeShapeType="1"/>
            </p:cNvSpPr>
            <p:nvPr/>
          </p:nvSpPr>
          <p:spPr bwMode="auto">
            <a:xfrm flipH="1">
              <a:off x="5280" y="210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32" name="Line 890"/>
            <p:cNvSpPr>
              <a:spLocks noChangeAspect="1" noChangeShapeType="1"/>
            </p:cNvSpPr>
            <p:nvPr/>
          </p:nvSpPr>
          <p:spPr bwMode="auto">
            <a:xfrm flipH="1" flipV="1">
              <a:off x="5280" y="210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33" name="Line 891"/>
            <p:cNvSpPr>
              <a:spLocks noChangeAspect="1" noChangeShapeType="1"/>
            </p:cNvSpPr>
            <p:nvPr/>
          </p:nvSpPr>
          <p:spPr bwMode="auto">
            <a:xfrm flipH="1">
              <a:off x="5338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34" name="Line 892"/>
            <p:cNvSpPr>
              <a:spLocks noChangeAspect="1" noChangeShapeType="1"/>
            </p:cNvSpPr>
            <p:nvPr/>
          </p:nvSpPr>
          <p:spPr bwMode="auto">
            <a:xfrm flipH="1" flipV="1">
              <a:off x="5338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35" name="Line 893"/>
            <p:cNvSpPr>
              <a:spLocks noChangeAspect="1" noChangeShapeType="1"/>
            </p:cNvSpPr>
            <p:nvPr/>
          </p:nvSpPr>
          <p:spPr bwMode="auto">
            <a:xfrm flipH="1">
              <a:off x="5410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36" name="Line 894"/>
            <p:cNvSpPr>
              <a:spLocks noChangeAspect="1" noChangeShapeType="1"/>
            </p:cNvSpPr>
            <p:nvPr/>
          </p:nvSpPr>
          <p:spPr bwMode="auto">
            <a:xfrm flipH="1" flipV="1">
              <a:off x="5410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37" name="Line 895"/>
            <p:cNvSpPr>
              <a:spLocks noChangeAspect="1" noChangeShapeType="1"/>
            </p:cNvSpPr>
            <p:nvPr/>
          </p:nvSpPr>
          <p:spPr bwMode="auto">
            <a:xfrm flipH="1">
              <a:off x="5458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38" name="Line 896"/>
            <p:cNvSpPr>
              <a:spLocks noChangeAspect="1" noChangeShapeType="1"/>
            </p:cNvSpPr>
            <p:nvPr/>
          </p:nvSpPr>
          <p:spPr bwMode="auto">
            <a:xfrm flipH="1" flipV="1">
              <a:off x="5458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39" name="Line 897"/>
            <p:cNvSpPr>
              <a:spLocks noChangeAspect="1" noChangeShapeType="1"/>
            </p:cNvSpPr>
            <p:nvPr/>
          </p:nvSpPr>
          <p:spPr bwMode="auto">
            <a:xfrm flipH="1">
              <a:off x="5514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40" name="Line 898"/>
            <p:cNvSpPr>
              <a:spLocks noChangeAspect="1" noChangeShapeType="1"/>
            </p:cNvSpPr>
            <p:nvPr/>
          </p:nvSpPr>
          <p:spPr bwMode="auto">
            <a:xfrm flipH="1" flipV="1">
              <a:off x="5514" y="21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41" name="Line 899"/>
            <p:cNvSpPr>
              <a:spLocks noChangeAspect="1" noChangeShapeType="1"/>
            </p:cNvSpPr>
            <p:nvPr/>
          </p:nvSpPr>
          <p:spPr bwMode="auto">
            <a:xfrm flipH="1">
              <a:off x="5136" y="2048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42" name="Line 900"/>
            <p:cNvSpPr>
              <a:spLocks noChangeAspect="1" noChangeShapeType="1"/>
            </p:cNvSpPr>
            <p:nvPr/>
          </p:nvSpPr>
          <p:spPr bwMode="auto">
            <a:xfrm flipH="1" flipV="1">
              <a:off x="5136" y="2048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43" name="Line 901"/>
            <p:cNvSpPr>
              <a:spLocks noChangeAspect="1" noChangeShapeType="1"/>
            </p:cNvSpPr>
            <p:nvPr/>
          </p:nvSpPr>
          <p:spPr bwMode="auto">
            <a:xfrm flipH="1">
              <a:off x="5216" y="2048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44" name="Line 902"/>
            <p:cNvSpPr>
              <a:spLocks noChangeAspect="1" noChangeShapeType="1"/>
            </p:cNvSpPr>
            <p:nvPr/>
          </p:nvSpPr>
          <p:spPr bwMode="auto">
            <a:xfrm flipH="1" flipV="1">
              <a:off x="5216" y="2048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45" name="Line 903"/>
            <p:cNvSpPr>
              <a:spLocks noChangeAspect="1" noChangeShapeType="1"/>
            </p:cNvSpPr>
            <p:nvPr/>
          </p:nvSpPr>
          <p:spPr bwMode="auto">
            <a:xfrm flipH="1">
              <a:off x="5280" y="205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46" name="Line 904"/>
            <p:cNvSpPr>
              <a:spLocks noChangeAspect="1" noChangeShapeType="1"/>
            </p:cNvSpPr>
            <p:nvPr/>
          </p:nvSpPr>
          <p:spPr bwMode="auto">
            <a:xfrm flipH="1" flipV="1">
              <a:off x="5280" y="2052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47" name="Line 905"/>
            <p:cNvSpPr>
              <a:spLocks noChangeAspect="1" noChangeShapeType="1"/>
            </p:cNvSpPr>
            <p:nvPr/>
          </p:nvSpPr>
          <p:spPr bwMode="auto">
            <a:xfrm flipH="1">
              <a:off x="5338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48" name="Line 906"/>
            <p:cNvSpPr>
              <a:spLocks noChangeAspect="1" noChangeShapeType="1"/>
            </p:cNvSpPr>
            <p:nvPr/>
          </p:nvSpPr>
          <p:spPr bwMode="auto">
            <a:xfrm flipH="1" flipV="1">
              <a:off x="5338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49" name="Line 907"/>
            <p:cNvSpPr>
              <a:spLocks noChangeAspect="1" noChangeShapeType="1"/>
            </p:cNvSpPr>
            <p:nvPr/>
          </p:nvSpPr>
          <p:spPr bwMode="auto">
            <a:xfrm flipH="1">
              <a:off x="5410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50" name="Line 908"/>
            <p:cNvSpPr>
              <a:spLocks noChangeAspect="1" noChangeShapeType="1"/>
            </p:cNvSpPr>
            <p:nvPr/>
          </p:nvSpPr>
          <p:spPr bwMode="auto">
            <a:xfrm flipH="1" flipV="1">
              <a:off x="5410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51" name="Line 909"/>
            <p:cNvSpPr>
              <a:spLocks noChangeAspect="1" noChangeShapeType="1"/>
            </p:cNvSpPr>
            <p:nvPr/>
          </p:nvSpPr>
          <p:spPr bwMode="auto">
            <a:xfrm flipH="1">
              <a:off x="5458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52" name="Line 910"/>
            <p:cNvSpPr>
              <a:spLocks noChangeAspect="1" noChangeShapeType="1"/>
            </p:cNvSpPr>
            <p:nvPr/>
          </p:nvSpPr>
          <p:spPr bwMode="auto">
            <a:xfrm flipH="1" flipV="1">
              <a:off x="5458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53" name="Line 911"/>
            <p:cNvSpPr>
              <a:spLocks noChangeAspect="1" noChangeShapeType="1"/>
            </p:cNvSpPr>
            <p:nvPr/>
          </p:nvSpPr>
          <p:spPr bwMode="auto">
            <a:xfrm flipH="1">
              <a:off x="5514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54" name="Line 912"/>
            <p:cNvSpPr>
              <a:spLocks noChangeAspect="1" noChangeShapeType="1"/>
            </p:cNvSpPr>
            <p:nvPr/>
          </p:nvSpPr>
          <p:spPr bwMode="auto">
            <a:xfrm flipH="1" flipV="1">
              <a:off x="5514" y="2056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55" name="Line 913"/>
            <p:cNvSpPr>
              <a:spLocks noChangeAspect="1" noChangeShapeType="1"/>
            </p:cNvSpPr>
            <p:nvPr/>
          </p:nvSpPr>
          <p:spPr bwMode="auto">
            <a:xfrm flipH="1">
              <a:off x="5136" y="200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56" name="Line 914"/>
            <p:cNvSpPr>
              <a:spLocks noChangeAspect="1" noChangeShapeType="1"/>
            </p:cNvSpPr>
            <p:nvPr/>
          </p:nvSpPr>
          <p:spPr bwMode="auto">
            <a:xfrm flipH="1" flipV="1">
              <a:off x="5136" y="200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57" name="Line 915"/>
            <p:cNvSpPr>
              <a:spLocks noChangeAspect="1" noChangeShapeType="1"/>
            </p:cNvSpPr>
            <p:nvPr/>
          </p:nvSpPr>
          <p:spPr bwMode="auto">
            <a:xfrm flipH="1">
              <a:off x="5216" y="200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58" name="Line 916"/>
            <p:cNvSpPr>
              <a:spLocks noChangeAspect="1" noChangeShapeType="1"/>
            </p:cNvSpPr>
            <p:nvPr/>
          </p:nvSpPr>
          <p:spPr bwMode="auto">
            <a:xfrm flipH="1" flipV="1">
              <a:off x="5216" y="2000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59" name="Line 917"/>
            <p:cNvSpPr>
              <a:spLocks noChangeAspect="1" noChangeShapeType="1"/>
            </p:cNvSpPr>
            <p:nvPr/>
          </p:nvSpPr>
          <p:spPr bwMode="auto">
            <a:xfrm flipH="1">
              <a:off x="5280" y="20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60" name="Line 918"/>
            <p:cNvSpPr>
              <a:spLocks noChangeAspect="1" noChangeShapeType="1"/>
            </p:cNvSpPr>
            <p:nvPr/>
          </p:nvSpPr>
          <p:spPr bwMode="auto">
            <a:xfrm flipH="1" flipV="1">
              <a:off x="5280" y="2004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61" name="Line 919"/>
            <p:cNvSpPr>
              <a:spLocks noChangeAspect="1" noChangeShapeType="1"/>
            </p:cNvSpPr>
            <p:nvPr/>
          </p:nvSpPr>
          <p:spPr bwMode="auto">
            <a:xfrm flipH="1">
              <a:off x="5338" y="2008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62" name="Line 920"/>
            <p:cNvSpPr>
              <a:spLocks noChangeAspect="1" noChangeShapeType="1"/>
            </p:cNvSpPr>
            <p:nvPr/>
          </p:nvSpPr>
          <p:spPr bwMode="auto">
            <a:xfrm flipH="1" flipV="1">
              <a:off x="5338" y="2008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63" name="Line 921"/>
            <p:cNvSpPr>
              <a:spLocks noChangeAspect="1" noChangeShapeType="1"/>
            </p:cNvSpPr>
            <p:nvPr/>
          </p:nvSpPr>
          <p:spPr bwMode="auto">
            <a:xfrm flipH="1">
              <a:off x="5410" y="2008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64" name="Line 922"/>
            <p:cNvSpPr>
              <a:spLocks noChangeAspect="1" noChangeShapeType="1"/>
            </p:cNvSpPr>
            <p:nvPr/>
          </p:nvSpPr>
          <p:spPr bwMode="auto">
            <a:xfrm flipH="1" flipV="1">
              <a:off x="5410" y="2008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65" name="Line 923"/>
            <p:cNvSpPr>
              <a:spLocks noChangeAspect="1" noChangeShapeType="1"/>
            </p:cNvSpPr>
            <p:nvPr/>
          </p:nvSpPr>
          <p:spPr bwMode="auto">
            <a:xfrm flipH="1">
              <a:off x="5458" y="2008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66" name="Line 924"/>
            <p:cNvSpPr>
              <a:spLocks noChangeAspect="1" noChangeShapeType="1"/>
            </p:cNvSpPr>
            <p:nvPr/>
          </p:nvSpPr>
          <p:spPr bwMode="auto">
            <a:xfrm flipH="1" flipV="1">
              <a:off x="5458" y="2008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67" name="Line 925"/>
            <p:cNvSpPr>
              <a:spLocks noChangeAspect="1" noChangeShapeType="1"/>
            </p:cNvSpPr>
            <p:nvPr/>
          </p:nvSpPr>
          <p:spPr bwMode="auto">
            <a:xfrm flipH="1">
              <a:off x="5514" y="2008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68" name="Line 926"/>
            <p:cNvSpPr>
              <a:spLocks noChangeAspect="1" noChangeShapeType="1"/>
            </p:cNvSpPr>
            <p:nvPr/>
          </p:nvSpPr>
          <p:spPr bwMode="auto">
            <a:xfrm flipH="1" flipV="1">
              <a:off x="5514" y="2008"/>
              <a:ext cx="30" cy="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229600" cy="4525963"/>
          </a:xfrm>
        </p:spPr>
        <p:txBody>
          <a:bodyPr/>
          <a:lstStyle/>
          <a:p>
            <a:r>
              <a:rPr lang="en-US" dirty="0" smtClean="0"/>
              <a:t>Programming a </a:t>
            </a:r>
            <a:r>
              <a:rPr lang="en-US" dirty="0" err="1" smtClean="0"/>
              <a:t>CPLD</a:t>
            </a:r>
            <a:endParaRPr lang="en-US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CPLDs</a:t>
            </a:r>
            <a:r>
              <a:rPr lang="en-US" sz="2400" dirty="0" smtClean="0"/>
              <a:t> have many pins – large ones have &gt; 200</a:t>
            </a:r>
          </a:p>
          <a:p>
            <a:pPr lvl="2"/>
            <a:r>
              <a:rPr lang="en-US" sz="2000" dirty="0" smtClean="0"/>
              <a:t>Removal of </a:t>
            </a:r>
            <a:r>
              <a:rPr lang="en-US" sz="2000" dirty="0" err="1" smtClean="0"/>
              <a:t>CPLD</a:t>
            </a:r>
            <a:r>
              <a:rPr lang="en-US" sz="2000" dirty="0" smtClean="0"/>
              <a:t> from a PCB is difficult without breaking the pins</a:t>
            </a:r>
          </a:p>
          <a:p>
            <a:pPr lvl="2"/>
            <a:r>
              <a:rPr lang="en-US" sz="2000" dirty="0" smtClean="0"/>
              <a:t>Use ISP (in system programming) to program the </a:t>
            </a:r>
            <a:r>
              <a:rPr lang="en-US" sz="2000" dirty="0" err="1" smtClean="0"/>
              <a:t>CPLD</a:t>
            </a:r>
            <a:endParaRPr lang="en-US" sz="2000" dirty="0" smtClean="0"/>
          </a:p>
          <a:p>
            <a:pPr lvl="2"/>
            <a:r>
              <a:rPr lang="en-US" sz="2000" dirty="0" err="1" smtClean="0"/>
              <a:t>JTAG</a:t>
            </a:r>
            <a:r>
              <a:rPr lang="en-US" sz="2000" dirty="0" smtClean="0"/>
              <a:t> (Joint Test Action Group) port used to connect the </a:t>
            </a:r>
            <a:r>
              <a:rPr lang="en-US" sz="2000" dirty="0" err="1" smtClean="0"/>
              <a:t>CPLD</a:t>
            </a:r>
            <a:r>
              <a:rPr lang="en-US" sz="2000" dirty="0" smtClean="0"/>
              <a:t> to a computer</a:t>
            </a:r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8" y="3733800"/>
            <a:ext cx="5376862" cy="2455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CPLD</a:t>
            </a:r>
            <a:endParaRPr lang="en-US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Use a </a:t>
            </a:r>
            <a:r>
              <a:rPr lang="en-US" sz="2400" dirty="0" err="1" smtClean="0"/>
              <a:t>CPLD</a:t>
            </a:r>
            <a:r>
              <a:rPr lang="en-US" sz="2400" dirty="0" smtClean="0"/>
              <a:t> to implement the function</a:t>
            </a:r>
          </a:p>
          <a:p>
            <a:pPr lvl="2"/>
            <a:r>
              <a:rPr lang="en-US" sz="2000" dirty="0" smtClean="0"/>
              <a:t>f =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1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3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6</a:t>
            </a:r>
            <a:r>
              <a:rPr lang="en-US" sz="2000" dirty="0" smtClean="0"/>
              <a:t>' +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1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4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5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6</a:t>
            </a:r>
            <a:r>
              <a:rPr lang="en-US" sz="2000" dirty="0" smtClean="0"/>
              <a:t>' +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2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3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7</a:t>
            </a:r>
            <a:r>
              <a:rPr lang="en-US" sz="2000" dirty="0" smtClean="0"/>
              <a:t> +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2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4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5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7</a:t>
            </a:r>
            <a:endParaRPr lang="en-US" sz="2000" dirty="0" smtClean="0"/>
          </a:p>
          <a:p>
            <a:pPr lvl="1"/>
            <a:endParaRPr lang="en-US" sz="2400" dirty="0" smtClean="0"/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4782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4782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61791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2051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2051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890963" y="44005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389096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40243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40243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42973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42973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44370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44370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47101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47101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48482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48482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3617913" y="51371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3070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34782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32051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40243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34782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3890963" y="5646738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42973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47101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44370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4848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2659063" y="31226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30702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30702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3070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2659063" y="44005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265906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279717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279717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6016625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1" name="Rectangle 43"/>
          <p:cNvSpPr>
            <a:spLocks noChangeArrowheads="1"/>
          </p:cNvSpPr>
          <p:nvPr/>
        </p:nvSpPr>
        <p:spPr bwMode="auto">
          <a:xfrm>
            <a:off x="614997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5715000" y="5824538"/>
            <a:ext cx="4763" cy="127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3" name="Rectangle 45"/>
          <p:cNvSpPr>
            <a:spLocks noChangeArrowheads="1"/>
          </p:cNvSpPr>
          <p:nvPr/>
        </p:nvSpPr>
        <p:spPr bwMode="auto">
          <a:xfrm>
            <a:off x="6016625" y="51371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6562725" y="31226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614997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614997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6191250" y="5824538"/>
            <a:ext cx="4763" cy="127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614997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9" name="Rectangle 51"/>
          <p:cNvSpPr>
            <a:spLocks noChangeArrowheads="1"/>
          </p:cNvSpPr>
          <p:nvPr/>
        </p:nvSpPr>
        <p:spPr bwMode="auto">
          <a:xfrm>
            <a:off x="65627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65627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64230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64230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6016625" y="354806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4" name="Rectangle 56"/>
          <p:cNvSpPr>
            <a:spLocks noChangeArrowheads="1"/>
          </p:cNvSpPr>
          <p:nvPr/>
        </p:nvSpPr>
        <p:spPr bwMode="auto">
          <a:xfrm>
            <a:off x="6016625" y="28860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5" name="Rectangle 57"/>
          <p:cNvSpPr>
            <a:spLocks noChangeArrowheads="1"/>
          </p:cNvSpPr>
          <p:nvPr/>
        </p:nvSpPr>
        <p:spPr bwMode="auto">
          <a:xfrm>
            <a:off x="3617913" y="6024563"/>
            <a:ext cx="12700" cy="6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6" name="Rectangle 58"/>
          <p:cNvSpPr>
            <a:spLocks noChangeArrowheads="1"/>
          </p:cNvSpPr>
          <p:nvPr/>
        </p:nvSpPr>
        <p:spPr bwMode="auto">
          <a:xfrm>
            <a:off x="6016625" y="6024563"/>
            <a:ext cx="12700" cy="6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7" name="Rectangle 59"/>
          <p:cNvSpPr>
            <a:spLocks noChangeArrowheads="1"/>
          </p:cNvSpPr>
          <p:nvPr/>
        </p:nvSpPr>
        <p:spPr bwMode="auto">
          <a:xfrm>
            <a:off x="614997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8" name="Rectangle 60"/>
          <p:cNvSpPr>
            <a:spLocks noChangeArrowheads="1"/>
          </p:cNvSpPr>
          <p:nvPr/>
        </p:nvSpPr>
        <p:spPr bwMode="auto">
          <a:xfrm>
            <a:off x="2659063" y="24923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9" name="Rectangle 61"/>
          <p:cNvSpPr>
            <a:spLocks noChangeArrowheads="1"/>
          </p:cNvSpPr>
          <p:nvPr/>
        </p:nvSpPr>
        <p:spPr bwMode="auto">
          <a:xfrm>
            <a:off x="279717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10" name="Rectangle 62"/>
          <p:cNvSpPr>
            <a:spLocks noChangeArrowheads="1"/>
          </p:cNvSpPr>
          <p:nvPr/>
        </p:nvSpPr>
        <p:spPr bwMode="auto">
          <a:xfrm>
            <a:off x="30702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11" name="Rectangle 63"/>
          <p:cNvSpPr>
            <a:spLocks noChangeArrowheads="1"/>
          </p:cNvSpPr>
          <p:nvPr/>
        </p:nvSpPr>
        <p:spPr bwMode="auto">
          <a:xfrm>
            <a:off x="32051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12" name="Rectangle 64"/>
          <p:cNvSpPr>
            <a:spLocks noChangeArrowheads="1"/>
          </p:cNvSpPr>
          <p:nvPr/>
        </p:nvSpPr>
        <p:spPr bwMode="auto">
          <a:xfrm>
            <a:off x="34782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13" name="Rectangle 65"/>
          <p:cNvSpPr>
            <a:spLocks noChangeArrowheads="1"/>
          </p:cNvSpPr>
          <p:nvPr/>
        </p:nvSpPr>
        <p:spPr bwMode="auto">
          <a:xfrm>
            <a:off x="3890963" y="24923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14" name="Rectangle 66"/>
          <p:cNvSpPr>
            <a:spLocks noChangeArrowheads="1"/>
          </p:cNvSpPr>
          <p:nvPr/>
        </p:nvSpPr>
        <p:spPr bwMode="auto">
          <a:xfrm>
            <a:off x="40243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15" name="Rectangle 67"/>
          <p:cNvSpPr>
            <a:spLocks noChangeArrowheads="1"/>
          </p:cNvSpPr>
          <p:nvPr/>
        </p:nvSpPr>
        <p:spPr bwMode="auto">
          <a:xfrm>
            <a:off x="42973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16" name="Rectangle 68"/>
          <p:cNvSpPr>
            <a:spLocks noChangeArrowheads="1"/>
          </p:cNvSpPr>
          <p:nvPr/>
        </p:nvSpPr>
        <p:spPr bwMode="auto">
          <a:xfrm>
            <a:off x="44370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17" name="Rectangle 69"/>
          <p:cNvSpPr>
            <a:spLocks noChangeArrowheads="1"/>
          </p:cNvSpPr>
          <p:nvPr/>
        </p:nvSpPr>
        <p:spPr bwMode="auto">
          <a:xfrm>
            <a:off x="47101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18" name="Rectangle 70"/>
          <p:cNvSpPr>
            <a:spLocks noChangeArrowheads="1"/>
          </p:cNvSpPr>
          <p:nvPr/>
        </p:nvSpPr>
        <p:spPr bwMode="auto">
          <a:xfrm>
            <a:off x="48482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19" name="Rectangle 71"/>
          <p:cNvSpPr>
            <a:spLocks noChangeArrowheads="1"/>
          </p:cNvSpPr>
          <p:nvPr/>
        </p:nvSpPr>
        <p:spPr bwMode="auto">
          <a:xfrm>
            <a:off x="64230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20" name="Rectangle 72"/>
          <p:cNvSpPr>
            <a:spLocks noChangeArrowheads="1"/>
          </p:cNvSpPr>
          <p:nvPr/>
        </p:nvSpPr>
        <p:spPr bwMode="auto">
          <a:xfrm>
            <a:off x="65627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721" name="Picture 73" descr="fig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838" y="2743200"/>
            <a:ext cx="7294562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/>
          </a:bodyPr>
          <a:lstStyle/>
          <a:p>
            <a:r>
              <a:rPr lang="en-US" smtClean="0"/>
              <a:t>FPGA</a:t>
            </a:r>
          </a:p>
          <a:p>
            <a:pPr lvl="1"/>
            <a:endParaRPr lang="en-US" sz="2400" smtClean="0"/>
          </a:p>
          <a:p>
            <a:pPr lvl="1"/>
            <a:r>
              <a:rPr lang="en-US" sz="2400" smtClean="0"/>
              <a:t>SPLDs and CPLDs are relatively small and useful for simple logic devices</a:t>
            </a:r>
          </a:p>
          <a:p>
            <a:pPr lvl="2"/>
            <a:r>
              <a:rPr lang="en-US" sz="2000" smtClean="0"/>
              <a:t>Up to about 20000 gates</a:t>
            </a:r>
          </a:p>
          <a:p>
            <a:pPr lvl="1"/>
            <a:endParaRPr lang="en-US" sz="2400" smtClean="0"/>
          </a:p>
          <a:p>
            <a:pPr lvl="1"/>
            <a:r>
              <a:rPr lang="en-US" sz="2400" smtClean="0"/>
              <a:t>Field Programmable Gate Arrays (FPGA) can handle larger circuits</a:t>
            </a:r>
          </a:p>
          <a:p>
            <a:pPr lvl="2"/>
            <a:r>
              <a:rPr lang="en-US" sz="2000" smtClean="0"/>
              <a:t>No AND/OR planes</a:t>
            </a:r>
          </a:p>
          <a:p>
            <a:pPr lvl="2"/>
            <a:r>
              <a:rPr lang="en-US" sz="2000" smtClean="0"/>
              <a:t>Provide logic blocks, I/O blocks, and interconnection wires and switches</a:t>
            </a:r>
          </a:p>
          <a:p>
            <a:pPr lvl="2"/>
            <a:endParaRPr lang="en-US" sz="2000" smtClean="0"/>
          </a:p>
          <a:p>
            <a:pPr lvl="2"/>
            <a:r>
              <a:rPr lang="en-US" sz="2000" smtClean="0"/>
              <a:t>Logic blocks provide functionality</a:t>
            </a:r>
          </a:p>
          <a:p>
            <a:pPr lvl="2"/>
            <a:r>
              <a:rPr lang="en-US" sz="2000" smtClean="0"/>
              <a:t>Interconnection switches allow logic blocks to be connected to each other and to the I/O pins</a:t>
            </a:r>
          </a:p>
        </p:txBody>
      </p:sp>
      <p:sp>
        <p:nvSpPr>
          <p:cNvPr id="28675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r>
              <a:rPr lang="en-US" dirty="0" smtClean="0"/>
              <a:t>Structure of an FPGA</a:t>
            </a:r>
          </a:p>
          <a:p>
            <a:pPr lvl="1"/>
            <a:endParaRPr lang="en-US" sz="2400" dirty="0" smtClean="0"/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Rectangle 386"/>
          <p:cNvSpPr>
            <a:spLocks noChangeArrowheads="1"/>
          </p:cNvSpPr>
          <p:nvPr/>
        </p:nvSpPr>
        <p:spPr bwMode="auto">
          <a:xfrm>
            <a:off x="389096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Rectangle 501"/>
          <p:cNvSpPr>
            <a:spLocks noChangeArrowheads="1"/>
          </p:cNvSpPr>
          <p:nvPr/>
        </p:nvSpPr>
        <p:spPr bwMode="auto">
          <a:xfrm>
            <a:off x="3890963" y="5646738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Rectangle 586"/>
          <p:cNvSpPr>
            <a:spLocks noChangeArrowheads="1"/>
          </p:cNvSpPr>
          <p:nvPr/>
        </p:nvSpPr>
        <p:spPr bwMode="auto">
          <a:xfrm>
            <a:off x="2659063" y="31226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Rectangle 689"/>
          <p:cNvSpPr>
            <a:spLocks noChangeArrowheads="1"/>
          </p:cNvSpPr>
          <p:nvPr/>
        </p:nvSpPr>
        <p:spPr bwMode="auto">
          <a:xfrm>
            <a:off x="2659063" y="44005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Rectangle 824"/>
          <p:cNvSpPr>
            <a:spLocks noChangeArrowheads="1"/>
          </p:cNvSpPr>
          <p:nvPr/>
        </p:nvSpPr>
        <p:spPr bwMode="auto">
          <a:xfrm>
            <a:off x="6191250" y="5824538"/>
            <a:ext cx="4763" cy="127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Rectangle 941"/>
          <p:cNvSpPr>
            <a:spLocks noChangeArrowheads="1"/>
          </p:cNvSpPr>
          <p:nvPr/>
        </p:nvSpPr>
        <p:spPr bwMode="auto">
          <a:xfrm>
            <a:off x="6016625" y="28860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Rectangle 1033"/>
          <p:cNvSpPr>
            <a:spLocks noChangeArrowheads="1"/>
          </p:cNvSpPr>
          <p:nvPr/>
        </p:nvSpPr>
        <p:spPr bwMode="auto">
          <a:xfrm>
            <a:off x="3890963" y="24923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Rectangle 27"/>
          <p:cNvSpPr>
            <a:spLocks noChangeArrowheads="1"/>
          </p:cNvSpPr>
          <p:nvPr/>
        </p:nvSpPr>
        <p:spPr bwMode="auto">
          <a:xfrm>
            <a:off x="3940175" y="2219325"/>
            <a:ext cx="4763" cy="1428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Rectangle 86"/>
          <p:cNvSpPr>
            <a:spLocks noChangeArrowheads="1"/>
          </p:cNvSpPr>
          <p:nvPr/>
        </p:nvSpPr>
        <p:spPr bwMode="auto">
          <a:xfrm>
            <a:off x="3940175" y="2936875"/>
            <a:ext cx="4763" cy="1428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Rectangle 191"/>
          <p:cNvSpPr>
            <a:spLocks noChangeArrowheads="1"/>
          </p:cNvSpPr>
          <p:nvPr/>
        </p:nvSpPr>
        <p:spPr bwMode="auto">
          <a:xfrm>
            <a:off x="3981450" y="2978150"/>
            <a:ext cx="12700" cy="47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Rectangle 236"/>
          <p:cNvSpPr>
            <a:spLocks noChangeArrowheads="1"/>
          </p:cNvSpPr>
          <p:nvPr/>
        </p:nvSpPr>
        <p:spPr bwMode="auto">
          <a:xfrm>
            <a:off x="3940175" y="3346450"/>
            <a:ext cx="4763" cy="127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Rectangle 280"/>
          <p:cNvSpPr>
            <a:spLocks noChangeArrowheads="1"/>
          </p:cNvSpPr>
          <p:nvPr/>
        </p:nvSpPr>
        <p:spPr bwMode="auto">
          <a:xfrm>
            <a:off x="3940175" y="4064000"/>
            <a:ext cx="4763" cy="1428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Rectangle 470"/>
          <p:cNvSpPr>
            <a:spLocks noChangeArrowheads="1"/>
          </p:cNvSpPr>
          <p:nvPr/>
        </p:nvSpPr>
        <p:spPr bwMode="auto">
          <a:xfrm>
            <a:off x="3940175" y="5684838"/>
            <a:ext cx="4763" cy="127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Rectangle 517"/>
          <p:cNvSpPr>
            <a:spLocks noChangeArrowheads="1"/>
          </p:cNvSpPr>
          <p:nvPr/>
        </p:nvSpPr>
        <p:spPr bwMode="auto">
          <a:xfrm>
            <a:off x="3940175" y="5822950"/>
            <a:ext cx="4763" cy="1428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Rectangle 522"/>
          <p:cNvSpPr>
            <a:spLocks noChangeArrowheads="1"/>
          </p:cNvSpPr>
          <p:nvPr/>
        </p:nvSpPr>
        <p:spPr bwMode="auto">
          <a:xfrm>
            <a:off x="5106988" y="5822950"/>
            <a:ext cx="4762" cy="1428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Rectangle 574"/>
          <p:cNvSpPr>
            <a:spLocks noChangeArrowheads="1"/>
          </p:cNvSpPr>
          <p:nvPr/>
        </p:nvSpPr>
        <p:spPr bwMode="auto">
          <a:xfrm>
            <a:off x="3189288" y="2708275"/>
            <a:ext cx="14287" cy="31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Rectangle 644"/>
          <p:cNvSpPr>
            <a:spLocks noChangeArrowheads="1"/>
          </p:cNvSpPr>
          <p:nvPr/>
        </p:nvSpPr>
        <p:spPr bwMode="auto">
          <a:xfrm>
            <a:off x="2749550" y="5410200"/>
            <a:ext cx="12700" cy="47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Rectangle 729"/>
          <p:cNvSpPr>
            <a:spLocks noChangeArrowheads="1"/>
          </p:cNvSpPr>
          <p:nvPr/>
        </p:nvSpPr>
        <p:spPr bwMode="auto">
          <a:xfrm>
            <a:off x="6269038" y="2708275"/>
            <a:ext cx="14287" cy="31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Rectangle 745"/>
          <p:cNvSpPr>
            <a:spLocks noChangeArrowheads="1"/>
          </p:cNvSpPr>
          <p:nvPr/>
        </p:nvSpPr>
        <p:spPr bwMode="auto">
          <a:xfrm>
            <a:off x="5834063" y="3321050"/>
            <a:ext cx="4762" cy="127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Rectangle 780"/>
          <p:cNvSpPr>
            <a:spLocks noChangeArrowheads="1"/>
          </p:cNvSpPr>
          <p:nvPr/>
        </p:nvSpPr>
        <p:spPr bwMode="auto">
          <a:xfrm>
            <a:off x="6269038" y="2708275"/>
            <a:ext cx="14287" cy="31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Rectangle 782"/>
          <p:cNvSpPr>
            <a:spLocks noChangeArrowheads="1"/>
          </p:cNvSpPr>
          <p:nvPr/>
        </p:nvSpPr>
        <p:spPr bwMode="auto">
          <a:xfrm>
            <a:off x="6310313" y="2760663"/>
            <a:ext cx="4762" cy="142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Rectangle 785"/>
          <p:cNvSpPr>
            <a:spLocks noChangeArrowheads="1"/>
          </p:cNvSpPr>
          <p:nvPr/>
        </p:nvSpPr>
        <p:spPr bwMode="auto">
          <a:xfrm>
            <a:off x="6310313" y="2468563"/>
            <a:ext cx="4762" cy="142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Rectangle 787"/>
          <p:cNvSpPr>
            <a:spLocks noChangeArrowheads="1"/>
          </p:cNvSpPr>
          <p:nvPr/>
        </p:nvSpPr>
        <p:spPr bwMode="auto">
          <a:xfrm>
            <a:off x="6310313" y="2894013"/>
            <a:ext cx="4762" cy="142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Rectangle 790"/>
          <p:cNvSpPr>
            <a:spLocks noChangeArrowheads="1"/>
          </p:cNvSpPr>
          <p:nvPr/>
        </p:nvSpPr>
        <p:spPr bwMode="auto">
          <a:xfrm>
            <a:off x="6310313" y="3186113"/>
            <a:ext cx="4762" cy="142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6" name="Rectangle 801"/>
          <p:cNvSpPr>
            <a:spLocks noChangeArrowheads="1"/>
          </p:cNvSpPr>
          <p:nvPr/>
        </p:nvSpPr>
        <p:spPr bwMode="auto">
          <a:xfrm>
            <a:off x="6310313" y="3611563"/>
            <a:ext cx="4762" cy="15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7" name="Rectangle 804"/>
          <p:cNvSpPr>
            <a:spLocks noChangeArrowheads="1"/>
          </p:cNvSpPr>
          <p:nvPr/>
        </p:nvSpPr>
        <p:spPr bwMode="auto">
          <a:xfrm>
            <a:off x="6310313" y="3321050"/>
            <a:ext cx="4762" cy="127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8" name="Rectangle 806"/>
          <p:cNvSpPr>
            <a:spLocks noChangeArrowheads="1"/>
          </p:cNvSpPr>
          <p:nvPr/>
        </p:nvSpPr>
        <p:spPr bwMode="auto">
          <a:xfrm>
            <a:off x="6310313" y="3746500"/>
            <a:ext cx="4762" cy="1428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9" name="Rectangle 809"/>
          <p:cNvSpPr>
            <a:spLocks noChangeArrowheads="1"/>
          </p:cNvSpPr>
          <p:nvPr/>
        </p:nvSpPr>
        <p:spPr bwMode="auto">
          <a:xfrm>
            <a:off x="6310313" y="4038600"/>
            <a:ext cx="4762" cy="1428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0" name="Rectangle 817"/>
          <p:cNvSpPr>
            <a:spLocks noChangeArrowheads="1"/>
          </p:cNvSpPr>
          <p:nvPr/>
        </p:nvSpPr>
        <p:spPr bwMode="auto">
          <a:xfrm>
            <a:off x="6310313" y="5232400"/>
            <a:ext cx="4762" cy="1428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1" name="Rectangle 821"/>
          <p:cNvSpPr>
            <a:spLocks noChangeArrowheads="1"/>
          </p:cNvSpPr>
          <p:nvPr/>
        </p:nvSpPr>
        <p:spPr bwMode="auto">
          <a:xfrm>
            <a:off x="6310313" y="5372100"/>
            <a:ext cx="4762" cy="1428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2" name="Rectangle 833"/>
          <p:cNvSpPr>
            <a:spLocks noChangeArrowheads="1"/>
          </p:cNvSpPr>
          <p:nvPr/>
        </p:nvSpPr>
        <p:spPr bwMode="auto">
          <a:xfrm>
            <a:off x="6653213" y="5410200"/>
            <a:ext cx="14287" cy="47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3" name="Rectangle 960"/>
          <p:cNvSpPr>
            <a:spLocks noChangeArrowheads="1"/>
          </p:cNvSpPr>
          <p:nvPr/>
        </p:nvSpPr>
        <p:spPr bwMode="auto">
          <a:xfrm>
            <a:off x="2778125" y="5859463"/>
            <a:ext cx="12700" cy="63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4" name="Rectangle 961"/>
          <p:cNvSpPr>
            <a:spLocks noChangeArrowheads="1"/>
          </p:cNvSpPr>
          <p:nvPr/>
        </p:nvSpPr>
        <p:spPr bwMode="auto">
          <a:xfrm>
            <a:off x="2778125" y="6134100"/>
            <a:ext cx="12700" cy="47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5" name="Rectangle 963"/>
          <p:cNvSpPr>
            <a:spLocks noChangeArrowheads="1"/>
          </p:cNvSpPr>
          <p:nvPr/>
        </p:nvSpPr>
        <p:spPr bwMode="auto">
          <a:xfrm>
            <a:off x="2916238" y="5859463"/>
            <a:ext cx="14287" cy="63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6" name="Rectangle 964"/>
          <p:cNvSpPr>
            <a:spLocks noChangeArrowheads="1"/>
          </p:cNvSpPr>
          <p:nvPr/>
        </p:nvSpPr>
        <p:spPr bwMode="auto">
          <a:xfrm>
            <a:off x="2916238" y="6134100"/>
            <a:ext cx="14287" cy="47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7" name="Rectangle 966"/>
          <p:cNvSpPr>
            <a:spLocks noChangeArrowheads="1"/>
          </p:cNvSpPr>
          <p:nvPr/>
        </p:nvSpPr>
        <p:spPr bwMode="auto">
          <a:xfrm>
            <a:off x="3189288" y="5859463"/>
            <a:ext cx="14287" cy="63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8" name="Rectangle 967"/>
          <p:cNvSpPr>
            <a:spLocks noChangeArrowheads="1"/>
          </p:cNvSpPr>
          <p:nvPr/>
        </p:nvSpPr>
        <p:spPr bwMode="auto">
          <a:xfrm>
            <a:off x="3189288" y="6134100"/>
            <a:ext cx="14287" cy="47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9" name="Rectangle 969"/>
          <p:cNvSpPr>
            <a:spLocks noChangeArrowheads="1"/>
          </p:cNvSpPr>
          <p:nvPr/>
        </p:nvSpPr>
        <p:spPr bwMode="auto">
          <a:xfrm>
            <a:off x="3324225" y="5859463"/>
            <a:ext cx="14288" cy="63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0" name="Rectangle 970"/>
          <p:cNvSpPr>
            <a:spLocks noChangeArrowheads="1"/>
          </p:cNvSpPr>
          <p:nvPr/>
        </p:nvSpPr>
        <p:spPr bwMode="auto">
          <a:xfrm>
            <a:off x="3324225" y="6134100"/>
            <a:ext cx="14288" cy="47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1" name="Rectangle 972"/>
          <p:cNvSpPr>
            <a:spLocks noChangeArrowheads="1"/>
          </p:cNvSpPr>
          <p:nvPr/>
        </p:nvSpPr>
        <p:spPr bwMode="auto">
          <a:xfrm>
            <a:off x="3597275" y="5859463"/>
            <a:ext cx="14288" cy="63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2" name="Rectangle 973"/>
          <p:cNvSpPr>
            <a:spLocks noChangeArrowheads="1"/>
          </p:cNvSpPr>
          <p:nvPr/>
        </p:nvSpPr>
        <p:spPr bwMode="auto">
          <a:xfrm>
            <a:off x="3597275" y="6134100"/>
            <a:ext cx="14288" cy="47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3" name="Rectangle 977"/>
          <p:cNvSpPr>
            <a:spLocks noChangeArrowheads="1"/>
          </p:cNvSpPr>
          <p:nvPr/>
        </p:nvSpPr>
        <p:spPr bwMode="auto">
          <a:xfrm>
            <a:off x="4010025" y="5859463"/>
            <a:ext cx="12700" cy="63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4" name="Rectangle 978"/>
          <p:cNvSpPr>
            <a:spLocks noChangeArrowheads="1"/>
          </p:cNvSpPr>
          <p:nvPr/>
        </p:nvSpPr>
        <p:spPr bwMode="auto">
          <a:xfrm>
            <a:off x="4010025" y="6134100"/>
            <a:ext cx="12700" cy="47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5" name="Rectangle 980"/>
          <p:cNvSpPr>
            <a:spLocks noChangeArrowheads="1"/>
          </p:cNvSpPr>
          <p:nvPr/>
        </p:nvSpPr>
        <p:spPr bwMode="auto">
          <a:xfrm>
            <a:off x="4143375" y="5859463"/>
            <a:ext cx="14288" cy="63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6" name="Rectangle 981"/>
          <p:cNvSpPr>
            <a:spLocks noChangeArrowheads="1"/>
          </p:cNvSpPr>
          <p:nvPr/>
        </p:nvSpPr>
        <p:spPr bwMode="auto">
          <a:xfrm>
            <a:off x="4143375" y="6134100"/>
            <a:ext cx="14288" cy="47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7" name="Rectangle 983"/>
          <p:cNvSpPr>
            <a:spLocks noChangeArrowheads="1"/>
          </p:cNvSpPr>
          <p:nvPr/>
        </p:nvSpPr>
        <p:spPr bwMode="auto">
          <a:xfrm>
            <a:off x="4416425" y="5859463"/>
            <a:ext cx="14288" cy="63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8" name="Rectangle 984"/>
          <p:cNvSpPr>
            <a:spLocks noChangeArrowheads="1"/>
          </p:cNvSpPr>
          <p:nvPr/>
        </p:nvSpPr>
        <p:spPr bwMode="auto">
          <a:xfrm>
            <a:off x="4416425" y="6134100"/>
            <a:ext cx="14288" cy="47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9" name="Rectangle 986"/>
          <p:cNvSpPr>
            <a:spLocks noChangeArrowheads="1"/>
          </p:cNvSpPr>
          <p:nvPr/>
        </p:nvSpPr>
        <p:spPr bwMode="auto">
          <a:xfrm>
            <a:off x="4556125" y="5859463"/>
            <a:ext cx="14288" cy="63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0" name="Rectangle 987"/>
          <p:cNvSpPr>
            <a:spLocks noChangeArrowheads="1"/>
          </p:cNvSpPr>
          <p:nvPr/>
        </p:nvSpPr>
        <p:spPr bwMode="auto">
          <a:xfrm>
            <a:off x="4556125" y="6134100"/>
            <a:ext cx="14288" cy="47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1" name="Rectangle 989"/>
          <p:cNvSpPr>
            <a:spLocks noChangeArrowheads="1"/>
          </p:cNvSpPr>
          <p:nvPr/>
        </p:nvSpPr>
        <p:spPr bwMode="auto">
          <a:xfrm>
            <a:off x="4829175" y="5859463"/>
            <a:ext cx="14288" cy="63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2" name="Rectangle 990"/>
          <p:cNvSpPr>
            <a:spLocks noChangeArrowheads="1"/>
          </p:cNvSpPr>
          <p:nvPr/>
        </p:nvSpPr>
        <p:spPr bwMode="auto">
          <a:xfrm>
            <a:off x="4829175" y="6134100"/>
            <a:ext cx="14288" cy="47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3" name="Rectangle 992"/>
          <p:cNvSpPr>
            <a:spLocks noChangeArrowheads="1"/>
          </p:cNvSpPr>
          <p:nvPr/>
        </p:nvSpPr>
        <p:spPr bwMode="auto">
          <a:xfrm>
            <a:off x="4967288" y="5859463"/>
            <a:ext cx="14287" cy="63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4" name="Rectangle 993"/>
          <p:cNvSpPr>
            <a:spLocks noChangeArrowheads="1"/>
          </p:cNvSpPr>
          <p:nvPr/>
        </p:nvSpPr>
        <p:spPr bwMode="auto">
          <a:xfrm>
            <a:off x="4967288" y="6134100"/>
            <a:ext cx="14287" cy="47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5" name="Rectangle 997"/>
          <p:cNvSpPr>
            <a:spLocks noChangeArrowheads="1"/>
          </p:cNvSpPr>
          <p:nvPr/>
        </p:nvSpPr>
        <p:spPr bwMode="auto">
          <a:xfrm>
            <a:off x="6269038" y="6134100"/>
            <a:ext cx="14287" cy="47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6" name="Rectangle 999"/>
          <p:cNvSpPr>
            <a:spLocks noChangeArrowheads="1"/>
          </p:cNvSpPr>
          <p:nvPr/>
        </p:nvSpPr>
        <p:spPr bwMode="auto">
          <a:xfrm>
            <a:off x="6542088" y="5859463"/>
            <a:ext cx="14287" cy="63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7" name="Rectangle 1000"/>
          <p:cNvSpPr>
            <a:spLocks noChangeArrowheads="1"/>
          </p:cNvSpPr>
          <p:nvPr/>
        </p:nvSpPr>
        <p:spPr bwMode="auto">
          <a:xfrm>
            <a:off x="6542088" y="6134100"/>
            <a:ext cx="14287" cy="47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8" name="Rectangle 1003"/>
          <p:cNvSpPr>
            <a:spLocks noChangeArrowheads="1"/>
          </p:cNvSpPr>
          <p:nvPr/>
        </p:nvSpPr>
        <p:spPr bwMode="auto">
          <a:xfrm>
            <a:off x="6681788" y="6134100"/>
            <a:ext cx="14287" cy="47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62"/>
          <p:cNvGrpSpPr>
            <a:grpSpLocks/>
          </p:cNvGrpSpPr>
          <p:nvPr/>
        </p:nvGrpSpPr>
        <p:grpSpPr bwMode="auto">
          <a:xfrm>
            <a:off x="1524000" y="1676400"/>
            <a:ext cx="5791200" cy="4787900"/>
            <a:chOff x="960" y="1056"/>
            <a:chExt cx="3648" cy="3016"/>
          </a:xfrm>
        </p:grpSpPr>
        <p:sp>
          <p:nvSpPr>
            <p:cNvPr id="29762" name="Rectangle 377"/>
            <p:cNvSpPr>
              <a:spLocks noChangeArrowheads="1"/>
            </p:cNvSpPr>
            <p:nvPr/>
          </p:nvSpPr>
          <p:spPr bwMode="auto">
            <a:xfrm>
              <a:off x="2191" y="2772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Rectangle 378"/>
            <p:cNvSpPr>
              <a:spLocks noChangeArrowheads="1"/>
            </p:cNvSpPr>
            <p:nvPr/>
          </p:nvSpPr>
          <p:spPr bwMode="auto">
            <a:xfrm>
              <a:off x="2191" y="2935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Rectangle 380"/>
            <p:cNvSpPr>
              <a:spLocks noChangeArrowheads="1"/>
            </p:cNvSpPr>
            <p:nvPr/>
          </p:nvSpPr>
          <p:spPr bwMode="auto">
            <a:xfrm>
              <a:off x="2279" y="2935"/>
              <a:ext cx="8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Rectangle 382"/>
            <p:cNvSpPr>
              <a:spLocks noChangeArrowheads="1"/>
            </p:cNvSpPr>
            <p:nvPr/>
          </p:nvSpPr>
          <p:spPr bwMode="auto">
            <a:xfrm>
              <a:off x="2019" y="2772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Rectangle 383"/>
            <p:cNvSpPr>
              <a:spLocks noChangeArrowheads="1"/>
            </p:cNvSpPr>
            <p:nvPr/>
          </p:nvSpPr>
          <p:spPr bwMode="auto">
            <a:xfrm>
              <a:off x="2019" y="2935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Rectangle 385"/>
            <p:cNvSpPr>
              <a:spLocks noChangeArrowheads="1"/>
            </p:cNvSpPr>
            <p:nvPr/>
          </p:nvSpPr>
          <p:spPr bwMode="auto">
            <a:xfrm>
              <a:off x="2451" y="2772"/>
              <a:ext cx="8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Rectangle 388"/>
            <p:cNvSpPr>
              <a:spLocks noChangeArrowheads="1"/>
            </p:cNvSpPr>
            <p:nvPr/>
          </p:nvSpPr>
          <p:spPr bwMode="auto">
            <a:xfrm>
              <a:off x="2535" y="2772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Rectangle 389"/>
            <p:cNvSpPr>
              <a:spLocks noChangeArrowheads="1"/>
            </p:cNvSpPr>
            <p:nvPr/>
          </p:nvSpPr>
          <p:spPr bwMode="auto">
            <a:xfrm>
              <a:off x="2535" y="2935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Rectangle 391"/>
            <p:cNvSpPr>
              <a:spLocks noChangeArrowheads="1"/>
            </p:cNvSpPr>
            <p:nvPr/>
          </p:nvSpPr>
          <p:spPr bwMode="auto">
            <a:xfrm>
              <a:off x="2707" y="2772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Rectangle 392"/>
            <p:cNvSpPr>
              <a:spLocks noChangeArrowheads="1"/>
            </p:cNvSpPr>
            <p:nvPr/>
          </p:nvSpPr>
          <p:spPr bwMode="auto">
            <a:xfrm>
              <a:off x="2707" y="2935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Rectangle 394"/>
            <p:cNvSpPr>
              <a:spLocks noChangeArrowheads="1"/>
            </p:cNvSpPr>
            <p:nvPr/>
          </p:nvSpPr>
          <p:spPr bwMode="auto">
            <a:xfrm>
              <a:off x="2795" y="2772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Rectangle 395"/>
            <p:cNvSpPr>
              <a:spLocks noChangeArrowheads="1"/>
            </p:cNvSpPr>
            <p:nvPr/>
          </p:nvSpPr>
          <p:spPr bwMode="auto">
            <a:xfrm>
              <a:off x="2795" y="2935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Rectangle 397"/>
            <p:cNvSpPr>
              <a:spLocks noChangeArrowheads="1"/>
            </p:cNvSpPr>
            <p:nvPr/>
          </p:nvSpPr>
          <p:spPr bwMode="auto">
            <a:xfrm>
              <a:off x="2967" y="2772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Rectangle 398"/>
            <p:cNvSpPr>
              <a:spLocks noChangeArrowheads="1"/>
            </p:cNvSpPr>
            <p:nvPr/>
          </p:nvSpPr>
          <p:spPr bwMode="auto">
            <a:xfrm>
              <a:off x="2967" y="2935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Rectangle 400"/>
            <p:cNvSpPr>
              <a:spLocks noChangeArrowheads="1"/>
            </p:cNvSpPr>
            <p:nvPr/>
          </p:nvSpPr>
          <p:spPr bwMode="auto">
            <a:xfrm>
              <a:off x="3054" y="2772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Rectangle 401"/>
            <p:cNvSpPr>
              <a:spLocks noChangeArrowheads="1"/>
            </p:cNvSpPr>
            <p:nvPr/>
          </p:nvSpPr>
          <p:spPr bwMode="auto">
            <a:xfrm>
              <a:off x="3054" y="2935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Rectangle 444"/>
            <p:cNvSpPr>
              <a:spLocks noChangeArrowheads="1"/>
            </p:cNvSpPr>
            <p:nvPr/>
          </p:nvSpPr>
          <p:spPr bwMode="auto">
            <a:xfrm>
              <a:off x="2279" y="3236"/>
              <a:ext cx="8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Rectangle 485"/>
            <p:cNvSpPr>
              <a:spLocks noChangeArrowheads="1"/>
            </p:cNvSpPr>
            <p:nvPr/>
          </p:nvSpPr>
          <p:spPr bwMode="auto">
            <a:xfrm>
              <a:off x="1934" y="3557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Rectangle 488"/>
            <p:cNvSpPr>
              <a:spLocks noChangeArrowheads="1"/>
            </p:cNvSpPr>
            <p:nvPr/>
          </p:nvSpPr>
          <p:spPr bwMode="auto">
            <a:xfrm>
              <a:off x="2191" y="3557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Rectangle 490"/>
            <p:cNvSpPr>
              <a:spLocks noChangeArrowheads="1"/>
            </p:cNvSpPr>
            <p:nvPr/>
          </p:nvSpPr>
          <p:spPr bwMode="auto">
            <a:xfrm>
              <a:off x="2019" y="3557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Rectangle 496"/>
            <p:cNvSpPr>
              <a:spLocks noChangeArrowheads="1"/>
            </p:cNvSpPr>
            <p:nvPr/>
          </p:nvSpPr>
          <p:spPr bwMode="auto">
            <a:xfrm>
              <a:off x="2535" y="3557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Rectangle 498"/>
            <p:cNvSpPr>
              <a:spLocks noChangeArrowheads="1"/>
            </p:cNvSpPr>
            <p:nvPr/>
          </p:nvSpPr>
          <p:spPr bwMode="auto">
            <a:xfrm>
              <a:off x="2191" y="3557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Rectangle 503"/>
            <p:cNvSpPr>
              <a:spLocks noChangeArrowheads="1"/>
            </p:cNvSpPr>
            <p:nvPr/>
          </p:nvSpPr>
          <p:spPr bwMode="auto">
            <a:xfrm>
              <a:off x="2707" y="3557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Rectangle 506"/>
            <p:cNvSpPr>
              <a:spLocks noChangeArrowheads="1"/>
            </p:cNvSpPr>
            <p:nvPr/>
          </p:nvSpPr>
          <p:spPr bwMode="auto">
            <a:xfrm>
              <a:off x="2967" y="3557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Rectangle 508"/>
            <p:cNvSpPr>
              <a:spLocks noChangeArrowheads="1"/>
            </p:cNvSpPr>
            <p:nvPr/>
          </p:nvSpPr>
          <p:spPr bwMode="auto">
            <a:xfrm>
              <a:off x="2795" y="3557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Rectangle 511"/>
            <p:cNvSpPr>
              <a:spLocks noChangeArrowheads="1"/>
            </p:cNvSpPr>
            <p:nvPr/>
          </p:nvSpPr>
          <p:spPr bwMode="auto">
            <a:xfrm>
              <a:off x="3054" y="3557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Rectangle 608"/>
            <p:cNvSpPr>
              <a:spLocks noChangeArrowheads="1"/>
            </p:cNvSpPr>
            <p:nvPr/>
          </p:nvSpPr>
          <p:spPr bwMode="auto">
            <a:xfrm>
              <a:off x="1934" y="2772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Rectangle 609"/>
            <p:cNvSpPr>
              <a:spLocks noChangeArrowheads="1"/>
            </p:cNvSpPr>
            <p:nvPr/>
          </p:nvSpPr>
          <p:spPr bwMode="auto">
            <a:xfrm>
              <a:off x="1934" y="2935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Rectangle 647"/>
            <p:cNvSpPr>
              <a:spLocks noChangeArrowheads="1"/>
            </p:cNvSpPr>
            <p:nvPr/>
          </p:nvSpPr>
          <p:spPr bwMode="auto">
            <a:xfrm>
              <a:off x="1934" y="3557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Rectangle 690"/>
            <p:cNvSpPr>
              <a:spLocks noChangeArrowheads="1"/>
            </p:cNvSpPr>
            <p:nvPr/>
          </p:nvSpPr>
          <p:spPr bwMode="auto">
            <a:xfrm>
              <a:off x="1675" y="2935"/>
              <a:ext cx="8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Rectangle 692"/>
            <p:cNvSpPr>
              <a:spLocks noChangeArrowheads="1"/>
            </p:cNvSpPr>
            <p:nvPr/>
          </p:nvSpPr>
          <p:spPr bwMode="auto">
            <a:xfrm>
              <a:off x="1762" y="2772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3" name="Rectangle 693"/>
            <p:cNvSpPr>
              <a:spLocks noChangeArrowheads="1"/>
            </p:cNvSpPr>
            <p:nvPr/>
          </p:nvSpPr>
          <p:spPr bwMode="auto">
            <a:xfrm>
              <a:off x="1762" y="2935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Rectangle 763"/>
            <p:cNvSpPr>
              <a:spLocks noChangeArrowheads="1"/>
            </p:cNvSpPr>
            <p:nvPr/>
          </p:nvSpPr>
          <p:spPr bwMode="auto">
            <a:xfrm>
              <a:off x="3790" y="2935"/>
              <a:ext cx="8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Rectangle 771"/>
            <p:cNvSpPr>
              <a:spLocks noChangeArrowheads="1"/>
            </p:cNvSpPr>
            <p:nvPr/>
          </p:nvSpPr>
          <p:spPr bwMode="auto">
            <a:xfrm>
              <a:off x="3874" y="3557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Rectangle 773"/>
            <p:cNvSpPr>
              <a:spLocks noChangeArrowheads="1"/>
            </p:cNvSpPr>
            <p:nvPr/>
          </p:nvSpPr>
          <p:spPr bwMode="auto">
            <a:xfrm>
              <a:off x="3600" y="3669"/>
              <a:ext cx="3" cy="8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Rectangle 775"/>
            <p:cNvSpPr>
              <a:spLocks noChangeArrowheads="1"/>
            </p:cNvSpPr>
            <p:nvPr/>
          </p:nvSpPr>
          <p:spPr bwMode="auto">
            <a:xfrm>
              <a:off x="3790" y="3236"/>
              <a:ext cx="8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Rectangle 792"/>
            <p:cNvSpPr>
              <a:spLocks noChangeArrowheads="1"/>
            </p:cNvSpPr>
            <p:nvPr/>
          </p:nvSpPr>
          <p:spPr bwMode="auto">
            <a:xfrm>
              <a:off x="4134" y="1967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Rectangle 814"/>
            <p:cNvSpPr>
              <a:spLocks noChangeArrowheads="1"/>
            </p:cNvSpPr>
            <p:nvPr/>
          </p:nvSpPr>
          <p:spPr bwMode="auto">
            <a:xfrm>
              <a:off x="3874" y="2772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Rectangle 815"/>
            <p:cNvSpPr>
              <a:spLocks noChangeArrowheads="1"/>
            </p:cNvSpPr>
            <p:nvPr/>
          </p:nvSpPr>
          <p:spPr bwMode="auto">
            <a:xfrm>
              <a:off x="3874" y="2935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Rectangle 836"/>
            <p:cNvSpPr>
              <a:spLocks noChangeArrowheads="1"/>
            </p:cNvSpPr>
            <p:nvPr/>
          </p:nvSpPr>
          <p:spPr bwMode="auto">
            <a:xfrm>
              <a:off x="3874" y="3557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Rectangle 886"/>
            <p:cNvSpPr>
              <a:spLocks noChangeArrowheads="1"/>
            </p:cNvSpPr>
            <p:nvPr/>
          </p:nvSpPr>
          <p:spPr bwMode="auto">
            <a:xfrm>
              <a:off x="4134" y="2772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Rectangle 887"/>
            <p:cNvSpPr>
              <a:spLocks noChangeArrowheads="1"/>
            </p:cNvSpPr>
            <p:nvPr/>
          </p:nvSpPr>
          <p:spPr bwMode="auto">
            <a:xfrm>
              <a:off x="4134" y="2935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Rectangle 889"/>
            <p:cNvSpPr>
              <a:spLocks noChangeArrowheads="1"/>
            </p:cNvSpPr>
            <p:nvPr/>
          </p:nvSpPr>
          <p:spPr bwMode="auto">
            <a:xfrm>
              <a:off x="4046" y="2772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Rectangle 890"/>
            <p:cNvSpPr>
              <a:spLocks noChangeArrowheads="1"/>
            </p:cNvSpPr>
            <p:nvPr/>
          </p:nvSpPr>
          <p:spPr bwMode="auto">
            <a:xfrm>
              <a:off x="4046" y="2935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6" name="Rectangle 934"/>
            <p:cNvSpPr>
              <a:spLocks noChangeArrowheads="1"/>
            </p:cNvSpPr>
            <p:nvPr/>
          </p:nvSpPr>
          <p:spPr bwMode="auto">
            <a:xfrm>
              <a:off x="3790" y="2235"/>
              <a:ext cx="8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7" name="Rectangle 975"/>
            <p:cNvSpPr>
              <a:spLocks noChangeArrowheads="1"/>
            </p:cNvSpPr>
            <p:nvPr/>
          </p:nvSpPr>
          <p:spPr bwMode="auto">
            <a:xfrm>
              <a:off x="2279" y="3795"/>
              <a:ext cx="8" cy="4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8" name="Rectangle 995"/>
            <p:cNvSpPr>
              <a:spLocks noChangeArrowheads="1"/>
            </p:cNvSpPr>
            <p:nvPr/>
          </p:nvSpPr>
          <p:spPr bwMode="auto">
            <a:xfrm>
              <a:off x="3790" y="3795"/>
              <a:ext cx="8" cy="4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Rectangle 1019"/>
            <p:cNvSpPr>
              <a:spLocks noChangeArrowheads="1"/>
            </p:cNvSpPr>
            <p:nvPr/>
          </p:nvSpPr>
          <p:spPr bwMode="auto">
            <a:xfrm>
              <a:off x="3874" y="1570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0" name="Rectangle 1022"/>
            <p:cNvSpPr>
              <a:spLocks noChangeArrowheads="1"/>
            </p:cNvSpPr>
            <p:nvPr/>
          </p:nvSpPr>
          <p:spPr bwMode="auto">
            <a:xfrm>
              <a:off x="1675" y="1570"/>
              <a:ext cx="8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1" name="Rectangle 1024"/>
            <p:cNvSpPr>
              <a:spLocks noChangeArrowheads="1"/>
            </p:cNvSpPr>
            <p:nvPr/>
          </p:nvSpPr>
          <p:spPr bwMode="auto">
            <a:xfrm>
              <a:off x="1762" y="1570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2" name="Rectangle 1026"/>
            <p:cNvSpPr>
              <a:spLocks noChangeArrowheads="1"/>
            </p:cNvSpPr>
            <p:nvPr/>
          </p:nvSpPr>
          <p:spPr bwMode="auto">
            <a:xfrm>
              <a:off x="1934" y="1570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3" name="Rectangle 1028"/>
            <p:cNvSpPr>
              <a:spLocks noChangeArrowheads="1"/>
            </p:cNvSpPr>
            <p:nvPr/>
          </p:nvSpPr>
          <p:spPr bwMode="auto">
            <a:xfrm>
              <a:off x="2019" y="1570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4" name="Rectangle 1030"/>
            <p:cNvSpPr>
              <a:spLocks noChangeArrowheads="1"/>
            </p:cNvSpPr>
            <p:nvPr/>
          </p:nvSpPr>
          <p:spPr bwMode="auto">
            <a:xfrm>
              <a:off x="2191" y="1570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5" name="Rectangle 1035"/>
            <p:cNvSpPr>
              <a:spLocks noChangeArrowheads="1"/>
            </p:cNvSpPr>
            <p:nvPr/>
          </p:nvSpPr>
          <p:spPr bwMode="auto">
            <a:xfrm>
              <a:off x="2535" y="1570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6" name="Rectangle 1037"/>
            <p:cNvSpPr>
              <a:spLocks noChangeArrowheads="1"/>
            </p:cNvSpPr>
            <p:nvPr/>
          </p:nvSpPr>
          <p:spPr bwMode="auto">
            <a:xfrm>
              <a:off x="2707" y="1570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7" name="Rectangle 1039"/>
            <p:cNvSpPr>
              <a:spLocks noChangeArrowheads="1"/>
            </p:cNvSpPr>
            <p:nvPr/>
          </p:nvSpPr>
          <p:spPr bwMode="auto">
            <a:xfrm>
              <a:off x="2795" y="1570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Rectangle 1041"/>
            <p:cNvSpPr>
              <a:spLocks noChangeArrowheads="1"/>
            </p:cNvSpPr>
            <p:nvPr/>
          </p:nvSpPr>
          <p:spPr bwMode="auto">
            <a:xfrm>
              <a:off x="2967" y="1570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9" name="Rectangle 1043"/>
            <p:cNvSpPr>
              <a:spLocks noChangeArrowheads="1"/>
            </p:cNvSpPr>
            <p:nvPr/>
          </p:nvSpPr>
          <p:spPr bwMode="auto">
            <a:xfrm>
              <a:off x="3054" y="1570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Rectangle 1046"/>
            <p:cNvSpPr>
              <a:spLocks noChangeArrowheads="1"/>
            </p:cNvSpPr>
            <p:nvPr/>
          </p:nvSpPr>
          <p:spPr bwMode="auto">
            <a:xfrm>
              <a:off x="4046" y="1570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Rectangle 1048"/>
            <p:cNvSpPr>
              <a:spLocks noChangeArrowheads="1"/>
            </p:cNvSpPr>
            <p:nvPr/>
          </p:nvSpPr>
          <p:spPr bwMode="auto">
            <a:xfrm>
              <a:off x="4134" y="1570"/>
              <a:ext cx="9" cy="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2" name="Rectangle 6"/>
            <p:cNvSpPr>
              <a:spLocks noChangeArrowheads="1"/>
            </p:cNvSpPr>
            <p:nvPr/>
          </p:nvSpPr>
          <p:spPr bwMode="auto">
            <a:xfrm>
              <a:off x="2248" y="1555"/>
              <a:ext cx="9" cy="135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3" name="Rectangle 7"/>
            <p:cNvSpPr>
              <a:spLocks noChangeArrowheads="1"/>
            </p:cNvSpPr>
            <p:nvPr/>
          </p:nvSpPr>
          <p:spPr bwMode="auto">
            <a:xfrm>
              <a:off x="2251" y="1555"/>
              <a:ext cx="265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Rectangle 8"/>
            <p:cNvSpPr>
              <a:spLocks noChangeArrowheads="1"/>
            </p:cNvSpPr>
            <p:nvPr/>
          </p:nvSpPr>
          <p:spPr bwMode="auto">
            <a:xfrm>
              <a:off x="2508" y="1558"/>
              <a:ext cx="8" cy="13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5" name="Rectangle 9"/>
            <p:cNvSpPr>
              <a:spLocks noChangeArrowheads="1"/>
            </p:cNvSpPr>
            <p:nvPr/>
          </p:nvSpPr>
          <p:spPr bwMode="auto">
            <a:xfrm>
              <a:off x="2120" y="1739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6" name="Rectangle 10"/>
            <p:cNvSpPr>
              <a:spLocks noChangeArrowheads="1"/>
            </p:cNvSpPr>
            <p:nvPr/>
          </p:nvSpPr>
          <p:spPr bwMode="auto">
            <a:xfrm>
              <a:off x="2123" y="1739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7" name="Rectangle 11"/>
            <p:cNvSpPr>
              <a:spLocks noChangeArrowheads="1"/>
            </p:cNvSpPr>
            <p:nvPr/>
          </p:nvSpPr>
          <p:spPr bwMode="auto">
            <a:xfrm>
              <a:off x="2248" y="1555"/>
              <a:ext cx="9" cy="18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8" name="Rectangle 12"/>
            <p:cNvSpPr>
              <a:spLocks noChangeArrowheads="1"/>
            </p:cNvSpPr>
            <p:nvPr/>
          </p:nvSpPr>
          <p:spPr bwMode="auto">
            <a:xfrm>
              <a:off x="2120" y="1555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9" name="Rectangle 13"/>
            <p:cNvSpPr>
              <a:spLocks noChangeArrowheads="1"/>
            </p:cNvSpPr>
            <p:nvPr/>
          </p:nvSpPr>
          <p:spPr bwMode="auto">
            <a:xfrm>
              <a:off x="2123" y="1555"/>
              <a:ext cx="12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0" name="Rectangle 14"/>
            <p:cNvSpPr>
              <a:spLocks noChangeArrowheads="1"/>
            </p:cNvSpPr>
            <p:nvPr/>
          </p:nvSpPr>
          <p:spPr bwMode="auto">
            <a:xfrm>
              <a:off x="2336" y="1739"/>
              <a:ext cx="131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1" name="Rectangle 15"/>
            <p:cNvSpPr>
              <a:spLocks noChangeArrowheads="1"/>
            </p:cNvSpPr>
            <p:nvPr/>
          </p:nvSpPr>
          <p:spPr bwMode="auto">
            <a:xfrm>
              <a:off x="2336" y="1555"/>
              <a:ext cx="8" cy="18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2" name="Rectangle 16"/>
            <p:cNvSpPr>
              <a:spLocks noChangeArrowheads="1"/>
            </p:cNvSpPr>
            <p:nvPr/>
          </p:nvSpPr>
          <p:spPr bwMode="auto">
            <a:xfrm>
              <a:off x="2338" y="1555"/>
              <a:ext cx="129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3" name="Rectangle 17"/>
            <p:cNvSpPr>
              <a:spLocks noChangeArrowheads="1"/>
            </p:cNvSpPr>
            <p:nvPr/>
          </p:nvSpPr>
          <p:spPr bwMode="auto">
            <a:xfrm>
              <a:off x="2654" y="1582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4" name="Rectangle 18"/>
            <p:cNvSpPr>
              <a:spLocks noChangeArrowheads="1"/>
            </p:cNvSpPr>
            <p:nvPr/>
          </p:nvSpPr>
          <p:spPr bwMode="auto">
            <a:xfrm>
              <a:off x="2639" y="1739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5" name="Rectangle 19"/>
            <p:cNvSpPr>
              <a:spLocks noChangeArrowheads="1"/>
            </p:cNvSpPr>
            <p:nvPr/>
          </p:nvSpPr>
          <p:spPr bwMode="auto">
            <a:xfrm>
              <a:off x="2764" y="1555"/>
              <a:ext cx="9" cy="18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6" name="Rectangle 20"/>
            <p:cNvSpPr>
              <a:spLocks noChangeArrowheads="1"/>
            </p:cNvSpPr>
            <p:nvPr/>
          </p:nvSpPr>
          <p:spPr bwMode="auto">
            <a:xfrm>
              <a:off x="2654" y="1398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7" name="Rectangle 21"/>
            <p:cNvSpPr>
              <a:spLocks noChangeArrowheads="1"/>
            </p:cNvSpPr>
            <p:nvPr/>
          </p:nvSpPr>
          <p:spPr bwMode="auto">
            <a:xfrm>
              <a:off x="2639" y="1555"/>
              <a:ext cx="12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8" name="Rectangle 22"/>
            <p:cNvSpPr>
              <a:spLocks noChangeArrowheads="1"/>
            </p:cNvSpPr>
            <p:nvPr/>
          </p:nvSpPr>
          <p:spPr bwMode="auto">
            <a:xfrm>
              <a:off x="2852" y="1739"/>
              <a:ext cx="131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9" name="Rectangle 23"/>
            <p:cNvSpPr>
              <a:spLocks noChangeArrowheads="1"/>
            </p:cNvSpPr>
            <p:nvPr/>
          </p:nvSpPr>
          <p:spPr bwMode="auto">
            <a:xfrm>
              <a:off x="2852" y="1555"/>
              <a:ext cx="9" cy="18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0" name="Rectangle 24"/>
            <p:cNvSpPr>
              <a:spLocks noChangeArrowheads="1"/>
            </p:cNvSpPr>
            <p:nvPr/>
          </p:nvSpPr>
          <p:spPr bwMode="auto">
            <a:xfrm>
              <a:off x="2855" y="1555"/>
              <a:ext cx="12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1" name="Rectangle 25"/>
            <p:cNvSpPr>
              <a:spLocks noChangeArrowheads="1"/>
            </p:cNvSpPr>
            <p:nvPr/>
          </p:nvSpPr>
          <p:spPr bwMode="auto">
            <a:xfrm>
              <a:off x="2219" y="1555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2" name="Rectangle 26"/>
            <p:cNvSpPr>
              <a:spLocks noChangeArrowheads="1"/>
            </p:cNvSpPr>
            <p:nvPr/>
          </p:nvSpPr>
          <p:spPr bwMode="auto">
            <a:xfrm>
              <a:off x="1822" y="1555"/>
              <a:ext cx="39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3" name="Rectangle 28"/>
            <p:cNvSpPr>
              <a:spLocks noChangeArrowheads="1"/>
            </p:cNvSpPr>
            <p:nvPr/>
          </p:nvSpPr>
          <p:spPr bwMode="auto">
            <a:xfrm>
              <a:off x="2657" y="1398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4" name="Rectangle 29"/>
            <p:cNvSpPr>
              <a:spLocks noChangeArrowheads="1"/>
            </p:cNvSpPr>
            <p:nvPr/>
          </p:nvSpPr>
          <p:spPr bwMode="auto">
            <a:xfrm>
              <a:off x="2467" y="1555"/>
              <a:ext cx="17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5" name="Rectangle 30"/>
            <p:cNvSpPr>
              <a:spLocks noChangeArrowheads="1"/>
            </p:cNvSpPr>
            <p:nvPr/>
          </p:nvSpPr>
          <p:spPr bwMode="auto">
            <a:xfrm>
              <a:off x="2980" y="1555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6" name="Rectangle 31"/>
            <p:cNvSpPr>
              <a:spLocks noChangeArrowheads="1"/>
            </p:cNvSpPr>
            <p:nvPr/>
          </p:nvSpPr>
          <p:spPr bwMode="auto">
            <a:xfrm>
              <a:off x="2983" y="1555"/>
              <a:ext cx="345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7" name="Rectangle 32"/>
            <p:cNvSpPr>
              <a:spLocks noChangeArrowheads="1"/>
            </p:cNvSpPr>
            <p:nvPr/>
          </p:nvSpPr>
          <p:spPr bwMode="auto">
            <a:xfrm>
              <a:off x="1822" y="1471"/>
              <a:ext cx="1506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8" name="Rectangle 33"/>
            <p:cNvSpPr>
              <a:spLocks noChangeArrowheads="1"/>
            </p:cNvSpPr>
            <p:nvPr/>
          </p:nvSpPr>
          <p:spPr bwMode="auto">
            <a:xfrm>
              <a:off x="1991" y="1555"/>
              <a:ext cx="9" cy="135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9" name="Rectangle 34"/>
            <p:cNvSpPr>
              <a:spLocks noChangeArrowheads="1"/>
            </p:cNvSpPr>
            <p:nvPr/>
          </p:nvSpPr>
          <p:spPr bwMode="auto">
            <a:xfrm>
              <a:off x="1994" y="1555"/>
              <a:ext cx="26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0" name="Rectangle 35"/>
            <p:cNvSpPr>
              <a:spLocks noChangeArrowheads="1"/>
            </p:cNvSpPr>
            <p:nvPr/>
          </p:nvSpPr>
          <p:spPr bwMode="auto">
            <a:xfrm>
              <a:off x="2248" y="1558"/>
              <a:ext cx="9" cy="13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1" name="Rectangle 36"/>
            <p:cNvSpPr>
              <a:spLocks noChangeArrowheads="1"/>
            </p:cNvSpPr>
            <p:nvPr/>
          </p:nvSpPr>
          <p:spPr bwMode="auto">
            <a:xfrm>
              <a:off x="2076" y="1555"/>
              <a:ext cx="9" cy="135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2" name="Rectangle 37"/>
            <p:cNvSpPr>
              <a:spLocks noChangeArrowheads="1"/>
            </p:cNvSpPr>
            <p:nvPr/>
          </p:nvSpPr>
          <p:spPr bwMode="auto">
            <a:xfrm>
              <a:off x="2079" y="1555"/>
              <a:ext cx="265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3" name="Rectangle 38"/>
            <p:cNvSpPr>
              <a:spLocks noChangeArrowheads="1"/>
            </p:cNvSpPr>
            <p:nvPr/>
          </p:nvSpPr>
          <p:spPr bwMode="auto">
            <a:xfrm>
              <a:off x="2336" y="1558"/>
              <a:ext cx="8" cy="13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4" name="Rectangle 39"/>
            <p:cNvSpPr>
              <a:spLocks noChangeArrowheads="1"/>
            </p:cNvSpPr>
            <p:nvPr/>
          </p:nvSpPr>
          <p:spPr bwMode="auto">
            <a:xfrm>
              <a:off x="2336" y="1555"/>
              <a:ext cx="8" cy="135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5" name="Rectangle 40"/>
            <p:cNvSpPr>
              <a:spLocks noChangeArrowheads="1"/>
            </p:cNvSpPr>
            <p:nvPr/>
          </p:nvSpPr>
          <p:spPr bwMode="auto">
            <a:xfrm>
              <a:off x="2338" y="1555"/>
              <a:ext cx="26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6" name="Rectangle 41"/>
            <p:cNvSpPr>
              <a:spLocks noChangeArrowheads="1"/>
            </p:cNvSpPr>
            <p:nvPr/>
          </p:nvSpPr>
          <p:spPr bwMode="auto">
            <a:xfrm>
              <a:off x="2592" y="1558"/>
              <a:ext cx="9" cy="13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7" name="Rectangle 42"/>
            <p:cNvSpPr>
              <a:spLocks noChangeArrowheads="1"/>
            </p:cNvSpPr>
            <p:nvPr/>
          </p:nvSpPr>
          <p:spPr bwMode="auto">
            <a:xfrm>
              <a:off x="2764" y="1555"/>
              <a:ext cx="9" cy="135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8" name="Rectangle 43"/>
            <p:cNvSpPr>
              <a:spLocks noChangeArrowheads="1"/>
            </p:cNvSpPr>
            <p:nvPr/>
          </p:nvSpPr>
          <p:spPr bwMode="auto">
            <a:xfrm>
              <a:off x="2767" y="1555"/>
              <a:ext cx="266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9" name="Rectangle 44"/>
            <p:cNvSpPr>
              <a:spLocks noChangeArrowheads="1"/>
            </p:cNvSpPr>
            <p:nvPr/>
          </p:nvSpPr>
          <p:spPr bwMode="auto">
            <a:xfrm>
              <a:off x="3024" y="1558"/>
              <a:ext cx="9" cy="13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0" name="Rectangle 45"/>
            <p:cNvSpPr>
              <a:spLocks noChangeArrowheads="1"/>
            </p:cNvSpPr>
            <p:nvPr/>
          </p:nvSpPr>
          <p:spPr bwMode="auto">
            <a:xfrm>
              <a:off x="2852" y="1555"/>
              <a:ext cx="9" cy="135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1" name="Rectangle 46"/>
            <p:cNvSpPr>
              <a:spLocks noChangeArrowheads="1"/>
            </p:cNvSpPr>
            <p:nvPr/>
          </p:nvSpPr>
          <p:spPr bwMode="auto">
            <a:xfrm>
              <a:off x="2855" y="1555"/>
              <a:ext cx="265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2" name="Rectangle 47"/>
            <p:cNvSpPr>
              <a:spLocks noChangeArrowheads="1"/>
            </p:cNvSpPr>
            <p:nvPr/>
          </p:nvSpPr>
          <p:spPr bwMode="auto">
            <a:xfrm>
              <a:off x="3111" y="1558"/>
              <a:ext cx="9" cy="13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3" name="Rectangle 48"/>
            <p:cNvSpPr>
              <a:spLocks noChangeArrowheads="1"/>
            </p:cNvSpPr>
            <p:nvPr/>
          </p:nvSpPr>
          <p:spPr bwMode="auto">
            <a:xfrm>
              <a:off x="2228" y="1450"/>
              <a:ext cx="131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4" name="Rectangle 49"/>
            <p:cNvSpPr>
              <a:spLocks noChangeArrowheads="1"/>
            </p:cNvSpPr>
            <p:nvPr/>
          </p:nvSpPr>
          <p:spPr bwMode="auto">
            <a:xfrm>
              <a:off x="2228" y="1447"/>
              <a:ext cx="139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5" name="Rectangle 50"/>
            <p:cNvSpPr>
              <a:spLocks noChangeArrowheads="1"/>
            </p:cNvSpPr>
            <p:nvPr/>
          </p:nvSpPr>
          <p:spPr bwMode="auto">
            <a:xfrm>
              <a:off x="2359" y="1450"/>
              <a:ext cx="8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6" name="Rectangle 51"/>
            <p:cNvSpPr>
              <a:spLocks noChangeArrowheads="1"/>
            </p:cNvSpPr>
            <p:nvPr/>
          </p:nvSpPr>
          <p:spPr bwMode="auto">
            <a:xfrm>
              <a:off x="2225" y="1578"/>
              <a:ext cx="137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7" name="Rectangle 52"/>
            <p:cNvSpPr>
              <a:spLocks noChangeArrowheads="1"/>
            </p:cNvSpPr>
            <p:nvPr/>
          </p:nvSpPr>
          <p:spPr bwMode="auto">
            <a:xfrm>
              <a:off x="2225" y="1447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8" name="Rectangle 53"/>
            <p:cNvSpPr>
              <a:spLocks noChangeArrowheads="1"/>
            </p:cNvSpPr>
            <p:nvPr/>
          </p:nvSpPr>
          <p:spPr bwMode="auto">
            <a:xfrm>
              <a:off x="2747" y="1450"/>
              <a:ext cx="128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9" name="Rectangle 54"/>
            <p:cNvSpPr>
              <a:spLocks noChangeArrowheads="1"/>
            </p:cNvSpPr>
            <p:nvPr/>
          </p:nvSpPr>
          <p:spPr bwMode="auto">
            <a:xfrm>
              <a:off x="2747" y="1447"/>
              <a:ext cx="13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0" name="Rectangle 55"/>
            <p:cNvSpPr>
              <a:spLocks noChangeArrowheads="1"/>
            </p:cNvSpPr>
            <p:nvPr/>
          </p:nvSpPr>
          <p:spPr bwMode="auto">
            <a:xfrm>
              <a:off x="2875" y="1450"/>
              <a:ext cx="9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1" name="Rectangle 56"/>
            <p:cNvSpPr>
              <a:spLocks noChangeArrowheads="1"/>
            </p:cNvSpPr>
            <p:nvPr/>
          </p:nvSpPr>
          <p:spPr bwMode="auto">
            <a:xfrm>
              <a:off x="2744" y="1578"/>
              <a:ext cx="134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2" name="Rectangle 57"/>
            <p:cNvSpPr>
              <a:spLocks noChangeArrowheads="1"/>
            </p:cNvSpPr>
            <p:nvPr/>
          </p:nvSpPr>
          <p:spPr bwMode="auto">
            <a:xfrm>
              <a:off x="2744" y="1447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3" name="Rectangle 58"/>
            <p:cNvSpPr>
              <a:spLocks noChangeArrowheads="1"/>
            </p:cNvSpPr>
            <p:nvPr/>
          </p:nvSpPr>
          <p:spPr bwMode="auto">
            <a:xfrm>
              <a:off x="2487" y="1450"/>
              <a:ext cx="128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4" name="Rectangle 59"/>
            <p:cNvSpPr>
              <a:spLocks noChangeArrowheads="1"/>
            </p:cNvSpPr>
            <p:nvPr/>
          </p:nvSpPr>
          <p:spPr bwMode="auto">
            <a:xfrm>
              <a:off x="2487" y="1447"/>
              <a:ext cx="13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5" name="Rectangle 60"/>
            <p:cNvSpPr>
              <a:spLocks noChangeArrowheads="1"/>
            </p:cNvSpPr>
            <p:nvPr/>
          </p:nvSpPr>
          <p:spPr bwMode="auto">
            <a:xfrm>
              <a:off x="2615" y="1450"/>
              <a:ext cx="10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6" name="Rectangle 61"/>
            <p:cNvSpPr>
              <a:spLocks noChangeArrowheads="1"/>
            </p:cNvSpPr>
            <p:nvPr/>
          </p:nvSpPr>
          <p:spPr bwMode="auto">
            <a:xfrm>
              <a:off x="2484" y="1578"/>
              <a:ext cx="134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7" name="Rectangle 62"/>
            <p:cNvSpPr>
              <a:spLocks noChangeArrowheads="1"/>
            </p:cNvSpPr>
            <p:nvPr/>
          </p:nvSpPr>
          <p:spPr bwMode="auto">
            <a:xfrm>
              <a:off x="2484" y="1447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8" name="Rectangle 63"/>
            <p:cNvSpPr>
              <a:spLocks noChangeArrowheads="1"/>
            </p:cNvSpPr>
            <p:nvPr/>
          </p:nvSpPr>
          <p:spPr bwMode="auto">
            <a:xfrm>
              <a:off x="3004" y="1450"/>
              <a:ext cx="131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9" name="Rectangle 64"/>
            <p:cNvSpPr>
              <a:spLocks noChangeArrowheads="1"/>
            </p:cNvSpPr>
            <p:nvPr/>
          </p:nvSpPr>
          <p:spPr bwMode="auto">
            <a:xfrm>
              <a:off x="3004" y="1447"/>
              <a:ext cx="139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0" name="Rectangle 65"/>
            <p:cNvSpPr>
              <a:spLocks noChangeArrowheads="1"/>
            </p:cNvSpPr>
            <p:nvPr/>
          </p:nvSpPr>
          <p:spPr bwMode="auto">
            <a:xfrm>
              <a:off x="3135" y="1450"/>
              <a:ext cx="8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1" name="Rectangle 66"/>
            <p:cNvSpPr>
              <a:spLocks noChangeArrowheads="1"/>
            </p:cNvSpPr>
            <p:nvPr/>
          </p:nvSpPr>
          <p:spPr bwMode="auto">
            <a:xfrm>
              <a:off x="3001" y="1578"/>
              <a:ext cx="137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2" name="Rectangle 67"/>
            <p:cNvSpPr>
              <a:spLocks noChangeArrowheads="1"/>
            </p:cNvSpPr>
            <p:nvPr/>
          </p:nvSpPr>
          <p:spPr bwMode="auto">
            <a:xfrm>
              <a:off x="3001" y="1447"/>
              <a:ext cx="8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3" name="Rectangle 68"/>
            <p:cNvSpPr>
              <a:spLocks noChangeArrowheads="1"/>
            </p:cNvSpPr>
            <p:nvPr/>
          </p:nvSpPr>
          <p:spPr bwMode="auto">
            <a:xfrm>
              <a:off x="2120" y="1823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4" name="Rectangle 69"/>
            <p:cNvSpPr>
              <a:spLocks noChangeArrowheads="1"/>
            </p:cNvSpPr>
            <p:nvPr/>
          </p:nvSpPr>
          <p:spPr bwMode="auto">
            <a:xfrm>
              <a:off x="2123" y="1823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5" name="Rectangle 70"/>
            <p:cNvSpPr>
              <a:spLocks noChangeArrowheads="1"/>
            </p:cNvSpPr>
            <p:nvPr/>
          </p:nvSpPr>
          <p:spPr bwMode="auto">
            <a:xfrm>
              <a:off x="2248" y="1826"/>
              <a:ext cx="9" cy="19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6" name="Rectangle 71"/>
            <p:cNvSpPr>
              <a:spLocks noChangeArrowheads="1"/>
            </p:cNvSpPr>
            <p:nvPr/>
          </p:nvSpPr>
          <p:spPr bwMode="auto">
            <a:xfrm>
              <a:off x="2120" y="2007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7" name="Rectangle 72"/>
            <p:cNvSpPr>
              <a:spLocks noChangeArrowheads="1"/>
            </p:cNvSpPr>
            <p:nvPr/>
          </p:nvSpPr>
          <p:spPr bwMode="auto">
            <a:xfrm>
              <a:off x="2123" y="2007"/>
              <a:ext cx="12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8" name="Rectangle 73"/>
            <p:cNvSpPr>
              <a:spLocks noChangeArrowheads="1"/>
            </p:cNvSpPr>
            <p:nvPr/>
          </p:nvSpPr>
          <p:spPr bwMode="auto">
            <a:xfrm>
              <a:off x="2336" y="1823"/>
              <a:ext cx="131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9" name="Rectangle 74"/>
            <p:cNvSpPr>
              <a:spLocks noChangeArrowheads="1"/>
            </p:cNvSpPr>
            <p:nvPr/>
          </p:nvSpPr>
          <p:spPr bwMode="auto">
            <a:xfrm>
              <a:off x="2336" y="1826"/>
              <a:ext cx="8" cy="19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0" name="Rectangle 75"/>
            <p:cNvSpPr>
              <a:spLocks noChangeArrowheads="1"/>
            </p:cNvSpPr>
            <p:nvPr/>
          </p:nvSpPr>
          <p:spPr bwMode="auto">
            <a:xfrm>
              <a:off x="2338" y="2007"/>
              <a:ext cx="129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1" name="Rectangle 76"/>
            <p:cNvSpPr>
              <a:spLocks noChangeArrowheads="1"/>
            </p:cNvSpPr>
            <p:nvPr/>
          </p:nvSpPr>
          <p:spPr bwMode="auto">
            <a:xfrm>
              <a:off x="2654" y="1666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2" name="Rectangle 77"/>
            <p:cNvSpPr>
              <a:spLocks noChangeArrowheads="1"/>
            </p:cNvSpPr>
            <p:nvPr/>
          </p:nvSpPr>
          <p:spPr bwMode="auto">
            <a:xfrm>
              <a:off x="2639" y="1823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3" name="Rectangle 78"/>
            <p:cNvSpPr>
              <a:spLocks noChangeArrowheads="1"/>
            </p:cNvSpPr>
            <p:nvPr/>
          </p:nvSpPr>
          <p:spPr bwMode="auto">
            <a:xfrm>
              <a:off x="2764" y="1826"/>
              <a:ext cx="9" cy="19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4" name="Rectangle 79"/>
            <p:cNvSpPr>
              <a:spLocks noChangeArrowheads="1"/>
            </p:cNvSpPr>
            <p:nvPr/>
          </p:nvSpPr>
          <p:spPr bwMode="auto">
            <a:xfrm>
              <a:off x="2654" y="1850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5" name="Rectangle 80"/>
            <p:cNvSpPr>
              <a:spLocks noChangeArrowheads="1"/>
            </p:cNvSpPr>
            <p:nvPr/>
          </p:nvSpPr>
          <p:spPr bwMode="auto">
            <a:xfrm>
              <a:off x="2639" y="2007"/>
              <a:ext cx="12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6" name="Rectangle 81"/>
            <p:cNvSpPr>
              <a:spLocks noChangeArrowheads="1"/>
            </p:cNvSpPr>
            <p:nvPr/>
          </p:nvSpPr>
          <p:spPr bwMode="auto">
            <a:xfrm>
              <a:off x="2852" y="1823"/>
              <a:ext cx="131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7" name="Rectangle 82"/>
            <p:cNvSpPr>
              <a:spLocks noChangeArrowheads="1"/>
            </p:cNvSpPr>
            <p:nvPr/>
          </p:nvSpPr>
          <p:spPr bwMode="auto">
            <a:xfrm>
              <a:off x="2852" y="1826"/>
              <a:ext cx="9" cy="19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8" name="Rectangle 83"/>
            <p:cNvSpPr>
              <a:spLocks noChangeArrowheads="1"/>
            </p:cNvSpPr>
            <p:nvPr/>
          </p:nvSpPr>
          <p:spPr bwMode="auto">
            <a:xfrm>
              <a:off x="2855" y="2007"/>
              <a:ext cx="12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9" name="Rectangle 84"/>
            <p:cNvSpPr>
              <a:spLocks noChangeArrowheads="1"/>
            </p:cNvSpPr>
            <p:nvPr/>
          </p:nvSpPr>
          <p:spPr bwMode="auto">
            <a:xfrm>
              <a:off x="2219" y="2007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0" name="Rectangle 85"/>
            <p:cNvSpPr>
              <a:spLocks noChangeArrowheads="1"/>
            </p:cNvSpPr>
            <p:nvPr/>
          </p:nvSpPr>
          <p:spPr bwMode="auto">
            <a:xfrm>
              <a:off x="1822" y="2007"/>
              <a:ext cx="39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1" name="Rectangle 87"/>
            <p:cNvSpPr>
              <a:spLocks noChangeArrowheads="1"/>
            </p:cNvSpPr>
            <p:nvPr/>
          </p:nvSpPr>
          <p:spPr bwMode="auto">
            <a:xfrm>
              <a:off x="2657" y="1850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2" name="Rectangle 88"/>
            <p:cNvSpPr>
              <a:spLocks noChangeArrowheads="1"/>
            </p:cNvSpPr>
            <p:nvPr/>
          </p:nvSpPr>
          <p:spPr bwMode="auto">
            <a:xfrm>
              <a:off x="2467" y="2007"/>
              <a:ext cx="17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3" name="Rectangle 89"/>
            <p:cNvSpPr>
              <a:spLocks noChangeArrowheads="1"/>
            </p:cNvSpPr>
            <p:nvPr/>
          </p:nvSpPr>
          <p:spPr bwMode="auto">
            <a:xfrm>
              <a:off x="2980" y="2007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4" name="Rectangle 90"/>
            <p:cNvSpPr>
              <a:spLocks noChangeArrowheads="1"/>
            </p:cNvSpPr>
            <p:nvPr/>
          </p:nvSpPr>
          <p:spPr bwMode="auto">
            <a:xfrm>
              <a:off x="2983" y="2007"/>
              <a:ext cx="345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5" name="Rectangle 91"/>
            <p:cNvSpPr>
              <a:spLocks noChangeArrowheads="1"/>
            </p:cNvSpPr>
            <p:nvPr/>
          </p:nvSpPr>
          <p:spPr bwMode="auto">
            <a:xfrm>
              <a:off x="2747" y="1719"/>
              <a:ext cx="128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6" name="Rectangle 92"/>
            <p:cNvSpPr>
              <a:spLocks noChangeArrowheads="1"/>
            </p:cNvSpPr>
            <p:nvPr/>
          </p:nvSpPr>
          <p:spPr bwMode="auto">
            <a:xfrm>
              <a:off x="2747" y="1716"/>
              <a:ext cx="137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7" name="Rectangle 93"/>
            <p:cNvSpPr>
              <a:spLocks noChangeArrowheads="1"/>
            </p:cNvSpPr>
            <p:nvPr/>
          </p:nvSpPr>
          <p:spPr bwMode="auto">
            <a:xfrm>
              <a:off x="2875" y="1719"/>
              <a:ext cx="9" cy="13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8" name="Rectangle 94"/>
            <p:cNvSpPr>
              <a:spLocks noChangeArrowheads="1"/>
            </p:cNvSpPr>
            <p:nvPr/>
          </p:nvSpPr>
          <p:spPr bwMode="auto">
            <a:xfrm>
              <a:off x="2744" y="1847"/>
              <a:ext cx="134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9" name="Rectangle 95"/>
            <p:cNvSpPr>
              <a:spLocks noChangeArrowheads="1"/>
            </p:cNvSpPr>
            <p:nvPr/>
          </p:nvSpPr>
          <p:spPr bwMode="auto">
            <a:xfrm>
              <a:off x="2744" y="1716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0" name="Rectangle 96"/>
            <p:cNvSpPr>
              <a:spLocks noChangeArrowheads="1"/>
            </p:cNvSpPr>
            <p:nvPr/>
          </p:nvSpPr>
          <p:spPr bwMode="auto">
            <a:xfrm>
              <a:off x="2228" y="1719"/>
              <a:ext cx="131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1" name="Rectangle 97"/>
            <p:cNvSpPr>
              <a:spLocks noChangeArrowheads="1"/>
            </p:cNvSpPr>
            <p:nvPr/>
          </p:nvSpPr>
          <p:spPr bwMode="auto">
            <a:xfrm>
              <a:off x="2228" y="1716"/>
              <a:ext cx="139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2" name="Rectangle 98"/>
            <p:cNvSpPr>
              <a:spLocks noChangeArrowheads="1"/>
            </p:cNvSpPr>
            <p:nvPr/>
          </p:nvSpPr>
          <p:spPr bwMode="auto">
            <a:xfrm>
              <a:off x="2359" y="1719"/>
              <a:ext cx="8" cy="13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3" name="Rectangle 99"/>
            <p:cNvSpPr>
              <a:spLocks noChangeArrowheads="1"/>
            </p:cNvSpPr>
            <p:nvPr/>
          </p:nvSpPr>
          <p:spPr bwMode="auto">
            <a:xfrm>
              <a:off x="2225" y="1847"/>
              <a:ext cx="137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4" name="Rectangle 100"/>
            <p:cNvSpPr>
              <a:spLocks noChangeArrowheads="1"/>
            </p:cNvSpPr>
            <p:nvPr/>
          </p:nvSpPr>
          <p:spPr bwMode="auto">
            <a:xfrm>
              <a:off x="2225" y="1716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5" name="Freeform 101"/>
            <p:cNvSpPr>
              <a:spLocks/>
            </p:cNvSpPr>
            <p:nvPr/>
          </p:nvSpPr>
          <p:spPr bwMode="auto">
            <a:xfrm>
              <a:off x="3435" y="3603"/>
              <a:ext cx="15" cy="17"/>
            </a:xfrm>
            <a:custGeom>
              <a:avLst/>
              <a:gdLst>
                <a:gd name="T0" fmla="*/ 8 w 30"/>
                <a:gd name="T1" fmla="*/ 4 h 35"/>
                <a:gd name="T2" fmla="*/ 6 w 30"/>
                <a:gd name="T3" fmla="*/ 1 h 35"/>
                <a:gd name="T4" fmla="*/ 3 w 30"/>
                <a:gd name="T5" fmla="*/ 0 h 35"/>
                <a:gd name="T6" fmla="*/ 2 w 30"/>
                <a:gd name="T7" fmla="*/ 1 h 35"/>
                <a:gd name="T8" fmla="*/ 0 w 30"/>
                <a:gd name="T9" fmla="*/ 4 h 35"/>
                <a:gd name="T10" fmla="*/ 2 w 30"/>
                <a:gd name="T11" fmla="*/ 7 h 35"/>
                <a:gd name="T12" fmla="*/ 3 w 30"/>
                <a:gd name="T13" fmla="*/ 8 h 35"/>
                <a:gd name="T14" fmla="*/ 6 w 30"/>
                <a:gd name="T15" fmla="*/ 7 h 35"/>
                <a:gd name="T16" fmla="*/ 8 w 30"/>
                <a:gd name="T17" fmla="*/ 4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5"/>
                <a:gd name="T29" fmla="*/ 30 w 30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5">
                  <a:moveTo>
                    <a:pt x="30" y="18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9"/>
                  </a:lnTo>
                  <a:lnTo>
                    <a:pt x="12" y="35"/>
                  </a:lnTo>
                  <a:lnTo>
                    <a:pt x="23" y="29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6" name="Freeform 102"/>
            <p:cNvSpPr>
              <a:spLocks/>
            </p:cNvSpPr>
            <p:nvPr/>
          </p:nvSpPr>
          <p:spPr bwMode="auto">
            <a:xfrm>
              <a:off x="3432" y="3600"/>
              <a:ext cx="24" cy="26"/>
            </a:xfrm>
            <a:custGeom>
              <a:avLst/>
              <a:gdLst>
                <a:gd name="T0" fmla="*/ 7 w 48"/>
                <a:gd name="T1" fmla="*/ 7 h 53"/>
                <a:gd name="T2" fmla="*/ 6 w 48"/>
                <a:gd name="T3" fmla="*/ 4 h 53"/>
                <a:gd name="T4" fmla="*/ 7 w 48"/>
                <a:gd name="T5" fmla="*/ 5 h 53"/>
                <a:gd name="T6" fmla="*/ 7 w 48"/>
                <a:gd name="T7" fmla="*/ 5 h 53"/>
                <a:gd name="T8" fmla="*/ 5 w 48"/>
                <a:gd name="T9" fmla="*/ 4 h 53"/>
                <a:gd name="T10" fmla="*/ 6 w 48"/>
                <a:gd name="T11" fmla="*/ 2 h 53"/>
                <a:gd name="T12" fmla="*/ 6 w 48"/>
                <a:gd name="T13" fmla="*/ 2 h 53"/>
                <a:gd name="T14" fmla="*/ 5 w 48"/>
                <a:gd name="T15" fmla="*/ 4 h 53"/>
                <a:gd name="T16" fmla="*/ 6 w 48"/>
                <a:gd name="T17" fmla="*/ 4 h 53"/>
                <a:gd name="T18" fmla="*/ 6 w 48"/>
                <a:gd name="T19" fmla="*/ 4 h 53"/>
                <a:gd name="T20" fmla="*/ 5 w 48"/>
                <a:gd name="T21" fmla="*/ 7 h 53"/>
                <a:gd name="T22" fmla="*/ 5 w 48"/>
                <a:gd name="T23" fmla="*/ 5 h 53"/>
                <a:gd name="T24" fmla="*/ 5 w 48"/>
                <a:gd name="T25" fmla="*/ 5 h 53"/>
                <a:gd name="T26" fmla="*/ 6 w 48"/>
                <a:gd name="T27" fmla="*/ 8 h 53"/>
                <a:gd name="T28" fmla="*/ 5 w 48"/>
                <a:gd name="T29" fmla="*/ 7 h 53"/>
                <a:gd name="T30" fmla="*/ 5 w 48"/>
                <a:gd name="T31" fmla="*/ 7 h 53"/>
                <a:gd name="T32" fmla="*/ 6 w 48"/>
                <a:gd name="T33" fmla="*/ 8 h 53"/>
                <a:gd name="T34" fmla="*/ 5 w 48"/>
                <a:gd name="T35" fmla="*/ 8 h 53"/>
                <a:gd name="T36" fmla="*/ 5 w 48"/>
                <a:gd name="T37" fmla="*/ 8 h 53"/>
                <a:gd name="T38" fmla="*/ 7 w 48"/>
                <a:gd name="T39" fmla="*/ 7 h 53"/>
                <a:gd name="T40" fmla="*/ 6 w 48"/>
                <a:gd name="T41" fmla="*/ 8 h 53"/>
                <a:gd name="T42" fmla="*/ 6 w 48"/>
                <a:gd name="T43" fmla="*/ 8 h 53"/>
                <a:gd name="T44" fmla="*/ 7 w 48"/>
                <a:gd name="T45" fmla="*/ 5 h 53"/>
                <a:gd name="T46" fmla="*/ 7 w 48"/>
                <a:gd name="T47" fmla="*/ 5 h 53"/>
                <a:gd name="T48" fmla="*/ 12 w 48"/>
                <a:gd name="T49" fmla="*/ 7 h 53"/>
                <a:gd name="T50" fmla="*/ 12 w 48"/>
                <a:gd name="T51" fmla="*/ 7 h 53"/>
                <a:gd name="T52" fmla="*/ 11 w 48"/>
                <a:gd name="T53" fmla="*/ 10 h 53"/>
                <a:gd name="T54" fmla="*/ 11 w 48"/>
                <a:gd name="T55" fmla="*/ 10 h 53"/>
                <a:gd name="T56" fmla="*/ 9 w 48"/>
                <a:gd name="T57" fmla="*/ 11 h 53"/>
                <a:gd name="T58" fmla="*/ 6 w 48"/>
                <a:gd name="T59" fmla="*/ 13 h 53"/>
                <a:gd name="T60" fmla="*/ 6 w 48"/>
                <a:gd name="T61" fmla="*/ 13 h 53"/>
                <a:gd name="T62" fmla="*/ 3 w 48"/>
                <a:gd name="T63" fmla="*/ 11 h 53"/>
                <a:gd name="T64" fmla="*/ 2 w 48"/>
                <a:gd name="T65" fmla="*/ 10 h 53"/>
                <a:gd name="T66" fmla="*/ 2 w 48"/>
                <a:gd name="T67" fmla="*/ 10 h 53"/>
                <a:gd name="T68" fmla="*/ 2 w 48"/>
                <a:gd name="T69" fmla="*/ 10 h 53"/>
                <a:gd name="T70" fmla="*/ 0 w 48"/>
                <a:gd name="T71" fmla="*/ 7 h 53"/>
                <a:gd name="T72" fmla="*/ 0 w 48"/>
                <a:gd name="T73" fmla="*/ 7 h 53"/>
                <a:gd name="T74" fmla="*/ 0 w 48"/>
                <a:gd name="T75" fmla="*/ 5 h 53"/>
                <a:gd name="T76" fmla="*/ 2 w 48"/>
                <a:gd name="T77" fmla="*/ 2 h 53"/>
                <a:gd name="T78" fmla="*/ 2 w 48"/>
                <a:gd name="T79" fmla="*/ 2 h 53"/>
                <a:gd name="T80" fmla="*/ 2 w 48"/>
                <a:gd name="T81" fmla="*/ 1 h 53"/>
                <a:gd name="T82" fmla="*/ 3 w 48"/>
                <a:gd name="T83" fmla="*/ 0 h 53"/>
                <a:gd name="T84" fmla="*/ 3 w 48"/>
                <a:gd name="T85" fmla="*/ 0 h 53"/>
                <a:gd name="T86" fmla="*/ 6 w 48"/>
                <a:gd name="T87" fmla="*/ 0 h 53"/>
                <a:gd name="T88" fmla="*/ 9 w 48"/>
                <a:gd name="T89" fmla="*/ 1 h 53"/>
                <a:gd name="T90" fmla="*/ 9 w 48"/>
                <a:gd name="T91" fmla="*/ 1 h 53"/>
                <a:gd name="T92" fmla="*/ 11 w 48"/>
                <a:gd name="T93" fmla="*/ 2 h 53"/>
                <a:gd name="T94" fmla="*/ 12 w 48"/>
                <a:gd name="T95" fmla="*/ 5 h 53"/>
                <a:gd name="T96" fmla="*/ 7 w 48"/>
                <a:gd name="T97" fmla="*/ 7 h 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53"/>
                <a:gd name="T149" fmla="*/ 48 w 48"/>
                <a:gd name="T150" fmla="*/ 53 h 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53">
                  <a:moveTo>
                    <a:pt x="29" y="29"/>
                  </a:moveTo>
                  <a:lnTo>
                    <a:pt x="25" y="17"/>
                  </a:lnTo>
                  <a:lnTo>
                    <a:pt x="29" y="23"/>
                  </a:lnTo>
                  <a:lnTo>
                    <a:pt x="18" y="17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25" y="17"/>
                  </a:lnTo>
                  <a:lnTo>
                    <a:pt x="18" y="29"/>
                  </a:lnTo>
                  <a:lnTo>
                    <a:pt x="18" y="23"/>
                  </a:lnTo>
                  <a:lnTo>
                    <a:pt x="25" y="34"/>
                  </a:lnTo>
                  <a:lnTo>
                    <a:pt x="18" y="29"/>
                  </a:lnTo>
                  <a:lnTo>
                    <a:pt x="25" y="34"/>
                  </a:lnTo>
                  <a:lnTo>
                    <a:pt x="18" y="34"/>
                  </a:lnTo>
                  <a:lnTo>
                    <a:pt x="29" y="29"/>
                  </a:lnTo>
                  <a:lnTo>
                    <a:pt x="25" y="34"/>
                  </a:lnTo>
                  <a:lnTo>
                    <a:pt x="29" y="23"/>
                  </a:lnTo>
                  <a:lnTo>
                    <a:pt x="48" y="29"/>
                  </a:lnTo>
                  <a:lnTo>
                    <a:pt x="42" y="40"/>
                  </a:lnTo>
                  <a:lnTo>
                    <a:pt x="36" y="46"/>
                  </a:lnTo>
                  <a:lnTo>
                    <a:pt x="25" y="53"/>
                  </a:lnTo>
                  <a:lnTo>
                    <a:pt x="12" y="46"/>
                  </a:lnTo>
                  <a:lnTo>
                    <a:pt x="6" y="40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0"/>
                  </a:lnTo>
                  <a:lnTo>
                    <a:pt x="25" y="0"/>
                  </a:lnTo>
                  <a:lnTo>
                    <a:pt x="36" y="5"/>
                  </a:lnTo>
                  <a:lnTo>
                    <a:pt x="42" y="11"/>
                  </a:lnTo>
                  <a:lnTo>
                    <a:pt x="48" y="2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7" name="Freeform 103"/>
            <p:cNvSpPr>
              <a:spLocks/>
            </p:cNvSpPr>
            <p:nvPr/>
          </p:nvSpPr>
          <p:spPr bwMode="auto">
            <a:xfrm>
              <a:off x="3447" y="3612"/>
              <a:ext cx="9" cy="3"/>
            </a:xfrm>
            <a:custGeom>
              <a:avLst/>
              <a:gdLst>
                <a:gd name="T0" fmla="*/ 0 w 19"/>
                <a:gd name="T1" fmla="*/ 0 h 6"/>
                <a:gd name="T2" fmla="*/ 0 w 19"/>
                <a:gd name="T3" fmla="*/ 0 h 6"/>
                <a:gd name="T4" fmla="*/ 0 w 19"/>
                <a:gd name="T5" fmla="*/ 2 h 6"/>
                <a:gd name="T6" fmla="*/ 4 w 19"/>
                <a:gd name="T7" fmla="*/ 0 h 6"/>
                <a:gd name="T8" fmla="*/ 4 w 19"/>
                <a:gd name="T9" fmla="*/ 2 h 6"/>
                <a:gd name="T10" fmla="*/ 4 w 19"/>
                <a:gd name="T11" fmla="*/ 2 h 6"/>
                <a:gd name="T12" fmla="*/ 0 w 19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8" name="Freeform 104"/>
            <p:cNvSpPr>
              <a:spLocks/>
            </p:cNvSpPr>
            <p:nvPr/>
          </p:nvSpPr>
          <p:spPr bwMode="auto">
            <a:xfrm>
              <a:off x="3494" y="3603"/>
              <a:ext cx="14" cy="17"/>
            </a:xfrm>
            <a:custGeom>
              <a:avLst/>
              <a:gdLst>
                <a:gd name="T0" fmla="*/ 7 w 29"/>
                <a:gd name="T1" fmla="*/ 4 h 35"/>
                <a:gd name="T2" fmla="*/ 5 w 29"/>
                <a:gd name="T3" fmla="*/ 1 h 35"/>
                <a:gd name="T4" fmla="*/ 3 w 29"/>
                <a:gd name="T5" fmla="*/ 0 h 35"/>
                <a:gd name="T6" fmla="*/ 1 w 29"/>
                <a:gd name="T7" fmla="*/ 1 h 35"/>
                <a:gd name="T8" fmla="*/ 0 w 29"/>
                <a:gd name="T9" fmla="*/ 4 h 35"/>
                <a:gd name="T10" fmla="*/ 1 w 29"/>
                <a:gd name="T11" fmla="*/ 7 h 35"/>
                <a:gd name="T12" fmla="*/ 3 w 29"/>
                <a:gd name="T13" fmla="*/ 8 h 35"/>
                <a:gd name="T14" fmla="*/ 5 w 29"/>
                <a:gd name="T15" fmla="*/ 7 h 35"/>
                <a:gd name="T16" fmla="*/ 7 w 29"/>
                <a:gd name="T17" fmla="*/ 4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5"/>
                <a:gd name="T29" fmla="*/ 29 w 29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5">
                  <a:moveTo>
                    <a:pt x="29" y="18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9"/>
                  </a:lnTo>
                  <a:lnTo>
                    <a:pt x="12" y="35"/>
                  </a:lnTo>
                  <a:lnTo>
                    <a:pt x="23" y="29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9" name="Freeform 105"/>
            <p:cNvSpPr>
              <a:spLocks/>
            </p:cNvSpPr>
            <p:nvPr/>
          </p:nvSpPr>
          <p:spPr bwMode="auto">
            <a:xfrm>
              <a:off x="3490" y="3600"/>
              <a:ext cx="24" cy="26"/>
            </a:xfrm>
            <a:custGeom>
              <a:avLst/>
              <a:gdLst>
                <a:gd name="T0" fmla="*/ 8 w 47"/>
                <a:gd name="T1" fmla="*/ 7 h 53"/>
                <a:gd name="T2" fmla="*/ 6 w 47"/>
                <a:gd name="T3" fmla="*/ 4 h 53"/>
                <a:gd name="T4" fmla="*/ 8 w 47"/>
                <a:gd name="T5" fmla="*/ 5 h 53"/>
                <a:gd name="T6" fmla="*/ 8 w 47"/>
                <a:gd name="T7" fmla="*/ 5 h 53"/>
                <a:gd name="T8" fmla="*/ 5 w 47"/>
                <a:gd name="T9" fmla="*/ 4 h 53"/>
                <a:gd name="T10" fmla="*/ 6 w 47"/>
                <a:gd name="T11" fmla="*/ 2 h 53"/>
                <a:gd name="T12" fmla="*/ 6 w 47"/>
                <a:gd name="T13" fmla="*/ 2 h 53"/>
                <a:gd name="T14" fmla="*/ 5 w 47"/>
                <a:gd name="T15" fmla="*/ 4 h 53"/>
                <a:gd name="T16" fmla="*/ 6 w 47"/>
                <a:gd name="T17" fmla="*/ 4 h 53"/>
                <a:gd name="T18" fmla="*/ 6 w 47"/>
                <a:gd name="T19" fmla="*/ 4 h 53"/>
                <a:gd name="T20" fmla="*/ 5 w 47"/>
                <a:gd name="T21" fmla="*/ 7 h 53"/>
                <a:gd name="T22" fmla="*/ 5 w 47"/>
                <a:gd name="T23" fmla="*/ 5 h 53"/>
                <a:gd name="T24" fmla="*/ 5 w 47"/>
                <a:gd name="T25" fmla="*/ 5 h 53"/>
                <a:gd name="T26" fmla="*/ 6 w 47"/>
                <a:gd name="T27" fmla="*/ 8 h 53"/>
                <a:gd name="T28" fmla="*/ 5 w 47"/>
                <a:gd name="T29" fmla="*/ 7 h 53"/>
                <a:gd name="T30" fmla="*/ 5 w 47"/>
                <a:gd name="T31" fmla="*/ 7 h 53"/>
                <a:gd name="T32" fmla="*/ 6 w 47"/>
                <a:gd name="T33" fmla="*/ 8 h 53"/>
                <a:gd name="T34" fmla="*/ 5 w 47"/>
                <a:gd name="T35" fmla="*/ 8 h 53"/>
                <a:gd name="T36" fmla="*/ 5 w 47"/>
                <a:gd name="T37" fmla="*/ 8 h 53"/>
                <a:gd name="T38" fmla="*/ 8 w 47"/>
                <a:gd name="T39" fmla="*/ 7 h 53"/>
                <a:gd name="T40" fmla="*/ 6 w 47"/>
                <a:gd name="T41" fmla="*/ 8 h 53"/>
                <a:gd name="T42" fmla="*/ 6 w 47"/>
                <a:gd name="T43" fmla="*/ 8 h 53"/>
                <a:gd name="T44" fmla="*/ 8 w 47"/>
                <a:gd name="T45" fmla="*/ 5 h 53"/>
                <a:gd name="T46" fmla="*/ 8 w 47"/>
                <a:gd name="T47" fmla="*/ 5 h 53"/>
                <a:gd name="T48" fmla="*/ 12 w 47"/>
                <a:gd name="T49" fmla="*/ 7 h 53"/>
                <a:gd name="T50" fmla="*/ 12 w 47"/>
                <a:gd name="T51" fmla="*/ 7 h 53"/>
                <a:gd name="T52" fmla="*/ 11 w 47"/>
                <a:gd name="T53" fmla="*/ 10 h 53"/>
                <a:gd name="T54" fmla="*/ 11 w 47"/>
                <a:gd name="T55" fmla="*/ 10 h 53"/>
                <a:gd name="T56" fmla="*/ 9 w 47"/>
                <a:gd name="T57" fmla="*/ 11 h 53"/>
                <a:gd name="T58" fmla="*/ 6 w 47"/>
                <a:gd name="T59" fmla="*/ 13 h 53"/>
                <a:gd name="T60" fmla="*/ 6 w 47"/>
                <a:gd name="T61" fmla="*/ 13 h 53"/>
                <a:gd name="T62" fmla="*/ 3 w 47"/>
                <a:gd name="T63" fmla="*/ 11 h 53"/>
                <a:gd name="T64" fmla="*/ 2 w 47"/>
                <a:gd name="T65" fmla="*/ 10 h 53"/>
                <a:gd name="T66" fmla="*/ 2 w 47"/>
                <a:gd name="T67" fmla="*/ 10 h 53"/>
                <a:gd name="T68" fmla="*/ 2 w 47"/>
                <a:gd name="T69" fmla="*/ 10 h 53"/>
                <a:gd name="T70" fmla="*/ 0 w 47"/>
                <a:gd name="T71" fmla="*/ 7 h 53"/>
                <a:gd name="T72" fmla="*/ 0 w 47"/>
                <a:gd name="T73" fmla="*/ 7 h 53"/>
                <a:gd name="T74" fmla="*/ 0 w 47"/>
                <a:gd name="T75" fmla="*/ 5 h 53"/>
                <a:gd name="T76" fmla="*/ 2 w 47"/>
                <a:gd name="T77" fmla="*/ 2 h 53"/>
                <a:gd name="T78" fmla="*/ 2 w 47"/>
                <a:gd name="T79" fmla="*/ 2 h 53"/>
                <a:gd name="T80" fmla="*/ 2 w 47"/>
                <a:gd name="T81" fmla="*/ 1 h 53"/>
                <a:gd name="T82" fmla="*/ 3 w 47"/>
                <a:gd name="T83" fmla="*/ 0 h 53"/>
                <a:gd name="T84" fmla="*/ 3 w 47"/>
                <a:gd name="T85" fmla="*/ 0 h 53"/>
                <a:gd name="T86" fmla="*/ 6 w 47"/>
                <a:gd name="T87" fmla="*/ 0 h 53"/>
                <a:gd name="T88" fmla="*/ 9 w 47"/>
                <a:gd name="T89" fmla="*/ 1 h 53"/>
                <a:gd name="T90" fmla="*/ 9 w 47"/>
                <a:gd name="T91" fmla="*/ 1 h 53"/>
                <a:gd name="T92" fmla="*/ 11 w 47"/>
                <a:gd name="T93" fmla="*/ 2 h 53"/>
                <a:gd name="T94" fmla="*/ 12 w 47"/>
                <a:gd name="T95" fmla="*/ 5 h 53"/>
                <a:gd name="T96" fmla="*/ 8 w 47"/>
                <a:gd name="T97" fmla="*/ 7 h 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53"/>
                <a:gd name="T149" fmla="*/ 47 w 47"/>
                <a:gd name="T150" fmla="*/ 53 h 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53">
                  <a:moveTo>
                    <a:pt x="29" y="29"/>
                  </a:moveTo>
                  <a:lnTo>
                    <a:pt x="24" y="17"/>
                  </a:lnTo>
                  <a:lnTo>
                    <a:pt x="29" y="23"/>
                  </a:lnTo>
                  <a:lnTo>
                    <a:pt x="18" y="17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24" y="17"/>
                  </a:lnTo>
                  <a:lnTo>
                    <a:pt x="18" y="29"/>
                  </a:lnTo>
                  <a:lnTo>
                    <a:pt x="18" y="23"/>
                  </a:lnTo>
                  <a:lnTo>
                    <a:pt x="24" y="34"/>
                  </a:lnTo>
                  <a:lnTo>
                    <a:pt x="18" y="29"/>
                  </a:lnTo>
                  <a:lnTo>
                    <a:pt x="24" y="34"/>
                  </a:lnTo>
                  <a:lnTo>
                    <a:pt x="18" y="34"/>
                  </a:lnTo>
                  <a:lnTo>
                    <a:pt x="29" y="29"/>
                  </a:lnTo>
                  <a:lnTo>
                    <a:pt x="24" y="34"/>
                  </a:lnTo>
                  <a:lnTo>
                    <a:pt x="29" y="23"/>
                  </a:lnTo>
                  <a:lnTo>
                    <a:pt x="47" y="29"/>
                  </a:lnTo>
                  <a:lnTo>
                    <a:pt x="41" y="40"/>
                  </a:lnTo>
                  <a:lnTo>
                    <a:pt x="35" y="46"/>
                  </a:lnTo>
                  <a:lnTo>
                    <a:pt x="24" y="53"/>
                  </a:lnTo>
                  <a:lnTo>
                    <a:pt x="12" y="46"/>
                  </a:lnTo>
                  <a:lnTo>
                    <a:pt x="6" y="40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5"/>
                  </a:lnTo>
                  <a:lnTo>
                    <a:pt x="41" y="11"/>
                  </a:lnTo>
                  <a:lnTo>
                    <a:pt x="47" y="2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0" name="Freeform 106"/>
            <p:cNvSpPr>
              <a:spLocks/>
            </p:cNvSpPr>
            <p:nvPr/>
          </p:nvSpPr>
          <p:spPr bwMode="auto">
            <a:xfrm>
              <a:off x="3505" y="3612"/>
              <a:ext cx="9" cy="3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0 w 18"/>
                <a:gd name="T5" fmla="*/ 2 h 6"/>
                <a:gd name="T6" fmla="*/ 5 w 18"/>
                <a:gd name="T7" fmla="*/ 0 h 6"/>
                <a:gd name="T8" fmla="*/ 5 w 18"/>
                <a:gd name="T9" fmla="*/ 2 h 6"/>
                <a:gd name="T10" fmla="*/ 5 w 18"/>
                <a:gd name="T11" fmla="*/ 2 h 6"/>
                <a:gd name="T12" fmla="*/ 0 w 1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6"/>
                <a:gd name="T23" fmla="*/ 18 w 1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1" name="Freeform 107"/>
            <p:cNvSpPr>
              <a:spLocks/>
            </p:cNvSpPr>
            <p:nvPr/>
          </p:nvSpPr>
          <p:spPr bwMode="auto">
            <a:xfrm>
              <a:off x="3552" y="3603"/>
              <a:ext cx="14" cy="17"/>
            </a:xfrm>
            <a:custGeom>
              <a:avLst/>
              <a:gdLst>
                <a:gd name="T0" fmla="*/ 7 w 29"/>
                <a:gd name="T1" fmla="*/ 4 h 35"/>
                <a:gd name="T2" fmla="*/ 5 w 29"/>
                <a:gd name="T3" fmla="*/ 1 h 35"/>
                <a:gd name="T4" fmla="*/ 3 w 29"/>
                <a:gd name="T5" fmla="*/ 0 h 35"/>
                <a:gd name="T6" fmla="*/ 1 w 29"/>
                <a:gd name="T7" fmla="*/ 1 h 35"/>
                <a:gd name="T8" fmla="*/ 0 w 29"/>
                <a:gd name="T9" fmla="*/ 4 h 35"/>
                <a:gd name="T10" fmla="*/ 1 w 29"/>
                <a:gd name="T11" fmla="*/ 7 h 35"/>
                <a:gd name="T12" fmla="*/ 3 w 29"/>
                <a:gd name="T13" fmla="*/ 8 h 35"/>
                <a:gd name="T14" fmla="*/ 5 w 29"/>
                <a:gd name="T15" fmla="*/ 7 h 35"/>
                <a:gd name="T16" fmla="*/ 7 w 29"/>
                <a:gd name="T17" fmla="*/ 4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5"/>
                <a:gd name="T29" fmla="*/ 29 w 29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5">
                  <a:moveTo>
                    <a:pt x="29" y="18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9"/>
                  </a:lnTo>
                  <a:lnTo>
                    <a:pt x="12" y="35"/>
                  </a:lnTo>
                  <a:lnTo>
                    <a:pt x="23" y="29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2" name="Freeform 108"/>
            <p:cNvSpPr>
              <a:spLocks/>
            </p:cNvSpPr>
            <p:nvPr/>
          </p:nvSpPr>
          <p:spPr bwMode="auto">
            <a:xfrm>
              <a:off x="3549" y="3600"/>
              <a:ext cx="24" cy="26"/>
            </a:xfrm>
            <a:custGeom>
              <a:avLst/>
              <a:gdLst>
                <a:gd name="T0" fmla="*/ 8 w 47"/>
                <a:gd name="T1" fmla="*/ 7 h 53"/>
                <a:gd name="T2" fmla="*/ 6 w 47"/>
                <a:gd name="T3" fmla="*/ 4 h 53"/>
                <a:gd name="T4" fmla="*/ 8 w 47"/>
                <a:gd name="T5" fmla="*/ 5 h 53"/>
                <a:gd name="T6" fmla="*/ 8 w 47"/>
                <a:gd name="T7" fmla="*/ 5 h 53"/>
                <a:gd name="T8" fmla="*/ 5 w 47"/>
                <a:gd name="T9" fmla="*/ 4 h 53"/>
                <a:gd name="T10" fmla="*/ 6 w 47"/>
                <a:gd name="T11" fmla="*/ 2 h 53"/>
                <a:gd name="T12" fmla="*/ 6 w 47"/>
                <a:gd name="T13" fmla="*/ 2 h 53"/>
                <a:gd name="T14" fmla="*/ 5 w 47"/>
                <a:gd name="T15" fmla="*/ 4 h 53"/>
                <a:gd name="T16" fmla="*/ 6 w 47"/>
                <a:gd name="T17" fmla="*/ 4 h 53"/>
                <a:gd name="T18" fmla="*/ 6 w 47"/>
                <a:gd name="T19" fmla="*/ 4 h 53"/>
                <a:gd name="T20" fmla="*/ 5 w 47"/>
                <a:gd name="T21" fmla="*/ 7 h 53"/>
                <a:gd name="T22" fmla="*/ 5 w 47"/>
                <a:gd name="T23" fmla="*/ 5 h 53"/>
                <a:gd name="T24" fmla="*/ 5 w 47"/>
                <a:gd name="T25" fmla="*/ 5 h 53"/>
                <a:gd name="T26" fmla="*/ 6 w 47"/>
                <a:gd name="T27" fmla="*/ 8 h 53"/>
                <a:gd name="T28" fmla="*/ 5 w 47"/>
                <a:gd name="T29" fmla="*/ 7 h 53"/>
                <a:gd name="T30" fmla="*/ 5 w 47"/>
                <a:gd name="T31" fmla="*/ 7 h 53"/>
                <a:gd name="T32" fmla="*/ 6 w 47"/>
                <a:gd name="T33" fmla="*/ 8 h 53"/>
                <a:gd name="T34" fmla="*/ 5 w 47"/>
                <a:gd name="T35" fmla="*/ 8 h 53"/>
                <a:gd name="T36" fmla="*/ 5 w 47"/>
                <a:gd name="T37" fmla="*/ 8 h 53"/>
                <a:gd name="T38" fmla="*/ 8 w 47"/>
                <a:gd name="T39" fmla="*/ 7 h 53"/>
                <a:gd name="T40" fmla="*/ 6 w 47"/>
                <a:gd name="T41" fmla="*/ 8 h 53"/>
                <a:gd name="T42" fmla="*/ 6 w 47"/>
                <a:gd name="T43" fmla="*/ 8 h 53"/>
                <a:gd name="T44" fmla="*/ 8 w 47"/>
                <a:gd name="T45" fmla="*/ 5 h 53"/>
                <a:gd name="T46" fmla="*/ 8 w 47"/>
                <a:gd name="T47" fmla="*/ 5 h 53"/>
                <a:gd name="T48" fmla="*/ 12 w 47"/>
                <a:gd name="T49" fmla="*/ 7 h 53"/>
                <a:gd name="T50" fmla="*/ 12 w 47"/>
                <a:gd name="T51" fmla="*/ 7 h 53"/>
                <a:gd name="T52" fmla="*/ 11 w 47"/>
                <a:gd name="T53" fmla="*/ 10 h 53"/>
                <a:gd name="T54" fmla="*/ 11 w 47"/>
                <a:gd name="T55" fmla="*/ 10 h 53"/>
                <a:gd name="T56" fmla="*/ 9 w 47"/>
                <a:gd name="T57" fmla="*/ 11 h 53"/>
                <a:gd name="T58" fmla="*/ 6 w 47"/>
                <a:gd name="T59" fmla="*/ 13 h 53"/>
                <a:gd name="T60" fmla="*/ 6 w 47"/>
                <a:gd name="T61" fmla="*/ 13 h 53"/>
                <a:gd name="T62" fmla="*/ 3 w 47"/>
                <a:gd name="T63" fmla="*/ 11 h 53"/>
                <a:gd name="T64" fmla="*/ 2 w 47"/>
                <a:gd name="T65" fmla="*/ 10 h 53"/>
                <a:gd name="T66" fmla="*/ 2 w 47"/>
                <a:gd name="T67" fmla="*/ 10 h 53"/>
                <a:gd name="T68" fmla="*/ 2 w 47"/>
                <a:gd name="T69" fmla="*/ 10 h 53"/>
                <a:gd name="T70" fmla="*/ 0 w 47"/>
                <a:gd name="T71" fmla="*/ 7 h 53"/>
                <a:gd name="T72" fmla="*/ 0 w 47"/>
                <a:gd name="T73" fmla="*/ 7 h 53"/>
                <a:gd name="T74" fmla="*/ 0 w 47"/>
                <a:gd name="T75" fmla="*/ 5 h 53"/>
                <a:gd name="T76" fmla="*/ 2 w 47"/>
                <a:gd name="T77" fmla="*/ 2 h 53"/>
                <a:gd name="T78" fmla="*/ 2 w 47"/>
                <a:gd name="T79" fmla="*/ 2 h 53"/>
                <a:gd name="T80" fmla="*/ 2 w 47"/>
                <a:gd name="T81" fmla="*/ 1 h 53"/>
                <a:gd name="T82" fmla="*/ 3 w 47"/>
                <a:gd name="T83" fmla="*/ 0 h 53"/>
                <a:gd name="T84" fmla="*/ 3 w 47"/>
                <a:gd name="T85" fmla="*/ 0 h 53"/>
                <a:gd name="T86" fmla="*/ 6 w 47"/>
                <a:gd name="T87" fmla="*/ 0 h 53"/>
                <a:gd name="T88" fmla="*/ 9 w 47"/>
                <a:gd name="T89" fmla="*/ 1 h 53"/>
                <a:gd name="T90" fmla="*/ 9 w 47"/>
                <a:gd name="T91" fmla="*/ 1 h 53"/>
                <a:gd name="T92" fmla="*/ 11 w 47"/>
                <a:gd name="T93" fmla="*/ 2 h 53"/>
                <a:gd name="T94" fmla="*/ 12 w 47"/>
                <a:gd name="T95" fmla="*/ 5 h 53"/>
                <a:gd name="T96" fmla="*/ 8 w 47"/>
                <a:gd name="T97" fmla="*/ 7 h 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53"/>
                <a:gd name="T149" fmla="*/ 47 w 47"/>
                <a:gd name="T150" fmla="*/ 53 h 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53">
                  <a:moveTo>
                    <a:pt x="29" y="29"/>
                  </a:moveTo>
                  <a:lnTo>
                    <a:pt x="24" y="17"/>
                  </a:lnTo>
                  <a:lnTo>
                    <a:pt x="29" y="23"/>
                  </a:lnTo>
                  <a:lnTo>
                    <a:pt x="18" y="17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24" y="17"/>
                  </a:lnTo>
                  <a:lnTo>
                    <a:pt x="18" y="29"/>
                  </a:lnTo>
                  <a:lnTo>
                    <a:pt x="18" y="23"/>
                  </a:lnTo>
                  <a:lnTo>
                    <a:pt x="24" y="34"/>
                  </a:lnTo>
                  <a:lnTo>
                    <a:pt x="18" y="29"/>
                  </a:lnTo>
                  <a:lnTo>
                    <a:pt x="24" y="34"/>
                  </a:lnTo>
                  <a:lnTo>
                    <a:pt x="18" y="34"/>
                  </a:lnTo>
                  <a:lnTo>
                    <a:pt x="29" y="29"/>
                  </a:lnTo>
                  <a:lnTo>
                    <a:pt x="24" y="34"/>
                  </a:lnTo>
                  <a:lnTo>
                    <a:pt x="29" y="23"/>
                  </a:lnTo>
                  <a:lnTo>
                    <a:pt x="47" y="29"/>
                  </a:lnTo>
                  <a:lnTo>
                    <a:pt x="41" y="40"/>
                  </a:lnTo>
                  <a:lnTo>
                    <a:pt x="35" y="46"/>
                  </a:lnTo>
                  <a:lnTo>
                    <a:pt x="24" y="53"/>
                  </a:lnTo>
                  <a:lnTo>
                    <a:pt x="12" y="46"/>
                  </a:lnTo>
                  <a:lnTo>
                    <a:pt x="6" y="40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5"/>
                  </a:lnTo>
                  <a:lnTo>
                    <a:pt x="41" y="11"/>
                  </a:lnTo>
                  <a:lnTo>
                    <a:pt x="47" y="2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3" name="Freeform 109"/>
            <p:cNvSpPr>
              <a:spLocks/>
            </p:cNvSpPr>
            <p:nvPr/>
          </p:nvSpPr>
          <p:spPr bwMode="auto">
            <a:xfrm>
              <a:off x="3563" y="3612"/>
              <a:ext cx="10" cy="3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0 w 18"/>
                <a:gd name="T5" fmla="*/ 2 h 6"/>
                <a:gd name="T6" fmla="*/ 6 w 18"/>
                <a:gd name="T7" fmla="*/ 0 h 6"/>
                <a:gd name="T8" fmla="*/ 6 w 18"/>
                <a:gd name="T9" fmla="*/ 2 h 6"/>
                <a:gd name="T10" fmla="*/ 6 w 18"/>
                <a:gd name="T11" fmla="*/ 2 h 6"/>
                <a:gd name="T12" fmla="*/ 0 w 1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6"/>
                <a:gd name="T23" fmla="*/ 18 w 1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4" name="Freeform 110"/>
            <p:cNvSpPr>
              <a:spLocks/>
            </p:cNvSpPr>
            <p:nvPr/>
          </p:nvSpPr>
          <p:spPr bwMode="auto">
            <a:xfrm>
              <a:off x="3435" y="2314"/>
              <a:ext cx="15" cy="14"/>
            </a:xfrm>
            <a:custGeom>
              <a:avLst/>
              <a:gdLst>
                <a:gd name="T0" fmla="*/ 8 w 30"/>
                <a:gd name="T1" fmla="*/ 4 h 30"/>
                <a:gd name="T2" fmla="*/ 6 w 30"/>
                <a:gd name="T3" fmla="*/ 1 h 30"/>
                <a:gd name="T4" fmla="*/ 3 w 30"/>
                <a:gd name="T5" fmla="*/ 0 h 30"/>
                <a:gd name="T6" fmla="*/ 2 w 30"/>
                <a:gd name="T7" fmla="*/ 1 h 30"/>
                <a:gd name="T8" fmla="*/ 0 w 30"/>
                <a:gd name="T9" fmla="*/ 4 h 30"/>
                <a:gd name="T10" fmla="*/ 2 w 30"/>
                <a:gd name="T11" fmla="*/ 5 h 30"/>
                <a:gd name="T12" fmla="*/ 3 w 30"/>
                <a:gd name="T13" fmla="*/ 7 h 30"/>
                <a:gd name="T14" fmla="*/ 6 w 30"/>
                <a:gd name="T15" fmla="*/ 5 h 30"/>
                <a:gd name="T16" fmla="*/ 8 w 30"/>
                <a:gd name="T17" fmla="*/ 4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17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12" y="30"/>
                  </a:lnTo>
                  <a:lnTo>
                    <a:pt x="23" y="23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5" name="Freeform 111"/>
            <p:cNvSpPr>
              <a:spLocks/>
            </p:cNvSpPr>
            <p:nvPr/>
          </p:nvSpPr>
          <p:spPr bwMode="auto">
            <a:xfrm>
              <a:off x="3432" y="2311"/>
              <a:ext cx="24" cy="23"/>
            </a:xfrm>
            <a:custGeom>
              <a:avLst/>
              <a:gdLst>
                <a:gd name="T0" fmla="*/ 7 w 48"/>
                <a:gd name="T1" fmla="*/ 7 h 46"/>
                <a:gd name="T2" fmla="*/ 6 w 48"/>
                <a:gd name="T3" fmla="*/ 5 h 46"/>
                <a:gd name="T4" fmla="*/ 7 w 48"/>
                <a:gd name="T5" fmla="*/ 6 h 46"/>
                <a:gd name="T6" fmla="*/ 7 w 48"/>
                <a:gd name="T7" fmla="*/ 6 h 46"/>
                <a:gd name="T8" fmla="*/ 5 w 48"/>
                <a:gd name="T9" fmla="*/ 5 h 46"/>
                <a:gd name="T10" fmla="*/ 6 w 48"/>
                <a:gd name="T11" fmla="*/ 3 h 46"/>
                <a:gd name="T12" fmla="*/ 6 w 48"/>
                <a:gd name="T13" fmla="*/ 3 h 46"/>
                <a:gd name="T14" fmla="*/ 5 w 48"/>
                <a:gd name="T15" fmla="*/ 5 h 46"/>
                <a:gd name="T16" fmla="*/ 6 w 48"/>
                <a:gd name="T17" fmla="*/ 5 h 46"/>
                <a:gd name="T18" fmla="*/ 6 w 48"/>
                <a:gd name="T19" fmla="*/ 5 h 46"/>
                <a:gd name="T20" fmla="*/ 5 w 48"/>
                <a:gd name="T21" fmla="*/ 7 h 46"/>
                <a:gd name="T22" fmla="*/ 3 w 48"/>
                <a:gd name="T23" fmla="*/ 5 h 46"/>
                <a:gd name="T24" fmla="*/ 3 w 48"/>
                <a:gd name="T25" fmla="*/ 5 h 46"/>
                <a:gd name="T26" fmla="*/ 5 w 48"/>
                <a:gd name="T27" fmla="*/ 6 h 46"/>
                <a:gd name="T28" fmla="*/ 5 w 48"/>
                <a:gd name="T29" fmla="*/ 6 h 46"/>
                <a:gd name="T30" fmla="*/ 5 w 48"/>
                <a:gd name="T31" fmla="*/ 6 h 46"/>
                <a:gd name="T32" fmla="*/ 6 w 48"/>
                <a:gd name="T33" fmla="*/ 7 h 46"/>
                <a:gd name="T34" fmla="*/ 5 w 48"/>
                <a:gd name="T35" fmla="*/ 7 h 46"/>
                <a:gd name="T36" fmla="*/ 5 w 48"/>
                <a:gd name="T37" fmla="*/ 7 h 46"/>
                <a:gd name="T38" fmla="*/ 7 w 48"/>
                <a:gd name="T39" fmla="*/ 6 h 46"/>
                <a:gd name="T40" fmla="*/ 6 w 48"/>
                <a:gd name="T41" fmla="*/ 6 h 46"/>
                <a:gd name="T42" fmla="*/ 6 w 48"/>
                <a:gd name="T43" fmla="*/ 6 h 46"/>
                <a:gd name="T44" fmla="*/ 7 w 48"/>
                <a:gd name="T45" fmla="*/ 5 h 46"/>
                <a:gd name="T46" fmla="*/ 7 w 48"/>
                <a:gd name="T47" fmla="*/ 5 h 46"/>
                <a:gd name="T48" fmla="*/ 11 w 48"/>
                <a:gd name="T49" fmla="*/ 7 h 46"/>
                <a:gd name="T50" fmla="*/ 11 w 48"/>
                <a:gd name="T51" fmla="*/ 7 h 46"/>
                <a:gd name="T52" fmla="*/ 9 w 48"/>
                <a:gd name="T53" fmla="*/ 9 h 46"/>
                <a:gd name="T54" fmla="*/ 9 w 48"/>
                <a:gd name="T55" fmla="*/ 9 h 46"/>
                <a:gd name="T56" fmla="*/ 9 w 48"/>
                <a:gd name="T57" fmla="*/ 11 h 46"/>
                <a:gd name="T58" fmla="*/ 6 w 48"/>
                <a:gd name="T59" fmla="*/ 12 h 46"/>
                <a:gd name="T60" fmla="*/ 6 w 48"/>
                <a:gd name="T61" fmla="*/ 12 h 46"/>
                <a:gd name="T62" fmla="*/ 3 w 48"/>
                <a:gd name="T63" fmla="*/ 11 h 46"/>
                <a:gd name="T64" fmla="*/ 2 w 48"/>
                <a:gd name="T65" fmla="*/ 9 h 46"/>
                <a:gd name="T66" fmla="*/ 2 w 48"/>
                <a:gd name="T67" fmla="*/ 9 h 46"/>
                <a:gd name="T68" fmla="*/ 2 w 48"/>
                <a:gd name="T69" fmla="*/ 9 h 46"/>
                <a:gd name="T70" fmla="*/ 0 w 48"/>
                <a:gd name="T71" fmla="*/ 7 h 46"/>
                <a:gd name="T72" fmla="*/ 0 w 48"/>
                <a:gd name="T73" fmla="*/ 7 h 46"/>
                <a:gd name="T74" fmla="*/ 0 w 48"/>
                <a:gd name="T75" fmla="*/ 6 h 46"/>
                <a:gd name="T76" fmla="*/ 2 w 48"/>
                <a:gd name="T77" fmla="*/ 3 h 46"/>
                <a:gd name="T78" fmla="*/ 2 w 48"/>
                <a:gd name="T79" fmla="*/ 3 h 46"/>
                <a:gd name="T80" fmla="*/ 2 w 48"/>
                <a:gd name="T81" fmla="*/ 1 h 46"/>
                <a:gd name="T82" fmla="*/ 3 w 48"/>
                <a:gd name="T83" fmla="*/ 0 h 46"/>
                <a:gd name="T84" fmla="*/ 3 w 48"/>
                <a:gd name="T85" fmla="*/ 0 h 46"/>
                <a:gd name="T86" fmla="*/ 6 w 48"/>
                <a:gd name="T87" fmla="*/ 0 h 46"/>
                <a:gd name="T88" fmla="*/ 9 w 48"/>
                <a:gd name="T89" fmla="*/ 1 h 46"/>
                <a:gd name="T90" fmla="*/ 9 w 48"/>
                <a:gd name="T91" fmla="*/ 1 h 46"/>
                <a:gd name="T92" fmla="*/ 11 w 48"/>
                <a:gd name="T93" fmla="*/ 3 h 46"/>
                <a:gd name="T94" fmla="*/ 12 w 48"/>
                <a:gd name="T95" fmla="*/ 6 h 46"/>
                <a:gd name="T96" fmla="*/ 7 w 48"/>
                <a:gd name="T97" fmla="*/ 7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46"/>
                <a:gd name="T149" fmla="*/ 48 w 48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46">
                  <a:moveTo>
                    <a:pt x="29" y="29"/>
                  </a:moveTo>
                  <a:lnTo>
                    <a:pt x="25" y="17"/>
                  </a:lnTo>
                  <a:lnTo>
                    <a:pt x="29" y="23"/>
                  </a:lnTo>
                  <a:lnTo>
                    <a:pt x="18" y="17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25" y="17"/>
                  </a:lnTo>
                  <a:lnTo>
                    <a:pt x="18" y="29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25" y="29"/>
                  </a:lnTo>
                  <a:lnTo>
                    <a:pt x="18" y="29"/>
                  </a:lnTo>
                  <a:lnTo>
                    <a:pt x="29" y="23"/>
                  </a:lnTo>
                  <a:lnTo>
                    <a:pt x="25" y="23"/>
                  </a:lnTo>
                  <a:lnTo>
                    <a:pt x="29" y="17"/>
                  </a:lnTo>
                  <a:lnTo>
                    <a:pt x="42" y="29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25" y="46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5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8" y="2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6" name="Freeform 112"/>
            <p:cNvSpPr>
              <a:spLocks/>
            </p:cNvSpPr>
            <p:nvPr/>
          </p:nvSpPr>
          <p:spPr bwMode="auto">
            <a:xfrm>
              <a:off x="3447" y="2319"/>
              <a:ext cx="9" cy="6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3 h 12"/>
                <a:gd name="T6" fmla="*/ 4 w 19"/>
                <a:gd name="T7" fmla="*/ 2 h 12"/>
                <a:gd name="T8" fmla="*/ 3 w 19"/>
                <a:gd name="T9" fmla="*/ 3 h 12"/>
                <a:gd name="T10" fmla="*/ 3 w 19"/>
                <a:gd name="T11" fmla="*/ 3 h 12"/>
                <a:gd name="T12" fmla="*/ 0 w 1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"/>
                <a:gd name="T23" fmla="*/ 19 w 1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7" name="Freeform 113"/>
            <p:cNvSpPr>
              <a:spLocks/>
            </p:cNvSpPr>
            <p:nvPr/>
          </p:nvSpPr>
          <p:spPr bwMode="auto">
            <a:xfrm>
              <a:off x="3494" y="2314"/>
              <a:ext cx="14" cy="14"/>
            </a:xfrm>
            <a:custGeom>
              <a:avLst/>
              <a:gdLst>
                <a:gd name="T0" fmla="*/ 7 w 29"/>
                <a:gd name="T1" fmla="*/ 4 h 30"/>
                <a:gd name="T2" fmla="*/ 5 w 29"/>
                <a:gd name="T3" fmla="*/ 1 h 30"/>
                <a:gd name="T4" fmla="*/ 3 w 29"/>
                <a:gd name="T5" fmla="*/ 0 h 30"/>
                <a:gd name="T6" fmla="*/ 1 w 29"/>
                <a:gd name="T7" fmla="*/ 1 h 30"/>
                <a:gd name="T8" fmla="*/ 0 w 29"/>
                <a:gd name="T9" fmla="*/ 4 h 30"/>
                <a:gd name="T10" fmla="*/ 1 w 29"/>
                <a:gd name="T11" fmla="*/ 5 h 30"/>
                <a:gd name="T12" fmla="*/ 3 w 29"/>
                <a:gd name="T13" fmla="*/ 7 h 30"/>
                <a:gd name="T14" fmla="*/ 5 w 29"/>
                <a:gd name="T15" fmla="*/ 5 h 30"/>
                <a:gd name="T16" fmla="*/ 7 w 29"/>
                <a:gd name="T17" fmla="*/ 4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0"/>
                <a:gd name="T29" fmla="*/ 29 w 29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0">
                  <a:moveTo>
                    <a:pt x="29" y="17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12" y="30"/>
                  </a:lnTo>
                  <a:lnTo>
                    <a:pt x="23" y="23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8" name="Freeform 114"/>
            <p:cNvSpPr>
              <a:spLocks/>
            </p:cNvSpPr>
            <p:nvPr/>
          </p:nvSpPr>
          <p:spPr bwMode="auto">
            <a:xfrm>
              <a:off x="3490" y="2311"/>
              <a:ext cx="24" cy="23"/>
            </a:xfrm>
            <a:custGeom>
              <a:avLst/>
              <a:gdLst>
                <a:gd name="T0" fmla="*/ 8 w 47"/>
                <a:gd name="T1" fmla="*/ 7 h 46"/>
                <a:gd name="T2" fmla="*/ 6 w 47"/>
                <a:gd name="T3" fmla="*/ 5 h 46"/>
                <a:gd name="T4" fmla="*/ 8 w 47"/>
                <a:gd name="T5" fmla="*/ 6 h 46"/>
                <a:gd name="T6" fmla="*/ 8 w 47"/>
                <a:gd name="T7" fmla="*/ 6 h 46"/>
                <a:gd name="T8" fmla="*/ 5 w 47"/>
                <a:gd name="T9" fmla="*/ 5 h 46"/>
                <a:gd name="T10" fmla="*/ 6 w 47"/>
                <a:gd name="T11" fmla="*/ 3 h 46"/>
                <a:gd name="T12" fmla="*/ 6 w 47"/>
                <a:gd name="T13" fmla="*/ 3 h 46"/>
                <a:gd name="T14" fmla="*/ 5 w 47"/>
                <a:gd name="T15" fmla="*/ 5 h 46"/>
                <a:gd name="T16" fmla="*/ 6 w 47"/>
                <a:gd name="T17" fmla="*/ 5 h 46"/>
                <a:gd name="T18" fmla="*/ 6 w 47"/>
                <a:gd name="T19" fmla="*/ 5 h 46"/>
                <a:gd name="T20" fmla="*/ 5 w 47"/>
                <a:gd name="T21" fmla="*/ 7 h 46"/>
                <a:gd name="T22" fmla="*/ 3 w 47"/>
                <a:gd name="T23" fmla="*/ 5 h 46"/>
                <a:gd name="T24" fmla="*/ 3 w 47"/>
                <a:gd name="T25" fmla="*/ 5 h 46"/>
                <a:gd name="T26" fmla="*/ 5 w 47"/>
                <a:gd name="T27" fmla="*/ 6 h 46"/>
                <a:gd name="T28" fmla="*/ 5 w 47"/>
                <a:gd name="T29" fmla="*/ 6 h 46"/>
                <a:gd name="T30" fmla="*/ 5 w 47"/>
                <a:gd name="T31" fmla="*/ 6 h 46"/>
                <a:gd name="T32" fmla="*/ 6 w 47"/>
                <a:gd name="T33" fmla="*/ 7 h 46"/>
                <a:gd name="T34" fmla="*/ 5 w 47"/>
                <a:gd name="T35" fmla="*/ 7 h 46"/>
                <a:gd name="T36" fmla="*/ 5 w 47"/>
                <a:gd name="T37" fmla="*/ 7 h 46"/>
                <a:gd name="T38" fmla="*/ 8 w 47"/>
                <a:gd name="T39" fmla="*/ 6 h 46"/>
                <a:gd name="T40" fmla="*/ 6 w 47"/>
                <a:gd name="T41" fmla="*/ 6 h 46"/>
                <a:gd name="T42" fmla="*/ 6 w 47"/>
                <a:gd name="T43" fmla="*/ 6 h 46"/>
                <a:gd name="T44" fmla="*/ 8 w 47"/>
                <a:gd name="T45" fmla="*/ 5 h 46"/>
                <a:gd name="T46" fmla="*/ 8 w 47"/>
                <a:gd name="T47" fmla="*/ 5 h 46"/>
                <a:gd name="T48" fmla="*/ 11 w 47"/>
                <a:gd name="T49" fmla="*/ 7 h 46"/>
                <a:gd name="T50" fmla="*/ 11 w 47"/>
                <a:gd name="T51" fmla="*/ 7 h 46"/>
                <a:gd name="T52" fmla="*/ 9 w 47"/>
                <a:gd name="T53" fmla="*/ 9 h 46"/>
                <a:gd name="T54" fmla="*/ 9 w 47"/>
                <a:gd name="T55" fmla="*/ 9 h 46"/>
                <a:gd name="T56" fmla="*/ 9 w 47"/>
                <a:gd name="T57" fmla="*/ 11 h 46"/>
                <a:gd name="T58" fmla="*/ 6 w 47"/>
                <a:gd name="T59" fmla="*/ 12 h 46"/>
                <a:gd name="T60" fmla="*/ 6 w 47"/>
                <a:gd name="T61" fmla="*/ 12 h 46"/>
                <a:gd name="T62" fmla="*/ 3 w 47"/>
                <a:gd name="T63" fmla="*/ 11 h 46"/>
                <a:gd name="T64" fmla="*/ 2 w 47"/>
                <a:gd name="T65" fmla="*/ 9 h 46"/>
                <a:gd name="T66" fmla="*/ 2 w 47"/>
                <a:gd name="T67" fmla="*/ 9 h 46"/>
                <a:gd name="T68" fmla="*/ 2 w 47"/>
                <a:gd name="T69" fmla="*/ 9 h 46"/>
                <a:gd name="T70" fmla="*/ 0 w 47"/>
                <a:gd name="T71" fmla="*/ 7 h 46"/>
                <a:gd name="T72" fmla="*/ 0 w 47"/>
                <a:gd name="T73" fmla="*/ 7 h 46"/>
                <a:gd name="T74" fmla="*/ 0 w 47"/>
                <a:gd name="T75" fmla="*/ 6 h 46"/>
                <a:gd name="T76" fmla="*/ 2 w 47"/>
                <a:gd name="T77" fmla="*/ 3 h 46"/>
                <a:gd name="T78" fmla="*/ 2 w 47"/>
                <a:gd name="T79" fmla="*/ 3 h 46"/>
                <a:gd name="T80" fmla="*/ 2 w 47"/>
                <a:gd name="T81" fmla="*/ 1 h 46"/>
                <a:gd name="T82" fmla="*/ 3 w 47"/>
                <a:gd name="T83" fmla="*/ 0 h 46"/>
                <a:gd name="T84" fmla="*/ 3 w 47"/>
                <a:gd name="T85" fmla="*/ 0 h 46"/>
                <a:gd name="T86" fmla="*/ 6 w 47"/>
                <a:gd name="T87" fmla="*/ 0 h 46"/>
                <a:gd name="T88" fmla="*/ 9 w 47"/>
                <a:gd name="T89" fmla="*/ 1 h 46"/>
                <a:gd name="T90" fmla="*/ 9 w 47"/>
                <a:gd name="T91" fmla="*/ 1 h 46"/>
                <a:gd name="T92" fmla="*/ 11 w 47"/>
                <a:gd name="T93" fmla="*/ 3 h 46"/>
                <a:gd name="T94" fmla="*/ 12 w 47"/>
                <a:gd name="T95" fmla="*/ 6 h 46"/>
                <a:gd name="T96" fmla="*/ 8 w 47"/>
                <a:gd name="T97" fmla="*/ 7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46"/>
                <a:gd name="T149" fmla="*/ 47 w 47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46">
                  <a:moveTo>
                    <a:pt x="29" y="29"/>
                  </a:moveTo>
                  <a:lnTo>
                    <a:pt x="24" y="17"/>
                  </a:lnTo>
                  <a:lnTo>
                    <a:pt x="29" y="23"/>
                  </a:lnTo>
                  <a:lnTo>
                    <a:pt x="18" y="17"/>
                  </a:lnTo>
                  <a:lnTo>
                    <a:pt x="24" y="12"/>
                  </a:lnTo>
                  <a:lnTo>
                    <a:pt x="18" y="17"/>
                  </a:lnTo>
                  <a:lnTo>
                    <a:pt x="24" y="17"/>
                  </a:lnTo>
                  <a:lnTo>
                    <a:pt x="18" y="29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24" y="29"/>
                  </a:lnTo>
                  <a:lnTo>
                    <a:pt x="18" y="29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9" y="17"/>
                  </a:lnTo>
                  <a:lnTo>
                    <a:pt x="41" y="29"/>
                  </a:lnTo>
                  <a:lnTo>
                    <a:pt x="35" y="36"/>
                  </a:lnTo>
                  <a:lnTo>
                    <a:pt x="35" y="42"/>
                  </a:lnTo>
                  <a:lnTo>
                    <a:pt x="24" y="46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6"/>
                  </a:lnTo>
                  <a:lnTo>
                    <a:pt x="41" y="12"/>
                  </a:lnTo>
                  <a:lnTo>
                    <a:pt x="47" y="2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9" name="Freeform 115"/>
            <p:cNvSpPr>
              <a:spLocks/>
            </p:cNvSpPr>
            <p:nvPr/>
          </p:nvSpPr>
          <p:spPr bwMode="auto">
            <a:xfrm>
              <a:off x="3505" y="2319"/>
              <a:ext cx="9" cy="6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3 h 12"/>
                <a:gd name="T6" fmla="*/ 5 w 18"/>
                <a:gd name="T7" fmla="*/ 2 h 12"/>
                <a:gd name="T8" fmla="*/ 3 w 18"/>
                <a:gd name="T9" fmla="*/ 3 h 12"/>
                <a:gd name="T10" fmla="*/ 3 w 18"/>
                <a:gd name="T11" fmla="*/ 3 h 12"/>
                <a:gd name="T12" fmla="*/ 0 w 18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2"/>
                <a:gd name="T23" fmla="*/ 18 w 18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30" name="Freeform 116"/>
            <p:cNvSpPr>
              <a:spLocks/>
            </p:cNvSpPr>
            <p:nvPr/>
          </p:nvSpPr>
          <p:spPr bwMode="auto">
            <a:xfrm>
              <a:off x="3552" y="2314"/>
              <a:ext cx="14" cy="14"/>
            </a:xfrm>
            <a:custGeom>
              <a:avLst/>
              <a:gdLst>
                <a:gd name="T0" fmla="*/ 7 w 29"/>
                <a:gd name="T1" fmla="*/ 4 h 30"/>
                <a:gd name="T2" fmla="*/ 5 w 29"/>
                <a:gd name="T3" fmla="*/ 1 h 30"/>
                <a:gd name="T4" fmla="*/ 3 w 29"/>
                <a:gd name="T5" fmla="*/ 0 h 30"/>
                <a:gd name="T6" fmla="*/ 1 w 29"/>
                <a:gd name="T7" fmla="*/ 1 h 30"/>
                <a:gd name="T8" fmla="*/ 0 w 29"/>
                <a:gd name="T9" fmla="*/ 4 h 30"/>
                <a:gd name="T10" fmla="*/ 1 w 29"/>
                <a:gd name="T11" fmla="*/ 5 h 30"/>
                <a:gd name="T12" fmla="*/ 3 w 29"/>
                <a:gd name="T13" fmla="*/ 7 h 30"/>
                <a:gd name="T14" fmla="*/ 5 w 29"/>
                <a:gd name="T15" fmla="*/ 5 h 30"/>
                <a:gd name="T16" fmla="*/ 7 w 29"/>
                <a:gd name="T17" fmla="*/ 4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0"/>
                <a:gd name="T29" fmla="*/ 29 w 29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0">
                  <a:moveTo>
                    <a:pt x="29" y="17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12" y="30"/>
                  </a:lnTo>
                  <a:lnTo>
                    <a:pt x="23" y="23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31" name="Freeform 117"/>
            <p:cNvSpPr>
              <a:spLocks/>
            </p:cNvSpPr>
            <p:nvPr/>
          </p:nvSpPr>
          <p:spPr bwMode="auto">
            <a:xfrm>
              <a:off x="3549" y="2311"/>
              <a:ext cx="24" cy="23"/>
            </a:xfrm>
            <a:custGeom>
              <a:avLst/>
              <a:gdLst>
                <a:gd name="T0" fmla="*/ 8 w 47"/>
                <a:gd name="T1" fmla="*/ 7 h 46"/>
                <a:gd name="T2" fmla="*/ 6 w 47"/>
                <a:gd name="T3" fmla="*/ 5 h 46"/>
                <a:gd name="T4" fmla="*/ 8 w 47"/>
                <a:gd name="T5" fmla="*/ 6 h 46"/>
                <a:gd name="T6" fmla="*/ 8 w 47"/>
                <a:gd name="T7" fmla="*/ 6 h 46"/>
                <a:gd name="T8" fmla="*/ 5 w 47"/>
                <a:gd name="T9" fmla="*/ 5 h 46"/>
                <a:gd name="T10" fmla="*/ 6 w 47"/>
                <a:gd name="T11" fmla="*/ 3 h 46"/>
                <a:gd name="T12" fmla="*/ 6 w 47"/>
                <a:gd name="T13" fmla="*/ 3 h 46"/>
                <a:gd name="T14" fmla="*/ 5 w 47"/>
                <a:gd name="T15" fmla="*/ 5 h 46"/>
                <a:gd name="T16" fmla="*/ 6 w 47"/>
                <a:gd name="T17" fmla="*/ 5 h 46"/>
                <a:gd name="T18" fmla="*/ 6 w 47"/>
                <a:gd name="T19" fmla="*/ 5 h 46"/>
                <a:gd name="T20" fmla="*/ 5 w 47"/>
                <a:gd name="T21" fmla="*/ 7 h 46"/>
                <a:gd name="T22" fmla="*/ 3 w 47"/>
                <a:gd name="T23" fmla="*/ 5 h 46"/>
                <a:gd name="T24" fmla="*/ 3 w 47"/>
                <a:gd name="T25" fmla="*/ 5 h 46"/>
                <a:gd name="T26" fmla="*/ 5 w 47"/>
                <a:gd name="T27" fmla="*/ 6 h 46"/>
                <a:gd name="T28" fmla="*/ 5 w 47"/>
                <a:gd name="T29" fmla="*/ 6 h 46"/>
                <a:gd name="T30" fmla="*/ 5 w 47"/>
                <a:gd name="T31" fmla="*/ 6 h 46"/>
                <a:gd name="T32" fmla="*/ 6 w 47"/>
                <a:gd name="T33" fmla="*/ 7 h 46"/>
                <a:gd name="T34" fmla="*/ 5 w 47"/>
                <a:gd name="T35" fmla="*/ 7 h 46"/>
                <a:gd name="T36" fmla="*/ 5 w 47"/>
                <a:gd name="T37" fmla="*/ 7 h 46"/>
                <a:gd name="T38" fmla="*/ 8 w 47"/>
                <a:gd name="T39" fmla="*/ 6 h 46"/>
                <a:gd name="T40" fmla="*/ 6 w 47"/>
                <a:gd name="T41" fmla="*/ 6 h 46"/>
                <a:gd name="T42" fmla="*/ 6 w 47"/>
                <a:gd name="T43" fmla="*/ 6 h 46"/>
                <a:gd name="T44" fmla="*/ 8 w 47"/>
                <a:gd name="T45" fmla="*/ 5 h 46"/>
                <a:gd name="T46" fmla="*/ 8 w 47"/>
                <a:gd name="T47" fmla="*/ 5 h 46"/>
                <a:gd name="T48" fmla="*/ 11 w 47"/>
                <a:gd name="T49" fmla="*/ 7 h 46"/>
                <a:gd name="T50" fmla="*/ 11 w 47"/>
                <a:gd name="T51" fmla="*/ 7 h 46"/>
                <a:gd name="T52" fmla="*/ 9 w 47"/>
                <a:gd name="T53" fmla="*/ 9 h 46"/>
                <a:gd name="T54" fmla="*/ 9 w 47"/>
                <a:gd name="T55" fmla="*/ 9 h 46"/>
                <a:gd name="T56" fmla="*/ 9 w 47"/>
                <a:gd name="T57" fmla="*/ 11 h 46"/>
                <a:gd name="T58" fmla="*/ 6 w 47"/>
                <a:gd name="T59" fmla="*/ 12 h 46"/>
                <a:gd name="T60" fmla="*/ 6 w 47"/>
                <a:gd name="T61" fmla="*/ 12 h 46"/>
                <a:gd name="T62" fmla="*/ 3 w 47"/>
                <a:gd name="T63" fmla="*/ 11 h 46"/>
                <a:gd name="T64" fmla="*/ 2 w 47"/>
                <a:gd name="T65" fmla="*/ 9 h 46"/>
                <a:gd name="T66" fmla="*/ 2 w 47"/>
                <a:gd name="T67" fmla="*/ 9 h 46"/>
                <a:gd name="T68" fmla="*/ 2 w 47"/>
                <a:gd name="T69" fmla="*/ 9 h 46"/>
                <a:gd name="T70" fmla="*/ 0 w 47"/>
                <a:gd name="T71" fmla="*/ 7 h 46"/>
                <a:gd name="T72" fmla="*/ 0 w 47"/>
                <a:gd name="T73" fmla="*/ 7 h 46"/>
                <a:gd name="T74" fmla="*/ 0 w 47"/>
                <a:gd name="T75" fmla="*/ 6 h 46"/>
                <a:gd name="T76" fmla="*/ 2 w 47"/>
                <a:gd name="T77" fmla="*/ 3 h 46"/>
                <a:gd name="T78" fmla="*/ 2 w 47"/>
                <a:gd name="T79" fmla="*/ 3 h 46"/>
                <a:gd name="T80" fmla="*/ 2 w 47"/>
                <a:gd name="T81" fmla="*/ 1 h 46"/>
                <a:gd name="T82" fmla="*/ 3 w 47"/>
                <a:gd name="T83" fmla="*/ 0 h 46"/>
                <a:gd name="T84" fmla="*/ 3 w 47"/>
                <a:gd name="T85" fmla="*/ 0 h 46"/>
                <a:gd name="T86" fmla="*/ 6 w 47"/>
                <a:gd name="T87" fmla="*/ 0 h 46"/>
                <a:gd name="T88" fmla="*/ 9 w 47"/>
                <a:gd name="T89" fmla="*/ 1 h 46"/>
                <a:gd name="T90" fmla="*/ 9 w 47"/>
                <a:gd name="T91" fmla="*/ 1 h 46"/>
                <a:gd name="T92" fmla="*/ 11 w 47"/>
                <a:gd name="T93" fmla="*/ 3 h 46"/>
                <a:gd name="T94" fmla="*/ 12 w 47"/>
                <a:gd name="T95" fmla="*/ 6 h 46"/>
                <a:gd name="T96" fmla="*/ 8 w 47"/>
                <a:gd name="T97" fmla="*/ 7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46"/>
                <a:gd name="T149" fmla="*/ 47 w 47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46">
                  <a:moveTo>
                    <a:pt x="29" y="29"/>
                  </a:moveTo>
                  <a:lnTo>
                    <a:pt x="24" y="17"/>
                  </a:lnTo>
                  <a:lnTo>
                    <a:pt x="29" y="23"/>
                  </a:lnTo>
                  <a:lnTo>
                    <a:pt x="18" y="17"/>
                  </a:lnTo>
                  <a:lnTo>
                    <a:pt x="24" y="12"/>
                  </a:lnTo>
                  <a:lnTo>
                    <a:pt x="18" y="17"/>
                  </a:lnTo>
                  <a:lnTo>
                    <a:pt x="24" y="17"/>
                  </a:lnTo>
                  <a:lnTo>
                    <a:pt x="18" y="29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24" y="29"/>
                  </a:lnTo>
                  <a:lnTo>
                    <a:pt x="18" y="29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9" y="17"/>
                  </a:lnTo>
                  <a:lnTo>
                    <a:pt x="41" y="29"/>
                  </a:lnTo>
                  <a:lnTo>
                    <a:pt x="35" y="36"/>
                  </a:lnTo>
                  <a:lnTo>
                    <a:pt x="35" y="42"/>
                  </a:lnTo>
                  <a:lnTo>
                    <a:pt x="24" y="46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6"/>
                  </a:lnTo>
                  <a:lnTo>
                    <a:pt x="41" y="12"/>
                  </a:lnTo>
                  <a:lnTo>
                    <a:pt x="47" y="2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32" name="Freeform 118"/>
            <p:cNvSpPr>
              <a:spLocks/>
            </p:cNvSpPr>
            <p:nvPr/>
          </p:nvSpPr>
          <p:spPr bwMode="auto">
            <a:xfrm>
              <a:off x="3563" y="2319"/>
              <a:ext cx="10" cy="6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3 h 12"/>
                <a:gd name="T6" fmla="*/ 6 w 18"/>
                <a:gd name="T7" fmla="*/ 2 h 12"/>
                <a:gd name="T8" fmla="*/ 4 w 18"/>
                <a:gd name="T9" fmla="*/ 3 h 12"/>
                <a:gd name="T10" fmla="*/ 4 w 18"/>
                <a:gd name="T11" fmla="*/ 3 h 12"/>
                <a:gd name="T12" fmla="*/ 0 w 18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2"/>
                <a:gd name="T23" fmla="*/ 18 w 18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33" name="Freeform 119"/>
            <p:cNvSpPr>
              <a:spLocks/>
            </p:cNvSpPr>
            <p:nvPr/>
          </p:nvSpPr>
          <p:spPr bwMode="auto">
            <a:xfrm>
              <a:off x="3435" y="2045"/>
              <a:ext cx="15" cy="15"/>
            </a:xfrm>
            <a:custGeom>
              <a:avLst/>
              <a:gdLst>
                <a:gd name="T0" fmla="*/ 8 w 30"/>
                <a:gd name="T1" fmla="*/ 5 h 29"/>
                <a:gd name="T2" fmla="*/ 6 w 30"/>
                <a:gd name="T3" fmla="*/ 2 h 29"/>
                <a:gd name="T4" fmla="*/ 3 w 30"/>
                <a:gd name="T5" fmla="*/ 0 h 29"/>
                <a:gd name="T6" fmla="*/ 2 w 30"/>
                <a:gd name="T7" fmla="*/ 2 h 29"/>
                <a:gd name="T8" fmla="*/ 0 w 30"/>
                <a:gd name="T9" fmla="*/ 5 h 29"/>
                <a:gd name="T10" fmla="*/ 2 w 30"/>
                <a:gd name="T11" fmla="*/ 6 h 29"/>
                <a:gd name="T12" fmla="*/ 3 w 30"/>
                <a:gd name="T13" fmla="*/ 8 h 29"/>
                <a:gd name="T14" fmla="*/ 6 w 30"/>
                <a:gd name="T15" fmla="*/ 6 h 29"/>
                <a:gd name="T16" fmla="*/ 8 w 30"/>
                <a:gd name="T17" fmla="*/ 5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9"/>
                <a:gd name="T29" fmla="*/ 30 w 30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9">
                  <a:moveTo>
                    <a:pt x="30" y="18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3"/>
                  </a:lnTo>
                  <a:lnTo>
                    <a:pt x="12" y="29"/>
                  </a:lnTo>
                  <a:lnTo>
                    <a:pt x="23" y="23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34" name="Freeform 120"/>
            <p:cNvSpPr>
              <a:spLocks/>
            </p:cNvSpPr>
            <p:nvPr/>
          </p:nvSpPr>
          <p:spPr bwMode="auto">
            <a:xfrm>
              <a:off x="3432" y="2042"/>
              <a:ext cx="24" cy="24"/>
            </a:xfrm>
            <a:custGeom>
              <a:avLst/>
              <a:gdLst>
                <a:gd name="T0" fmla="*/ 7 w 48"/>
                <a:gd name="T1" fmla="*/ 7 h 48"/>
                <a:gd name="T2" fmla="*/ 6 w 48"/>
                <a:gd name="T3" fmla="*/ 5 h 48"/>
                <a:gd name="T4" fmla="*/ 7 w 48"/>
                <a:gd name="T5" fmla="*/ 6 h 48"/>
                <a:gd name="T6" fmla="*/ 7 w 48"/>
                <a:gd name="T7" fmla="*/ 6 h 48"/>
                <a:gd name="T8" fmla="*/ 5 w 48"/>
                <a:gd name="T9" fmla="*/ 5 h 48"/>
                <a:gd name="T10" fmla="*/ 6 w 48"/>
                <a:gd name="T11" fmla="*/ 3 h 48"/>
                <a:gd name="T12" fmla="*/ 6 w 48"/>
                <a:gd name="T13" fmla="*/ 3 h 48"/>
                <a:gd name="T14" fmla="*/ 5 w 48"/>
                <a:gd name="T15" fmla="*/ 5 h 48"/>
                <a:gd name="T16" fmla="*/ 6 w 48"/>
                <a:gd name="T17" fmla="*/ 5 h 48"/>
                <a:gd name="T18" fmla="*/ 6 w 48"/>
                <a:gd name="T19" fmla="*/ 5 h 48"/>
                <a:gd name="T20" fmla="*/ 5 w 48"/>
                <a:gd name="T21" fmla="*/ 7 h 48"/>
                <a:gd name="T22" fmla="*/ 3 w 48"/>
                <a:gd name="T23" fmla="*/ 5 h 48"/>
                <a:gd name="T24" fmla="*/ 3 w 48"/>
                <a:gd name="T25" fmla="*/ 5 h 48"/>
                <a:gd name="T26" fmla="*/ 5 w 48"/>
                <a:gd name="T27" fmla="*/ 6 h 48"/>
                <a:gd name="T28" fmla="*/ 5 w 48"/>
                <a:gd name="T29" fmla="*/ 6 h 48"/>
                <a:gd name="T30" fmla="*/ 5 w 48"/>
                <a:gd name="T31" fmla="*/ 6 h 48"/>
                <a:gd name="T32" fmla="*/ 6 w 48"/>
                <a:gd name="T33" fmla="*/ 7 h 48"/>
                <a:gd name="T34" fmla="*/ 5 w 48"/>
                <a:gd name="T35" fmla="*/ 7 h 48"/>
                <a:gd name="T36" fmla="*/ 5 w 48"/>
                <a:gd name="T37" fmla="*/ 7 h 48"/>
                <a:gd name="T38" fmla="*/ 7 w 48"/>
                <a:gd name="T39" fmla="*/ 6 h 48"/>
                <a:gd name="T40" fmla="*/ 6 w 48"/>
                <a:gd name="T41" fmla="*/ 6 h 48"/>
                <a:gd name="T42" fmla="*/ 6 w 48"/>
                <a:gd name="T43" fmla="*/ 6 h 48"/>
                <a:gd name="T44" fmla="*/ 7 w 48"/>
                <a:gd name="T45" fmla="*/ 5 h 48"/>
                <a:gd name="T46" fmla="*/ 7 w 48"/>
                <a:gd name="T47" fmla="*/ 5 h 48"/>
                <a:gd name="T48" fmla="*/ 11 w 48"/>
                <a:gd name="T49" fmla="*/ 7 h 48"/>
                <a:gd name="T50" fmla="*/ 11 w 48"/>
                <a:gd name="T51" fmla="*/ 7 h 48"/>
                <a:gd name="T52" fmla="*/ 9 w 48"/>
                <a:gd name="T53" fmla="*/ 9 h 48"/>
                <a:gd name="T54" fmla="*/ 9 w 48"/>
                <a:gd name="T55" fmla="*/ 9 h 48"/>
                <a:gd name="T56" fmla="*/ 9 w 48"/>
                <a:gd name="T57" fmla="*/ 11 h 48"/>
                <a:gd name="T58" fmla="*/ 6 w 48"/>
                <a:gd name="T59" fmla="*/ 12 h 48"/>
                <a:gd name="T60" fmla="*/ 6 w 48"/>
                <a:gd name="T61" fmla="*/ 12 h 48"/>
                <a:gd name="T62" fmla="*/ 3 w 48"/>
                <a:gd name="T63" fmla="*/ 11 h 48"/>
                <a:gd name="T64" fmla="*/ 2 w 48"/>
                <a:gd name="T65" fmla="*/ 9 h 48"/>
                <a:gd name="T66" fmla="*/ 2 w 48"/>
                <a:gd name="T67" fmla="*/ 9 h 48"/>
                <a:gd name="T68" fmla="*/ 2 w 48"/>
                <a:gd name="T69" fmla="*/ 9 h 48"/>
                <a:gd name="T70" fmla="*/ 0 w 48"/>
                <a:gd name="T71" fmla="*/ 7 h 48"/>
                <a:gd name="T72" fmla="*/ 0 w 48"/>
                <a:gd name="T73" fmla="*/ 7 h 48"/>
                <a:gd name="T74" fmla="*/ 0 w 48"/>
                <a:gd name="T75" fmla="*/ 6 h 48"/>
                <a:gd name="T76" fmla="*/ 2 w 48"/>
                <a:gd name="T77" fmla="*/ 3 h 48"/>
                <a:gd name="T78" fmla="*/ 2 w 48"/>
                <a:gd name="T79" fmla="*/ 3 h 48"/>
                <a:gd name="T80" fmla="*/ 2 w 48"/>
                <a:gd name="T81" fmla="*/ 2 h 48"/>
                <a:gd name="T82" fmla="*/ 3 w 48"/>
                <a:gd name="T83" fmla="*/ 0 h 48"/>
                <a:gd name="T84" fmla="*/ 3 w 48"/>
                <a:gd name="T85" fmla="*/ 0 h 48"/>
                <a:gd name="T86" fmla="*/ 6 w 48"/>
                <a:gd name="T87" fmla="*/ 0 h 48"/>
                <a:gd name="T88" fmla="*/ 9 w 48"/>
                <a:gd name="T89" fmla="*/ 2 h 48"/>
                <a:gd name="T90" fmla="*/ 9 w 48"/>
                <a:gd name="T91" fmla="*/ 2 h 48"/>
                <a:gd name="T92" fmla="*/ 11 w 48"/>
                <a:gd name="T93" fmla="*/ 3 h 48"/>
                <a:gd name="T94" fmla="*/ 12 w 48"/>
                <a:gd name="T95" fmla="*/ 6 h 48"/>
                <a:gd name="T96" fmla="*/ 7 w 48"/>
                <a:gd name="T97" fmla="*/ 7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48"/>
                <a:gd name="T149" fmla="*/ 48 w 48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48">
                  <a:moveTo>
                    <a:pt x="29" y="29"/>
                  </a:moveTo>
                  <a:lnTo>
                    <a:pt x="25" y="18"/>
                  </a:lnTo>
                  <a:lnTo>
                    <a:pt x="29" y="24"/>
                  </a:lnTo>
                  <a:lnTo>
                    <a:pt x="18" y="18"/>
                  </a:lnTo>
                  <a:lnTo>
                    <a:pt x="25" y="12"/>
                  </a:lnTo>
                  <a:lnTo>
                    <a:pt x="18" y="18"/>
                  </a:lnTo>
                  <a:lnTo>
                    <a:pt x="25" y="18"/>
                  </a:lnTo>
                  <a:lnTo>
                    <a:pt x="18" y="29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5" y="29"/>
                  </a:lnTo>
                  <a:lnTo>
                    <a:pt x="18" y="29"/>
                  </a:lnTo>
                  <a:lnTo>
                    <a:pt x="29" y="24"/>
                  </a:lnTo>
                  <a:lnTo>
                    <a:pt x="25" y="24"/>
                  </a:lnTo>
                  <a:lnTo>
                    <a:pt x="29" y="18"/>
                  </a:lnTo>
                  <a:lnTo>
                    <a:pt x="42" y="29"/>
                  </a:lnTo>
                  <a:lnTo>
                    <a:pt x="36" y="35"/>
                  </a:lnTo>
                  <a:lnTo>
                    <a:pt x="36" y="41"/>
                  </a:lnTo>
                  <a:lnTo>
                    <a:pt x="25" y="48"/>
                  </a:lnTo>
                  <a:lnTo>
                    <a:pt x="12" y="41"/>
                  </a:lnTo>
                  <a:lnTo>
                    <a:pt x="6" y="35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5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8" y="24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35" name="Freeform 121"/>
            <p:cNvSpPr>
              <a:spLocks/>
            </p:cNvSpPr>
            <p:nvPr/>
          </p:nvSpPr>
          <p:spPr bwMode="auto">
            <a:xfrm>
              <a:off x="3447" y="2051"/>
              <a:ext cx="9" cy="6"/>
            </a:xfrm>
            <a:custGeom>
              <a:avLst/>
              <a:gdLst>
                <a:gd name="T0" fmla="*/ 0 w 19"/>
                <a:gd name="T1" fmla="*/ 0 h 11"/>
                <a:gd name="T2" fmla="*/ 0 w 19"/>
                <a:gd name="T3" fmla="*/ 0 h 11"/>
                <a:gd name="T4" fmla="*/ 0 w 19"/>
                <a:gd name="T5" fmla="*/ 3 h 11"/>
                <a:gd name="T6" fmla="*/ 4 w 19"/>
                <a:gd name="T7" fmla="*/ 2 h 11"/>
                <a:gd name="T8" fmla="*/ 3 w 19"/>
                <a:gd name="T9" fmla="*/ 3 h 11"/>
                <a:gd name="T10" fmla="*/ 3 w 19"/>
                <a:gd name="T11" fmla="*/ 3 h 11"/>
                <a:gd name="T12" fmla="*/ 0 w 19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1"/>
                <a:gd name="T23" fmla="*/ 19 w 1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1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1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36" name="Freeform 122"/>
            <p:cNvSpPr>
              <a:spLocks/>
            </p:cNvSpPr>
            <p:nvPr/>
          </p:nvSpPr>
          <p:spPr bwMode="auto">
            <a:xfrm>
              <a:off x="3494" y="2045"/>
              <a:ext cx="14" cy="15"/>
            </a:xfrm>
            <a:custGeom>
              <a:avLst/>
              <a:gdLst>
                <a:gd name="T0" fmla="*/ 7 w 29"/>
                <a:gd name="T1" fmla="*/ 5 h 29"/>
                <a:gd name="T2" fmla="*/ 5 w 29"/>
                <a:gd name="T3" fmla="*/ 2 h 29"/>
                <a:gd name="T4" fmla="*/ 3 w 29"/>
                <a:gd name="T5" fmla="*/ 0 h 29"/>
                <a:gd name="T6" fmla="*/ 1 w 29"/>
                <a:gd name="T7" fmla="*/ 2 h 29"/>
                <a:gd name="T8" fmla="*/ 0 w 29"/>
                <a:gd name="T9" fmla="*/ 5 h 29"/>
                <a:gd name="T10" fmla="*/ 1 w 29"/>
                <a:gd name="T11" fmla="*/ 6 h 29"/>
                <a:gd name="T12" fmla="*/ 3 w 29"/>
                <a:gd name="T13" fmla="*/ 8 h 29"/>
                <a:gd name="T14" fmla="*/ 5 w 29"/>
                <a:gd name="T15" fmla="*/ 6 h 29"/>
                <a:gd name="T16" fmla="*/ 7 w 29"/>
                <a:gd name="T17" fmla="*/ 5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9"/>
                <a:gd name="T29" fmla="*/ 29 w 2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9">
                  <a:moveTo>
                    <a:pt x="29" y="18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3"/>
                  </a:lnTo>
                  <a:lnTo>
                    <a:pt x="12" y="29"/>
                  </a:lnTo>
                  <a:lnTo>
                    <a:pt x="23" y="23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37" name="Freeform 123"/>
            <p:cNvSpPr>
              <a:spLocks/>
            </p:cNvSpPr>
            <p:nvPr/>
          </p:nvSpPr>
          <p:spPr bwMode="auto">
            <a:xfrm>
              <a:off x="3490" y="2042"/>
              <a:ext cx="24" cy="24"/>
            </a:xfrm>
            <a:custGeom>
              <a:avLst/>
              <a:gdLst>
                <a:gd name="T0" fmla="*/ 8 w 47"/>
                <a:gd name="T1" fmla="*/ 7 h 48"/>
                <a:gd name="T2" fmla="*/ 6 w 47"/>
                <a:gd name="T3" fmla="*/ 5 h 48"/>
                <a:gd name="T4" fmla="*/ 8 w 47"/>
                <a:gd name="T5" fmla="*/ 6 h 48"/>
                <a:gd name="T6" fmla="*/ 8 w 47"/>
                <a:gd name="T7" fmla="*/ 6 h 48"/>
                <a:gd name="T8" fmla="*/ 5 w 47"/>
                <a:gd name="T9" fmla="*/ 5 h 48"/>
                <a:gd name="T10" fmla="*/ 6 w 47"/>
                <a:gd name="T11" fmla="*/ 3 h 48"/>
                <a:gd name="T12" fmla="*/ 6 w 47"/>
                <a:gd name="T13" fmla="*/ 3 h 48"/>
                <a:gd name="T14" fmla="*/ 5 w 47"/>
                <a:gd name="T15" fmla="*/ 5 h 48"/>
                <a:gd name="T16" fmla="*/ 6 w 47"/>
                <a:gd name="T17" fmla="*/ 5 h 48"/>
                <a:gd name="T18" fmla="*/ 6 w 47"/>
                <a:gd name="T19" fmla="*/ 5 h 48"/>
                <a:gd name="T20" fmla="*/ 5 w 47"/>
                <a:gd name="T21" fmla="*/ 7 h 48"/>
                <a:gd name="T22" fmla="*/ 3 w 47"/>
                <a:gd name="T23" fmla="*/ 5 h 48"/>
                <a:gd name="T24" fmla="*/ 3 w 47"/>
                <a:gd name="T25" fmla="*/ 5 h 48"/>
                <a:gd name="T26" fmla="*/ 5 w 47"/>
                <a:gd name="T27" fmla="*/ 6 h 48"/>
                <a:gd name="T28" fmla="*/ 5 w 47"/>
                <a:gd name="T29" fmla="*/ 6 h 48"/>
                <a:gd name="T30" fmla="*/ 5 w 47"/>
                <a:gd name="T31" fmla="*/ 6 h 48"/>
                <a:gd name="T32" fmla="*/ 6 w 47"/>
                <a:gd name="T33" fmla="*/ 7 h 48"/>
                <a:gd name="T34" fmla="*/ 5 w 47"/>
                <a:gd name="T35" fmla="*/ 7 h 48"/>
                <a:gd name="T36" fmla="*/ 5 w 47"/>
                <a:gd name="T37" fmla="*/ 7 h 48"/>
                <a:gd name="T38" fmla="*/ 8 w 47"/>
                <a:gd name="T39" fmla="*/ 6 h 48"/>
                <a:gd name="T40" fmla="*/ 6 w 47"/>
                <a:gd name="T41" fmla="*/ 6 h 48"/>
                <a:gd name="T42" fmla="*/ 6 w 47"/>
                <a:gd name="T43" fmla="*/ 6 h 48"/>
                <a:gd name="T44" fmla="*/ 8 w 47"/>
                <a:gd name="T45" fmla="*/ 5 h 48"/>
                <a:gd name="T46" fmla="*/ 8 w 47"/>
                <a:gd name="T47" fmla="*/ 5 h 48"/>
                <a:gd name="T48" fmla="*/ 11 w 47"/>
                <a:gd name="T49" fmla="*/ 7 h 48"/>
                <a:gd name="T50" fmla="*/ 11 w 47"/>
                <a:gd name="T51" fmla="*/ 7 h 48"/>
                <a:gd name="T52" fmla="*/ 9 w 47"/>
                <a:gd name="T53" fmla="*/ 9 h 48"/>
                <a:gd name="T54" fmla="*/ 9 w 47"/>
                <a:gd name="T55" fmla="*/ 9 h 48"/>
                <a:gd name="T56" fmla="*/ 9 w 47"/>
                <a:gd name="T57" fmla="*/ 11 h 48"/>
                <a:gd name="T58" fmla="*/ 6 w 47"/>
                <a:gd name="T59" fmla="*/ 12 h 48"/>
                <a:gd name="T60" fmla="*/ 6 w 47"/>
                <a:gd name="T61" fmla="*/ 12 h 48"/>
                <a:gd name="T62" fmla="*/ 3 w 47"/>
                <a:gd name="T63" fmla="*/ 11 h 48"/>
                <a:gd name="T64" fmla="*/ 2 w 47"/>
                <a:gd name="T65" fmla="*/ 9 h 48"/>
                <a:gd name="T66" fmla="*/ 2 w 47"/>
                <a:gd name="T67" fmla="*/ 9 h 48"/>
                <a:gd name="T68" fmla="*/ 2 w 47"/>
                <a:gd name="T69" fmla="*/ 9 h 48"/>
                <a:gd name="T70" fmla="*/ 0 w 47"/>
                <a:gd name="T71" fmla="*/ 7 h 48"/>
                <a:gd name="T72" fmla="*/ 0 w 47"/>
                <a:gd name="T73" fmla="*/ 7 h 48"/>
                <a:gd name="T74" fmla="*/ 0 w 47"/>
                <a:gd name="T75" fmla="*/ 6 h 48"/>
                <a:gd name="T76" fmla="*/ 2 w 47"/>
                <a:gd name="T77" fmla="*/ 3 h 48"/>
                <a:gd name="T78" fmla="*/ 2 w 47"/>
                <a:gd name="T79" fmla="*/ 3 h 48"/>
                <a:gd name="T80" fmla="*/ 2 w 47"/>
                <a:gd name="T81" fmla="*/ 2 h 48"/>
                <a:gd name="T82" fmla="*/ 3 w 47"/>
                <a:gd name="T83" fmla="*/ 0 h 48"/>
                <a:gd name="T84" fmla="*/ 3 w 47"/>
                <a:gd name="T85" fmla="*/ 0 h 48"/>
                <a:gd name="T86" fmla="*/ 6 w 47"/>
                <a:gd name="T87" fmla="*/ 0 h 48"/>
                <a:gd name="T88" fmla="*/ 9 w 47"/>
                <a:gd name="T89" fmla="*/ 2 h 48"/>
                <a:gd name="T90" fmla="*/ 9 w 47"/>
                <a:gd name="T91" fmla="*/ 2 h 48"/>
                <a:gd name="T92" fmla="*/ 11 w 47"/>
                <a:gd name="T93" fmla="*/ 3 h 48"/>
                <a:gd name="T94" fmla="*/ 12 w 47"/>
                <a:gd name="T95" fmla="*/ 6 h 48"/>
                <a:gd name="T96" fmla="*/ 8 w 47"/>
                <a:gd name="T97" fmla="*/ 7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48"/>
                <a:gd name="T149" fmla="*/ 47 w 47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48">
                  <a:moveTo>
                    <a:pt x="29" y="29"/>
                  </a:moveTo>
                  <a:lnTo>
                    <a:pt x="24" y="18"/>
                  </a:lnTo>
                  <a:lnTo>
                    <a:pt x="29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29"/>
                  </a:lnTo>
                  <a:lnTo>
                    <a:pt x="18" y="29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9" y="18"/>
                  </a:lnTo>
                  <a:lnTo>
                    <a:pt x="41" y="29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24" y="48"/>
                  </a:lnTo>
                  <a:lnTo>
                    <a:pt x="12" y="41"/>
                  </a:lnTo>
                  <a:lnTo>
                    <a:pt x="6" y="35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6"/>
                  </a:lnTo>
                  <a:lnTo>
                    <a:pt x="41" y="12"/>
                  </a:lnTo>
                  <a:lnTo>
                    <a:pt x="47" y="24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38" name="Freeform 124"/>
            <p:cNvSpPr>
              <a:spLocks/>
            </p:cNvSpPr>
            <p:nvPr/>
          </p:nvSpPr>
          <p:spPr bwMode="auto">
            <a:xfrm>
              <a:off x="3505" y="2051"/>
              <a:ext cx="9" cy="6"/>
            </a:xfrm>
            <a:custGeom>
              <a:avLst/>
              <a:gdLst>
                <a:gd name="T0" fmla="*/ 0 w 18"/>
                <a:gd name="T1" fmla="*/ 0 h 11"/>
                <a:gd name="T2" fmla="*/ 0 w 18"/>
                <a:gd name="T3" fmla="*/ 0 h 11"/>
                <a:gd name="T4" fmla="*/ 0 w 18"/>
                <a:gd name="T5" fmla="*/ 3 h 11"/>
                <a:gd name="T6" fmla="*/ 5 w 18"/>
                <a:gd name="T7" fmla="*/ 2 h 11"/>
                <a:gd name="T8" fmla="*/ 3 w 18"/>
                <a:gd name="T9" fmla="*/ 3 h 11"/>
                <a:gd name="T10" fmla="*/ 3 w 18"/>
                <a:gd name="T11" fmla="*/ 3 h 11"/>
                <a:gd name="T12" fmla="*/ 0 w 1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1"/>
                <a:gd name="T23" fmla="*/ 18 w 1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1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8" y="6"/>
                  </a:lnTo>
                  <a:lnTo>
                    <a:pt x="12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39" name="Freeform 125"/>
            <p:cNvSpPr>
              <a:spLocks/>
            </p:cNvSpPr>
            <p:nvPr/>
          </p:nvSpPr>
          <p:spPr bwMode="auto">
            <a:xfrm>
              <a:off x="3552" y="2045"/>
              <a:ext cx="14" cy="15"/>
            </a:xfrm>
            <a:custGeom>
              <a:avLst/>
              <a:gdLst>
                <a:gd name="T0" fmla="*/ 7 w 29"/>
                <a:gd name="T1" fmla="*/ 5 h 29"/>
                <a:gd name="T2" fmla="*/ 5 w 29"/>
                <a:gd name="T3" fmla="*/ 2 h 29"/>
                <a:gd name="T4" fmla="*/ 3 w 29"/>
                <a:gd name="T5" fmla="*/ 0 h 29"/>
                <a:gd name="T6" fmla="*/ 1 w 29"/>
                <a:gd name="T7" fmla="*/ 2 h 29"/>
                <a:gd name="T8" fmla="*/ 0 w 29"/>
                <a:gd name="T9" fmla="*/ 5 h 29"/>
                <a:gd name="T10" fmla="*/ 1 w 29"/>
                <a:gd name="T11" fmla="*/ 6 h 29"/>
                <a:gd name="T12" fmla="*/ 3 w 29"/>
                <a:gd name="T13" fmla="*/ 8 h 29"/>
                <a:gd name="T14" fmla="*/ 5 w 29"/>
                <a:gd name="T15" fmla="*/ 6 h 29"/>
                <a:gd name="T16" fmla="*/ 7 w 29"/>
                <a:gd name="T17" fmla="*/ 5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9"/>
                <a:gd name="T29" fmla="*/ 29 w 2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9">
                  <a:moveTo>
                    <a:pt x="29" y="18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3"/>
                  </a:lnTo>
                  <a:lnTo>
                    <a:pt x="12" y="29"/>
                  </a:lnTo>
                  <a:lnTo>
                    <a:pt x="23" y="23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0" name="Freeform 126"/>
            <p:cNvSpPr>
              <a:spLocks/>
            </p:cNvSpPr>
            <p:nvPr/>
          </p:nvSpPr>
          <p:spPr bwMode="auto">
            <a:xfrm>
              <a:off x="3549" y="2042"/>
              <a:ext cx="24" cy="24"/>
            </a:xfrm>
            <a:custGeom>
              <a:avLst/>
              <a:gdLst>
                <a:gd name="T0" fmla="*/ 8 w 47"/>
                <a:gd name="T1" fmla="*/ 7 h 48"/>
                <a:gd name="T2" fmla="*/ 6 w 47"/>
                <a:gd name="T3" fmla="*/ 5 h 48"/>
                <a:gd name="T4" fmla="*/ 8 w 47"/>
                <a:gd name="T5" fmla="*/ 6 h 48"/>
                <a:gd name="T6" fmla="*/ 8 w 47"/>
                <a:gd name="T7" fmla="*/ 6 h 48"/>
                <a:gd name="T8" fmla="*/ 5 w 47"/>
                <a:gd name="T9" fmla="*/ 5 h 48"/>
                <a:gd name="T10" fmla="*/ 6 w 47"/>
                <a:gd name="T11" fmla="*/ 3 h 48"/>
                <a:gd name="T12" fmla="*/ 6 w 47"/>
                <a:gd name="T13" fmla="*/ 3 h 48"/>
                <a:gd name="T14" fmla="*/ 5 w 47"/>
                <a:gd name="T15" fmla="*/ 5 h 48"/>
                <a:gd name="T16" fmla="*/ 6 w 47"/>
                <a:gd name="T17" fmla="*/ 5 h 48"/>
                <a:gd name="T18" fmla="*/ 6 w 47"/>
                <a:gd name="T19" fmla="*/ 5 h 48"/>
                <a:gd name="T20" fmla="*/ 5 w 47"/>
                <a:gd name="T21" fmla="*/ 7 h 48"/>
                <a:gd name="T22" fmla="*/ 3 w 47"/>
                <a:gd name="T23" fmla="*/ 5 h 48"/>
                <a:gd name="T24" fmla="*/ 3 w 47"/>
                <a:gd name="T25" fmla="*/ 5 h 48"/>
                <a:gd name="T26" fmla="*/ 5 w 47"/>
                <a:gd name="T27" fmla="*/ 6 h 48"/>
                <a:gd name="T28" fmla="*/ 5 w 47"/>
                <a:gd name="T29" fmla="*/ 6 h 48"/>
                <a:gd name="T30" fmla="*/ 5 w 47"/>
                <a:gd name="T31" fmla="*/ 6 h 48"/>
                <a:gd name="T32" fmla="*/ 6 w 47"/>
                <a:gd name="T33" fmla="*/ 7 h 48"/>
                <a:gd name="T34" fmla="*/ 5 w 47"/>
                <a:gd name="T35" fmla="*/ 7 h 48"/>
                <a:gd name="T36" fmla="*/ 5 w 47"/>
                <a:gd name="T37" fmla="*/ 7 h 48"/>
                <a:gd name="T38" fmla="*/ 8 w 47"/>
                <a:gd name="T39" fmla="*/ 6 h 48"/>
                <a:gd name="T40" fmla="*/ 6 w 47"/>
                <a:gd name="T41" fmla="*/ 6 h 48"/>
                <a:gd name="T42" fmla="*/ 6 w 47"/>
                <a:gd name="T43" fmla="*/ 6 h 48"/>
                <a:gd name="T44" fmla="*/ 8 w 47"/>
                <a:gd name="T45" fmla="*/ 5 h 48"/>
                <a:gd name="T46" fmla="*/ 8 w 47"/>
                <a:gd name="T47" fmla="*/ 5 h 48"/>
                <a:gd name="T48" fmla="*/ 11 w 47"/>
                <a:gd name="T49" fmla="*/ 7 h 48"/>
                <a:gd name="T50" fmla="*/ 11 w 47"/>
                <a:gd name="T51" fmla="*/ 7 h 48"/>
                <a:gd name="T52" fmla="*/ 9 w 47"/>
                <a:gd name="T53" fmla="*/ 9 h 48"/>
                <a:gd name="T54" fmla="*/ 9 w 47"/>
                <a:gd name="T55" fmla="*/ 9 h 48"/>
                <a:gd name="T56" fmla="*/ 9 w 47"/>
                <a:gd name="T57" fmla="*/ 11 h 48"/>
                <a:gd name="T58" fmla="*/ 6 w 47"/>
                <a:gd name="T59" fmla="*/ 12 h 48"/>
                <a:gd name="T60" fmla="*/ 6 w 47"/>
                <a:gd name="T61" fmla="*/ 12 h 48"/>
                <a:gd name="T62" fmla="*/ 3 w 47"/>
                <a:gd name="T63" fmla="*/ 11 h 48"/>
                <a:gd name="T64" fmla="*/ 2 w 47"/>
                <a:gd name="T65" fmla="*/ 9 h 48"/>
                <a:gd name="T66" fmla="*/ 2 w 47"/>
                <a:gd name="T67" fmla="*/ 9 h 48"/>
                <a:gd name="T68" fmla="*/ 2 w 47"/>
                <a:gd name="T69" fmla="*/ 9 h 48"/>
                <a:gd name="T70" fmla="*/ 0 w 47"/>
                <a:gd name="T71" fmla="*/ 7 h 48"/>
                <a:gd name="T72" fmla="*/ 0 w 47"/>
                <a:gd name="T73" fmla="*/ 7 h 48"/>
                <a:gd name="T74" fmla="*/ 0 w 47"/>
                <a:gd name="T75" fmla="*/ 6 h 48"/>
                <a:gd name="T76" fmla="*/ 2 w 47"/>
                <a:gd name="T77" fmla="*/ 3 h 48"/>
                <a:gd name="T78" fmla="*/ 2 w 47"/>
                <a:gd name="T79" fmla="*/ 3 h 48"/>
                <a:gd name="T80" fmla="*/ 2 w 47"/>
                <a:gd name="T81" fmla="*/ 2 h 48"/>
                <a:gd name="T82" fmla="*/ 3 w 47"/>
                <a:gd name="T83" fmla="*/ 0 h 48"/>
                <a:gd name="T84" fmla="*/ 3 w 47"/>
                <a:gd name="T85" fmla="*/ 0 h 48"/>
                <a:gd name="T86" fmla="*/ 6 w 47"/>
                <a:gd name="T87" fmla="*/ 0 h 48"/>
                <a:gd name="T88" fmla="*/ 9 w 47"/>
                <a:gd name="T89" fmla="*/ 2 h 48"/>
                <a:gd name="T90" fmla="*/ 9 w 47"/>
                <a:gd name="T91" fmla="*/ 2 h 48"/>
                <a:gd name="T92" fmla="*/ 11 w 47"/>
                <a:gd name="T93" fmla="*/ 3 h 48"/>
                <a:gd name="T94" fmla="*/ 12 w 47"/>
                <a:gd name="T95" fmla="*/ 6 h 48"/>
                <a:gd name="T96" fmla="*/ 8 w 47"/>
                <a:gd name="T97" fmla="*/ 7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48"/>
                <a:gd name="T149" fmla="*/ 47 w 47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48">
                  <a:moveTo>
                    <a:pt x="29" y="29"/>
                  </a:moveTo>
                  <a:lnTo>
                    <a:pt x="24" y="18"/>
                  </a:lnTo>
                  <a:lnTo>
                    <a:pt x="29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29"/>
                  </a:lnTo>
                  <a:lnTo>
                    <a:pt x="18" y="29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9" y="18"/>
                  </a:lnTo>
                  <a:lnTo>
                    <a:pt x="41" y="29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24" y="48"/>
                  </a:lnTo>
                  <a:lnTo>
                    <a:pt x="12" y="41"/>
                  </a:lnTo>
                  <a:lnTo>
                    <a:pt x="6" y="35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6"/>
                  </a:lnTo>
                  <a:lnTo>
                    <a:pt x="41" y="12"/>
                  </a:lnTo>
                  <a:lnTo>
                    <a:pt x="47" y="24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1" name="Freeform 127"/>
            <p:cNvSpPr>
              <a:spLocks/>
            </p:cNvSpPr>
            <p:nvPr/>
          </p:nvSpPr>
          <p:spPr bwMode="auto">
            <a:xfrm>
              <a:off x="3563" y="2051"/>
              <a:ext cx="10" cy="6"/>
            </a:xfrm>
            <a:custGeom>
              <a:avLst/>
              <a:gdLst>
                <a:gd name="T0" fmla="*/ 0 w 18"/>
                <a:gd name="T1" fmla="*/ 0 h 11"/>
                <a:gd name="T2" fmla="*/ 0 w 18"/>
                <a:gd name="T3" fmla="*/ 0 h 11"/>
                <a:gd name="T4" fmla="*/ 0 w 18"/>
                <a:gd name="T5" fmla="*/ 3 h 11"/>
                <a:gd name="T6" fmla="*/ 6 w 18"/>
                <a:gd name="T7" fmla="*/ 2 h 11"/>
                <a:gd name="T8" fmla="*/ 4 w 18"/>
                <a:gd name="T9" fmla="*/ 3 h 11"/>
                <a:gd name="T10" fmla="*/ 4 w 18"/>
                <a:gd name="T11" fmla="*/ 3 h 11"/>
                <a:gd name="T12" fmla="*/ 0 w 1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1"/>
                <a:gd name="T23" fmla="*/ 18 w 1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1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8" y="6"/>
                  </a:lnTo>
                  <a:lnTo>
                    <a:pt x="12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2" name="Freeform 128"/>
            <p:cNvSpPr>
              <a:spLocks/>
            </p:cNvSpPr>
            <p:nvPr/>
          </p:nvSpPr>
          <p:spPr bwMode="auto">
            <a:xfrm>
              <a:off x="3435" y="1509"/>
              <a:ext cx="15" cy="14"/>
            </a:xfrm>
            <a:custGeom>
              <a:avLst/>
              <a:gdLst>
                <a:gd name="T0" fmla="*/ 8 w 30"/>
                <a:gd name="T1" fmla="*/ 4 h 29"/>
                <a:gd name="T2" fmla="*/ 6 w 30"/>
                <a:gd name="T3" fmla="*/ 1 h 29"/>
                <a:gd name="T4" fmla="*/ 3 w 30"/>
                <a:gd name="T5" fmla="*/ 0 h 29"/>
                <a:gd name="T6" fmla="*/ 2 w 30"/>
                <a:gd name="T7" fmla="*/ 1 h 29"/>
                <a:gd name="T8" fmla="*/ 0 w 30"/>
                <a:gd name="T9" fmla="*/ 4 h 29"/>
                <a:gd name="T10" fmla="*/ 2 w 30"/>
                <a:gd name="T11" fmla="*/ 5 h 29"/>
                <a:gd name="T12" fmla="*/ 3 w 30"/>
                <a:gd name="T13" fmla="*/ 7 h 29"/>
                <a:gd name="T14" fmla="*/ 6 w 30"/>
                <a:gd name="T15" fmla="*/ 5 h 29"/>
                <a:gd name="T16" fmla="*/ 8 w 30"/>
                <a:gd name="T17" fmla="*/ 4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9"/>
                <a:gd name="T29" fmla="*/ 30 w 30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9">
                  <a:moveTo>
                    <a:pt x="30" y="17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12" y="29"/>
                  </a:lnTo>
                  <a:lnTo>
                    <a:pt x="23" y="23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3" name="Freeform 129"/>
            <p:cNvSpPr>
              <a:spLocks/>
            </p:cNvSpPr>
            <p:nvPr/>
          </p:nvSpPr>
          <p:spPr bwMode="auto">
            <a:xfrm>
              <a:off x="3432" y="1505"/>
              <a:ext cx="24" cy="24"/>
            </a:xfrm>
            <a:custGeom>
              <a:avLst/>
              <a:gdLst>
                <a:gd name="T0" fmla="*/ 7 w 48"/>
                <a:gd name="T1" fmla="*/ 8 h 47"/>
                <a:gd name="T2" fmla="*/ 6 w 48"/>
                <a:gd name="T3" fmla="*/ 5 h 47"/>
                <a:gd name="T4" fmla="*/ 7 w 48"/>
                <a:gd name="T5" fmla="*/ 6 h 47"/>
                <a:gd name="T6" fmla="*/ 7 w 48"/>
                <a:gd name="T7" fmla="*/ 6 h 47"/>
                <a:gd name="T8" fmla="*/ 5 w 48"/>
                <a:gd name="T9" fmla="*/ 5 h 47"/>
                <a:gd name="T10" fmla="*/ 6 w 48"/>
                <a:gd name="T11" fmla="*/ 3 h 47"/>
                <a:gd name="T12" fmla="*/ 6 w 48"/>
                <a:gd name="T13" fmla="*/ 3 h 47"/>
                <a:gd name="T14" fmla="*/ 5 w 48"/>
                <a:gd name="T15" fmla="*/ 5 h 47"/>
                <a:gd name="T16" fmla="*/ 6 w 48"/>
                <a:gd name="T17" fmla="*/ 5 h 47"/>
                <a:gd name="T18" fmla="*/ 6 w 48"/>
                <a:gd name="T19" fmla="*/ 5 h 47"/>
                <a:gd name="T20" fmla="*/ 5 w 48"/>
                <a:gd name="T21" fmla="*/ 8 h 47"/>
                <a:gd name="T22" fmla="*/ 3 w 48"/>
                <a:gd name="T23" fmla="*/ 5 h 47"/>
                <a:gd name="T24" fmla="*/ 3 w 48"/>
                <a:gd name="T25" fmla="*/ 5 h 47"/>
                <a:gd name="T26" fmla="*/ 5 w 48"/>
                <a:gd name="T27" fmla="*/ 6 h 47"/>
                <a:gd name="T28" fmla="*/ 5 w 48"/>
                <a:gd name="T29" fmla="*/ 6 h 47"/>
                <a:gd name="T30" fmla="*/ 5 w 48"/>
                <a:gd name="T31" fmla="*/ 6 h 47"/>
                <a:gd name="T32" fmla="*/ 6 w 48"/>
                <a:gd name="T33" fmla="*/ 8 h 47"/>
                <a:gd name="T34" fmla="*/ 5 w 48"/>
                <a:gd name="T35" fmla="*/ 8 h 47"/>
                <a:gd name="T36" fmla="*/ 5 w 48"/>
                <a:gd name="T37" fmla="*/ 8 h 47"/>
                <a:gd name="T38" fmla="*/ 7 w 48"/>
                <a:gd name="T39" fmla="*/ 6 h 47"/>
                <a:gd name="T40" fmla="*/ 6 w 48"/>
                <a:gd name="T41" fmla="*/ 6 h 47"/>
                <a:gd name="T42" fmla="*/ 6 w 48"/>
                <a:gd name="T43" fmla="*/ 6 h 47"/>
                <a:gd name="T44" fmla="*/ 7 w 48"/>
                <a:gd name="T45" fmla="*/ 5 h 47"/>
                <a:gd name="T46" fmla="*/ 7 w 48"/>
                <a:gd name="T47" fmla="*/ 5 h 47"/>
                <a:gd name="T48" fmla="*/ 11 w 48"/>
                <a:gd name="T49" fmla="*/ 8 h 47"/>
                <a:gd name="T50" fmla="*/ 11 w 48"/>
                <a:gd name="T51" fmla="*/ 8 h 47"/>
                <a:gd name="T52" fmla="*/ 9 w 48"/>
                <a:gd name="T53" fmla="*/ 9 h 47"/>
                <a:gd name="T54" fmla="*/ 9 w 48"/>
                <a:gd name="T55" fmla="*/ 9 h 47"/>
                <a:gd name="T56" fmla="*/ 9 w 48"/>
                <a:gd name="T57" fmla="*/ 11 h 47"/>
                <a:gd name="T58" fmla="*/ 6 w 48"/>
                <a:gd name="T59" fmla="*/ 12 h 47"/>
                <a:gd name="T60" fmla="*/ 6 w 48"/>
                <a:gd name="T61" fmla="*/ 12 h 47"/>
                <a:gd name="T62" fmla="*/ 3 w 48"/>
                <a:gd name="T63" fmla="*/ 11 h 47"/>
                <a:gd name="T64" fmla="*/ 2 w 48"/>
                <a:gd name="T65" fmla="*/ 9 h 47"/>
                <a:gd name="T66" fmla="*/ 2 w 48"/>
                <a:gd name="T67" fmla="*/ 9 h 47"/>
                <a:gd name="T68" fmla="*/ 2 w 48"/>
                <a:gd name="T69" fmla="*/ 9 h 47"/>
                <a:gd name="T70" fmla="*/ 0 w 48"/>
                <a:gd name="T71" fmla="*/ 8 h 47"/>
                <a:gd name="T72" fmla="*/ 0 w 48"/>
                <a:gd name="T73" fmla="*/ 8 h 47"/>
                <a:gd name="T74" fmla="*/ 0 w 48"/>
                <a:gd name="T75" fmla="*/ 6 h 47"/>
                <a:gd name="T76" fmla="*/ 2 w 48"/>
                <a:gd name="T77" fmla="*/ 3 h 47"/>
                <a:gd name="T78" fmla="*/ 2 w 48"/>
                <a:gd name="T79" fmla="*/ 3 h 47"/>
                <a:gd name="T80" fmla="*/ 2 w 48"/>
                <a:gd name="T81" fmla="*/ 2 h 47"/>
                <a:gd name="T82" fmla="*/ 3 w 48"/>
                <a:gd name="T83" fmla="*/ 0 h 47"/>
                <a:gd name="T84" fmla="*/ 3 w 48"/>
                <a:gd name="T85" fmla="*/ 0 h 47"/>
                <a:gd name="T86" fmla="*/ 6 w 48"/>
                <a:gd name="T87" fmla="*/ 0 h 47"/>
                <a:gd name="T88" fmla="*/ 9 w 48"/>
                <a:gd name="T89" fmla="*/ 2 h 47"/>
                <a:gd name="T90" fmla="*/ 9 w 48"/>
                <a:gd name="T91" fmla="*/ 2 h 47"/>
                <a:gd name="T92" fmla="*/ 11 w 48"/>
                <a:gd name="T93" fmla="*/ 3 h 47"/>
                <a:gd name="T94" fmla="*/ 12 w 48"/>
                <a:gd name="T95" fmla="*/ 6 h 47"/>
                <a:gd name="T96" fmla="*/ 7 w 48"/>
                <a:gd name="T97" fmla="*/ 8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47"/>
                <a:gd name="T149" fmla="*/ 48 w 48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47">
                  <a:moveTo>
                    <a:pt x="29" y="29"/>
                  </a:moveTo>
                  <a:lnTo>
                    <a:pt x="25" y="18"/>
                  </a:lnTo>
                  <a:lnTo>
                    <a:pt x="29" y="23"/>
                  </a:lnTo>
                  <a:lnTo>
                    <a:pt x="18" y="18"/>
                  </a:lnTo>
                  <a:lnTo>
                    <a:pt x="25" y="12"/>
                  </a:lnTo>
                  <a:lnTo>
                    <a:pt x="18" y="18"/>
                  </a:lnTo>
                  <a:lnTo>
                    <a:pt x="25" y="18"/>
                  </a:lnTo>
                  <a:lnTo>
                    <a:pt x="18" y="29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5" y="29"/>
                  </a:lnTo>
                  <a:lnTo>
                    <a:pt x="18" y="29"/>
                  </a:lnTo>
                  <a:lnTo>
                    <a:pt x="29" y="23"/>
                  </a:lnTo>
                  <a:lnTo>
                    <a:pt x="25" y="23"/>
                  </a:lnTo>
                  <a:lnTo>
                    <a:pt x="29" y="18"/>
                  </a:lnTo>
                  <a:lnTo>
                    <a:pt x="42" y="29"/>
                  </a:lnTo>
                  <a:lnTo>
                    <a:pt x="36" y="35"/>
                  </a:lnTo>
                  <a:lnTo>
                    <a:pt x="36" y="41"/>
                  </a:lnTo>
                  <a:lnTo>
                    <a:pt x="25" y="47"/>
                  </a:lnTo>
                  <a:lnTo>
                    <a:pt x="12" y="41"/>
                  </a:lnTo>
                  <a:lnTo>
                    <a:pt x="6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5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8" y="2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4" name="Freeform 130"/>
            <p:cNvSpPr>
              <a:spLocks/>
            </p:cNvSpPr>
            <p:nvPr/>
          </p:nvSpPr>
          <p:spPr bwMode="auto">
            <a:xfrm>
              <a:off x="3447" y="1515"/>
              <a:ext cx="9" cy="5"/>
            </a:xfrm>
            <a:custGeom>
              <a:avLst/>
              <a:gdLst>
                <a:gd name="T0" fmla="*/ 0 w 19"/>
                <a:gd name="T1" fmla="*/ 0 h 11"/>
                <a:gd name="T2" fmla="*/ 0 w 19"/>
                <a:gd name="T3" fmla="*/ 0 h 11"/>
                <a:gd name="T4" fmla="*/ 0 w 19"/>
                <a:gd name="T5" fmla="*/ 2 h 11"/>
                <a:gd name="T6" fmla="*/ 4 w 19"/>
                <a:gd name="T7" fmla="*/ 1 h 11"/>
                <a:gd name="T8" fmla="*/ 3 w 19"/>
                <a:gd name="T9" fmla="*/ 2 h 11"/>
                <a:gd name="T10" fmla="*/ 3 w 19"/>
                <a:gd name="T11" fmla="*/ 2 h 11"/>
                <a:gd name="T12" fmla="*/ 0 w 19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1"/>
                <a:gd name="T23" fmla="*/ 19 w 1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1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9" y="5"/>
                  </a:lnTo>
                  <a:lnTo>
                    <a:pt x="1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5" name="Freeform 131"/>
            <p:cNvSpPr>
              <a:spLocks/>
            </p:cNvSpPr>
            <p:nvPr/>
          </p:nvSpPr>
          <p:spPr bwMode="auto">
            <a:xfrm>
              <a:off x="3494" y="1509"/>
              <a:ext cx="14" cy="14"/>
            </a:xfrm>
            <a:custGeom>
              <a:avLst/>
              <a:gdLst>
                <a:gd name="T0" fmla="*/ 7 w 29"/>
                <a:gd name="T1" fmla="*/ 4 h 29"/>
                <a:gd name="T2" fmla="*/ 5 w 29"/>
                <a:gd name="T3" fmla="*/ 1 h 29"/>
                <a:gd name="T4" fmla="*/ 3 w 29"/>
                <a:gd name="T5" fmla="*/ 0 h 29"/>
                <a:gd name="T6" fmla="*/ 1 w 29"/>
                <a:gd name="T7" fmla="*/ 1 h 29"/>
                <a:gd name="T8" fmla="*/ 0 w 29"/>
                <a:gd name="T9" fmla="*/ 4 h 29"/>
                <a:gd name="T10" fmla="*/ 1 w 29"/>
                <a:gd name="T11" fmla="*/ 5 h 29"/>
                <a:gd name="T12" fmla="*/ 3 w 29"/>
                <a:gd name="T13" fmla="*/ 7 h 29"/>
                <a:gd name="T14" fmla="*/ 5 w 29"/>
                <a:gd name="T15" fmla="*/ 5 h 29"/>
                <a:gd name="T16" fmla="*/ 7 w 29"/>
                <a:gd name="T17" fmla="*/ 4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9"/>
                <a:gd name="T29" fmla="*/ 29 w 2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9">
                  <a:moveTo>
                    <a:pt x="29" y="17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12" y="29"/>
                  </a:lnTo>
                  <a:lnTo>
                    <a:pt x="23" y="23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6" name="Freeform 132"/>
            <p:cNvSpPr>
              <a:spLocks/>
            </p:cNvSpPr>
            <p:nvPr/>
          </p:nvSpPr>
          <p:spPr bwMode="auto">
            <a:xfrm>
              <a:off x="3490" y="1505"/>
              <a:ext cx="24" cy="24"/>
            </a:xfrm>
            <a:custGeom>
              <a:avLst/>
              <a:gdLst>
                <a:gd name="T0" fmla="*/ 8 w 47"/>
                <a:gd name="T1" fmla="*/ 8 h 47"/>
                <a:gd name="T2" fmla="*/ 6 w 47"/>
                <a:gd name="T3" fmla="*/ 5 h 47"/>
                <a:gd name="T4" fmla="*/ 8 w 47"/>
                <a:gd name="T5" fmla="*/ 6 h 47"/>
                <a:gd name="T6" fmla="*/ 8 w 47"/>
                <a:gd name="T7" fmla="*/ 6 h 47"/>
                <a:gd name="T8" fmla="*/ 5 w 47"/>
                <a:gd name="T9" fmla="*/ 5 h 47"/>
                <a:gd name="T10" fmla="*/ 6 w 47"/>
                <a:gd name="T11" fmla="*/ 3 h 47"/>
                <a:gd name="T12" fmla="*/ 6 w 47"/>
                <a:gd name="T13" fmla="*/ 3 h 47"/>
                <a:gd name="T14" fmla="*/ 5 w 47"/>
                <a:gd name="T15" fmla="*/ 5 h 47"/>
                <a:gd name="T16" fmla="*/ 6 w 47"/>
                <a:gd name="T17" fmla="*/ 5 h 47"/>
                <a:gd name="T18" fmla="*/ 6 w 47"/>
                <a:gd name="T19" fmla="*/ 5 h 47"/>
                <a:gd name="T20" fmla="*/ 5 w 47"/>
                <a:gd name="T21" fmla="*/ 8 h 47"/>
                <a:gd name="T22" fmla="*/ 3 w 47"/>
                <a:gd name="T23" fmla="*/ 5 h 47"/>
                <a:gd name="T24" fmla="*/ 3 w 47"/>
                <a:gd name="T25" fmla="*/ 5 h 47"/>
                <a:gd name="T26" fmla="*/ 5 w 47"/>
                <a:gd name="T27" fmla="*/ 6 h 47"/>
                <a:gd name="T28" fmla="*/ 5 w 47"/>
                <a:gd name="T29" fmla="*/ 6 h 47"/>
                <a:gd name="T30" fmla="*/ 5 w 47"/>
                <a:gd name="T31" fmla="*/ 6 h 47"/>
                <a:gd name="T32" fmla="*/ 6 w 47"/>
                <a:gd name="T33" fmla="*/ 8 h 47"/>
                <a:gd name="T34" fmla="*/ 5 w 47"/>
                <a:gd name="T35" fmla="*/ 8 h 47"/>
                <a:gd name="T36" fmla="*/ 5 w 47"/>
                <a:gd name="T37" fmla="*/ 8 h 47"/>
                <a:gd name="T38" fmla="*/ 8 w 47"/>
                <a:gd name="T39" fmla="*/ 6 h 47"/>
                <a:gd name="T40" fmla="*/ 6 w 47"/>
                <a:gd name="T41" fmla="*/ 6 h 47"/>
                <a:gd name="T42" fmla="*/ 6 w 47"/>
                <a:gd name="T43" fmla="*/ 6 h 47"/>
                <a:gd name="T44" fmla="*/ 8 w 47"/>
                <a:gd name="T45" fmla="*/ 5 h 47"/>
                <a:gd name="T46" fmla="*/ 8 w 47"/>
                <a:gd name="T47" fmla="*/ 5 h 47"/>
                <a:gd name="T48" fmla="*/ 11 w 47"/>
                <a:gd name="T49" fmla="*/ 8 h 47"/>
                <a:gd name="T50" fmla="*/ 11 w 47"/>
                <a:gd name="T51" fmla="*/ 8 h 47"/>
                <a:gd name="T52" fmla="*/ 9 w 47"/>
                <a:gd name="T53" fmla="*/ 9 h 47"/>
                <a:gd name="T54" fmla="*/ 9 w 47"/>
                <a:gd name="T55" fmla="*/ 9 h 47"/>
                <a:gd name="T56" fmla="*/ 9 w 47"/>
                <a:gd name="T57" fmla="*/ 11 h 47"/>
                <a:gd name="T58" fmla="*/ 6 w 47"/>
                <a:gd name="T59" fmla="*/ 12 h 47"/>
                <a:gd name="T60" fmla="*/ 6 w 47"/>
                <a:gd name="T61" fmla="*/ 12 h 47"/>
                <a:gd name="T62" fmla="*/ 3 w 47"/>
                <a:gd name="T63" fmla="*/ 11 h 47"/>
                <a:gd name="T64" fmla="*/ 2 w 47"/>
                <a:gd name="T65" fmla="*/ 9 h 47"/>
                <a:gd name="T66" fmla="*/ 2 w 47"/>
                <a:gd name="T67" fmla="*/ 9 h 47"/>
                <a:gd name="T68" fmla="*/ 2 w 47"/>
                <a:gd name="T69" fmla="*/ 9 h 47"/>
                <a:gd name="T70" fmla="*/ 0 w 47"/>
                <a:gd name="T71" fmla="*/ 8 h 47"/>
                <a:gd name="T72" fmla="*/ 0 w 47"/>
                <a:gd name="T73" fmla="*/ 8 h 47"/>
                <a:gd name="T74" fmla="*/ 0 w 47"/>
                <a:gd name="T75" fmla="*/ 6 h 47"/>
                <a:gd name="T76" fmla="*/ 2 w 47"/>
                <a:gd name="T77" fmla="*/ 3 h 47"/>
                <a:gd name="T78" fmla="*/ 2 w 47"/>
                <a:gd name="T79" fmla="*/ 3 h 47"/>
                <a:gd name="T80" fmla="*/ 2 w 47"/>
                <a:gd name="T81" fmla="*/ 2 h 47"/>
                <a:gd name="T82" fmla="*/ 3 w 47"/>
                <a:gd name="T83" fmla="*/ 0 h 47"/>
                <a:gd name="T84" fmla="*/ 3 w 47"/>
                <a:gd name="T85" fmla="*/ 0 h 47"/>
                <a:gd name="T86" fmla="*/ 6 w 47"/>
                <a:gd name="T87" fmla="*/ 0 h 47"/>
                <a:gd name="T88" fmla="*/ 9 w 47"/>
                <a:gd name="T89" fmla="*/ 2 h 47"/>
                <a:gd name="T90" fmla="*/ 9 w 47"/>
                <a:gd name="T91" fmla="*/ 2 h 47"/>
                <a:gd name="T92" fmla="*/ 11 w 47"/>
                <a:gd name="T93" fmla="*/ 3 h 47"/>
                <a:gd name="T94" fmla="*/ 12 w 47"/>
                <a:gd name="T95" fmla="*/ 6 h 47"/>
                <a:gd name="T96" fmla="*/ 8 w 47"/>
                <a:gd name="T97" fmla="*/ 8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47"/>
                <a:gd name="T149" fmla="*/ 47 w 47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47">
                  <a:moveTo>
                    <a:pt x="29" y="29"/>
                  </a:moveTo>
                  <a:lnTo>
                    <a:pt x="24" y="18"/>
                  </a:lnTo>
                  <a:lnTo>
                    <a:pt x="29" y="23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29"/>
                  </a:lnTo>
                  <a:lnTo>
                    <a:pt x="18" y="29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9" y="18"/>
                  </a:lnTo>
                  <a:lnTo>
                    <a:pt x="41" y="29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24" y="47"/>
                  </a:lnTo>
                  <a:lnTo>
                    <a:pt x="12" y="41"/>
                  </a:lnTo>
                  <a:lnTo>
                    <a:pt x="6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6"/>
                  </a:lnTo>
                  <a:lnTo>
                    <a:pt x="41" y="12"/>
                  </a:lnTo>
                  <a:lnTo>
                    <a:pt x="47" y="2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7" name="Freeform 133"/>
            <p:cNvSpPr>
              <a:spLocks/>
            </p:cNvSpPr>
            <p:nvPr/>
          </p:nvSpPr>
          <p:spPr bwMode="auto">
            <a:xfrm>
              <a:off x="3505" y="1515"/>
              <a:ext cx="9" cy="5"/>
            </a:xfrm>
            <a:custGeom>
              <a:avLst/>
              <a:gdLst>
                <a:gd name="T0" fmla="*/ 0 w 18"/>
                <a:gd name="T1" fmla="*/ 0 h 11"/>
                <a:gd name="T2" fmla="*/ 0 w 18"/>
                <a:gd name="T3" fmla="*/ 0 h 11"/>
                <a:gd name="T4" fmla="*/ 0 w 18"/>
                <a:gd name="T5" fmla="*/ 2 h 11"/>
                <a:gd name="T6" fmla="*/ 5 w 18"/>
                <a:gd name="T7" fmla="*/ 1 h 11"/>
                <a:gd name="T8" fmla="*/ 3 w 18"/>
                <a:gd name="T9" fmla="*/ 2 h 11"/>
                <a:gd name="T10" fmla="*/ 3 w 18"/>
                <a:gd name="T11" fmla="*/ 2 h 11"/>
                <a:gd name="T12" fmla="*/ 0 w 1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1"/>
                <a:gd name="T23" fmla="*/ 18 w 1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1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8" name="Freeform 134"/>
            <p:cNvSpPr>
              <a:spLocks/>
            </p:cNvSpPr>
            <p:nvPr/>
          </p:nvSpPr>
          <p:spPr bwMode="auto">
            <a:xfrm>
              <a:off x="3552" y="1509"/>
              <a:ext cx="14" cy="14"/>
            </a:xfrm>
            <a:custGeom>
              <a:avLst/>
              <a:gdLst>
                <a:gd name="T0" fmla="*/ 7 w 29"/>
                <a:gd name="T1" fmla="*/ 4 h 29"/>
                <a:gd name="T2" fmla="*/ 5 w 29"/>
                <a:gd name="T3" fmla="*/ 1 h 29"/>
                <a:gd name="T4" fmla="*/ 3 w 29"/>
                <a:gd name="T5" fmla="*/ 0 h 29"/>
                <a:gd name="T6" fmla="*/ 1 w 29"/>
                <a:gd name="T7" fmla="*/ 1 h 29"/>
                <a:gd name="T8" fmla="*/ 0 w 29"/>
                <a:gd name="T9" fmla="*/ 4 h 29"/>
                <a:gd name="T10" fmla="*/ 1 w 29"/>
                <a:gd name="T11" fmla="*/ 5 h 29"/>
                <a:gd name="T12" fmla="*/ 3 w 29"/>
                <a:gd name="T13" fmla="*/ 7 h 29"/>
                <a:gd name="T14" fmla="*/ 5 w 29"/>
                <a:gd name="T15" fmla="*/ 5 h 29"/>
                <a:gd name="T16" fmla="*/ 7 w 29"/>
                <a:gd name="T17" fmla="*/ 4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9"/>
                <a:gd name="T29" fmla="*/ 29 w 2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9">
                  <a:moveTo>
                    <a:pt x="29" y="17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12" y="29"/>
                  </a:lnTo>
                  <a:lnTo>
                    <a:pt x="23" y="23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9" name="Freeform 135"/>
            <p:cNvSpPr>
              <a:spLocks/>
            </p:cNvSpPr>
            <p:nvPr/>
          </p:nvSpPr>
          <p:spPr bwMode="auto">
            <a:xfrm>
              <a:off x="3549" y="1505"/>
              <a:ext cx="24" cy="24"/>
            </a:xfrm>
            <a:custGeom>
              <a:avLst/>
              <a:gdLst>
                <a:gd name="T0" fmla="*/ 8 w 47"/>
                <a:gd name="T1" fmla="*/ 8 h 47"/>
                <a:gd name="T2" fmla="*/ 6 w 47"/>
                <a:gd name="T3" fmla="*/ 5 h 47"/>
                <a:gd name="T4" fmla="*/ 8 w 47"/>
                <a:gd name="T5" fmla="*/ 6 h 47"/>
                <a:gd name="T6" fmla="*/ 8 w 47"/>
                <a:gd name="T7" fmla="*/ 6 h 47"/>
                <a:gd name="T8" fmla="*/ 5 w 47"/>
                <a:gd name="T9" fmla="*/ 5 h 47"/>
                <a:gd name="T10" fmla="*/ 6 w 47"/>
                <a:gd name="T11" fmla="*/ 3 h 47"/>
                <a:gd name="T12" fmla="*/ 6 w 47"/>
                <a:gd name="T13" fmla="*/ 3 h 47"/>
                <a:gd name="T14" fmla="*/ 5 w 47"/>
                <a:gd name="T15" fmla="*/ 5 h 47"/>
                <a:gd name="T16" fmla="*/ 6 w 47"/>
                <a:gd name="T17" fmla="*/ 5 h 47"/>
                <a:gd name="T18" fmla="*/ 6 w 47"/>
                <a:gd name="T19" fmla="*/ 5 h 47"/>
                <a:gd name="T20" fmla="*/ 5 w 47"/>
                <a:gd name="T21" fmla="*/ 8 h 47"/>
                <a:gd name="T22" fmla="*/ 3 w 47"/>
                <a:gd name="T23" fmla="*/ 5 h 47"/>
                <a:gd name="T24" fmla="*/ 3 w 47"/>
                <a:gd name="T25" fmla="*/ 5 h 47"/>
                <a:gd name="T26" fmla="*/ 5 w 47"/>
                <a:gd name="T27" fmla="*/ 6 h 47"/>
                <a:gd name="T28" fmla="*/ 5 w 47"/>
                <a:gd name="T29" fmla="*/ 6 h 47"/>
                <a:gd name="T30" fmla="*/ 5 w 47"/>
                <a:gd name="T31" fmla="*/ 6 h 47"/>
                <a:gd name="T32" fmla="*/ 6 w 47"/>
                <a:gd name="T33" fmla="*/ 8 h 47"/>
                <a:gd name="T34" fmla="*/ 5 w 47"/>
                <a:gd name="T35" fmla="*/ 8 h 47"/>
                <a:gd name="T36" fmla="*/ 5 w 47"/>
                <a:gd name="T37" fmla="*/ 8 h 47"/>
                <a:gd name="T38" fmla="*/ 8 w 47"/>
                <a:gd name="T39" fmla="*/ 6 h 47"/>
                <a:gd name="T40" fmla="*/ 6 w 47"/>
                <a:gd name="T41" fmla="*/ 6 h 47"/>
                <a:gd name="T42" fmla="*/ 6 w 47"/>
                <a:gd name="T43" fmla="*/ 6 h 47"/>
                <a:gd name="T44" fmla="*/ 8 w 47"/>
                <a:gd name="T45" fmla="*/ 5 h 47"/>
                <a:gd name="T46" fmla="*/ 8 w 47"/>
                <a:gd name="T47" fmla="*/ 5 h 47"/>
                <a:gd name="T48" fmla="*/ 11 w 47"/>
                <a:gd name="T49" fmla="*/ 8 h 47"/>
                <a:gd name="T50" fmla="*/ 11 w 47"/>
                <a:gd name="T51" fmla="*/ 8 h 47"/>
                <a:gd name="T52" fmla="*/ 9 w 47"/>
                <a:gd name="T53" fmla="*/ 9 h 47"/>
                <a:gd name="T54" fmla="*/ 9 w 47"/>
                <a:gd name="T55" fmla="*/ 9 h 47"/>
                <a:gd name="T56" fmla="*/ 9 w 47"/>
                <a:gd name="T57" fmla="*/ 11 h 47"/>
                <a:gd name="T58" fmla="*/ 6 w 47"/>
                <a:gd name="T59" fmla="*/ 12 h 47"/>
                <a:gd name="T60" fmla="*/ 6 w 47"/>
                <a:gd name="T61" fmla="*/ 12 h 47"/>
                <a:gd name="T62" fmla="*/ 3 w 47"/>
                <a:gd name="T63" fmla="*/ 11 h 47"/>
                <a:gd name="T64" fmla="*/ 2 w 47"/>
                <a:gd name="T65" fmla="*/ 9 h 47"/>
                <a:gd name="T66" fmla="*/ 2 w 47"/>
                <a:gd name="T67" fmla="*/ 9 h 47"/>
                <a:gd name="T68" fmla="*/ 2 w 47"/>
                <a:gd name="T69" fmla="*/ 9 h 47"/>
                <a:gd name="T70" fmla="*/ 0 w 47"/>
                <a:gd name="T71" fmla="*/ 8 h 47"/>
                <a:gd name="T72" fmla="*/ 0 w 47"/>
                <a:gd name="T73" fmla="*/ 8 h 47"/>
                <a:gd name="T74" fmla="*/ 0 w 47"/>
                <a:gd name="T75" fmla="*/ 6 h 47"/>
                <a:gd name="T76" fmla="*/ 2 w 47"/>
                <a:gd name="T77" fmla="*/ 3 h 47"/>
                <a:gd name="T78" fmla="*/ 2 w 47"/>
                <a:gd name="T79" fmla="*/ 3 h 47"/>
                <a:gd name="T80" fmla="*/ 2 w 47"/>
                <a:gd name="T81" fmla="*/ 2 h 47"/>
                <a:gd name="T82" fmla="*/ 3 w 47"/>
                <a:gd name="T83" fmla="*/ 0 h 47"/>
                <a:gd name="T84" fmla="*/ 3 w 47"/>
                <a:gd name="T85" fmla="*/ 0 h 47"/>
                <a:gd name="T86" fmla="*/ 6 w 47"/>
                <a:gd name="T87" fmla="*/ 0 h 47"/>
                <a:gd name="T88" fmla="*/ 9 w 47"/>
                <a:gd name="T89" fmla="*/ 2 h 47"/>
                <a:gd name="T90" fmla="*/ 9 w 47"/>
                <a:gd name="T91" fmla="*/ 2 h 47"/>
                <a:gd name="T92" fmla="*/ 11 w 47"/>
                <a:gd name="T93" fmla="*/ 3 h 47"/>
                <a:gd name="T94" fmla="*/ 12 w 47"/>
                <a:gd name="T95" fmla="*/ 6 h 47"/>
                <a:gd name="T96" fmla="*/ 8 w 47"/>
                <a:gd name="T97" fmla="*/ 8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47"/>
                <a:gd name="T149" fmla="*/ 47 w 47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47">
                  <a:moveTo>
                    <a:pt x="29" y="29"/>
                  </a:moveTo>
                  <a:lnTo>
                    <a:pt x="24" y="18"/>
                  </a:lnTo>
                  <a:lnTo>
                    <a:pt x="29" y="23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29"/>
                  </a:lnTo>
                  <a:lnTo>
                    <a:pt x="18" y="29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9" y="18"/>
                  </a:lnTo>
                  <a:lnTo>
                    <a:pt x="41" y="29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24" y="47"/>
                  </a:lnTo>
                  <a:lnTo>
                    <a:pt x="12" y="41"/>
                  </a:lnTo>
                  <a:lnTo>
                    <a:pt x="6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6"/>
                  </a:lnTo>
                  <a:lnTo>
                    <a:pt x="41" y="12"/>
                  </a:lnTo>
                  <a:lnTo>
                    <a:pt x="47" y="2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0" name="Freeform 136"/>
            <p:cNvSpPr>
              <a:spLocks/>
            </p:cNvSpPr>
            <p:nvPr/>
          </p:nvSpPr>
          <p:spPr bwMode="auto">
            <a:xfrm>
              <a:off x="3563" y="1515"/>
              <a:ext cx="10" cy="5"/>
            </a:xfrm>
            <a:custGeom>
              <a:avLst/>
              <a:gdLst>
                <a:gd name="T0" fmla="*/ 0 w 18"/>
                <a:gd name="T1" fmla="*/ 0 h 11"/>
                <a:gd name="T2" fmla="*/ 0 w 18"/>
                <a:gd name="T3" fmla="*/ 0 h 11"/>
                <a:gd name="T4" fmla="*/ 0 w 18"/>
                <a:gd name="T5" fmla="*/ 2 h 11"/>
                <a:gd name="T6" fmla="*/ 6 w 18"/>
                <a:gd name="T7" fmla="*/ 1 h 11"/>
                <a:gd name="T8" fmla="*/ 4 w 18"/>
                <a:gd name="T9" fmla="*/ 2 h 11"/>
                <a:gd name="T10" fmla="*/ 4 w 18"/>
                <a:gd name="T11" fmla="*/ 2 h 11"/>
                <a:gd name="T12" fmla="*/ 0 w 1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1"/>
                <a:gd name="T23" fmla="*/ 18 w 1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1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1" name="Freeform 147"/>
            <p:cNvSpPr>
              <a:spLocks/>
            </p:cNvSpPr>
            <p:nvPr/>
          </p:nvSpPr>
          <p:spPr bwMode="auto">
            <a:xfrm>
              <a:off x="3435" y="1777"/>
              <a:ext cx="15" cy="15"/>
            </a:xfrm>
            <a:custGeom>
              <a:avLst/>
              <a:gdLst>
                <a:gd name="T0" fmla="*/ 8 w 30"/>
                <a:gd name="T1" fmla="*/ 5 h 29"/>
                <a:gd name="T2" fmla="*/ 6 w 30"/>
                <a:gd name="T3" fmla="*/ 2 h 29"/>
                <a:gd name="T4" fmla="*/ 3 w 30"/>
                <a:gd name="T5" fmla="*/ 0 h 29"/>
                <a:gd name="T6" fmla="*/ 2 w 30"/>
                <a:gd name="T7" fmla="*/ 2 h 29"/>
                <a:gd name="T8" fmla="*/ 0 w 30"/>
                <a:gd name="T9" fmla="*/ 5 h 29"/>
                <a:gd name="T10" fmla="*/ 2 w 30"/>
                <a:gd name="T11" fmla="*/ 6 h 29"/>
                <a:gd name="T12" fmla="*/ 3 w 30"/>
                <a:gd name="T13" fmla="*/ 8 h 29"/>
                <a:gd name="T14" fmla="*/ 6 w 30"/>
                <a:gd name="T15" fmla="*/ 6 h 29"/>
                <a:gd name="T16" fmla="*/ 8 w 30"/>
                <a:gd name="T17" fmla="*/ 5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9"/>
                <a:gd name="T29" fmla="*/ 30 w 30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9">
                  <a:moveTo>
                    <a:pt x="30" y="17"/>
                  </a:moveTo>
                  <a:lnTo>
                    <a:pt x="23" y="5"/>
                  </a:lnTo>
                  <a:lnTo>
                    <a:pt x="12" y="0"/>
                  </a:lnTo>
                  <a:lnTo>
                    <a:pt x="6" y="5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12" y="29"/>
                  </a:lnTo>
                  <a:lnTo>
                    <a:pt x="23" y="23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2" name="Freeform 148"/>
            <p:cNvSpPr>
              <a:spLocks/>
            </p:cNvSpPr>
            <p:nvPr/>
          </p:nvSpPr>
          <p:spPr bwMode="auto">
            <a:xfrm>
              <a:off x="3432" y="1774"/>
              <a:ext cx="24" cy="23"/>
            </a:xfrm>
            <a:custGeom>
              <a:avLst/>
              <a:gdLst>
                <a:gd name="T0" fmla="*/ 7 w 48"/>
                <a:gd name="T1" fmla="*/ 7 h 46"/>
                <a:gd name="T2" fmla="*/ 6 w 48"/>
                <a:gd name="T3" fmla="*/ 5 h 46"/>
                <a:gd name="T4" fmla="*/ 7 w 48"/>
                <a:gd name="T5" fmla="*/ 6 h 46"/>
                <a:gd name="T6" fmla="*/ 7 w 48"/>
                <a:gd name="T7" fmla="*/ 6 h 46"/>
                <a:gd name="T8" fmla="*/ 5 w 48"/>
                <a:gd name="T9" fmla="*/ 5 h 46"/>
                <a:gd name="T10" fmla="*/ 6 w 48"/>
                <a:gd name="T11" fmla="*/ 3 h 46"/>
                <a:gd name="T12" fmla="*/ 6 w 48"/>
                <a:gd name="T13" fmla="*/ 3 h 46"/>
                <a:gd name="T14" fmla="*/ 5 w 48"/>
                <a:gd name="T15" fmla="*/ 5 h 46"/>
                <a:gd name="T16" fmla="*/ 6 w 48"/>
                <a:gd name="T17" fmla="*/ 5 h 46"/>
                <a:gd name="T18" fmla="*/ 6 w 48"/>
                <a:gd name="T19" fmla="*/ 5 h 46"/>
                <a:gd name="T20" fmla="*/ 5 w 48"/>
                <a:gd name="T21" fmla="*/ 7 h 46"/>
                <a:gd name="T22" fmla="*/ 3 w 48"/>
                <a:gd name="T23" fmla="*/ 5 h 46"/>
                <a:gd name="T24" fmla="*/ 3 w 48"/>
                <a:gd name="T25" fmla="*/ 5 h 46"/>
                <a:gd name="T26" fmla="*/ 5 w 48"/>
                <a:gd name="T27" fmla="*/ 6 h 46"/>
                <a:gd name="T28" fmla="*/ 5 w 48"/>
                <a:gd name="T29" fmla="*/ 6 h 46"/>
                <a:gd name="T30" fmla="*/ 5 w 48"/>
                <a:gd name="T31" fmla="*/ 6 h 46"/>
                <a:gd name="T32" fmla="*/ 6 w 48"/>
                <a:gd name="T33" fmla="*/ 7 h 46"/>
                <a:gd name="T34" fmla="*/ 5 w 48"/>
                <a:gd name="T35" fmla="*/ 7 h 46"/>
                <a:gd name="T36" fmla="*/ 5 w 48"/>
                <a:gd name="T37" fmla="*/ 7 h 46"/>
                <a:gd name="T38" fmla="*/ 7 w 48"/>
                <a:gd name="T39" fmla="*/ 6 h 46"/>
                <a:gd name="T40" fmla="*/ 6 w 48"/>
                <a:gd name="T41" fmla="*/ 6 h 46"/>
                <a:gd name="T42" fmla="*/ 6 w 48"/>
                <a:gd name="T43" fmla="*/ 6 h 46"/>
                <a:gd name="T44" fmla="*/ 7 w 48"/>
                <a:gd name="T45" fmla="*/ 5 h 46"/>
                <a:gd name="T46" fmla="*/ 7 w 48"/>
                <a:gd name="T47" fmla="*/ 5 h 46"/>
                <a:gd name="T48" fmla="*/ 11 w 48"/>
                <a:gd name="T49" fmla="*/ 7 h 46"/>
                <a:gd name="T50" fmla="*/ 11 w 48"/>
                <a:gd name="T51" fmla="*/ 7 h 46"/>
                <a:gd name="T52" fmla="*/ 9 w 48"/>
                <a:gd name="T53" fmla="*/ 9 h 46"/>
                <a:gd name="T54" fmla="*/ 9 w 48"/>
                <a:gd name="T55" fmla="*/ 9 h 46"/>
                <a:gd name="T56" fmla="*/ 9 w 48"/>
                <a:gd name="T57" fmla="*/ 10 h 46"/>
                <a:gd name="T58" fmla="*/ 6 w 48"/>
                <a:gd name="T59" fmla="*/ 12 h 46"/>
                <a:gd name="T60" fmla="*/ 6 w 48"/>
                <a:gd name="T61" fmla="*/ 12 h 46"/>
                <a:gd name="T62" fmla="*/ 3 w 48"/>
                <a:gd name="T63" fmla="*/ 10 h 46"/>
                <a:gd name="T64" fmla="*/ 2 w 48"/>
                <a:gd name="T65" fmla="*/ 9 h 46"/>
                <a:gd name="T66" fmla="*/ 2 w 48"/>
                <a:gd name="T67" fmla="*/ 9 h 46"/>
                <a:gd name="T68" fmla="*/ 2 w 48"/>
                <a:gd name="T69" fmla="*/ 9 h 46"/>
                <a:gd name="T70" fmla="*/ 0 w 48"/>
                <a:gd name="T71" fmla="*/ 7 h 46"/>
                <a:gd name="T72" fmla="*/ 0 w 48"/>
                <a:gd name="T73" fmla="*/ 7 h 46"/>
                <a:gd name="T74" fmla="*/ 0 w 48"/>
                <a:gd name="T75" fmla="*/ 6 h 46"/>
                <a:gd name="T76" fmla="*/ 2 w 48"/>
                <a:gd name="T77" fmla="*/ 3 h 46"/>
                <a:gd name="T78" fmla="*/ 2 w 48"/>
                <a:gd name="T79" fmla="*/ 3 h 46"/>
                <a:gd name="T80" fmla="*/ 2 w 48"/>
                <a:gd name="T81" fmla="*/ 1 h 46"/>
                <a:gd name="T82" fmla="*/ 3 w 48"/>
                <a:gd name="T83" fmla="*/ 0 h 46"/>
                <a:gd name="T84" fmla="*/ 3 w 48"/>
                <a:gd name="T85" fmla="*/ 0 h 46"/>
                <a:gd name="T86" fmla="*/ 6 w 48"/>
                <a:gd name="T87" fmla="*/ 0 h 46"/>
                <a:gd name="T88" fmla="*/ 9 w 48"/>
                <a:gd name="T89" fmla="*/ 1 h 46"/>
                <a:gd name="T90" fmla="*/ 9 w 48"/>
                <a:gd name="T91" fmla="*/ 1 h 46"/>
                <a:gd name="T92" fmla="*/ 11 w 48"/>
                <a:gd name="T93" fmla="*/ 3 h 46"/>
                <a:gd name="T94" fmla="*/ 12 w 48"/>
                <a:gd name="T95" fmla="*/ 6 h 46"/>
                <a:gd name="T96" fmla="*/ 7 w 48"/>
                <a:gd name="T97" fmla="*/ 7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46"/>
                <a:gd name="T149" fmla="*/ 48 w 48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46">
                  <a:moveTo>
                    <a:pt x="29" y="29"/>
                  </a:moveTo>
                  <a:lnTo>
                    <a:pt x="25" y="17"/>
                  </a:lnTo>
                  <a:lnTo>
                    <a:pt x="29" y="23"/>
                  </a:lnTo>
                  <a:lnTo>
                    <a:pt x="18" y="17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25" y="17"/>
                  </a:lnTo>
                  <a:lnTo>
                    <a:pt x="18" y="29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25" y="29"/>
                  </a:lnTo>
                  <a:lnTo>
                    <a:pt x="18" y="29"/>
                  </a:lnTo>
                  <a:lnTo>
                    <a:pt x="29" y="23"/>
                  </a:lnTo>
                  <a:lnTo>
                    <a:pt x="25" y="23"/>
                  </a:lnTo>
                  <a:lnTo>
                    <a:pt x="29" y="17"/>
                  </a:lnTo>
                  <a:lnTo>
                    <a:pt x="42" y="29"/>
                  </a:lnTo>
                  <a:lnTo>
                    <a:pt x="36" y="35"/>
                  </a:lnTo>
                  <a:lnTo>
                    <a:pt x="36" y="40"/>
                  </a:lnTo>
                  <a:lnTo>
                    <a:pt x="25" y="46"/>
                  </a:lnTo>
                  <a:lnTo>
                    <a:pt x="12" y="40"/>
                  </a:lnTo>
                  <a:lnTo>
                    <a:pt x="6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5" y="0"/>
                  </a:lnTo>
                  <a:lnTo>
                    <a:pt x="36" y="6"/>
                  </a:lnTo>
                  <a:lnTo>
                    <a:pt x="42" y="11"/>
                  </a:lnTo>
                  <a:lnTo>
                    <a:pt x="48" y="2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3" name="Freeform 149"/>
            <p:cNvSpPr>
              <a:spLocks/>
            </p:cNvSpPr>
            <p:nvPr/>
          </p:nvSpPr>
          <p:spPr bwMode="auto">
            <a:xfrm>
              <a:off x="3447" y="1783"/>
              <a:ext cx="9" cy="6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3 h 12"/>
                <a:gd name="T6" fmla="*/ 4 w 19"/>
                <a:gd name="T7" fmla="*/ 2 h 12"/>
                <a:gd name="T8" fmla="*/ 3 w 19"/>
                <a:gd name="T9" fmla="*/ 3 h 12"/>
                <a:gd name="T10" fmla="*/ 3 w 19"/>
                <a:gd name="T11" fmla="*/ 3 h 12"/>
                <a:gd name="T12" fmla="*/ 0 w 1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"/>
                <a:gd name="T23" fmla="*/ 19 w 1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4" name="Freeform 150"/>
            <p:cNvSpPr>
              <a:spLocks/>
            </p:cNvSpPr>
            <p:nvPr/>
          </p:nvSpPr>
          <p:spPr bwMode="auto">
            <a:xfrm>
              <a:off x="3494" y="1777"/>
              <a:ext cx="14" cy="15"/>
            </a:xfrm>
            <a:custGeom>
              <a:avLst/>
              <a:gdLst>
                <a:gd name="T0" fmla="*/ 7 w 29"/>
                <a:gd name="T1" fmla="*/ 5 h 29"/>
                <a:gd name="T2" fmla="*/ 5 w 29"/>
                <a:gd name="T3" fmla="*/ 2 h 29"/>
                <a:gd name="T4" fmla="*/ 3 w 29"/>
                <a:gd name="T5" fmla="*/ 0 h 29"/>
                <a:gd name="T6" fmla="*/ 1 w 29"/>
                <a:gd name="T7" fmla="*/ 2 h 29"/>
                <a:gd name="T8" fmla="*/ 0 w 29"/>
                <a:gd name="T9" fmla="*/ 5 h 29"/>
                <a:gd name="T10" fmla="*/ 1 w 29"/>
                <a:gd name="T11" fmla="*/ 6 h 29"/>
                <a:gd name="T12" fmla="*/ 3 w 29"/>
                <a:gd name="T13" fmla="*/ 8 h 29"/>
                <a:gd name="T14" fmla="*/ 5 w 29"/>
                <a:gd name="T15" fmla="*/ 6 h 29"/>
                <a:gd name="T16" fmla="*/ 7 w 29"/>
                <a:gd name="T17" fmla="*/ 5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9"/>
                <a:gd name="T29" fmla="*/ 29 w 2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9">
                  <a:moveTo>
                    <a:pt x="29" y="17"/>
                  </a:moveTo>
                  <a:lnTo>
                    <a:pt x="23" y="5"/>
                  </a:lnTo>
                  <a:lnTo>
                    <a:pt x="12" y="0"/>
                  </a:lnTo>
                  <a:lnTo>
                    <a:pt x="6" y="5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12" y="29"/>
                  </a:lnTo>
                  <a:lnTo>
                    <a:pt x="23" y="23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5" name="Freeform 151"/>
            <p:cNvSpPr>
              <a:spLocks/>
            </p:cNvSpPr>
            <p:nvPr/>
          </p:nvSpPr>
          <p:spPr bwMode="auto">
            <a:xfrm>
              <a:off x="3490" y="1774"/>
              <a:ext cx="24" cy="23"/>
            </a:xfrm>
            <a:custGeom>
              <a:avLst/>
              <a:gdLst>
                <a:gd name="T0" fmla="*/ 8 w 47"/>
                <a:gd name="T1" fmla="*/ 7 h 46"/>
                <a:gd name="T2" fmla="*/ 6 w 47"/>
                <a:gd name="T3" fmla="*/ 5 h 46"/>
                <a:gd name="T4" fmla="*/ 8 w 47"/>
                <a:gd name="T5" fmla="*/ 6 h 46"/>
                <a:gd name="T6" fmla="*/ 8 w 47"/>
                <a:gd name="T7" fmla="*/ 6 h 46"/>
                <a:gd name="T8" fmla="*/ 5 w 47"/>
                <a:gd name="T9" fmla="*/ 5 h 46"/>
                <a:gd name="T10" fmla="*/ 6 w 47"/>
                <a:gd name="T11" fmla="*/ 3 h 46"/>
                <a:gd name="T12" fmla="*/ 6 w 47"/>
                <a:gd name="T13" fmla="*/ 3 h 46"/>
                <a:gd name="T14" fmla="*/ 5 w 47"/>
                <a:gd name="T15" fmla="*/ 5 h 46"/>
                <a:gd name="T16" fmla="*/ 6 w 47"/>
                <a:gd name="T17" fmla="*/ 5 h 46"/>
                <a:gd name="T18" fmla="*/ 6 w 47"/>
                <a:gd name="T19" fmla="*/ 5 h 46"/>
                <a:gd name="T20" fmla="*/ 5 w 47"/>
                <a:gd name="T21" fmla="*/ 7 h 46"/>
                <a:gd name="T22" fmla="*/ 3 w 47"/>
                <a:gd name="T23" fmla="*/ 5 h 46"/>
                <a:gd name="T24" fmla="*/ 3 w 47"/>
                <a:gd name="T25" fmla="*/ 5 h 46"/>
                <a:gd name="T26" fmla="*/ 5 w 47"/>
                <a:gd name="T27" fmla="*/ 6 h 46"/>
                <a:gd name="T28" fmla="*/ 5 w 47"/>
                <a:gd name="T29" fmla="*/ 6 h 46"/>
                <a:gd name="T30" fmla="*/ 5 w 47"/>
                <a:gd name="T31" fmla="*/ 6 h 46"/>
                <a:gd name="T32" fmla="*/ 6 w 47"/>
                <a:gd name="T33" fmla="*/ 7 h 46"/>
                <a:gd name="T34" fmla="*/ 5 w 47"/>
                <a:gd name="T35" fmla="*/ 7 h 46"/>
                <a:gd name="T36" fmla="*/ 5 w 47"/>
                <a:gd name="T37" fmla="*/ 7 h 46"/>
                <a:gd name="T38" fmla="*/ 8 w 47"/>
                <a:gd name="T39" fmla="*/ 6 h 46"/>
                <a:gd name="T40" fmla="*/ 6 w 47"/>
                <a:gd name="T41" fmla="*/ 6 h 46"/>
                <a:gd name="T42" fmla="*/ 6 w 47"/>
                <a:gd name="T43" fmla="*/ 6 h 46"/>
                <a:gd name="T44" fmla="*/ 8 w 47"/>
                <a:gd name="T45" fmla="*/ 5 h 46"/>
                <a:gd name="T46" fmla="*/ 8 w 47"/>
                <a:gd name="T47" fmla="*/ 5 h 46"/>
                <a:gd name="T48" fmla="*/ 11 w 47"/>
                <a:gd name="T49" fmla="*/ 7 h 46"/>
                <a:gd name="T50" fmla="*/ 11 w 47"/>
                <a:gd name="T51" fmla="*/ 7 h 46"/>
                <a:gd name="T52" fmla="*/ 9 w 47"/>
                <a:gd name="T53" fmla="*/ 9 h 46"/>
                <a:gd name="T54" fmla="*/ 9 w 47"/>
                <a:gd name="T55" fmla="*/ 9 h 46"/>
                <a:gd name="T56" fmla="*/ 9 w 47"/>
                <a:gd name="T57" fmla="*/ 10 h 46"/>
                <a:gd name="T58" fmla="*/ 6 w 47"/>
                <a:gd name="T59" fmla="*/ 12 h 46"/>
                <a:gd name="T60" fmla="*/ 6 w 47"/>
                <a:gd name="T61" fmla="*/ 12 h 46"/>
                <a:gd name="T62" fmla="*/ 3 w 47"/>
                <a:gd name="T63" fmla="*/ 10 h 46"/>
                <a:gd name="T64" fmla="*/ 2 w 47"/>
                <a:gd name="T65" fmla="*/ 9 h 46"/>
                <a:gd name="T66" fmla="*/ 2 w 47"/>
                <a:gd name="T67" fmla="*/ 9 h 46"/>
                <a:gd name="T68" fmla="*/ 2 w 47"/>
                <a:gd name="T69" fmla="*/ 9 h 46"/>
                <a:gd name="T70" fmla="*/ 0 w 47"/>
                <a:gd name="T71" fmla="*/ 7 h 46"/>
                <a:gd name="T72" fmla="*/ 0 w 47"/>
                <a:gd name="T73" fmla="*/ 7 h 46"/>
                <a:gd name="T74" fmla="*/ 0 w 47"/>
                <a:gd name="T75" fmla="*/ 6 h 46"/>
                <a:gd name="T76" fmla="*/ 2 w 47"/>
                <a:gd name="T77" fmla="*/ 3 h 46"/>
                <a:gd name="T78" fmla="*/ 2 w 47"/>
                <a:gd name="T79" fmla="*/ 3 h 46"/>
                <a:gd name="T80" fmla="*/ 2 w 47"/>
                <a:gd name="T81" fmla="*/ 1 h 46"/>
                <a:gd name="T82" fmla="*/ 3 w 47"/>
                <a:gd name="T83" fmla="*/ 0 h 46"/>
                <a:gd name="T84" fmla="*/ 3 w 47"/>
                <a:gd name="T85" fmla="*/ 0 h 46"/>
                <a:gd name="T86" fmla="*/ 6 w 47"/>
                <a:gd name="T87" fmla="*/ 0 h 46"/>
                <a:gd name="T88" fmla="*/ 9 w 47"/>
                <a:gd name="T89" fmla="*/ 1 h 46"/>
                <a:gd name="T90" fmla="*/ 9 w 47"/>
                <a:gd name="T91" fmla="*/ 1 h 46"/>
                <a:gd name="T92" fmla="*/ 11 w 47"/>
                <a:gd name="T93" fmla="*/ 3 h 46"/>
                <a:gd name="T94" fmla="*/ 12 w 47"/>
                <a:gd name="T95" fmla="*/ 6 h 46"/>
                <a:gd name="T96" fmla="*/ 8 w 47"/>
                <a:gd name="T97" fmla="*/ 7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46"/>
                <a:gd name="T149" fmla="*/ 47 w 47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46">
                  <a:moveTo>
                    <a:pt x="29" y="29"/>
                  </a:moveTo>
                  <a:lnTo>
                    <a:pt x="24" y="17"/>
                  </a:lnTo>
                  <a:lnTo>
                    <a:pt x="29" y="23"/>
                  </a:lnTo>
                  <a:lnTo>
                    <a:pt x="18" y="17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24" y="17"/>
                  </a:lnTo>
                  <a:lnTo>
                    <a:pt x="18" y="29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24" y="29"/>
                  </a:lnTo>
                  <a:lnTo>
                    <a:pt x="18" y="29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9" y="17"/>
                  </a:lnTo>
                  <a:lnTo>
                    <a:pt x="41" y="29"/>
                  </a:lnTo>
                  <a:lnTo>
                    <a:pt x="35" y="35"/>
                  </a:lnTo>
                  <a:lnTo>
                    <a:pt x="35" y="40"/>
                  </a:lnTo>
                  <a:lnTo>
                    <a:pt x="24" y="46"/>
                  </a:lnTo>
                  <a:lnTo>
                    <a:pt x="12" y="40"/>
                  </a:lnTo>
                  <a:lnTo>
                    <a:pt x="6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6"/>
                  </a:lnTo>
                  <a:lnTo>
                    <a:pt x="41" y="11"/>
                  </a:lnTo>
                  <a:lnTo>
                    <a:pt x="47" y="2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6" name="Freeform 152"/>
            <p:cNvSpPr>
              <a:spLocks/>
            </p:cNvSpPr>
            <p:nvPr/>
          </p:nvSpPr>
          <p:spPr bwMode="auto">
            <a:xfrm>
              <a:off x="3505" y="1783"/>
              <a:ext cx="9" cy="6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3 h 12"/>
                <a:gd name="T6" fmla="*/ 5 w 18"/>
                <a:gd name="T7" fmla="*/ 2 h 12"/>
                <a:gd name="T8" fmla="*/ 3 w 18"/>
                <a:gd name="T9" fmla="*/ 3 h 12"/>
                <a:gd name="T10" fmla="*/ 3 w 18"/>
                <a:gd name="T11" fmla="*/ 3 h 12"/>
                <a:gd name="T12" fmla="*/ 0 w 18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2"/>
                <a:gd name="T23" fmla="*/ 18 w 18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7" name="Freeform 153"/>
            <p:cNvSpPr>
              <a:spLocks/>
            </p:cNvSpPr>
            <p:nvPr/>
          </p:nvSpPr>
          <p:spPr bwMode="auto">
            <a:xfrm>
              <a:off x="3552" y="1777"/>
              <a:ext cx="14" cy="15"/>
            </a:xfrm>
            <a:custGeom>
              <a:avLst/>
              <a:gdLst>
                <a:gd name="T0" fmla="*/ 7 w 29"/>
                <a:gd name="T1" fmla="*/ 5 h 29"/>
                <a:gd name="T2" fmla="*/ 5 w 29"/>
                <a:gd name="T3" fmla="*/ 2 h 29"/>
                <a:gd name="T4" fmla="*/ 3 w 29"/>
                <a:gd name="T5" fmla="*/ 0 h 29"/>
                <a:gd name="T6" fmla="*/ 1 w 29"/>
                <a:gd name="T7" fmla="*/ 2 h 29"/>
                <a:gd name="T8" fmla="*/ 0 w 29"/>
                <a:gd name="T9" fmla="*/ 5 h 29"/>
                <a:gd name="T10" fmla="*/ 1 w 29"/>
                <a:gd name="T11" fmla="*/ 6 h 29"/>
                <a:gd name="T12" fmla="*/ 3 w 29"/>
                <a:gd name="T13" fmla="*/ 8 h 29"/>
                <a:gd name="T14" fmla="*/ 5 w 29"/>
                <a:gd name="T15" fmla="*/ 6 h 29"/>
                <a:gd name="T16" fmla="*/ 7 w 29"/>
                <a:gd name="T17" fmla="*/ 5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9"/>
                <a:gd name="T29" fmla="*/ 29 w 2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9">
                  <a:moveTo>
                    <a:pt x="29" y="17"/>
                  </a:moveTo>
                  <a:lnTo>
                    <a:pt x="23" y="5"/>
                  </a:lnTo>
                  <a:lnTo>
                    <a:pt x="12" y="0"/>
                  </a:lnTo>
                  <a:lnTo>
                    <a:pt x="6" y="5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12" y="29"/>
                  </a:lnTo>
                  <a:lnTo>
                    <a:pt x="23" y="23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8" name="Freeform 154"/>
            <p:cNvSpPr>
              <a:spLocks/>
            </p:cNvSpPr>
            <p:nvPr/>
          </p:nvSpPr>
          <p:spPr bwMode="auto">
            <a:xfrm>
              <a:off x="3549" y="1774"/>
              <a:ext cx="24" cy="23"/>
            </a:xfrm>
            <a:custGeom>
              <a:avLst/>
              <a:gdLst>
                <a:gd name="T0" fmla="*/ 8 w 47"/>
                <a:gd name="T1" fmla="*/ 7 h 46"/>
                <a:gd name="T2" fmla="*/ 6 w 47"/>
                <a:gd name="T3" fmla="*/ 5 h 46"/>
                <a:gd name="T4" fmla="*/ 8 w 47"/>
                <a:gd name="T5" fmla="*/ 6 h 46"/>
                <a:gd name="T6" fmla="*/ 8 w 47"/>
                <a:gd name="T7" fmla="*/ 6 h 46"/>
                <a:gd name="T8" fmla="*/ 5 w 47"/>
                <a:gd name="T9" fmla="*/ 5 h 46"/>
                <a:gd name="T10" fmla="*/ 6 w 47"/>
                <a:gd name="T11" fmla="*/ 3 h 46"/>
                <a:gd name="T12" fmla="*/ 6 w 47"/>
                <a:gd name="T13" fmla="*/ 3 h 46"/>
                <a:gd name="T14" fmla="*/ 5 w 47"/>
                <a:gd name="T15" fmla="*/ 5 h 46"/>
                <a:gd name="T16" fmla="*/ 6 w 47"/>
                <a:gd name="T17" fmla="*/ 5 h 46"/>
                <a:gd name="T18" fmla="*/ 6 w 47"/>
                <a:gd name="T19" fmla="*/ 5 h 46"/>
                <a:gd name="T20" fmla="*/ 5 w 47"/>
                <a:gd name="T21" fmla="*/ 7 h 46"/>
                <a:gd name="T22" fmla="*/ 3 w 47"/>
                <a:gd name="T23" fmla="*/ 5 h 46"/>
                <a:gd name="T24" fmla="*/ 3 w 47"/>
                <a:gd name="T25" fmla="*/ 5 h 46"/>
                <a:gd name="T26" fmla="*/ 5 w 47"/>
                <a:gd name="T27" fmla="*/ 6 h 46"/>
                <a:gd name="T28" fmla="*/ 5 w 47"/>
                <a:gd name="T29" fmla="*/ 6 h 46"/>
                <a:gd name="T30" fmla="*/ 5 w 47"/>
                <a:gd name="T31" fmla="*/ 6 h 46"/>
                <a:gd name="T32" fmla="*/ 6 w 47"/>
                <a:gd name="T33" fmla="*/ 7 h 46"/>
                <a:gd name="T34" fmla="*/ 5 w 47"/>
                <a:gd name="T35" fmla="*/ 7 h 46"/>
                <a:gd name="T36" fmla="*/ 5 w 47"/>
                <a:gd name="T37" fmla="*/ 7 h 46"/>
                <a:gd name="T38" fmla="*/ 8 w 47"/>
                <a:gd name="T39" fmla="*/ 6 h 46"/>
                <a:gd name="T40" fmla="*/ 6 w 47"/>
                <a:gd name="T41" fmla="*/ 6 h 46"/>
                <a:gd name="T42" fmla="*/ 6 w 47"/>
                <a:gd name="T43" fmla="*/ 6 h 46"/>
                <a:gd name="T44" fmla="*/ 8 w 47"/>
                <a:gd name="T45" fmla="*/ 5 h 46"/>
                <a:gd name="T46" fmla="*/ 8 w 47"/>
                <a:gd name="T47" fmla="*/ 5 h 46"/>
                <a:gd name="T48" fmla="*/ 11 w 47"/>
                <a:gd name="T49" fmla="*/ 7 h 46"/>
                <a:gd name="T50" fmla="*/ 11 w 47"/>
                <a:gd name="T51" fmla="*/ 7 h 46"/>
                <a:gd name="T52" fmla="*/ 9 w 47"/>
                <a:gd name="T53" fmla="*/ 9 h 46"/>
                <a:gd name="T54" fmla="*/ 9 w 47"/>
                <a:gd name="T55" fmla="*/ 9 h 46"/>
                <a:gd name="T56" fmla="*/ 9 w 47"/>
                <a:gd name="T57" fmla="*/ 10 h 46"/>
                <a:gd name="T58" fmla="*/ 6 w 47"/>
                <a:gd name="T59" fmla="*/ 12 h 46"/>
                <a:gd name="T60" fmla="*/ 6 w 47"/>
                <a:gd name="T61" fmla="*/ 12 h 46"/>
                <a:gd name="T62" fmla="*/ 3 w 47"/>
                <a:gd name="T63" fmla="*/ 10 h 46"/>
                <a:gd name="T64" fmla="*/ 2 w 47"/>
                <a:gd name="T65" fmla="*/ 9 h 46"/>
                <a:gd name="T66" fmla="*/ 2 w 47"/>
                <a:gd name="T67" fmla="*/ 9 h 46"/>
                <a:gd name="T68" fmla="*/ 2 w 47"/>
                <a:gd name="T69" fmla="*/ 9 h 46"/>
                <a:gd name="T70" fmla="*/ 0 w 47"/>
                <a:gd name="T71" fmla="*/ 7 h 46"/>
                <a:gd name="T72" fmla="*/ 0 w 47"/>
                <a:gd name="T73" fmla="*/ 7 h 46"/>
                <a:gd name="T74" fmla="*/ 0 w 47"/>
                <a:gd name="T75" fmla="*/ 6 h 46"/>
                <a:gd name="T76" fmla="*/ 2 w 47"/>
                <a:gd name="T77" fmla="*/ 3 h 46"/>
                <a:gd name="T78" fmla="*/ 2 w 47"/>
                <a:gd name="T79" fmla="*/ 3 h 46"/>
                <a:gd name="T80" fmla="*/ 2 w 47"/>
                <a:gd name="T81" fmla="*/ 1 h 46"/>
                <a:gd name="T82" fmla="*/ 3 w 47"/>
                <a:gd name="T83" fmla="*/ 0 h 46"/>
                <a:gd name="T84" fmla="*/ 3 w 47"/>
                <a:gd name="T85" fmla="*/ 0 h 46"/>
                <a:gd name="T86" fmla="*/ 6 w 47"/>
                <a:gd name="T87" fmla="*/ 0 h 46"/>
                <a:gd name="T88" fmla="*/ 9 w 47"/>
                <a:gd name="T89" fmla="*/ 1 h 46"/>
                <a:gd name="T90" fmla="*/ 9 w 47"/>
                <a:gd name="T91" fmla="*/ 1 h 46"/>
                <a:gd name="T92" fmla="*/ 11 w 47"/>
                <a:gd name="T93" fmla="*/ 3 h 46"/>
                <a:gd name="T94" fmla="*/ 12 w 47"/>
                <a:gd name="T95" fmla="*/ 6 h 46"/>
                <a:gd name="T96" fmla="*/ 8 w 47"/>
                <a:gd name="T97" fmla="*/ 7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46"/>
                <a:gd name="T149" fmla="*/ 47 w 47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46">
                  <a:moveTo>
                    <a:pt x="29" y="29"/>
                  </a:moveTo>
                  <a:lnTo>
                    <a:pt x="24" y="17"/>
                  </a:lnTo>
                  <a:lnTo>
                    <a:pt x="29" y="23"/>
                  </a:lnTo>
                  <a:lnTo>
                    <a:pt x="18" y="17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24" y="17"/>
                  </a:lnTo>
                  <a:lnTo>
                    <a:pt x="18" y="29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24" y="29"/>
                  </a:lnTo>
                  <a:lnTo>
                    <a:pt x="18" y="29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9" y="17"/>
                  </a:lnTo>
                  <a:lnTo>
                    <a:pt x="41" y="29"/>
                  </a:lnTo>
                  <a:lnTo>
                    <a:pt x="35" y="35"/>
                  </a:lnTo>
                  <a:lnTo>
                    <a:pt x="35" y="40"/>
                  </a:lnTo>
                  <a:lnTo>
                    <a:pt x="24" y="46"/>
                  </a:lnTo>
                  <a:lnTo>
                    <a:pt x="12" y="40"/>
                  </a:lnTo>
                  <a:lnTo>
                    <a:pt x="6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6"/>
                  </a:lnTo>
                  <a:lnTo>
                    <a:pt x="41" y="11"/>
                  </a:lnTo>
                  <a:lnTo>
                    <a:pt x="47" y="2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9" name="Freeform 155"/>
            <p:cNvSpPr>
              <a:spLocks/>
            </p:cNvSpPr>
            <p:nvPr/>
          </p:nvSpPr>
          <p:spPr bwMode="auto">
            <a:xfrm>
              <a:off x="3563" y="1783"/>
              <a:ext cx="10" cy="6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3 h 12"/>
                <a:gd name="T6" fmla="*/ 6 w 18"/>
                <a:gd name="T7" fmla="*/ 2 h 12"/>
                <a:gd name="T8" fmla="*/ 4 w 18"/>
                <a:gd name="T9" fmla="*/ 3 h 12"/>
                <a:gd name="T10" fmla="*/ 4 w 18"/>
                <a:gd name="T11" fmla="*/ 3 h 12"/>
                <a:gd name="T12" fmla="*/ 0 w 18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2"/>
                <a:gd name="T23" fmla="*/ 18 w 18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0" name="Freeform 156"/>
            <p:cNvSpPr>
              <a:spLocks/>
            </p:cNvSpPr>
            <p:nvPr/>
          </p:nvSpPr>
          <p:spPr bwMode="auto">
            <a:xfrm>
              <a:off x="3435" y="3603"/>
              <a:ext cx="15" cy="17"/>
            </a:xfrm>
            <a:custGeom>
              <a:avLst/>
              <a:gdLst>
                <a:gd name="T0" fmla="*/ 8 w 30"/>
                <a:gd name="T1" fmla="*/ 4 h 35"/>
                <a:gd name="T2" fmla="*/ 6 w 30"/>
                <a:gd name="T3" fmla="*/ 1 h 35"/>
                <a:gd name="T4" fmla="*/ 3 w 30"/>
                <a:gd name="T5" fmla="*/ 0 h 35"/>
                <a:gd name="T6" fmla="*/ 2 w 30"/>
                <a:gd name="T7" fmla="*/ 1 h 35"/>
                <a:gd name="T8" fmla="*/ 0 w 30"/>
                <a:gd name="T9" fmla="*/ 4 h 35"/>
                <a:gd name="T10" fmla="*/ 2 w 30"/>
                <a:gd name="T11" fmla="*/ 7 h 35"/>
                <a:gd name="T12" fmla="*/ 3 w 30"/>
                <a:gd name="T13" fmla="*/ 8 h 35"/>
                <a:gd name="T14" fmla="*/ 6 w 30"/>
                <a:gd name="T15" fmla="*/ 7 h 35"/>
                <a:gd name="T16" fmla="*/ 8 w 30"/>
                <a:gd name="T17" fmla="*/ 4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5"/>
                <a:gd name="T29" fmla="*/ 30 w 30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5">
                  <a:moveTo>
                    <a:pt x="30" y="18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9"/>
                  </a:lnTo>
                  <a:lnTo>
                    <a:pt x="12" y="35"/>
                  </a:lnTo>
                  <a:lnTo>
                    <a:pt x="23" y="29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1" name="Freeform 157"/>
            <p:cNvSpPr>
              <a:spLocks/>
            </p:cNvSpPr>
            <p:nvPr/>
          </p:nvSpPr>
          <p:spPr bwMode="auto">
            <a:xfrm>
              <a:off x="3432" y="3600"/>
              <a:ext cx="24" cy="26"/>
            </a:xfrm>
            <a:custGeom>
              <a:avLst/>
              <a:gdLst>
                <a:gd name="T0" fmla="*/ 7 w 48"/>
                <a:gd name="T1" fmla="*/ 7 h 53"/>
                <a:gd name="T2" fmla="*/ 6 w 48"/>
                <a:gd name="T3" fmla="*/ 4 h 53"/>
                <a:gd name="T4" fmla="*/ 7 w 48"/>
                <a:gd name="T5" fmla="*/ 5 h 53"/>
                <a:gd name="T6" fmla="*/ 7 w 48"/>
                <a:gd name="T7" fmla="*/ 5 h 53"/>
                <a:gd name="T8" fmla="*/ 5 w 48"/>
                <a:gd name="T9" fmla="*/ 4 h 53"/>
                <a:gd name="T10" fmla="*/ 6 w 48"/>
                <a:gd name="T11" fmla="*/ 2 h 53"/>
                <a:gd name="T12" fmla="*/ 6 w 48"/>
                <a:gd name="T13" fmla="*/ 2 h 53"/>
                <a:gd name="T14" fmla="*/ 5 w 48"/>
                <a:gd name="T15" fmla="*/ 4 h 53"/>
                <a:gd name="T16" fmla="*/ 6 w 48"/>
                <a:gd name="T17" fmla="*/ 4 h 53"/>
                <a:gd name="T18" fmla="*/ 6 w 48"/>
                <a:gd name="T19" fmla="*/ 4 h 53"/>
                <a:gd name="T20" fmla="*/ 5 w 48"/>
                <a:gd name="T21" fmla="*/ 7 h 53"/>
                <a:gd name="T22" fmla="*/ 5 w 48"/>
                <a:gd name="T23" fmla="*/ 5 h 53"/>
                <a:gd name="T24" fmla="*/ 5 w 48"/>
                <a:gd name="T25" fmla="*/ 5 h 53"/>
                <a:gd name="T26" fmla="*/ 6 w 48"/>
                <a:gd name="T27" fmla="*/ 8 h 53"/>
                <a:gd name="T28" fmla="*/ 5 w 48"/>
                <a:gd name="T29" fmla="*/ 7 h 53"/>
                <a:gd name="T30" fmla="*/ 5 w 48"/>
                <a:gd name="T31" fmla="*/ 7 h 53"/>
                <a:gd name="T32" fmla="*/ 6 w 48"/>
                <a:gd name="T33" fmla="*/ 8 h 53"/>
                <a:gd name="T34" fmla="*/ 5 w 48"/>
                <a:gd name="T35" fmla="*/ 8 h 53"/>
                <a:gd name="T36" fmla="*/ 5 w 48"/>
                <a:gd name="T37" fmla="*/ 8 h 53"/>
                <a:gd name="T38" fmla="*/ 7 w 48"/>
                <a:gd name="T39" fmla="*/ 7 h 53"/>
                <a:gd name="T40" fmla="*/ 6 w 48"/>
                <a:gd name="T41" fmla="*/ 8 h 53"/>
                <a:gd name="T42" fmla="*/ 6 w 48"/>
                <a:gd name="T43" fmla="*/ 8 h 53"/>
                <a:gd name="T44" fmla="*/ 7 w 48"/>
                <a:gd name="T45" fmla="*/ 5 h 53"/>
                <a:gd name="T46" fmla="*/ 7 w 48"/>
                <a:gd name="T47" fmla="*/ 5 h 53"/>
                <a:gd name="T48" fmla="*/ 12 w 48"/>
                <a:gd name="T49" fmla="*/ 7 h 53"/>
                <a:gd name="T50" fmla="*/ 12 w 48"/>
                <a:gd name="T51" fmla="*/ 7 h 53"/>
                <a:gd name="T52" fmla="*/ 11 w 48"/>
                <a:gd name="T53" fmla="*/ 10 h 53"/>
                <a:gd name="T54" fmla="*/ 11 w 48"/>
                <a:gd name="T55" fmla="*/ 10 h 53"/>
                <a:gd name="T56" fmla="*/ 9 w 48"/>
                <a:gd name="T57" fmla="*/ 11 h 53"/>
                <a:gd name="T58" fmla="*/ 6 w 48"/>
                <a:gd name="T59" fmla="*/ 13 h 53"/>
                <a:gd name="T60" fmla="*/ 6 w 48"/>
                <a:gd name="T61" fmla="*/ 13 h 53"/>
                <a:gd name="T62" fmla="*/ 3 w 48"/>
                <a:gd name="T63" fmla="*/ 11 h 53"/>
                <a:gd name="T64" fmla="*/ 2 w 48"/>
                <a:gd name="T65" fmla="*/ 10 h 53"/>
                <a:gd name="T66" fmla="*/ 2 w 48"/>
                <a:gd name="T67" fmla="*/ 10 h 53"/>
                <a:gd name="T68" fmla="*/ 2 w 48"/>
                <a:gd name="T69" fmla="*/ 10 h 53"/>
                <a:gd name="T70" fmla="*/ 0 w 48"/>
                <a:gd name="T71" fmla="*/ 7 h 53"/>
                <a:gd name="T72" fmla="*/ 0 w 48"/>
                <a:gd name="T73" fmla="*/ 7 h 53"/>
                <a:gd name="T74" fmla="*/ 0 w 48"/>
                <a:gd name="T75" fmla="*/ 5 h 53"/>
                <a:gd name="T76" fmla="*/ 2 w 48"/>
                <a:gd name="T77" fmla="*/ 2 h 53"/>
                <a:gd name="T78" fmla="*/ 2 w 48"/>
                <a:gd name="T79" fmla="*/ 2 h 53"/>
                <a:gd name="T80" fmla="*/ 2 w 48"/>
                <a:gd name="T81" fmla="*/ 1 h 53"/>
                <a:gd name="T82" fmla="*/ 3 w 48"/>
                <a:gd name="T83" fmla="*/ 0 h 53"/>
                <a:gd name="T84" fmla="*/ 3 w 48"/>
                <a:gd name="T85" fmla="*/ 0 h 53"/>
                <a:gd name="T86" fmla="*/ 6 w 48"/>
                <a:gd name="T87" fmla="*/ 0 h 53"/>
                <a:gd name="T88" fmla="*/ 9 w 48"/>
                <a:gd name="T89" fmla="*/ 1 h 53"/>
                <a:gd name="T90" fmla="*/ 9 w 48"/>
                <a:gd name="T91" fmla="*/ 1 h 53"/>
                <a:gd name="T92" fmla="*/ 11 w 48"/>
                <a:gd name="T93" fmla="*/ 2 h 53"/>
                <a:gd name="T94" fmla="*/ 12 w 48"/>
                <a:gd name="T95" fmla="*/ 5 h 53"/>
                <a:gd name="T96" fmla="*/ 7 w 48"/>
                <a:gd name="T97" fmla="*/ 7 h 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53"/>
                <a:gd name="T149" fmla="*/ 48 w 48"/>
                <a:gd name="T150" fmla="*/ 53 h 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53">
                  <a:moveTo>
                    <a:pt x="29" y="29"/>
                  </a:moveTo>
                  <a:lnTo>
                    <a:pt x="25" y="17"/>
                  </a:lnTo>
                  <a:lnTo>
                    <a:pt x="29" y="23"/>
                  </a:lnTo>
                  <a:lnTo>
                    <a:pt x="18" y="17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25" y="17"/>
                  </a:lnTo>
                  <a:lnTo>
                    <a:pt x="18" y="29"/>
                  </a:lnTo>
                  <a:lnTo>
                    <a:pt x="18" y="23"/>
                  </a:lnTo>
                  <a:lnTo>
                    <a:pt x="25" y="34"/>
                  </a:lnTo>
                  <a:lnTo>
                    <a:pt x="18" y="29"/>
                  </a:lnTo>
                  <a:lnTo>
                    <a:pt x="25" y="34"/>
                  </a:lnTo>
                  <a:lnTo>
                    <a:pt x="18" y="34"/>
                  </a:lnTo>
                  <a:lnTo>
                    <a:pt x="29" y="29"/>
                  </a:lnTo>
                  <a:lnTo>
                    <a:pt x="25" y="34"/>
                  </a:lnTo>
                  <a:lnTo>
                    <a:pt x="29" y="23"/>
                  </a:lnTo>
                  <a:lnTo>
                    <a:pt x="48" y="29"/>
                  </a:lnTo>
                  <a:lnTo>
                    <a:pt x="42" y="40"/>
                  </a:lnTo>
                  <a:lnTo>
                    <a:pt x="36" y="46"/>
                  </a:lnTo>
                  <a:lnTo>
                    <a:pt x="25" y="53"/>
                  </a:lnTo>
                  <a:lnTo>
                    <a:pt x="12" y="46"/>
                  </a:lnTo>
                  <a:lnTo>
                    <a:pt x="6" y="40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0"/>
                  </a:lnTo>
                  <a:lnTo>
                    <a:pt x="25" y="0"/>
                  </a:lnTo>
                  <a:lnTo>
                    <a:pt x="36" y="5"/>
                  </a:lnTo>
                  <a:lnTo>
                    <a:pt x="42" y="11"/>
                  </a:lnTo>
                  <a:lnTo>
                    <a:pt x="48" y="2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2" name="Freeform 158"/>
            <p:cNvSpPr>
              <a:spLocks/>
            </p:cNvSpPr>
            <p:nvPr/>
          </p:nvSpPr>
          <p:spPr bwMode="auto">
            <a:xfrm>
              <a:off x="3447" y="3612"/>
              <a:ext cx="9" cy="3"/>
            </a:xfrm>
            <a:custGeom>
              <a:avLst/>
              <a:gdLst>
                <a:gd name="T0" fmla="*/ 0 w 19"/>
                <a:gd name="T1" fmla="*/ 0 h 6"/>
                <a:gd name="T2" fmla="*/ 0 w 19"/>
                <a:gd name="T3" fmla="*/ 0 h 6"/>
                <a:gd name="T4" fmla="*/ 0 w 19"/>
                <a:gd name="T5" fmla="*/ 2 h 6"/>
                <a:gd name="T6" fmla="*/ 4 w 19"/>
                <a:gd name="T7" fmla="*/ 0 h 6"/>
                <a:gd name="T8" fmla="*/ 4 w 19"/>
                <a:gd name="T9" fmla="*/ 2 h 6"/>
                <a:gd name="T10" fmla="*/ 4 w 19"/>
                <a:gd name="T11" fmla="*/ 2 h 6"/>
                <a:gd name="T12" fmla="*/ 0 w 19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3" name="Freeform 159"/>
            <p:cNvSpPr>
              <a:spLocks/>
            </p:cNvSpPr>
            <p:nvPr/>
          </p:nvSpPr>
          <p:spPr bwMode="auto">
            <a:xfrm>
              <a:off x="3494" y="3603"/>
              <a:ext cx="14" cy="17"/>
            </a:xfrm>
            <a:custGeom>
              <a:avLst/>
              <a:gdLst>
                <a:gd name="T0" fmla="*/ 7 w 29"/>
                <a:gd name="T1" fmla="*/ 4 h 35"/>
                <a:gd name="T2" fmla="*/ 5 w 29"/>
                <a:gd name="T3" fmla="*/ 1 h 35"/>
                <a:gd name="T4" fmla="*/ 3 w 29"/>
                <a:gd name="T5" fmla="*/ 0 h 35"/>
                <a:gd name="T6" fmla="*/ 1 w 29"/>
                <a:gd name="T7" fmla="*/ 1 h 35"/>
                <a:gd name="T8" fmla="*/ 0 w 29"/>
                <a:gd name="T9" fmla="*/ 4 h 35"/>
                <a:gd name="T10" fmla="*/ 1 w 29"/>
                <a:gd name="T11" fmla="*/ 7 h 35"/>
                <a:gd name="T12" fmla="*/ 3 w 29"/>
                <a:gd name="T13" fmla="*/ 8 h 35"/>
                <a:gd name="T14" fmla="*/ 5 w 29"/>
                <a:gd name="T15" fmla="*/ 7 h 35"/>
                <a:gd name="T16" fmla="*/ 7 w 29"/>
                <a:gd name="T17" fmla="*/ 4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5"/>
                <a:gd name="T29" fmla="*/ 29 w 29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5">
                  <a:moveTo>
                    <a:pt x="29" y="18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9"/>
                  </a:lnTo>
                  <a:lnTo>
                    <a:pt x="12" y="35"/>
                  </a:lnTo>
                  <a:lnTo>
                    <a:pt x="23" y="29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4" name="Freeform 160"/>
            <p:cNvSpPr>
              <a:spLocks/>
            </p:cNvSpPr>
            <p:nvPr/>
          </p:nvSpPr>
          <p:spPr bwMode="auto">
            <a:xfrm>
              <a:off x="3490" y="3600"/>
              <a:ext cx="24" cy="26"/>
            </a:xfrm>
            <a:custGeom>
              <a:avLst/>
              <a:gdLst>
                <a:gd name="T0" fmla="*/ 8 w 47"/>
                <a:gd name="T1" fmla="*/ 7 h 53"/>
                <a:gd name="T2" fmla="*/ 6 w 47"/>
                <a:gd name="T3" fmla="*/ 4 h 53"/>
                <a:gd name="T4" fmla="*/ 8 w 47"/>
                <a:gd name="T5" fmla="*/ 5 h 53"/>
                <a:gd name="T6" fmla="*/ 8 w 47"/>
                <a:gd name="T7" fmla="*/ 5 h 53"/>
                <a:gd name="T8" fmla="*/ 5 w 47"/>
                <a:gd name="T9" fmla="*/ 4 h 53"/>
                <a:gd name="T10" fmla="*/ 6 w 47"/>
                <a:gd name="T11" fmla="*/ 2 h 53"/>
                <a:gd name="T12" fmla="*/ 6 w 47"/>
                <a:gd name="T13" fmla="*/ 2 h 53"/>
                <a:gd name="T14" fmla="*/ 5 w 47"/>
                <a:gd name="T15" fmla="*/ 4 h 53"/>
                <a:gd name="T16" fmla="*/ 6 w 47"/>
                <a:gd name="T17" fmla="*/ 4 h 53"/>
                <a:gd name="T18" fmla="*/ 6 w 47"/>
                <a:gd name="T19" fmla="*/ 4 h 53"/>
                <a:gd name="T20" fmla="*/ 5 w 47"/>
                <a:gd name="T21" fmla="*/ 7 h 53"/>
                <a:gd name="T22" fmla="*/ 5 w 47"/>
                <a:gd name="T23" fmla="*/ 5 h 53"/>
                <a:gd name="T24" fmla="*/ 5 w 47"/>
                <a:gd name="T25" fmla="*/ 5 h 53"/>
                <a:gd name="T26" fmla="*/ 6 w 47"/>
                <a:gd name="T27" fmla="*/ 8 h 53"/>
                <a:gd name="T28" fmla="*/ 5 w 47"/>
                <a:gd name="T29" fmla="*/ 7 h 53"/>
                <a:gd name="T30" fmla="*/ 5 w 47"/>
                <a:gd name="T31" fmla="*/ 7 h 53"/>
                <a:gd name="T32" fmla="*/ 6 w 47"/>
                <a:gd name="T33" fmla="*/ 8 h 53"/>
                <a:gd name="T34" fmla="*/ 5 w 47"/>
                <a:gd name="T35" fmla="*/ 8 h 53"/>
                <a:gd name="T36" fmla="*/ 5 w 47"/>
                <a:gd name="T37" fmla="*/ 8 h 53"/>
                <a:gd name="T38" fmla="*/ 8 w 47"/>
                <a:gd name="T39" fmla="*/ 7 h 53"/>
                <a:gd name="T40" fmla="*/ 6 w 47"/>
                <a:gd name="T41" fmla="*/ 8 h 53"/>
                <a:gd name="T42" fmla="*/ 6 w 47"/>
                <a:gd name="T43" fmla="*/ 8 h 53"/>
                <a:gd name="T44" fmla="*/ 8 w 47"/>
                <a:gd name="T45" fmla="*/ 5 h 53"/>
                <a:gd name="T46" fmla="*/ 8 w 47"/>
                <a:gd name="T47" fmla="*/ 5 h 53"/>
                <a:gd name="T48" fmla="*/ 12 w 47"/>
                <a:gd name="T49" fmla="*/ 7 h 53"/>
                <a:gd name="T50" fmla="*/ 12 w 47"/>
                <a:gd name="T51" fmla="*/ 7 h 53"/>
                <a:gd name="T52" fmla="*/ 11 w 47"/>
                <a:gd name="T53" fmla="*/ 10 h 53"/>
                <a:gd name="T54" fmla="*/ 11 w 47"/>
                <a:gd name="T55" fmla="*/ 10 h 53"/>
                <a:gd name="T56" fmla="*/ 9 w 47"/>
                <a:gd name="T57" fmla="*/ 11 h 53"/>
                <a:gd name="T58" fmla="*/ 6 w 47"/>
                <a:gd name="T59" fmla="*/ 13 h 53"/>
                <a:gd name="T60" fmla="*/ 6 w 47"/>
                <a:gd name="T61" fmla="*/ 13 h 53"/>
                <a:gd name="T62" fmla="*/ 3 w 47"/>
                <a:gd name="T63" fmla="*/ 11 h 53"/>
                <a:gd name="T64" fmla="*/ 2 w 47"/>
                <a:gd name="T65" fmla="*/ 10 h 53"/>
                <a:gd name="T66" fmla="*/ 2 w 47"/>
                <a:gd name="T67" fmla="*/ 10 h 53"/>
                <a:gd name="T68" fmla="*/ 2 w 47"/>
                <a:gd name="T69" fmla="*/ 10 h 53"/>
                <a:gd name="T70" fmla="*/ 0 w 47"/>
                <a:gd name="T71" fmla="*/ 7 h 53"/>
                <a:gd name="T72" fmla="*/ 0 w 47"/>
                <a:gd name="T73" fmla="*/ 7 h 53"/>
                <a:gd name="T74" fmla="*/ 0 w 47"/>
                <a:gd name="T75" fmla="*/ 5 h 53"/>
                <a:gd name="T76" fmla="*/ 2 w 47"/>
                <a:gd name="T77" fmla="*/ 2 h 53"/>
                <a:gd name="T78" fmla="*/ 2 w 47"/>
                <a:gd name="T79" fmla="*/ 2 h 53"/>
                <a:gd name="T80" fmla="*/ 2 w 47"/>
                <a:gd name="T81" fmla="*/ 1 h 53"/>
                <a:gd name="T82" fmla="*/ 3 w 47"/>
                <a:gd name="T83" fmla="*/ 0 h 53"/>
                <a:gd name="T84" fmla="*/ 3 w 47"/>
                <a:gd name="T85" fmla="*/ 0 h 53"/>
                <a:gd name="T86" fmla="*/ 6 w 47"/>
                <a:gd name="T87" fmla="*/ 0 h 53"/>
                <a:gd name="T88" fmla="*/ 9 w 47"/>
                <a:gd name="T89" fmla="*/ 1 h 53"/>
                <a:gd name="T90" fmla="*/ 9 w 47"/>
                <a:gd name="T91" fmla="*/ 1 h 53"/>
                <a:gd name="T92" fmla="*/ 11 w 47"/>
                <a:gd name="T93" fmla="*/ 2 h 53"/>
                <a:gd name="T94" fmla="*/ 12 w 47"/>
                <a:gd name="T95" fmla="*/ 5 h 53"/>
                <a:gd name="T96" fmla="*/ 8 w 47"/>
                <a:gd name="T97" fmla="*/ 7 h 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53"/>
                <a:gd name="T149" fmla="*/ 47 w 47"/>
                <a:gd name="T150" fmla="*/ 53 h 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53">
                  <a:moveTo>
                    <a:pt x="29" y="29"/>
                  </a:moveTo>
                  <a:lnTo>
                    <a:pt x="24" y="17"/>
                  </a:lnTo>
                  <a:lnTo>
                    <a:pt x="29" y="23"/>
                  </a:lnTo>
                  <a:lnTo>
                    <a:pt x="18" y="17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24" y="17"/>
                  </a:lnTo>
                  <a:lnTo>
                    <a:pt x="18" y="29"/>
                  </a:lnTo>
                  <a:lnTo>
                    <a:pt x="18" y="23"/>
                  </a:lnTo>
                  <a:lnTo>
                    <a:pt x="24" y="34"/>
                  </a:lnTo>
                  <a:lnTo>
                    <a:pt x="18" y="29"/>
                  </a:lnTo>
                  <a:lnTo>
                    <a:pt x="24" y="34"/>
                  </a:lnTo>
                  <a:lnTo>
                    <a:pt x="18" y="34"/>
                  </a:lnTo>
                  <a:lnTo>
                    <a:pt x="29" y="29"/>
                  </a:lnTo>
                  <a:lnTo>
                    <a:pt x="24" y="34"/>
                  </a:lnTo>
                  <a:lnTo>
                    <a:pt x="29" y="23"/>
                  </a:lnTo>
                  <a:lnTo>
                    <a:pt x="47" y="29"/>
                  </a:lnTo>
                  <a:lnTo>
                    <a:pt x="41" y="40"/>
                  </a:lnTo>
                  <a:lnTo>
                    <a:pt x="35" y="46"/>
                  </a:lnTo>
                  <a:lnTo>
                    <a:pt x="24" y="53"/>
                  </a:lnTo>
                  <a:lnTo>
                    <a:pt x="12" y="46"/>
                  </a:lnTo>
                  <a:lnTo>
                    <a:pt x="6" y="40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5"/>
                  </a:lnTo>
                  <a:lnTo>
                    <a:pt x="41" y="11"/>
                  </a:lnTo>
                  <a:lnTo>
                    <a:pt x="47" y="2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5" name="Freeform 161"/>
            <p:cNvSpPr>
              <a:spLocks/>
            </p:cNvSpPr>
            <p:nvPr/>
          </p:nvSpPr>
          <p:spPr bwMode="auto">
            <a:xfrm>
              <a:off x="3505" y="3612"/>
              <a:ext cx="9" cy="3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0 w 18"/>
                <a:gd name="T5" fmla="*/ 2 h 6"/>
                <a:gd name="T6" fmla="*/ 5 w 18"/>
                <a:gd name="T7" fmla="*/ 0 h 6"/>
                <a:gd name="T8" fmla="*/ 5 w 18"/>
                <a:gd name="T9" fmla="*/ 2 h 6"/>
                <a:gd name="T10" fmla="*/ 5 w 18"/>
                <a:gd name="T11" fmla="*/ 2 h 6"/>
                <a:gd name="T12" fmla="*/ 0 w 1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6"/>
                <a:gd name="T23" fmla="*/ 18 w 1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6" name="Freeform 162"/>
            <p:cNvSpPr>
              <a:spLocks/>
            </p:cNvSpPr>
            <p:nvPr/>
          </p:nvSpPr>
          <p:spPr bwMode="auto">
            <a:xfrm>
              <a:off x="3552" y="3603"/>
              <a:ext cx="14" cy="17"/>
            </a:xfrm>
            <a:custGeom>
              <a:avLst/>
              <a:gdLst>
                <a:gd name="T0" fmla="*/ 7 w 29"/>
                <a:gd name="T1" fmla="*/ 4 h 35"/>
                <a:gd name="T2" fmla="*/ 5 w 29"/>
                <a:gd name="T3" fmla="*/ 1 h 35"/>
                <a:gd name="T4" fmla="*/ 3 w 29"/>
                <a:gd name="T5" fmla="*/ 0 h 35"/>
                <a:gd name="T6" fmla="*/ 1 w 29"/>
                <a:gd name="T7" fmla="*/ 1 h 35"/>
                <a:gd name="T8" fmla="*/ 0 w 29"/>
                <a:gd name="T9" fmla="*/ 4 h 35"/>
                <a:gd name="T10" fmla="*/ 1 w 29"/>
                <a:gd name="T11" fmla="*/ 7 h 35"/>
                <a:gd name="T12" fmla="*/ 3 w 29"/>
                <a:gd name="T13" fmla="*/ 8 h 35"/>
                <a:gd name="T14" fmla="*/ 5 w 29"/>
                <a:gd name="T15" fmla="*/ 7 h 35"/>
                <a:gd name="T16" fmla="*/ 7 w 29"/>
                <a:gd name="T17" fmla="*/ 4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5"/>
                <a:gd name="T29" fmla="*/ 29 w 29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5">
                  <a:moveTo>
                    <a:pt x="29" y="18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9"/>
                  </a:lnTo>
                  <a:lnTo>
                    <a:pt x="12" y="35"/>
                  </a:lnTo>
                  <a:lnTo>
                    <a:pt x="23" y="29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7" name="Freeform 163"/>
            <p:cNvSpPr>
              <a:spLocks/>
            </p:cNvSpPr>
            <p:nvPr/>
          </p:nvSpPr>
          <p:spPr bwMode="auto">
            <a:xfrm>
              <a:off x="3549" y="3600"/>
              <a:ext cx="24" cy="26"/>
            </a:xfrm>
            <a:custGeom>
              <a:avLst/>
              <a:gdLst>
                <a:gd name="T0" fmla="*/ 8 w 47"/>
                <a:gd name="T1" fmla="*/ 7 h 53"/>
                <a:gd name="T2" fmla="*/ 6 w 47"/>
                <a:gd name="T3" fmla="*/ 4 h 53"/>
                <a:gd name="T4" fmla="*/ 8 w 47"/>
                <a:gd name="T5" fmla="*/ 5 h 53"/>
                <a:gd name="T6" fmla="*/ 8 w 47"/>
                <a:gd name="T7" fmla="*/ 5 h 53"/>
                <a:gd name="T8" fmla="*/ 5 w 47"/>
                <a:gd name="T9" fmla="*/ 4 h 53"/>
                <a:gd name="T10" fmla="*/ 6 w 47"/>
                <a:gd name="T11" fmla="*/ 2 h 53"/>
                <a:gd name="T12" fmla="*/ 6 w 47"/>
                <a:gd name="T13" fmla="*/ 2 h 53"/>
                <a:gd name="T14" fmla="*/ 5 w 47"/>
                <a:gd name="T15" fmla="*/ 4 h 53"/>
                <a:gd name="T16" fmla="*/ 6 w 47"/>
                <a:gd name="T17" fmla="*/ 4 h 53"/>
                <a:gd name="T18" fmla="*/ 6 w 47"/>
                <a:gd name="T19" fmla="*/ 4 h 53"/>
                <a:gd name="T20" fmla="*/ 5 w 47"/>
                <a:gd name="T21" fmla="*/ 7 h 53"/>
                <a:gd name="T22" fmla="*/ 5 w 47"/>
                <a:gd name="T23" fmla="*/ 5 h 53"/>
                <a:gd name="T24" fmla="*/ 5 w 47"/>
                <a:gd name="T25" fmla="*/ 5 h 53"/>
                <a:gd name="T26" fmla="*/ 6 w 47"/>
                <a:gd name="T27" fmla="*/ 8 h 53"/>
                <a:gd name="T28" fmla="*/ 5 w 47"/>
                <a:gd name="T29" fmla="*/ 7 h 53"/>
                <a:gd name="T30" fmla="*/ 5 w 47"/>
                <a:gd name="T31" fmla="*/ 7 h 53"/>
                <a:gd name="T32" fmla="*/ 6 w 47"/>
                <a:gd name="T33" fmla="*/ 8 h 53"/>
                <a:gd name="T34" fmla="*/ 5 w 47"/>
                <a:gd name="T35" fmla="*/ 8 h 53"/>
                <a:gd name="T36" fmla="*/ 5 w 47"/>
                <a:gd name="T37" fmla="*/ 8 h 53"/>
                <a:gd name="T38" fmla="*/ 8 w 47"/>
                <a:gd name="T39" fmla="*/ 7 h 53"/>
                <a:gd name="T40" fmla="*/ 6 w 47"/>
                <a:gd name="T41" fmla="*/ 8 h 53"/>
                <a:gd name="T42" fmla="*/ 6 w 47"/>
                <a:gd name="T43" fmla="*/ 8 h 53"/>
                <a:gd name="T44" fmla="*/ 8 w 47"/>
                <a:gd name="T45" fmla="*/ 5 h 53"/>
                <a:gd name="T46" fmla="*/ 8 w 47"/>
                <a:gd name="T47" fmla="*/ 5 h 53"/>
                <a:gd name="T48" fmla="*/ 12 w 47"/>
                <a:gd name="T49" fmla="*/ 7 h 53"/>
                <a:gd name="T50" fmla="*/ 12 w 47"/>
                <a:gd name="T51" fmla="*/ 7 h 53"/>
                <a:gd name="T52" fmla="*/ 11 w 47"/>
                <a:gd name="T53" fmla="*/ 10 h 53"/>
                <a:gd name="T54" fmla="*/ 11 w 47"/>
                <a:gd name="T55" fmla="*/ 10 h 53"/>
                <a:gd name="T56" fmla="*/ 9 w 47"/>
                <a:gd name="T57" fmla="*/ 11 h 53"/>
                <a:gd name="T58" fmla="*/ 6 w 47"/>
                <a:gd name="T59" fmla="*/ 13 h 53"/>
                <a:gd name="T60" fmla="*/ 6 w 47"/>
                <a:gd name="T61" fmla="*/ 13 h 53"/>
                <a:gd name="T62" fmla="*/ 3 w 47"/>
                <a:gd name="T63" fmla="*/ 11 h 53"/>
                <a:gd name="T64" fmla="*/ 2 w 47"/>
                <a:gd name="T65" fmla="*/ 10 h 53"/>
                <a:gd name="T66" fmla="*/ 2 w 47"/>
                <a:gd name="T67" fmla="*/ 10 h 53"/>
                <a:gd name="T68" fmla="*/ 2 w 47"/>
                <a:gd name="T69" fmla="*/ 10 h 53"/>
                <a:gd name="T70" fmla="*/ 0 w 47"/>
                <a:gd name="T71" fmla="*/ 7 h 53"/>
                <a:gd name="T72" fmla="*/ 0 w 47"/>
                <a:gd name="T73" fmla="*/ 7 h 53"/>
                <a:gd name="T74" fmla="*/ 0 w 47"/>
                <a:gd name="T75" fmla="*/ 5 h 53"/>
                <a:gd name="T76" fmla="*/ 2 w 47"/>
                <a:gd name="T77" fmla="*/ 2 h 53"/>
                <a:gd name="T78" fmla="*/ 2 w 47"/>
                <a:gd name="T79" fmla="*/ 2 h 53"/>
                <a:gd name="T80" fmla="*/ 2 w 47"/>
                <a:gd name="T81" fmla="*/ 1 h 53"/>
                <a:gd name="T82" fmla="*/ 3 w 47"/>
                <a:gd name="T83" fmla="*/ 0 h 53"/>
                <a:gd name="T84" fmla="*/ 3 w 47"/>
                <a:gd name="T85" fmla="*/ 0 h 53"/>
                <a:gd name="T86" fmla="*/ 6 w 47"/>
                <a:gd name="T87" fmla="*/ 0 h 53"/>
                <a:gd name="T88" fmla="*/ 9 w 47"/>
                <a:gd name="T89" fmla="*/ 1 h 53"/>
                <a:gd name="T90" fmla="*/ 9 w 47"/>
                <a:gd name="T91" fmla="*/ 1 h 53"/>
                <a:gd name="T92" fmla="*/ 11 w 47"/>
                <a:gd name="T93" fmla="*/ 2 h 53"/>
                <a:gd name="T94" fmla="*/ 12 w 47"/>
                <a:gd name="T95" fmla="*/ 5 h 53"/>
                <a:gd name="T96" fmla="*/ 8 w 47"/>
                <a:gd name="T97" fmla="*/ 7 h 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53"/>
                <a:gd name="T149" fmla="*/ 47 w 47"/>
                <a:gd name="T150" fmla="*/ 53 h 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53">
                  <a:moveTo>
                    <a:pt x="29" y="29"/>
                  </a:moveTo>
                  <a:lnTo>
                    <a:pt x="24" y="17"/>
                  </a:lnTo>
                  <a:lnTo>
                    <a:pt x="29" y="23"/>
                  </a:lnTo>
                  <a:lnTo>
                    <a:pt x="18" y="17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24" y="17"/>
                  </a:lnTo>
                  <a:lnTo>
                    <a:pt x="18" y="29"/>
                  </a:lnTo>
                  <a:lnTo>
                    <a:pt x="18" y="23"/>
                  </a:lnTo>
                  <a:lnTo>
                    <a:pt x="24" y="34"/>
                  </a:lnTo>
                  <a:lnTo>
                    <a:pt x="18" y="29"/>
                  </a:lnTo>
                  <a:lnTo>
                    <a:pt x="24" y="34"/>
                  </a:lnTo>
                  <a:lnTo>
                    <a:pt x="18" y="34"/>
                  </a:lnTo>
                  <a:lnTo>
                    <a:pt x="29" y="29"/>
                  </a:lnTo>
                  <a:lnTo>
                    <a:pt x="24" y="34"/>
                  </a:lnTo>
                  <a:lnTo>
                    <a:pt x="29" y="23"/>
                  </a:lnTo>
                  <a:lnTo>
                    <a:pt x="47" y="29"/>
                  </a:lnTo>
                  <a:lnTo>
                    <a:pt x="41" y="40"/>
                  </a:lnTo>
                  <a:lnTo>
                    <a:pt x="35" y="46"/>
                  </a:lnTo>
                  <a:lnTo>
                    <a:pt x="24" y="53"/>
                  </a:lnTo>
                  <a:lnTo>
                    <a:pt x="12" y="46"/>
                  </a:lnTo>
                  <a:lnTo>
                    <a:pt x="6" y="40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5"/>
                  </a:lnTo>
                  <a:lnTo>
                    <a:pt x="41" y="11"/>
                  </a:lnTo>
                  <a:lnTo>
                    <a:pt x="47" y="2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8" name="Freeform 164"/>
            <p:cNvSpPr>
              <a:spLocks/>
            </p:cNvSpPr>
            <p:nvPr/>
          </p:nvSpPr>
          <p:spPr bwMode="auto">
            <a:xfrm>
              <a:off x="3563" y="3612"/>
              <a:ext cx="10" cy="3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0 w 18"/>
                <a:gd name="T5" fmla="*/ 2 h 6"/>
                <a:gd name="T6" fmla="*/ 6 w 18"/>
                <a:gd name="T7" fmla="*/ 0 h 6"/>
                <a:gd name="T8" fmla="*/ 6 w 18"/>
                <a:gd name="T9" fmla="*/ 2 h 6"/>
                <a:gd name="T10" fmla="*/ 6 w 18"/>
                <a:gd name="T11" fmla="*/ 2 h 6"/>
                <a:gd name="T12" fmla="*/ 0 w 1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6"/>
                <a:gd name="T23" fmla="*/ 18 w 1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9" name="Rectangle 173"/>
            <p:cNvSpPr>
              <a:spLocks noChangeArrowheads="1"/>
            </p:cNvSpPr>
            <p:nvPr/>
          </p:nvSpPr>
          <p:spPr bwMode="auto">
            <a:xfrm>
              <a:off x="1991" y="1876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70" name="Rectangle 174"/>
            <p:cNvSpPr>
              <a:spLocks noChangeArrowheads="1"/>
            </p:cNvSpPr>
            <p:nvPr/>
          </p:nvSpPr>
          <p:spPr bwMode="auto">
            <a:xfrm>
              <a:off x="1991" y="1879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71" name="Rectangle 175"/>
            <p:cNvSpPr>
              <a:spLocks noChangeArrowheads="1"/>
            </p:cNvSpPr>
            <p:nvPr/>
          </p:nvSpPr>
          <p:spPr bwMode="auto">
            <a:xfrm>
              <a:off x="1994" y="2007"/>
              <a:ext cx="26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72" name="Rectangle 176"/>
            <p:cNvSpPr>
              <a:spLocks noChangeArrowheads="1"/>
            </p:cNvSpPr>
            <p:nvPr/>
          </p:nvSpPr>
          <p:spPr bwMode="auto">
            <a:xfrm>
              <a:off x="2248" y="1876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73" name="Rectangle 177"/>
            <p:cNvSpPr>
              <a:spLocks noChangeArrowheads="1"/>
            </p:cNvSpPr>
            <p:nvPr/>
          </p:nvSpPr>
          <p:spPr bwMode="auto">
            <a:xfrm>
              <a:off x="2248" y="1879"/>
              <a:ext cx="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74" name="Rectangle 178"/>
            <p:cNvSpPr>
              <a:spLocks noChangeArrowheads="1"/>
            </p:cNvSpPr>
            <p:nvPr/>
          </p:nvSpPr>
          <p:spPr bwMode="auto">
            <a:xfrm>
              <a:off x="2076" y="1876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75" name="Rectangle 179"/>
            <p:cNvSpPr>
              <a:spLocks noChangeArrowheads="1"/>
            </p:cNvSpPr>
            <p:nvPr/>
          </p:nvSpPr>
          <p:spPr bwMode="auto">
            <a:xfrm>
              <a:off x="2076" y="1879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76" name="Rectangle 180"/>
            <p:cNvSpPr>
              <a:spLocks noChangeArrowheads="1"/>
            </p:cNvSpPr>
            <p:nvPr/>
          </p:nvSpPr>
          <p:spPr bwMode="auto">
            <a:xfrm>
              <a:off x="2079" y="2007"/>
              <a:ext cx="265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77" name="Rectangle 181"/>
            <p:cNvSpPr>
              <a:spLocks noChangeArrowheads="1"/>
            </p:cNvSpPr>
            <p:nvPr/>
          </p:nvSpPr>
          <p:spPr bwMode="auto">
            <a:xfrm>
              <a:off x="2336" y="1876"/>
              <a:ext cx="8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78" name="Rectangle 182"/>
            <p:cNvSpPr>
              <a:spLocks noChangeArrowheads="1"/>
            </p:cNvSpPr>
            <p:nvPr/>
          </p:nvSpPr>
          <p:spPr bwMode="auto">
            <a:xfrm>
              <a:off x="2336" y="1879"/>
              <a:ext cx="8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79" name="Rectangle 183"/>
            <p:cNvSpPr>
              <a:spLocks noChangeArrowheads="1"/>
            </p:cNvSpPr>
            <p:nvPr/>
          </p:nvSpPr>
          <p:spPr bwMode="auto">
            <a:xfrm>
              <a:off x="2336" y="1876"/>
              <a:ext cx="8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80" name="Rectangle 184"/>
            <p:cNvSpPr>
              <a:spLocks noChangeArrowheads="1"/>
            </p:cNvSpPr>
            <p:nvPr/>
          </p:nvSpPr>
          <p:spPr bwMode="auto">
            <a:xfrm>
              <a:off x="2336" y="1879"/>
              <a:ext cx="8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81" name="Rectangle 185"/>
            <p:cNvSpPr>
              <a:spLocks noChangeArrowheads="1"/>
            </p:cNvSpPr>
            <p:nvPr/>
          </p:nvSpPr>
          <p:spPr bwMode="auto">
            <a:xfrm>
              <a:off x="2338" y="2007"/>
              <a:ext cx="26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82" name="Rectangle 186"/>
            <p:cNvSpPr>
              <a:spLocks noChangeArrowheads="1"/>
            </p:cNvSpPr>
            <p:nvPr/>
          </p:nvSpPr>
          <p:spPr bwMode="auto">
            <a:xfrm>
              <a:off x="2592" y="1876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83" name="Rectangle 187"/>
            <p:cNvSpPr>
              <a:spLocks noChangeArrowheads="1"/>
            </p:cNvSpPr>
            <p:nvPr/>
          </p:nvSpPr>
          <p:spPr bwMode="auto">
            <a:xfrm>
              <a:off x="2592" y="1879"/>
              <a:ext cx="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84" name="Rectangle 188"/>
            <p:cNvSpPr>
              <a:spLocks noChangeArrowheads="1"/>
            </p:cNvSpPr>
            <p:nvPr/>
          </p:nvSpPr>
          <p:spPr bwMode="auto">
            <a:xfrm>
              <a:off x="2248" y="1876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85" name="Rectangle 189"/>
            <p:cNvSpPr>
              <a:spLocks noChangeArrowheads="1"/>
            </p:cNvSpPr>
            <p:nvPr/>
          </p:nvSpPr>
          <p:spPr bwMode="auto">
            <a:xfrm>
              <a:off x="2248" y="1879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86" name="Rectangle 190"/>
            <p:cNvSpPr>
              <a:spLocks noChangeArrowheads="1"/>
            </p:cNvSpPr>
            <p:nvPr/>
          </p:nvSpPr>
          <p:spPr bwMode="auto">
            <a:xfrm>
              <a:off x="2251" y="2007"/>
              <a:ext cx="265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87" name="Rectangle 192"/>
            <p:cNvSpPr>
              <a:spLocks noChangeArrowheads="1"/>
            </p:cNvSpPr>
            <p:nvPr/>
          </p:nvSpPr>
          <p:spPr bwMode="auto">
            <a:xfrm>
              <a:off x="2508" y="1879"/>
              <a:ext cx="8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88" name="Rectangle 193"/>
            <p:cNvSpPr>
              <a:spLocks noChangeArrowheads="1"/>
            </p:cNvSpPr>
            <p:nvPr/>
          </p:nvSpPr>
          <p:spPr bwMode="auto">
            <a:xfrm>
              <a:off x="2764" y="1876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89" name="Rectangle 194"/>
            <p:cNvSpPr>
              <a:spLocks noChangeArrowheads="1"/>
            </p:cNvSpPr>
            <p:nvPr/>
          </p:nvSpPr>
          <p:spPr bwMode="auto">
            <a:xfrm>
              <a:off x="2764" y="1879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90" name="Rectangle 195"/>
            <p:cNvSpPr>
              <a:spLocks noChangeArrowheads="1"/>
            </p:cNvSpPr>
            <p:nvPr/>
          </p:nvSpPr>
          <p:spPr bwMode="auto">
            <a:xfrm>
              <a:off x="2767" y="2007"/>
              <a:ext cx="266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91" name="Rectangle 196"/>
            <p:cNvSpPr>
              <a:spLocks noChangeArrowheads="1"/>
            </p:cNvSpPr>
            <p:nvPr/>
          </p:nvSpPr>
          <p:spPr bwMode="auto">
            <a:xfrm>
              <a:off x="3024" y="1876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92" name="Rectangle 197"/>
            <p:cNvSpPr>
              <a:spLocks noChangeArrowheads="1"/>
            </p:cNvSpPr>
            <p:nvPr/>
          </p:nvSpPr>
          <p:spPr bwMode="auto">
            <a:xfrm>
              <a:off x="3024" y="1879"/>
              <a:ext cx="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93" name="Rectangle 198"/>
            <p:cNvSpPr>
              <a:spLocks noChangeArrowheads="1"/>
            </p:cNvSpPr>
            <p:nvPr/>
          </p:nvSpPr>
          <p:spPr bwMode="auto">
            <a:xfrm>
              <a:off x="2852" y="1876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94" name="Rectangle 199"/>
            <p:cNvSpPr>
              <a:spLocks noChangeArrowheads="1"/>
            </p:cNvSpPr>
            <p:nvPr/>
          </p:nvSpPr>
          <p:spPr bwMode="auto">
            <a:xfrm>
              <a:off x="2852" y="1879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95" name="Rectangle 200"/>
            <p:cNvSpPr>
              <a:spLocks noChangeArrowheads="1"/>
            </p:cNvSpPr>
            <p:nvPr/>
          </p:nvSpPr>
          <p:spPr bwMode="auto">
            <a:xfrm>
              <a:off x="2855" y="2007"/>
              <a:ext cx="265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96" name="Rectangle 201"/>
            <p:cNvSpPr>
              <a:spLocks noChangeArrowheads="1"/>
            </p:cNvSpPr>
            <p:nvPr/>
          </p:nvSpPr>
          <p:spPr bwMode="auto">
            <a:xfrm>
              <a:off x="3111" y="1876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97" name="Rectangle 202"/>
            <p:cNvSpPr>
              <a:spLocks noChangeArrowheads="1"/>
            </p:cNvSpPr>
            <p:nvPr/>
          </p:nvSpPr>
          <p:spPr bwMode="auto">
            <a:xfrm>
              <a:off x="3111" y="1879"/>
              <a:ext cx="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98" name="Rectangle 203"/>
            <p:cNvSpPr>
              <a:spLocks noChangeArrowheads="1"/>
            </p:cNvSpPr>
            <p:nvPr/>
          </p:nvSpPr>
          <p:spPr bwMode="auto">
            <a:xfrm>
              <a:off x="2467" y="1690"/>
              <a:ext cx="181" cy="1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99" name="Rectangle 204"/>
            <p:cNvSpPr>
              <a:spLocks noChangeArrowheads="1"/>
            </p:cNvSpPr>
            <p:nvPr/>
          </p:nvSpPr>
          <p:spPr bwMode="auto">
            <a:xfrm>
              <a:off x="2630" y="1698"/>
              <a:ext cx="18" cy="18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0" name="Rectangle 205"/>
            <p:cNvSpPr>
              <a:spLocks noChangeArrowheads="1"/>
            </p:cNvSpPr>
            <p:nvPr/>
          </p:nvSpPr>
          <p:spPr bwMode="auto">
            <a:xfrm>
              <a:off x="2458" y="1862"/>
              <a:ext cx="181" cy="1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1" name="Rectangle 206"/>
            <p:cNvSpPr>
              <a:spLocks noChangeArrowheads="1"/>
            </p:cNvSpPr>
            <p:nvPr/>
          </p:nvSpPr>
          <p:spPr bwMode="auto">
            <a:xfrm>
              <a:off x="2458" y="1690"/>
              <a:ext cx="18" cy="18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2" name="Rectangle 207"/>
            <p:cNvSpPr>
              <a:spLocks noChangeArrowheads="1"/>
            </p:cNvSpPr>
            <p:nvPr/>
          </p:nvSpPr>
          <p:spPr bwMode="auto">
            <a:xfrm>
              <a:off x="3171" y="1755"/>
              <a:ext cx="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3" name="Rectangle 208"/>
            <p:cNvSpPr>
              <a:spLocks noChangeArrowheads="1"/>
            </p:cNvSpPr>
            <p:nvPr/>
          </p:nvSpPr>
          <p:spPr bwMode="auto">
            <a:xfrm>
              <a:off x="3155" y="1739"/>
              <a:ext cx="17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4" name="Rectangle 209"/>
            <p:cNvSpPr>
              <a:spLocks noChangeArrowheads="1"/>
            </p:cNvSpPr>
            <p:nvPr/>
          </p:nvSpPr>
          <p:spPr bwMode="auto">
            <a:xfrm>
              <a:off x="3171" y="1839"/>
              <a:ext cx="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5" name="Rectangle 210"/>
            <p:cNvSpPr>
              <a:spLocks noChangeArrowheads="1"/>
            </p:cNvSpPr>
            <p:nvPr/>
          </p:nvSpPr>
          <p:spPr bwMode="auto">
            <a:xfrm>
              <a:off x="3155" y="1823"/>
              <a:ext cx="17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6" name="Rectangle 211"/>
            <p:cNvSpPr>
              <a:spLocks noChangeArrowheads="1"/>
            </p:cNvSpPr>
            <p:nvPr/>
          </p:nvSpPr>
          <p:spPr bwMode="auto">
            <a:xfrm>
              <a:off x="2983" y="1690"/>
              <a:ext cx="181" cy="1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7" name="Rectangle 212"/>
            <p:cNvSpPr>
              <a:spLocks noChangeArrowheads="1"/>
            </p:cNvSpPr>
            <p:nvPr/>
          </p:nvSpPr>
          <p:spPr bwMode="auto">
            <a:xfrm>
              <a:off x="3147" y="1698"/>
              <a:ext cx="17" cy="18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8" name="Rectangle 213"/>
            <p:cNvSpPr>
              <a:spLocks noChangeArrowheads="1"/>
            </p:cNvSpPr>
            <p:nvPr/>
          </p:nvSpPr>
          <p:spPr bwMode="auto">
            <a:xfrm>
              <a:off x="2975" y="1862"/>
              <a:ext cx="180" cy="1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9" name="Rectangle 214"/>
            <p:cNvSpPr>
              <a:spLocks noChangeArrowheads="1"/>
            </p:cNvSpPr>
            <p:nvPr/>
          </p:nvSpPr>
          <p:spPr bwMode="auto">
            <a:xfrm>
              <a:off x="2975" y="1690"/>
              <a:ext cx="17" cy="18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10" name="Rectangle 215"/>
            <p:cNvSpPr>
              <a:spLocks noChangeArrowheads="1"/>
            </p:cNvSpPr>
            <p:nvPr/>
          </p:nvSpPr>
          <p:spPr bwMode="auto">
            <a:xfrm>
              <a:off x="2266" y="2069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11" name="Rectangle 216"/>
            <p:cNvSpPr>
              <a:spLocks noChangeArrowheads="1"/>
            </p:cNvSpPr>
            <p:nvPr/>
          </p:nvSpPr>
          <p:spPr bwMode="auto">
            <a:xfrm>
              <a:off x="2248" y="2092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12" name="Rectangle 217"/>
            <p:cNvSpPr>
              <a:spLocks noChangeArrowheads="1"/>
            </p:cNvSpPr>
            <p:nvPr/>
          </p:nvSpPr>
          <p:spPr bwMode="auto">
            <a:xfrm>
              <a:off x="2251" y="2092"/>
              <a:ext cx="265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13" name="Rectangle 218"/>
            <p:cNvSpPr>
              <a:spLocks noChangeArrowheads="1"/>
            </p:cNvSpPr>
            <p:nvPr/>
          </p:nvSpPr>
          <p:spPr bwMode="auto">
            <a:xfrm>
              <a:off x="2526" y="2069"/>
              <a:ext cx="8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14" name="Rectangle 219"/>
            <p:cNvSpPr>
              <a:spLocks noChangeArrowheads="1"/>
            </p:cNvSpPr>
            <p:nvPr/>
          </p:nvSpPr>
          <p:spPr bwMode="auto">
            <a:xfrm>
              <a:off x="2508" y="2095"/>
              <a:ext cx="8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15" name="Rectangle 220"/>
            <p:cNvSpPr>
              <a:spLocks noChangeArrowheads="1"/>
            </p:cNvSpPr>
            <p:nvPr/>
          </p:nvSpPr>
          <p:spPr bwMode="auto">
            <a:xfrm>
              <a:off x="2120" y="2275"/>
              <a:ext cx="3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16" name="Rectangle 221"/>
            <p:cNvSpPr>
              <a:spLocks noChangeArrowheads="1"/>
            </p:cNvSpPr>
            <p:nvPr/>
          </p:nvSpPr>
          <p:spPr bwMode="auto">
            <a:xfrm>
              <a:off x="2123" y="2275"/>
              <a:ext cx="134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17" name="Rectangle 222"/>
            <p:cNvSpPr>
              <a:spLocks noChangeArrowheads="1"/>
            </p:cNvSpPr>
            <p:nvPr/>
          </p:nvSpPr>
          <p:spPr bwMode="auto">
            <a:xfrm>
              <a:off x="2248" y="2092"/>
              <a:ext cx="9" cy="18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18" name="Rectangle 223"/>
            <p:cNvSpPr>
              <a:spLocks noChangeArrowheads="1"/>
            </p:cNvSpPr>
            <p:nvPr/>
          </p:nvSpPr>
          <p:spPr bwMode="auto">
            <a:xfrm>
              <a:off x="2120" y="2092"/>
              <a:ext cx="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19" name="Rectangle 224"/>
            <p:cNvSpPr>
              <a:spLocks noChangeArrowheads="1"/>
            </p:cNvSpPr>
            <p:nvPr/>
          </p:nvSpPr>
          <p:spPr bwMode="auto">
            <a:xfrm>
              <a:off x="2123" y="2092"/>
              <a:ext cx="128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20" name="Rectangle 225"/>
            <p:cNvSpPr>
              <a:spLocks noChangeArrowheads="1"/>
            </p:cNvSpPr>
            <p:nvPr/>
          </p:nvSpPr>
          <p:spPr bwMode="auto">
            <a:xfrm>
              <a:off x="2336" y="2275"/>
              <a:ext cx="131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21" name="Rectangle 226"/>
            <p:cNvSpPr>
              <a:spLocks noChangeArrowheads="1"/>
            </p:cNvSpPr>
            <p:nvPr/>
          </p:nvSpPr>
          <p:spPr bwMode="auto">
            <a:xfrm>
              <a:off x="2336" y="2092"/>
              <a:ext cx="8" cy="18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22" name="Rectangle 227"/>
            <p:cNvSpPr>
              <a:spLocks noChangeArrowheads="1"/>
            </p:cNvSpPr>
            <p:nvPr/>
          </p:nvSpPr>
          <p:spPr bwMode="auto">
            <a:xfrm>
              <a:off x="2338" y="2092"/>
              <a:ext cx="129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23" name="Rectangle 228"/>
            <p:cNvSpPr>
              <a:spLocks noChangeArrowheads="1"/>
            </p:cNvSpPr>
            <p:nvPr/>
          </p:nvSpPr>
          <p:spPr bwMode="auto">
            <a:xfrm>
              <a:off x="2654" y="2291"/>
              <a:ext cx="3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24" name="Rectangle 229"/>
            <p:cNvSpPr>
              <a:spLocks noChangeArrowheads="1"/>
            </p:cNvSpPr>
            <p:nvPr/>
          </p:nvSpPr>
          <p:spPr bwMode="auto">
            <a:xfrm>
              <a:off x="2639" y="2275"/>
              <a:ext cx="134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25" name="Rectangle 230"/>
            <p:cNvSpPr>
              <a:spLocks noChangeArrowheads="1"/>
            </p:cNvSpPr>
            <p:nvPr/>
          </p:nvSpPr>
          <p:spPr bwMode="auto">
            <a:xfrm>
              <a:off x="2764" y="2092"/>
              <a:ext cx="9" cy="18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26" name="Rectangle 231"/>
            <p:cNvSpPr>
              <a:spLocks noChangeArrowheads="1"/>
            </p:cNvSpPr>
            <p:nvPr/>
          </p:nvSpPr>
          <p:spPr bwMode="auto">
            <a:xfrm>
              <a:off x="2654" y="2108"/>
              <a:ext cx="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27" name="Rectangle 232"/>
            <p:cNvSpPr>
              <a:spLocks noChangeArrowheads="1"/>
            </p:cNvSpPr>
            <p:nvPr/>
          </p:nvSpPr>
          <p:spPr bwMode="auto">
            <a:xfrm>
              <a:off x="2639" y="2092"/>
              <a:ext cx="128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28" name="Rectangle 233"/>
            <p:cNvSpPr>
              <a:spLocks noChangeArrowheads="1"/>
            </p:cNvSpPr>
            <p:nvPr/>
          </p:nvSpPr>
          <p:spPr bwMode="auto">
            <a:xfrm>
              <a:off x="2852" y="2275"/>
              <a:ext cx="131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29" name="Rectangle 234"/>
            <p:cNvSpPr>
              <a:spLocks noChangeArrowheads="1"/>
            </p:cNvSpPr>
            <p:nvPr/>
          </p:nvSpPr>
          <p:spPr bwMode="auto">
            <a:xfrm>
              <a:off x="2852" y="2092"/>
              <a:ext cx="9" cy="18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30" name="Rectangle 235"/>
            <p:cNvSpPr>
              <a:spLocks noChangeArrowheads="1"/>
            </p:cNvSpPr>
            <p:nvPr/>
          </p:nvSpPr>
          <p:spPr bwMode="auto">
            <a:xfrm>
              <a:off x="2855" y="2092"/>
              <a:ext cx="128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31" name="Rectangle 237"/>
            <p:cNvSpPr>
              <a:spLocks noChangeArrowheads="1"/>
            </p:cNvSpPr>
            <p:nvPr/>
          </p:nvSpPr>
          <p:spPr bwMode="auto">
            <a:xfrm>
              <a:off x="2657" y="2108"/>
              <a:ext cx="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32" name="Rectangle 238"/>
            <p:cNvSpPr>
              <a:spLocks noChangeArrowheads="1"/>
            </p:cNvSpPr>
            <p:nvPr/>
          </p:nvSpPr>
          <p:spPr bwMode="auto">
            <a:xfrm>
              <a:off x="2467" y="2092"/>
              <a:ext cx="172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33" name="Rectangle 239"/>
            <p:cNvSpPr>
              <a:spLocks noChangeArrowheads="1"/>
            </p:cNvSpPr>
            <p:nvPr/>
          </p:nvSpPr>
          <p:spPr bwMode="auto">
            <a:xfrm>
              <a:off x="2009" y="2069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34" name="Rectangle 240"/>
            <p:cNvSpPr>
              <a:spLocks noChangeArrowheads="1"/>
            </p:cNvSpPr>
            <p:nvPr/>
          </p:nvSpPr>
          <p:spPr bwMode="auto">
            <a:xfrm>
              <a:off x="1991" y="2092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35" name="Rectangle 241"/>
            <p:cNvSpPr>
              <a:spLocks noChangeArrowheads="1"/>
            </p:cNvSpPr>
            <p:nvPr/>
          </p:nvSpPr>
          <p:spPr bwMode="auto">
            <a:xfrm>
              <a:off x="1994" y="2092"/>
              <a:ext cx="26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36" name="Rectangle 242"/>
            <p:cNvSpPr>
              <a:spLocks noChangeArrowheads="1"/>
            </p:cNvSpPr>
            <p:nvPr/>
          </p:nvSpPr>
          <p:spPr bwMode="auto">
            <a:xfrm>
              <a:off x="2266" y="2069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37" name="Rectangle 243"/>
            <p:cNvSpPr>
              <a:spLocks noChangeArrowheads="1"/>
            </p:cNvSpPr>
            <p:nvPr/>
          </p:nvSpPr>
          <p:spPr bwMode="auto">
            <a:xfrm>
              <a:off x="2248" y="2095"/>
              <a:ext cx="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38" name="Rectangle 244"/>
            <p:cNvSpPr>
              <a:spLocks noChangeArrowheads="1"/>
            </p:cNvSpPr>
            <p:nvPr/>
          </p:nvSpPr>
          <p:spPr bwMode="auto">
            <a:xfrm>
              <a:off x="2094" y="2069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39" name="Rectangle 245"/>
            <p:cNvSpPr>
              <a:spLocks noChangeArrowheads="1"/>
            </p:cNvSpPr>
            <p:nvPr/>
          </p:nvSpPr>
          <p:spPr bwMode="auto">
            <a:xfrm>
              <a:off x="2076" y="2092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40" name="Rectangle 246"/>
            <p:cNvSpPr>
              <a:spLocks noChangeArrowheads="1"/>
            </p:cNvSpPr>
            <p:nvPr/>
          </p:nvSpPr>
          <p:spPr bwMode="auto">
            <a:xfrm>
              <a:off x="2079" y="2092"/>
              <a:ext cx="265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41" name="Rectangle 247"/>
            <p:cNvSpPr>
              <a:spLocks noChangeArrowheads="1"/>
            </p:cNvSpPr>
            <p:nvPr/>
          </p:nvSpPr>
          <p:spPr bwMode="auto">
            <a:xfrm>
              <a:off x="2336" y="2095"/>
              <a:ext cx="8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42" name="Rectangle 248"/>
            <p:cNvSpPr>
              <a:spLocks noChangeArrowheads="1"/>
            </p:cNvSpPr>
            <p:nvPr/>
          </p:nvSpPr>
          <p:spPr bwMode="auto">
            <a:xfrm>
              <a:off x="2336" y="2092"/>
              <a:ext cx="8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43" name="Rectangle 249"/>
            <p:cNvSpPr>
              <a:spLocks noChangeArrowheads="1"/>
            </p:cNvSpPr>
            <p:nvPr/>
          </p:nvSpPr>
          <p:spPr bwMode="auto">
            <a:xfrm>
              <a:off x="2338" y="2092"/>
              <a:ext cx="26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44" name="Rectangle 250"/>
            <p:cNvSpPr>
              <a:spLocks noChangeArrowheads="1"/>
            </p:cNvSpPr>
            <p:nvPr/>
          </p:nvSpPr>
          <p:spPr bwMode="auto">
            <a:xfrm>
              <a:off x="2610" y="2069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45" name="Rectangle 251"/>
            <p:cNvSpPr>
              <a:spLocks noChangeArrowheads="1"/>
            </p:cNvSpPr>
            <p:nvPr/>
          </p:nvSpPr>
          <p:spPr bwMode="auto">
            <a:xfrm>
              <a:off x="2592" y="2095"/>
              <a:ext cx="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46" name="Rectangle 252"/>
            <p:cNvSpPr>
              <a:spLocks noChangeArrowheads="1"/>
            </p:cNvSpPr>
            <p:nvPr/>
          </p:nvSpPr>
          <p:spPr bwMode="auto">
            <a:xfrm>
              <a:off x="2782" y="2069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47" name="Rectangle 253"/>
            <p:cNvSpPr>
              <a:spLocks noChangeArrowheads="1"/>
            </p:cNvSpPr>
            <p:nvPr/>
          </p:nvSpPr>
          <p:spPr bwMode="auto">
            <a:xfrm>
              <a:off x="2764" y="2092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48" name="Rectangle 254"/>
            <p:cNvSpPr>
              <a:spLocks noChangeArrowheads="1"/>
            </p:cNvSpPr>
            <p:nvPr/>
          </p:nvSpPr>
          <p:spPr bwMode="auto">
            <a:xfrm>
              <a:off x="2767" y="2092"/>
              <a:ext cx="266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49" name="Rectangle 255"/>
            <p:cNvSpPr>
              <a:spLocks noChangeArrowheads="1"/>
            </p:cNvSpPr>
            <p:nvPr/>
          </p:nvSpPr>
          <p:spPr bwMode="auto">
            <a:xfrm>
              <a:off x="3042" y="2069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50" name="Rectangle 256"/>
            <p:cNvSpPr>
              <a:spLocks noChangeArrowheads="1"/>
            </p:cNvSpPr>
            <p:nvPr/>
          </p:nvSpPr>
          <p:spPr bwMode="auto">
            <a:xfrm>
              <a:off x="3024" y="2095"/>
              <a:ext cx="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51" name="Rectangle 257"/>
            <p:cNvSpPr>
              <a:spLocks noChangeArrowheads="1"/>
            </p:cNvSpPr>
            <p:nvPr/>
          </p:nvSpPr>
          <p:spPr bwMode="auto">
            <a:xfrm>
              <a:off x="2870" y="2069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52" name="Rectangle 258"/>
            <p:cNvSpPr>
              <a:spLocks noChangeArrowheads="1"/>
            </p:cNvSpPr>
            <p:nvPr/>
          </p:nvSpPr>
          <p:spPr bwMode="auto">
            <a:xfrm>
              <a:off x="2852" y="2092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53" name="Rectangle 259"/>
            <p:cNvSpPr>
              <a:spLocks noChangeArrowheads="1"/>
            </p:cNvSpPr>
            <p:nvPr/>
          </p:nvSpPr>
          <p:spPr bwMode="auto">
            <a:xfrm>
              <a:off x="2855" y="2092"/>
              <a:ext cx="265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54" name="Rectangle 260"/>
            <p:cNvSpPr>
              <a:spLocks noChangeArrowheads="1"/>
            </p:cNvSpPr>
            <p:nvPr/>
          </p:nvSpPr>
          <p:spPr bwMode="auto">
            <a:xfrm>
              <a:off x="3129" y="2069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55" name="Rectangle 261"/>
            <p:cNvSpPr>
              <a:spLocks noChangeArrowheads="1"/>
            </p:cNvSpPr>
            <p:nvPr/>
          </p:nvSpPr>
          <p:spPr bwMode="auto">
            <a:xfrm>
              <a:off x="3111" y="2095"/>
              <a:ext cx="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56" name="Rectangle 262"/>
            <p:cNvSpPr>
              <a:spLocks noChangeArrowheads="1"/>
            </p:cNvSpPr>
            <p:nvPr/>
          </p:nvSpPr>
          <p:spPr bwMode="auto">
            <a:xfrm>
              <a:off x="2120" y="2360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57" name="Rectangle 263"/>
            <p:cNvSpPr>
              <a:spLocks noChangeArrowheads="1"/>
            </p:cNvSpPr>
            <p:nvPr/>
          </p:nvSpPr>
          <p:spPr bwMode="auto">
            <a:xfrm>
              <a:off x="2123" y="2360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58" name="Rectangle 264"/>
            <p:cNvSpPr>
              <a:spLocks noChangeArrowheads="1"/>
            </p:cNvSpPr>
            <p:nvPr/>
          </p:nvSpPr>
          <p:spPr bwMode="auto">
            <a:xfrm>
              <a:off x="2248" y="2363"/>
              <a:ext cx="9" cy="19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59" name="Rectangle 265"/>
            <p:cNvSpPr>
              <a:spLocks noChangeArrowheads="1"/>
            </p:cNvSpPr>
            <p:nvPr/>
          </p:nvSpPr>
          <p:spPr bwMode="auto">
            <a:xfrm>
              <a:off x="2120" y="2544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60" name="Rectangle 266"/>
            <p:cNvSpPr>
              <a:spLocks noChangeArrowheads="1"/>
            </p:cNvSpPr>
            <p:nvPr/>
          </p:nvSpPr>
          <p:spPr bwMode="auto">
            <a:xfrm>
              <a:off x="2123" y="2544"/>
              <a:ext cx="12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61" name="Rectangle 267"/>
            <p:cNvSpPr>
              <a:spLocks noChangeArrowheads="1"/>
            </p:cNvSpPr>
            <p:nvPr/>
          </p:nvSpPr>
          <p:spPr bwMode="auto">
            <a:xfrm>
              <a:off x="2336" y="2360"/>
              <a:ext cx="131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62" name="Rectangle 268"/>
            <p:cNvSpPr>
              <a:spLocks noChangeArrowheads="1"/>
            </p:cNvSpPr>
            <p:nvPr/>
          </p:nvSpPr>
          <p:spPr bwMode="auto">
            <a:xfrm>
              <a:off x="2336" y="2363"/>
              <a:ext cx="8" cy="19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63" name="Rectangle 269"/>
            <p:cNvSpPr>
              <a:spLocks noChangeArrowheads="1"/>
            </p:cNvSpPr>
            <p:nvPr/>
          </p:nvSpPr>
          <p:spPr bwMode="auto">
            <a:xfrm>
              <a:off x="2338" y="2544"/>
              <a:ext cx="129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64" name="Rectangle 270"/>
            <p:cNvSpPr>
              <a:spLocks noChangeArrowheads="1"/>
            </p:cNvSpPr>
            <p:nvPr/>
          </p:nvSpPr>
          <p:spPr bwMode="auto">
            <a:xfrm>
              <a:off x="2654" y="2376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65" name="Rectangle 271"/>
            <p:cNvSpPr>
              <a:spLocks noChangeArrowheads="1"/>
            </p:cNvSpPr>
            <p:nvPr/>
          </p:nvSpPr>
          <p:spPr bwMode="auto">
            <a:xfrm>
              <a:off x="2639" y="2360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66" name="Rectangle 272"/>
            <p:cNvSpPr>
              <a:spLocks noChangeArrowheads="1"/>
            </p:cNvSpPr>
            <p:nvPr/>
          </p:nvSpPr>
          <p:spPr bwMode="auto">
            <a:xfrm>
              <a:off x="2764" y="2363"/>
              <a:ext cx="9" cy="19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67" name="Rectangle 273"/>
            <p:cNvSpPr>
              <a:spLocks noChangeArrowheads="1"/>
            </p:cNvSpPr>
            <p:nvPr/>
          </p:nvSpPr>
          <p:spPr bwMode="auto">
            <a:xfrm>
              <a:off x="2654" y="2560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68" name="Rectangle 274"/>
            <p:cNvSpPr>
              <a:spLocks noChangeArrowheads="1"/>
            </p:cNvSpPr>
            <p:nvPr/>
          </p:nvSpPr>
          <p:spPr bwMode="auto">
            <a:xfrm>
              <a:off x="2639" y="2544"/>
              <a:ext cx="12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69" name="Rectangle 275"/>
            <p:cNvSpPr>
              <a:spLocks noChangeArrowheads="1"/>
            </p:cNvSpPr>
            <p:nvPr/>
          </p:nvSpPr>
          <p:spPr bwMode="auto">
            <a:xfrm>
              <a:off x="2852" y="2360"/>
              <a:ext cx="131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70" name="Rectangle 276"/>
            <p:cNvSpPr>
              <a:spLocks noChangeArrowheads="1"/>
            </p:cNvSpPr>
            <p:nvPr/>
          </p:nvSpPr>
          <p:spPr bwMode="auto">
            <a:xfrm>
              <a:off x="2852" y="2363"/>
              <a:ext cx="9" cy="19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71" name="Rectangle 277"/>
            <p:cNvSpPr>
              <a:spLocks noChangeArrowheads="1"/>
            </p:cNvSpPr>
            <p:nvPr/>
          </p:nvSpPr>
          <p:spPr bwMode="auto">
            <a:xfrm>
              <a:off x="2855" y="2544"/>
              <a:ext cx="12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72" name="Rectangle 278"/>
            <p:cNvSpPr>
              <a:spLocks noChangeArrowheads="1"/>
            </p:cNvSpPr>
            <p:nvPr/>
          </p:nvSpPr>
          <p:spPr bwMode="auto">
            <a:xfrm>
              <a:off x="2219" y="2544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73" name="Rectangle 279"/>
            <p:cNvSpPr>
              <a:spLocks noChangeArrowheads="1"/>
            </p:cNvSpPr>
            <p:nvPr/>
          </p:nvSpPr>
          <p:spPr bwMode="auto">
            <a:xfrm>
              <a:off x="1822" y="2544"/>
              <a:ext cx="39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74" name="Rectangle 281"/>
            <p:cNvSpPr>
              <a:spLocks noChangeArrowheads="1"/>
            </p:cNvSpPr>
            <p:nvPr/>
          </p:nvSpPr>
          <p:spPr bwMode="auto">
            <a:xfrm>
              <a:off x="2657" y="2560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75" name="Rectangle 282"/>
            <p:cNvSpPr>
              <a:spLocks noChangeArrowheads="1"/>
            </p:cNvSpPr>
            <p:nvPr/>
          </p:nvSpPr>
          <p:spPr bwMode="auto">
            <a:xfrm>
              <a:off x="2467" y="2544"/>
              <a:ext cx="17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76" name="Rectangle 283"/>
            <p:cNvSpPr>
              <a:spLocks noChangeArrowheads="1"/>
            </p:cNvSpPr>
            <p:nvPr/>
          </p:nvSpPr>
          <p:spPr bwMode="auto">
            <a:xfrm>
              <a:off x="2980" y="2544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77" name="Rectangle 284"/>
            <p:cNvSpPr>
              <a:spLocks noChangeArrowheads="1"/>
            </p:cNvSpPr>
            <p:nvPr/>
          </p:nvSpPr>
          <p:spPr bwMode="auto">
            <a:xfrm>
              <a:off x="2983" y="2544"/>
              <a:ext cx="345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78" name="Rectangle 285"/>
            <p:cNvSpPr>
              <a:spLocks noChangeArrowheads="1"/>
            </p:cNvSpPr>
            <p:nvPr/>
          </p:nvSpPr>
          <p:spPr bwMode="auto">
            <a:xfrm>
              <a:off x="1822" y="2628"/>
              <a:ext cx="1506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79" name="Rectangle 286"/>
            <p:cNvSpPr>
              <a:spLocks noChangeArrowheads="1"/>
            </p:cNvSpPr>
            <p:nvPr/>
          </p:nvSpPr>
          <p:spPr bwMode="auto">
            <a:xfrm>
              <a:off x="2747" y="2255"/>
              <a:ext cx="128" cy="12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80" name="Rectangle 287"/>
            <p:cNvSpPr>
              <a:spLocks noChangeArrowheads="1"/>
            </p:cNvSpPr>
            <p:nvPr/>
          </p:nvSpPr>
          <p:spPr bwMode="auto">
            <a:xfrm>
              <a:off x="2747" y="2252"/>
              <a:ext cx="13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81" name="Rectangle 288"/>
            <p:cNvSpPr>
              <a:spLocks noChangeArrowheads="1"/>
            </p:cNvSpPr>
            <p:nvPr/>
          </p:nvSpPr>
          <p:spPr bwMode="auto">
            <a:xfrm>
              <a:off x="2875" y="2255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82" name="Rectangle 289"/>
            <p:cNvSpPr>
              <a:spLocks noChangeArrowheads="1"/>
            </p:cNvSpPr>
            <p:nvPr/>
          </p:nvSpPr>
          <p:spPr bwMode="auto">
            <a:xfrm>
              <a:off x="2744" y="2384"/>
              <a:ext cx="134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83" name="Rectangle 290"/>
            <p:cNvSpPr>
              <a:spLocks noChangeArrowheads="1"/>
            </p:cNvSpPr>
            <p:nvPr/>
          </p:nvSpPr>
          <p:spPr bwMode="auto">
            <a:xfrm>
              <a:off x="2744" y="2252"/>
              <a:ext cx="9" cy="135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84" name="Rectangle 291"/>
            <p:cNvSpPr>
              <a:spLocks noChangeArrowheads="1"/>
            </p:cNvSpPr>
            <p:nvPr/>
          </p:nvSpPr>
          <p:spPr bwMode="auto">
            <a:xfrm>
              <a:off x="2228" y="2255"/>
              <a:ext cx="131" cy="12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85" name="Rectangle 292"/>
            <p:cNvSpPr>
              <a:spLocks noChangeArrowheads="1"/>
            </p:cNvSpPr>
            <p:nvPr/>
          </p:nvSpPr>
          <p:spPr bwMode="auto">
            <a:xfrm>
              <a:off x="2228" y="2252"/>
              <a:ext cx="139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86" name="Rectangle 293"/>
            <p:cNvSpPr>
              <a:spLocks noChangeArrowheads="1"/>
            </p:cNvSpPr>
            <p:nvPr/>
          </p:nvSpPr>
          <p:spPr bwMode="auto">
            <a:xfrm>
              <a:off x="2359" y="2255"/>
              <a:ext cx="8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87" name="Rectangle 294"/>
            <p:cNvSpPr>
              <a:spLocks noChangeArrowheads="1"/>
            </p:cNvSpPr>
            <p:nvPr/>
          </p:nvSpPr>
          <p:spPr bwMode="auto">
            <a:xfrm>
              <a:off x="2225" y="2384"/>
              <a:ext cx="137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88" name="Rectangle 295"/>
            <p:cNvSpPr>
              <a:spLocks noChangeArrowheads="1"/>
            </p:cNvSpPr>
            <p:nvPr/>
          </p:nvSpPr>
          <p:spPr bwMode="auto">
            <a:xfrm>
              <a:off x="2225" y="2252"/>
              <a:ext cx="9" cy="135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89" name="Rectangle 296"/>
            <p:cNvSpPr>
              <a:spLocks noChangeArrowheads="1"/>
            </p:cNvSpPr>
            <p:nvPr/>
          </p:nvSpPr>
          <p:spPr bwMode="auto">
            <a:xfrm>
              <a:off x="1991" y="2416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90" name="Rectangle 297"/>
            <p:cNvSpPr>
              <a:spLocks noChangeArrowheads="1"/>
            </p:cNvSpPr>
            <p:nvPr/>
          </p:nvSpPr>
          <p:spPr bwMode="auto">
            <a:xfrm>
              <a:off x="1994" y="2544"/>
              <a:ext cx="26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91" name="Rectangle 298"/>
            <p:cNvSpPr>
              <a:spLocks noChangeArrowheads="1"/>
            </p:cNvSpPr>
            <p:nvPr/>
          </p:nvSpPr>
          <p:spPr bwMode="auto">
            <a:xfrm>
              <a:off x="2248" y="2416"/>
              <a:ext cx="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92" name="Rectangle 299"/>
            <p:cNvSpPr>
              <a:spLocks noChangeArrowheads="1"/>
            </p:cNvSpPr>
            <p:nvPr/>
          </p:nvSpPr>
          <p:spPr bwMode="auto">
            <a:xfrm>
              <a:off x="2076" y="2416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93" name="Rectangle 300"/>
            <p:cNvSpPr>
              <a:spLocks noChangeArrowheads="1"/>
            </p:cNvSpPr>
            <p:nvPr/>
          </p:nvSpPr>
          <p:spPr bwMode="auto">
            <a:xfrm>
              <a:off x="2079" y="2544"/>
              <a:ext cx="265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94" name="Rectangle 301"/>
            <p:cNvSpPr>
              <a:spLocks noChangeArrowheads="1"/>
            </p:cNvSpPr>
            <p:nvPr/>
          </p:nvSpPr>
          <p:spPr bwMode="auto">
            <a:xfrm>
              <a:off x="2336" y="2416"/>
              <a:ext cx="8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95" name="Rectangle 302"/>
            <p:cNvSpPr>
              <a:spLocks noChangeArrowheads="1"/>
            </p:cNvSpPr>
            <p:nvPr/>
          </p:nvSpPr>
          <p:spPr bwMode="auto">
            <a:xfrm>
              <a:off x="2336" y="2416"/>
              <a:ext cx="8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96" name="Rectangle 303"/>
            <p:cNvSpPr>
              <a:spLocks noChangeArrowheads="1"/>
            </p:cNvSpPr>
            <p:nvPr/>
          </p:nvSpPr>
          <p:spPr bwMode="auto">
            <a:xfrm>
              <a:off x="2338" y="2544"/>
              <a:ext cx="26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97" name="Rectangle 304"/>
            <p:cNvSpPr>
              <a:spLocks noChangeArrowheads="1"/>
            </p:cNvSpPr>
            <p:nvPr/>
          </p:nvSpPr>
          <p:spPr bwMode="auto">
            <a:xfrm>
              <a:off x="2592" y="2416"/>
              <a:ext cx="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98" name="Rectangle 305"/>
            <p:cNvSpPr>
              <a:spLocks noChangeArrowheads="1"/>
            </p:cNvSpPr>
            <p:nvPr/>
          </p:nvSpPr>
          <p:spPr bwMode="auto">
            <a:xfrm>
              <a:off x="2248" y="2416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99" name="Rectangle 306"/>
            <p:cNvSpPr>
              <a:spLocks noChangeArrowheads="1"/>
            </p:cNvSpPr>
            <p:nvPr/>
          </p:nvSpPr>
          <p:spPr bwMode="auto">
            <a:xfrm>
              <a:off x="2251" y="2544"/>
              <a:ext cx="265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0" name="Rectangle 307"/>
            <p:cNvSpPr>
              <a:spLocks noChangeArrowheads="1"/>
            </p:cNvSpPr>
            <p:nvPr/>
          </p:nvSpPr>
          <p:spPr bwMode="auto">
            <a:xfrm>
              <a:off x="2508" y="2416"/>
              <a:ext cx="8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1" name="Rectangle 308"/>
            <p:cNvSpPr>
              <a:spLocks noChangeArrowheads="1"/>
            </p:cNvSpPr>
            <p:nvPr/>
          </p:nvSpPr>
          <p:spPr bwMode="auto">
            <a:xfrm>
              <a:off x="2764" y="2416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2" name="Rectangle 309"/>
            <p:cNvSpPr>
              <a:spLocks noChangeArrowheads="1"/>
            </p:cNvSpPr>
            <p:nvPr/>
          </p:nvSpPr>
          <p:spPr bwMode="auto">
            <a:xfrm>
              <a:off x="2767" y="2544"/>
              <a:ext cx="266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3" name="Rectangle 310"/>
            <p:cNvSpPr>
              <a:spLocks noChangeArrowheads="1"/>
            </p:cNvSpPr>
            <p:nvPr/>
          </p:nvSpPr>
          <p:spPr bwMode="auto">
            <a:xfrm>
              <a:off x="3024" y="2416"/>
              <a:ext cx="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4" name="Rectangle 311"/>
            <p:cNvSpPr>
              <a:spLocks noChangeArrowheads="1"/>
            </p:cNvSpPr>
            <p:nvPr/>
          </p:nvSpPr>
          <p:spPr bwMode="auto">
            <a:xfrm>
              <a:off x="2852" y="2416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5" name="Rectangle 312"/>
            <p:cNvSpPr>
              <a:spLocks noChangeArrowheads="1"/>
            </p:cNvSpPr>
            <p:nvPr/>
          </p:nvSpPr>
          <p:spPr bwMode="auto">
            <a:xfrm>
              <a:off x="2855" y="2544"/>
              <a:ext cx="265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" name="Rectangle 313"/>
            <p:cNvSpPr>
              <a:spLocks noChangeArrowheads="1"/>
            </p:cNvSpPr>
            <p:nvPr/>
          </p:nvSpPr>
          <p:spPr bwMode="auto">
            <a:xfrm>
              <a:off x="3111" y="2416"/>
              <a:ext cx="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7" name="Rectangle 314"/>
            <p:cNvSpPr>
              <a:spLocks noChangeArrowheads="1"/>
            </p:cNvSpPr>
            <p:nvPr/>
          </p:nvSpPr>
          <p:spPr bwMode="auto">
            <a:xfrm>
              <a:off x="2228" y="2523"/>
              <a:ext cx="131" cy="12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8" name="Rectangle 315"/>
            <p:cNvSpPr>
              <a:spLocks noChangeArrowheads="1"/>
            </p:cNvSpPr>
            <p:nvPr/>
          </p:nvSpPr>
          <p:spPr bwMode="auto">
            <a:xfrm>
              <a:off x="2228" y="2521"/>
              <a:ext cx="139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9" name="Rectangle 316"/>
            <p:cNvSpPr>
              <a:spLocks noChangeArrowheads="1"/>
            </p:cNvSpPr>
            <p:nvPr/>
          </p:nvSpPr>
          <p:spPr bwMode="auto">
            <a:xfrm>
              <a:off x="2359" y="2523"/>
              <a:ext cx="8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0" name="Rectangle 317"/>
            <p:cNvSpPr>
              <a:spLocks noChangeArrowheads="1"/>
            </p:cNvSpPr>
            <p:nvPr/>
          </p:nvSpPr>
          <p:spPr bwMode="auto">
            <a:xfrm>
              <a:off x="2225" y="2652"/>
              <a:ext cx="13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1" name="Rectangle 318"/>
            <p:cNvSpPr>
              <a:spLocks noChangeArrowheads="1"/>
            </p:cNvSpPr>
            <p:nvPr/>
          </p:nvSpPr>
          <p:spPr bwMode="auto">
            <a:xfrm>
              <a:off x="2225" y="2521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2" name="Rectangle 319"/>
            <p:cNvSpPr>
              <a:spLocks noChangeArrowheads="1"/>
            </p:cNvSpPr>
            <p:nvPr/>
          </p:nvSpPr>
          <p:spPr bwMode="auto">
            <a:xfrm>
              <a:off x="2747" y="2523"/>
              <a:ext cx="128" cy="12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3" name="Rectangle 320"/>
            <p:cNvSpPr>
              <a:spLocks noChangeArrowheads="1"/>
            </p:cNvSpPr>
            <p:nvPr/>
          </p:nvSpPr>
          <p:spPr bwMode="auto">
            <a:xfrm>
              <a:off x="2747" y="2521"/>
              <a:ext cx="137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4" name="Rectangle 321"/>
            <p:cNvSpPr>
              <a:spLocks noChangeArrowheads="1"/>
            </p:cNvSpPr>
            <p:nvPr/>
          </p:nvSpPr>
          <p:spPr bwMode="auto">
            <a:xfrm>
              <a:off x="2875" y="2523"/>
              <a:ext cx="9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5" name="Rectangle 322"/>
            <p:cNvSpPr>
              <a:spLocks noChangeArrowheads="1"/>
            </p:cNvSpPr>
            <p:nvPr/>
          </p:nvSpPr>
          <p:spPr bwMode="auto">
            <a:xfrm>
              <a:off x="2744" y="2652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6" name="Rectangle 323"/>
            <p:cNvSpPr>
              <a:spLocks noChangeArrowheads="1"/>
            </p:cNvSpPr>
            <p:nvPr/>
          </p:nvSpPr>
          <p:spPr bwMode="auto">
            <a:xfrm>
              <a:off x="2744" y="2521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7" name="Rectangle 324"/>
            <p:cNvSpPr>
              <a:spLocks noChangeArrowheads="1"/>
            </p:cNvSpPr>
            <p:nvPr/>
          </p:nvSpPr>
          <p:spPr bwMode="auto">
            <a:xfrm>
              <a:off x="2487" y="2523"/>
              <a:ext cx="128" cy="12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8" name="Rectangle 325"/>
            <p:cNvSpPr>
              <a:spLocks noChangeArrowheads="1"/>
            </p:cNvSpPr>
            <p:nvPr/>
          </p:nvSpPr>
          <p:spPr bwMode="auto">
            <a:xfrm>
              <a:off x="2487" y="2521"/>
              <a:ext cx="138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9" name="Rectangle 326"/>
            <p:cNvSpPr>
              <a:spLocks noChangeArrowheads="1"/>
            </p:cNvSpPr>
            <p:nvPr/>
          </p:nvSpPr>
          <p:spPr bwMode="auto">
            <a:xfrm>
              <a:off x="2615" y="2523"/>
              <a:ext cx="10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0" name="Rectangle 327"/>
            <p:cNvSpPr>
              <a:spLocks noChangeArrowheads="1"/>
            </p:cNvSpPr>
            <p:nvPr/>
          </p:nvSpPr>
          <p:spPr bwMode="auto">
            <a:xfrm>
              <a:off x="2484" y="2652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1" name="Rectangle 328"/>
            <p:cNvSpPr>
              <a:spLocks noChangeArrowheads="1"/>
            </p:cNvSpPr>
            <p:nvPr/>
          </p:nvSpPr>
          <p:spPr bwMode="auto">
            <a:xfrm>
              <a:off x="2484" y="2521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2" name="Rectangle 329"/>
            <p:cNvSpPr>
              <a:spLocks noChangeArrowheads="1"/>
            </p:cNvSpPr>
            <p:nvPr/>
          </p:nvSpPr>
          <p:spPr bwMode="auto">
            <a:xfrm>
              <a:off x="3004" y="2523"/>
              <a:ext cx="131" cy="12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3" name="Rectangle 330"/>
            <p:cNvSpPr>
              <a:spLocks noChangeArrowheads="1"/>
            </p:cNvSpPr>
            <p:nvPr/>
          </p:nvSpPr>
          <p:spPr bwMode="auto">
            <a:xfrm>
              <a:off x="3004" y="2521"/>
              <a:ext cx="139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4" name="Rectangle 331"/>
            <p:cNvSpPr>
              <a:spLocks noChangeArrowheads="1"/>
            </p:cNvSpPr>
            <p:nvPr/>
          </p:nvSpPr>
          <p:spPr bwMode="auto">
            <a:xfrm>
              <a:off x="3135" y="2523"/>
              <a:ext cx="8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5" name="Rectangle 332"/>
            <p:cNvSpPr>
              <a:spLocks noChangeArrowheads="1"/>
            </p:cNvSpPr>
            <p:nvPr/>
          </p:nvSpPr>
          <p:spPr bwMode="auto">
            <a:xfrm>
              <a:off x="3001" y="2652"/>
              <a:ext cx="13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6" name="Rectangle 333"/>
            <p:cNvSpPr>
              <a:spLocks noChangeArrowheads="1"/>
            </p:cNvSpPr>
            <p:nvPr/>
          </p:nvSpPr>
          <p:spPr bwMode="auto">
            <a:xfrm>
              <a:off x="3001" y="2521"/>
              <a:ext cx="8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7" name="Rectangle 334"/>
            <p:cNvSpPr>
              <a:spLocks noChangeArrowheads="1"/>
            </p:cNvSpPr>
            <p:nvPr/>
          </p:nvSpPr>
          <p:spPr bwMode="auto">
            <a:xfrm>
              <a:off x="2467" y="2226"/>
              <a:ext cx="181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8" name="Rectangle 335"/>
            <p:cNvSpPr>
              <a:spLocks noChangeArrowheads="1"/>
            </p:cNvSpPr>
            <p:nvPr/>
          </p:nvSpPr>
          <p:spPr bwMode="auto">
            <a:xfrm>
              <a:off x="2630" y="2235"/>
              <a:ext cx="18" cy="18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9" name="Rectangle 336"/>
            <p:cNvSpPr>
              <a:spLocks noChangeArrowheads="1"/>
            </p:cNvSpPr>
            <p:nvPr/>
          </p:nvSpPr>
          <p:spPr bwMode="auto">
            <a:xfrm>
              <a:off x="2458" y="2398"/>
              <a:ext cx="181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30" name="Rectangle 337"/>
            <p:cNvSpPr>
              <a:spLocks noChangeArrowheads="1"/>
            </p:cNvSpPr>
            <p:nvPr/>
          </p:nvSpPr>
          <p:spPr bwMode="auto">
            <a:xfrm>
              <a:off x="2458" y="2226"/>
              <a:ext cx="18" cy="18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31" name="Rectangle 338"/>
            <p:cNvSpPr>
              <a:spLocks noChangeArrowheads="1"/>
            </p:cNvSpPr>
            <p:nvPr/>
          </p:nvSpPr>
          <p:spPr bwMode="auto">
            <a:xfrm>
              <a:off x="3171" y="2291"/>
              <a:ext cx="2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32" name="Rectangle 339"/>
            <p:cNvSpPr>
              <a:spLocks noChangeArrowheads="1"/>
            </p:cNvSpPr>
            <p:nvPr/>
          </p:nvSpPr>
          <p:spPr bwMode="auto">
            <a:xfrm>
              <a:off x="3155" y="2275"/>
              <a:ext cx="173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33" name="Rectangle 340"/>
            <p:cNvSpPr>
              <a:spLocks noChangeArrowheads="1"/>
            </p:cNvSpPr>
            <p:nvPr/>
          </p:nvSpPr>
          <p:spPr bwMode="auto">
            <a:xfrm>
              <a:off x="3171" y="2376"/>
              <a:ext cx="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34" name="Rectangle 341"/>
            <p:cNvSpPr>
              <a:spLocks noChangeArrowheads="1"/>
            </p:cNvSpPr>
            <p:nvPr/>
          </p:nvSpPr>
          <p:spPr bwMode="auto">
            <a:xfrm>
              <a:off x="3155" y="2360"/>
              <a:ext cx="17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35" name="Rectangle 342"/>
            <p:cNvSpPr>
              <a:spLocks noChangeArrowheads="1"/>
            </p:cNvSpPr>
            <p:nvPr/>
          </p:nvSpPr>
          <p:spPr bwMode="auto">
            <a:xfrm>
              <a:off x="2983" y="2226"/>
              <a:ext cx="181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36" name="Rectangle 343"/>
            <p:cNvSpPr>
              <a:spLocks noChangeArrowheads="1"/>
            </p:cNvSpPr>
            <p:nvPr/>
          </p:nvSpPr>
          <p:spPr bwMode="auto">
            <a:xfrm>
              <a:off x="3147" y="2235"/>
              <a:ext cx="17" cy="18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37" name="Rectangle 344"/>
            <p:cNvSpPr>
              <a:spLocks noChangeArrowheads="1"/>
            </p:cNvSpPr>
            <p:nvPr/>
          </p:nvSpPr>
          <p:spPr bwMode="auto">
            <a:xfrm>
              <a:off x="2975" y="2398"/>
              <a:ext cx="180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38" name="Rectangle 345"/>
            <p:cNvSpPr>
              <a:spLocks noChangeArrowheads="1"/>
            </p:cNvSpPr>
            <p:nvPr/>
          </p:nvSpPr>
          <p:spPr bwMode="auto">
            <a:xfrm>
              <a:off x="2975" y="2226"/>
              <a:ext cx="17" cy="18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39" name="Rectangle 346"/>
            <p:cNvSpPr>
              <a:spLocks noChangeArrowheads="1"/>
            </p:cNvSpPr>
            <p:nvPr/>
          </p:nvSpPr>
          <p:spPr bwMode="auto">
            <a:xfrm>
              <a:off x="2228" y="1987"/>
              <a:ext cx="131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40" name="Rectangle 347"/>
            <p:cNvSpPr>
              <a:spLocks noChangeArrowheads="1"/>
            </p:cNvSpPr>
            <p:nvPr/>
          </p:nvSpPr>
          <p:spPr bwMode="auto">
            <a:xfrm>
              <a:off x="2228" y="1984"/>
              <a:ext cx="139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41" name="Rectangle 348"/>
            <p:cNvSpPr>
              <a:spLocks noChangeArrowheads="1"/>
            </p:cNvSpPr>
            <p:nvPr/>
          </p:nvSpPr>
          <p:spPr bwMode="auto">
            <a:xfrm>
              <a:off x="2359" y="1987"/>
              <a:ext cx="8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42" name="Rectangle 349"/>
            <p:cNvSpPr>
              <a:spLocks noChangeArrowheads="1"/>
            </p:cNvSpPr>
            <p:nvPr/>
          </p:nvSpPr>
          <p:spPr bwMode="auto">
            <a:xfrm>
              <a:off x="2225" y="2115"/>
              <a:ext cx="13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43" name="Rectangle 350"/>
            <p:cNvSpPr>
              <a:spLocks noChangeArrowheads="1"/>
            </p:cNvSpPr>
            <p:nvPr/>
          </p:nvSpPr>
          <p:spPr bwMode="auto">
            <a:xfrm>
              <a:off x="2225" y="1984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44" name="Rectangle 351"/>
            <p:cNvSpPr>
              <a:spLocks noChangeArrowheads="1"/>
            </p:cNvSpPr>
            <p:nvPr/>
          </p:nvSpPr>
          <p:spPr bwMode="auto">
            <a:xfrm>
              <a:off x="2747" y="1987"/>
              <a:ext cx="128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45" name="Rectangle 352"/>
            <p:cNvSpPr>
              <a:spLocks noChangeArrowheads="1"/>
            </p:cNvSpPr>
            <p:nvPr/>
          </p:nvSpPr>
          <p:spPr bwMode="auto">
            <a:xfrm>
              <a:off x="2747" y="1984"/>
              <a:ext cx="13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46" name="Rectangle 353"/>
            <p:cNvSpPr>
              <a:spLocks noChangeArrowheads="1"/>
            </p:cNvSpPr>
            <p:nvPr/>
          </p:nvSpPr>
          <p:spPr bwMode="auto">
            <a:xfrm>
              <a:off x="2875" y="1987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47" name="Rectangle 354"/>
            <p:cNvSpPr>
              <a:spLocks noChangeArrowheads="1"/>
            </p:cNvSpPr>
            <p:nvPr/>
          </p:nvSpPr>
          <p:spPr bwMode="auto">
            <a:xfrm>
              <a:off x="2744" y="2115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48" name="Rectangle 355"/>
            <p:cNvSpPr>
              <a:spLocks noChangeArrowheads="1"/>
            </p:cNvSpPr>
            <p:nvPr/>
          </p:nvSpPr>
          <p:spPr bwMode="auto">
            <a:xfrm>
              <a:off x="2744" y="1984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49" name="Rectangle 356"/>
            <p:cNvSpPr>
              <a:spLocks noChangeArrowheads="1"/>
            </p:cNvSpPr>
            <p:nvPr/>
          </p:nvSpPr>
          <p:spPr bwMode="auto">
            <a:xfrm>
              <a:off x="2487" y="1987"/>
              <a:ext cx="128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50" name="Rectangle 357"/>
            <p:cNvSpPr>
              <a:spLocks noChangeArrowheads="1"/>
            </p:cNvSpPr>
            <p:nvPr/>
          </p:nvSpPr>
          <p:spPr bwMode="auto">
            <a:xfrm>
              <a:off x="2487" y="1984"/>
              <a:ext cx="13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51" name="Rectangle 358"/>
            <p:cNvSpPr>
              <a:spLocks noChangeArrowheads="1"/>
            </p:cNvSpPr>
            <p:nvPr/>
          </p:nvSpPr>
          <p:spPr bwMode="auto">
            <a:xfrm>
              <a:off x="2615" y="1987"/>
              <a:ext cx="10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52" name="Rectangle 359"/>
            <p:cNvSpPr>
              <a:spLocks noChangeArrowheads="1"/>
            </p:cNvSpPr>
            <p:nvPr/>
          </p:nvSpPr>
          <p:spPr bwMode="auto">
            <a:xfrm>
              <a:off x="2484" y="2115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53" name="Rectangle 360"/>
            <p:cNvSpPr>
              <a:spLocks noChangeArrowheads="1"/>
            </p:cNvSpPr>
            <p:nvPr/>
          </p:nvSpPr>
          <p:spPr bwMode="auto">
            <a:xfrm>
              <a:off x="2484" y="1984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54" name="Rectangle 361"/>
            <p:cNvSpPr>
              <a:spLocks noChangeArrowheads="1"/>
            </p:cNvSpPr>
            <p:nvPr/>
          </p:nvSpPr>
          <p:spPr bwMode="auto">
            <a:xfrm>
              <a:off x="3153" y="2108"/>
              <a:ext cx="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55" name="Rectangle 362"/>
            <p:cNvSpPr>
              <a:spLocks noChangeArrowheads="1"/>
            </p:cNvSpPr>
            <p:nvPr/>
          </p:nvSpPr>
          <p:spPr bwMode="auto">
            <a:xfrm>
              <a:off x="3138" y="2092"/>
              <a:ext cx="190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56" name="Rectangle 363"/>
            <p:cNvSpPr>
              <a:spLocks noChangeArrowheads="1"/>
            </p:cNvSpPr>
            <p:nvPr/>
          </p:nvSpPr>
          <p:spPr bwMode="auto">
            <a:xfrm>
              <a:off x="3004" y="1987"/>
              <a:ext cx="131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57" name="Rectangle 364"/>
            <p:cNvSpPr>
              <a:spLocks noChangeArrowheads="1"/>
            </p:cNvSpPr>
            <p:nvPr/>
          </p:nvSpPr>
          <p:spPr bwMode="auto">
            <a:xfrm>
              <a:off x="3004" y="1984"/>
              <a:ext cx="139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58" name="Rectangle 365"/>
            <p:cNvSpPr>
              <a:spLocks noChangeArrowheads="1"/>
            </p:cNvSpPr>
            <p:nvPr/>
          </p:nvSpPr>
          <p:spPr bwMode="auto">
            <a:xfrm>
              <a:off x="3135" y="1987"/>
              <a:ext cx="8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59" name="Rectangle 366"/>
            <p:cNvSpPr>
              <a:spLocks noChangeArrowheads="1"/>
            </p:cNvSpPr>
            <p:nvPr/>
          </p:nvSpPr>
          <p:spPr bwMode="auto">
            <a:xfrm>
              <a:off x="3001" y="2115"/>
              <a:ext cx="13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60" name="Rectangle 367"/>
            <p:cNvSpPr>
              <a:spLocks noChangeArrowheads="1"/>
            </p:cNvSpPr>
            <p:nvPr/>
          </p:nvSpPr>
          <p:spPr bwMode="auto">
            <a:xfrm>
              <a:off x="3001" y="1984"/>
              <a:ext cx="8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61" name="Freeform 368"/>
            <p:cNvSpPr>
              <a:spLocks/>
            </p:cNvSpPr>
            <p:nvPr/>
          </p:nvSpPr>
          <p:spPr bwMode="auto">
            <a:xfrm>
              <a:off x="2030" y="3019"/>
              <a:ext cx="14" cy="15"/>
            </a:xfrm>
            <a:custGeom>
              <a:avLst/>
              <a:gdLst>
                <a:gd name="T0" fmla="*/ 2 w 29"/>
                <a:gd name="T1" fmla="*/ 0 h 30"/>
                <a:gd name="T2" fmla="*/ 1 w 29"/>
                <a:gd name="T3" fmla="*/ 2 h 30"/>
                <a:gd name="T4" fmla="*/ 0 w 29"/>
                <a:gd name="T5" fmla="*/ 5 h 30"/>
                <a:gd name="T6" fmla="*/ 1 w 29"/>
                <a:gd name="T7" fmla="*/ 7 h 30"/>
                <a:gd name="T8" fmla="*/ 2 w 29"/>
                <a:gd name="T9" fmla="*/ 8 h 30"/>
                <a:gd name="T10" fmla="*/ 5 w 29"/>
                <a:gd name="T11" fmla="*/ 7 h 30"/>
                <a:gd name="T12" fmla="*/ 7 w 29"/>
                <a:gd name="T13" fmla="*/ 5 h 30"/>
                <a:gd name="T14" fmla="*/ 5 w 29"/>
                <a:gd name="T15" fmla="*/ 2 h 30"/>
                <a:gd name="T16" fmla="*/ 2 w 29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0"/>
                <a:gd name="T29" fmla="*/ 29 w 29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0">
                  <a:moveTo>
                    <a:pt x="11" y="0"/>
                  </a:moveTo>
                  <a:lnTo>
                    <a:pt x="5" y="6"/>
                  </a:lnTo>
                  <a:lnTo>
                    <a:pt x="0" y="19"/>
                  </a:lnTo>
                  <a:lnTo>
                    <a:pt x="5" y="25"/>
                  </a:lnTo>
                  <a:lnTo>
                    <a:pt x="11" y="30"/>
                  </a:lnTo>
                  <a:lnTo>
                    <a:pt x="23" y="25"/>
                  </a:lnTo>
                  <a:lnTo>
                    <a:pt x="29" y="19"/>
                  </a:lnTo>
                  <a:lnTo>
                    <a:pt x="2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62" name="Freeform 369"/>
            <p:cNvSpPr>
              <a:spLocks/>
            </p:cNvSpPr>
            <p:nvPr/>
          </p:nvSpPr>
          <p:spPr bwMode="auto">
            <a:xfrm>
              <a:off x="2027" y="3014"/>
              <a:ext cx="23" cy="23"/>
            </a:xfrm>
            <a:custGeom>
              <a:avLst/>
              <a:gdLst>
                <a:gd name="T0" fmla="*/ 6 w 46"/>
                <a:gd name="T1" fmla="*/ 4 h 47"/>
                <a:gd name="T2" fmla="*/ 5 w 46"/>
                <a:gd name="T3" fmla="*/ 6 h 47"/>
                <a:gd name="T4" fmla="*/ 6 w 46"/>
                <a:gd name="T5" fmla="*/ 4 h 47"/>
                <a:gd name="T6" fmla="*/ 6 w 46"/>
                <a:gd name="T7" fmla="*/ 4 h 47"/>
                <a:gd name="T8" fmla="*/ 5 w 46"/>
                <a:gd name="T9" fmla="*/ 7 h 47"/>
                <a:gd name="T10" fmla="*/ 3 w 46"/>
                <a:gd name="T11" fmla="*/ 6 h 47"/>
                <a:gd name="T12" fmla="*/ 3 w 46"/>
                <a:gd name="T13" fmla="*/ 6 h 47"/>
                <a:gd name="T14" fmla="*/ 5 w 46"/>
                <a:gd name="T15" fmla="*/ 7 h 47"/>
                <a:gd name="T16" fmla="*/ 5 w 46"/>
                <a:gd name="T17" fmla="*/ 7 h 47"/>
                <a:gd name="T18" fmla="*/ 5 w 46"/>
                <a:gd name="T19" fmla="*/ 7 h 47"/>
                <a:gd name="T20" fmla="*/ 6 w 46"/>
                <a:gd name="T21" fmla="*/ 9 h 47"/>
                <a:gd name="T22" fmla="*/ 5 w 46"/>
                <a:gd name="T23" fmla="*/ 7 h 47"/>
                <a:gd name="T24" fmla="*/ 5 w 46"/>
                <a:gd name="T25" fmla="*/ 7 h 47"/>
                <a:gd name="T26" fmla="*/ 7 w 46"/>
                <a:gd name="T27" fmla="*/ 6 h 47"/>
                <a:gd name="T28" fmla="*/ 6 w 46"/>
                <a:gd name="T29" fmla="*/ 7 h 47"/>
                <a:gd name="T30" fmla="*/ 6 w 46"/>
                <a:gd name="T31" fmla="*/ 7 h 47"/>
                <a:gd name="T32" fmla="*/ 7 w 46"/>
                <a:gd name="T33" fmla="*/ 6 h 47"/>
                <a:gd name="T34" fmla="*/ 7 w 46"/>
                <a:gd name="T35" fmla="*/ 7 h 47"/>
                <a:gd name="T36" fmla="*/ 7 w 46"/>
                <a:gd name="T37" fmla="*/ 7 h 47"/>
                <a:gd name="T38" fmla="*/ 6 w 46"/>
                <a:gd name="T39" fmla="*/ 4 h 47"/>
                <a:gd name="T40" fmla="*/ 7 w 46"/>
                <a:gd name="T41" fmla="*/ 6 h 47"/>
                <a:gd name="T42" fmla="*/ 7 w 46"/>
                <a:gd name="T43" fmla="*/ 6 h 47"/>
                <a:gd name="T44" fmla="*/ 5 w 46"/>
                <a:gd name="T45" fmla="*/ 4 h 47"/>
                <a:gd name="T46" fmla="*/ 5 w 46"/>
                <a:gd name="T47" fmla="*/ 4 h 47"/>
                <a:gd name="T48" fmla="*/ 6 w 46"/>
                <a:gd name="T49" fmla="*/ 0 h 47"/>
                <a:gd name="T50" fmla="*/ 6 w 46"/>
                <a:gd name="T51" fmla="*/ 0 h 47"/>
                <a:gd name="T52" fmla="*/ 9 w 46"/>
                <a:gd name="T53" fmla="*/ 1 h 47"/>
                <a:gd name="T54" fmla="*/ 9 w 46"/>
                <a:gd name="T55" fmla="*/ 1 h 47"/>
                <a:gd name="T56" fmla="*/ 10 w 46"/>
                <a:gd name="T57" fmla="*/ 2 h 47"/>
                <a:gd name="T58" fmla="*/ 12 w 46"/>
                <a:gd name="T59" fmla="*/ 6 h 47"/>
                <a:gd name="T60" fmla="*/ 12 w 46"/>
                <a:gd name="T61" fmla="*/ 6 h 47"/>
                <a:gd name="T62" fmla="*/ 10 w 46"/>
                <a:gd name="T63" fmla="*/ 9 h 47"/>
                <a:gd name="T64" fmla="*/ 9 w 46"/>
                <a:gd name="T65" fmla="*/ 10 h 47"/>
                <a:gd name="T66" fmla="*/ 9 w 46"/>
                <a:gd name="T67" fmla="*/ 10 h 47"/>
                <a:gd name="T68" fmla="*/ 9 w 46"/>
                <a:gd name="T69" fmla="*/ 10 h 47"/>
                <a:gd name="T70" fmla="*/ 6 w 46"/>
                <a:gd name="T71" fmla="*/ 11 h 47"/>
                <a:gd name="T72" fmla="*/ 6 w 46"/>
                <a:gd name="T73" fmla="*/ 11 h 47"/>
                <a:gd name="T74" fmla="*/ 3 w 46"/>
                <a:gd name="T75" fmla="*/ 11 h 47"/>
                <a:gd name="T76" fmla="*/ 1 w 46"/>
                <a:gd name="T77" fmla="*/ 10 h 47"/>
                <a:gd name="T78" fmla="*/ 1 w 46"/>
                <a:gd name="T79" fmla="*/ 10 h 47"/>
                <a:gd name="T80" fmla="*/ 1 w 46"/>
                <a:gd name="T81" fmla="*/ 10 h 47"/>
                <a:gd name="T82" fmla="*/ 0 w 46"/>
                <a:gd name="T83" fmla="*/ 9 h 47"/>
                <a:gd name="T84" fmla="*/ 0 w 46"/>
                <a:gd name="T85" fmla="*/ 9 h 47"/>
                <a:gd name="T86" fmla="*/ 0 w 46"/>
                <a:gd name="T87" fmla="*/ 6 h 47"/>
                <a:gd name="T88" fmla="*/ 1 w 46"/>
                <a:gd name="T89" fmla="*/ 2 h 47"/>
                <a:gd name="T90" fmla="*/ 1 w 46"/>
                <a:gd name="T91" fmla="*/ 2 h 47"/>
                <a:gd name="T92" fmla="*/ 1 w 46"/>
                <a:gd name="T93" fmla="*/ 2 h 47"/>
                <a:gd name="T94" fmla="*/ 3 w 46"/>
                <a:gd name="T95" fmla="*/ 1 h 47"/>
                <a:gd name="T96" fmla="*/ 6 w 46"/>
                <a:gd name="T97" fmla="*/ 4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47"/>
                <a:gd name="T149" fmla="*/ 46 w 46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47">
                  <a:moveTo>
                    <a:pt x="23" y="17"/>
                  </a:moveTo>
                  <a:lnTo>
                    <a:pt x="17" y="24"/>
                  </a:lnTo>
                  <a:lnTo>
                    <a:pt x="23" y="17"/>
                  </a:lnTo>
                  <a:lnTo>
                    <a:pt x="17" y="30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29" y="24"/>
                  </a:lnTo>
                  <a:lnTo>
                    <a:pt x="23" y="30"/>
                  </a:lnTo>
                  <a:lnTo>
                    <a:pt x="29" y="24"/>
                  </a:lnTo>
                  <a:lnTo>
                    <a:pt x="29" y="30"/>
                  </a:lnTo>
                  <a:lnTo>
                    <a:pt x="23" y="17"/>
                  </a:lnTo>
                  <a:lnTo>
                    <a:pt x="29" y="24"/>
                  </a:lnTo>
                  <a:lnTo>
                    <a:pt x="17" y="17"/>
                  </a:lnTo>
                  <a:lnTo>
                    <a:pt x="23" y="0"/>
                  </a:lnTo>
                  <a:lnTo>
                    <a:pt x="35" y="7"/>
                  </a:lnTo>
                  <a:lnTo>
                    <a:pt x="40" y="11"/>
                  </a:lnTo>
                  <a:lnTo>
                    <a:pt x="46" y="24"/>
                  </a:lnTo>
                  <a:lnTo>
                    <a:pt x="40" y="36"/>
                  </a:lnTo>
                  <a:lnTo>
                    <a:pt x="35" y="41"/>
                  </a:lnTo>
                  <a:lnTo>
                    <a:pt x="23" y="47"/>
                  </a:lnTo>
                  <a:lnTo>
                    <a:pt x="11" y="47"/>
                  </a:lnTo>
                  <a:lnTo>
                    <a:pt x="6" y="41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6" y="11"/>
                  </a:lnTo>
                  <a:lnTo>
                    <a:pt x="11" y="7"/>
                  </a:lnTo>
                  <a:lnTo>
                    <a:pt x="23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63" name="Freeform 370"/>
            <p:cNvSpPr>
              <a:spLocks/>
            </p:cNvSpPr>
            <p:nvPr/>
          </p:nvSpPr>
          <p:spPr bwMode="auto">
            <a:xfrm>
              <a:off x="2032" y="3014"/>
              <a:ext cx="6" cy="8"/>
            </a:xfrm>
            <a:custGeom>
              <a:avLst/>
              <a:gdLst>
                <a:gd name="T0" fmla="*/ 2 w 12"/>
                <a:gd name="T1" fmla="*/ 4 h 17"/>
                <a:gd name="T2" fmla="*/ 2 w 12"/>
                <a:gd name="T3" fmla="*/ 4 h 17"/>
                <a:gd name="T4" fmla="*/ 3 w 12"/>
                <a:gd name="T5" fmla="*/ 4 h 17"/>
                <a:gd name="T6" fmla="*/ 0 w 12"/>
                <a:gd name="T7" fmla="*/ 1 h 17"/>
                <a:gd name="T8" fmla="*/ 3 w 12"/>
                <a:gd name="T9" fmla="*/ 0 h 17"/>
                <a:gd name="T10" fmla="*/ 3 w 12"/>
                <a:gd name="T11" fmla="*/ 0 h 17"/>
                <a:gd name="T12" fmla="*/ 2 w 12"/>
                <a:gd name="T13" fmla="*/ 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7"/>
                <a:gd name="T23" fmla="*/ 12 w 1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7">
                  <a:moveTo>
                    <a:pt x="6" y="17"/>
                  </a:moveTo>
                  <a:lnTo>
                    <a:pt x="6" y="17"/>
                  </a:lnTo>
                  <a:lnTo>
                    <a:pt x="12" y="17"/>
                  </a:lnTo>
                  <a:lnTo>
                    <a:pt x="0" y="7"/>
                  </a:lnTo>
                  <a:lnTo>
                    <a:pt x="12" y="0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64" name="Freeform 371"/>
            <p:cNvSpPr>
              <a:spLocks/>
            </p:cNvSpPr>
            <p:nvPr/>
          </p:nvSpPr>
          <p:spPr bwMode="auto">
            <a:xfrm>
              <a:off x="2030" y="2961"/>
              <a:ext cx="14" cy="14"/>
            </a:xfrm>
            <a:custGeom>
              <a:avLst/>
              <a:gdLst>
                <a:gd name="T0" fmla="*/ 2 w 29"/>
                <a:gd name="T1" fmla="*/ 0 h 29"/>
                <a:gd name="T2" fmla="*/ 1 w 29"/>
                <a:gd name="T3" fmla="*/ 1 h 29"/>
                <a:gd name="T4" fmla="*/ 0 w 29"/>
                <a:gd name="T5" fmla="*/ 4 h 29"/>
                <a:gd name="T6" fmla="*/ 1 w 29"/>
                <a:gd name="T7" fmla="*/ 6 h 29"/>
                <a:gd name="T8" fmla="*/ 2 w 29"/>
                <a:gd name="T9" fmla="*/ 7 h 29"/>
                <a:gd name="T10" fmla="*/ 5 w 29"/>
                <a:gd name="T11" fmla="*/ 6 h 29"/>
                <a:gd name="T12" fmla="*/ 7 w 29"/>
                <a:gd name="T13" fmla="*/ 4 h 29"/>
                <a:gd name="T14" fmla="*/ 5 w 29"/>
                <a:gd name="T15" fmla="*/ 1 h 29"/>
                <a:gd name="T16" fmla="*/ 2 w 29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9"/>
                <a:gd name="T29" fmla="*/ 29 w 2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9">
                  <a:moveTo>
                    <a:pt x="11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5" y="24"/>
                  </a:lnTo>
                  <a:lnTo>
                    <a:pt x="11" y="29"/>
                  </a:lnTo>
                  <a:lnTo>
                    <a:pt x="23" y="24"/>
                  </a:lnTo>
                  <a:lnTo>
                    <a:pt x="29" y="18"/>
                  </a:lnTo>
                  <a:lnTo>
                    <a:pt x="2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65" name="Freeform 372"/>
            <p:cNvSpPr>
              <a:spLocks/>
            </p:cNvSpPr>
            <p:nvPr/>
          </p:nvSpPr>
          <p:spPr bwMode="auto">
            <a:xfrm>
              <a:off x="2027" y="2955"/>
              <a:ext cx="23" cy="23"/>
            </a:xfrm>
            <a:custGeom>
              <a:avLst/>
              <a:gdLst>
                <a:gd name="T0" fmla="*/ 6 w 46"/>
                <a:gd name="T1" fmla="*/ 5 h 46"/>
                <a:gd name="T2" fmla="*/ 5 w 46"/>
                <a:gd name="T3" fmla="*/ 6 h 46"/>
                <a:gd name="T4" fmla="*/ 6 w 46"/>
                <a:gd name="T5" fmla="*/ 5 h 46"/>
                <a:gd name="T6" fmla="*/ 6 w 46"/>
                <a:gd name="T7" fmla="*/ 5 h 46"/>
                <a:gd name="T8" fmla="*/ 5 w 46"/>
                <a:gd name="T9" fmla="*/ 7 h 46"/>
                <a:gd name="T10" fmla="*/ 3 w 46"/>
                <a:gd name="T11" fmla="*/ 6 h 46"/>
                <a:gd name="T12" fmla="*/ 3 w 46"/>
                <a:gd name="T13" fmla="*/ 6 h 46"/>
                <a:gd name="T14" fmla="*/ 5 w 46"/>
                <a:gd name="T15" fmla="*/ 7 h 46"/>
                <a:gd name="T16" fmla="*/ 5 w 46"/>
                <a:gd name="T17" fmla="*/ 7 h 46"/>
                <a:gd name="T18" fmla="*/ 5 w 46"/>
                <a:gd name="T19" fmla="*/ 7 h 46"/>
                <a:gd name="T20" fmla="*/ 6 w 46"/>
                <a:gd name="T21" fmla="*/ 9 h 46"/>
                <a:gd name="T22" fmla="*/ 5 w 46"/>
                <a:gd name="T23" fmla="*/ 7 h 46"/>
                <a:gd name="T24" fmla="*/ 5 w 46"/>
                <a:gd name="T25" fmla="*/ 7 h 46"/>
                <a:gd name="T26" fmla="*/ 7 w 46"/>
                <a:gd name="T27" fmla="*/ 6 h 46"/>
                <a:gd name="T28" fmla="*/ 6 w 46"/>
                <a:gd name="T29" fmla="*/ 7 h 46"/>
                <a:gd name="T30" fmla="*/ 6 w 46"/>
                <a:gd name="T31" fmla="*/ 7 h 46"/>
                <a:gd name="T32" fmla="*/ 7 w 46"/>
                <a:gd name="T33" fmla="*/ 6 h 46"/>
                <a:gd name="T34" fmla="*/ 7 w 46"/>
                <a:gd name="T35" fmla="*/ 7 h 46"/>
                <a:gd name="T36" fmla="*/ 7 w 46"/>
                <a:gd name="T37" fmla="*/ 7 h 46"/>
                <a:gd name="T38" fmla="*/ 6 w 46"/>
                <a:gd name="T39" fmla="*/ 5 h 46"/>
                <a:gd name="T40" fmla="*/ 7 w 46"/>
                <a:gd name="T41" fmla="*/ 6 h 46"/>
                <a:gd name="T42" fmla="*/ 7 w 46"/>
                <a:gd name="T43" fmla="*/ 6 h 46"/>
                <a:gd name="T44" fmla="*/ 5 w 46"/>
                <a:gd name="T45" fmla="*/ 5 h 46"/>
                <a:gd name="T46" fmla="*/ 5 w 46"/>
                <a:gd name="T47" fmla="*/ 5 h 46"/>
                <a:gd name="T48" fmla="*/ 6 w 46"/>
                <a:gd name="T49" fmla="*/ 0 h 46"/>
                <a:gd name="T50" fmla="*/ 6 w 46"/>
                <a:gd name="T51" fmla="*/ 0 h 46"/>
                <a:gd name="T52" fmla="*/ 9 w 46"/>
                <a:gd name="T53" fmla="*/ 1 h 46"/>
                <a:gd name="T54" fmla="*/ 9 w 46"/>
                <a:gd name="T55" fmla="*/ 1 h 46"/>
                <a:gd name="T56" fmla="*/ 10 w 46"/>
                <a:gd name="T57" fmla="*/ 3 h 46"/>
                <a:gd name="T58" fmla="*/ 12 w 46"/>
                <a:gd name="T59" fmla="*/ 6 h 46"/>
                <a:gd name="T60" fmla="*/ 12 w 46"/>
                <a:gd name="T61" fmla="*/ 6 h 46"/>
                <a:gd name="T62" fmla="*/ 10 w 46"/>
                <a:gd name="T63" fmla="*/ 9 h 46"/>
                <a:gd name="T64" fmla="*/ 9 w 46"/>
                <a:gd name="T65" fmla="*/ 10 h 46"/>
                <a:gd name="T66" fmla="*/ 9 w 46"/>
                <a:gd name="T67" fmla="*/ 10 h 46"/>
                <a:gd name="T68" fmla="*/ 9 w 46"/>
                <a:gd name="T69" fmla="*/ 10 h 46"/>
                <a:gd name="T70" fmla="*/ 6 w 46"/>
                <a:gd name="T71" fmla="*/ 12 h 46"/>
                <a:gd name="T72" fmla="*/ 6 w 46"/>
                <a:gd name="T73" fmla="*/ 12 h 46"/>
                <a:gd name="T74" fmla="*/ 3 w 46"/>
                <a:gd name="T75" fmla="*/ 12 h 46"/>
                <a:gd name="T76" fmla="*/ 1 w 46"/>
                <a:gd name="T77" fmla="*/ 10 h 46"/>
                <a:gd name="T78" fmla="*/ 1 w 46"/>
                <a:gd name="T79" fmla="*/ 10 h 46"/>
                <a:gd name="T80" fmla="*/ 1 w 46"/>
                <a:gd name="T81" fmla="*/ 10 h 46"/>
                <a:gd name="T82" fmla="*/ 0 w 46"/>
                <a:gd name="T83" fmla="*/ 9 h 46"/>
                <a:gd name="T84" fmla="*/ 0 w 46"/>
                <a:gd name="T85" fmla="*/ 9 h 46"/>
                <a:gd name="T86" fmla="*/ 0 w 46"/>
                <a:gd name="T87" fmla="*/ 6 h 46"/>
                <a:gd name="T88" fmla="*/ 1 w 46"/>
                <a:gd name="T89" fmla="*/ 3 h 46"/>
                <a:gd name="T90" fmla="*/ 1 w 46"/>
                <a:gd name="T91" fmla="*/ 3 h 46"/>
                <a:gd name="T92" fmla="*/ 1 w 46"/>
                <a:gd name="T93" fmla="*/ 3 h 46"/>
                <a:gd name="T94" fmla="*/ 3 w 46"/>
                <a:gd name="T95" fmla="*/ 1 h 46"/>
                <a:gd name="T96" fmla="*/ 6 w 46"/>
                <a:gd name="T97" fmla="*/ 5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46"/>
                <a:gd name="T149" fmla="*/ 46 w 46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46">
                  <a:moveTo>
                    <a:pt x="23" y="17"/>
                  </a:moveTo>
                  <a:lnTo>
                    <a:pt x="17" y="23"/>
                  </a:lnTo>
                  <a:lnTo>
                    <a:pt x="23" y="17"/>
                  </a:lnTo>
                  <a:lnTo>
                    <a:pt x="17" y="29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23" y="35"/>
                  </a:lnTo>
                  <a:lnTo>
                    <a:pt x="17" y="29"/>
                  </a:lnTo>
                  <a:lnTo>
                    <a:pt x="29" y="23"/>
                  </a:lnTo>
                  <a:lnTo>
                    <a:pt x="23" y="29"/>
                  </a:lnTo>
                  <a:lnTo>
                    <a:pt x="29" y="23"/>
                  </a:lnTo>
                  <a:lnTo>
                    <a:pt x="29" y="29"/>
                  </a:lnTo>
                  <a:lnTo>
                    <a:pt x="23" y="17"/>
                  </a:lnTo>
                  <a:lnTo>
                    <a:pt x="29" y="23"/>
                  </a:lnTo>
                  <a:lnTo>
                    <a:pt x="17" y="17"/>
                  </a:lnTo>
                  <a:lnTo>
                    <a:pt x="23" y="0"/>
                  </a:lnTo>
                  <a:lnTo>
                    <a:pt x="35" y="6"/>
                  </a:lnTo>
                  <a:lnTo>
                    <a:pt x="40" y="11"/>
                  </a:lnTo>
                  <a:lnTo>
                    <a:pt x="46" y="23"/>
                  </a:lnTo>
                  <a:lnTo>
                    <a:pt x="40" y="35"/>
                  </a:lnTo>
                  <a:lnTo>
                    <a:pt x="35" y="40"/>
                  </a:lnTo>
                  <a:lnTo>
                    <a:pt x="23" y="46"/>
                  </a:lnTo>
                  <a:lnTo>
                    <a:pt x="11" y="46"/>
                  </a:lnTo>
                  <a:lnTo>
                    <a:pt x="6" y="40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11" y="6"/>
                  </a:lnTo>
                  <a:lnTo>
                    <a:pt x="23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66" name="Freeform 373"/>
            <p:cNvSpPr>
              <a:spLocks/>
            </p:cNvSpPr>
            <p:nvPr/>
          </p:nvSpPr>
          <p:spPr bwMode="auto">
            <a:xfrm>
              <a:off x="2032" y="2955"/>
              <a:ext cx="6" cy="9"/>
            </a:xfrm>
            <a:custGeom>
              <a:avLst/>
              <a:gdLst>
                <a:gd name="T0" fmla="*/ 2 w 12"/>
                <a:gd name="T1" fmla="*/ 5 h 17"/>
                <a:gd name="T2" fmla="*/ 2 w 12"/>
                <a:gd name="T3" fmla="*/ 5 h 17"/>
                <a:gd name="T4" fmla="*/ 3 w 12"/>
                <a:gd name="T5" fmla="*/ 5 h 17"/>
                <a:gd name="T6" fmla="*/ 0 w 12"/>
                <a:gd name="T7" fmla="*/ 2 h 17"/>
                <a:gd name="T8" fmla="*/ 3 w 12"/>
                <a:gd name="T9" fmla="*/ 0 h 17"/>
                <a:gd name="T10" fmla="*/ 3 w 12"/>
                <a:gd name="T11" fmla="*/ 0 h 17"/>
                <a:gd name="T12" fmla="*/ 2 w 12"/>
                <a:gd name="T13" fmla="*/ 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7"/>
                <a:gd name="T23" fmla="*/ 12 w 1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7">
                  <a:moveTo>
                    <a:pt x="6" y="17"/>
                  </a:moveTo>
                  <a:lnTo>
                    <a:pt x="6" y="17"/>
                  </a:lnTo>
                  <a:lnTo>
                    <a:pt x="12" y="17"/>
                  </a:lnTo>
                  <a:lnTo>
                    <a:pt x="0" y="6"/>
                  </a:lnTo>
                  <a:lnTo>
                    <a:pt x="12" y="0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67" name="Freeform 374"/>
            <p:cNvSpPr>
              <a:spLocks/>
            </p:cNvSpPr>
            <p:nvPr/>
          </p:nvSpPr>
          <p:spPr bwMode="auto">
            <a:xfrm>
              <a:off x="2030" y="2903"/>
              <a:ext cx="14" cy="14"/>
            </a:xfrm>
            <a:custGeom>
              <a:avLst/>
              <a:gdLst>
                <a:gd name="T0" fmla="*/ 2 w 29"/>
                <a:gd name="T1" fmla="*/ 0 h 29"/>
                <a:gd name="T2" fmla="*/ 1 w 29"/>
                <a:gd name="T3" fmla="*/ 1 h 29"/>
                <a:gd name="T4" fmla="*/ 0 w 29"/>
                <a:gd name="T5" fmla="*/ 4 h 29"/>
                <a:gd name="T6" fmla="*/ 1 w 29"/>
                <a:gd name="T7" fmla="*/ 6 h 29"/>
                <a:gd name="T8" fmla="*/ 2 w 29"/>
                <a:gd name="T9" fmla="*/ 7 h 29"/>
                <a:gd name="T10" fmla="*/ 5 w 29"/>
                <a:gd name="T11" fmla="*/ 6 h 29"/>
                <a:gd name="T12" fmla="*/ 7 w 29"/>
                <a:gd name="T13" fmla="*/ 4 h 29"/>
                <a:gd name="T14" fmla="*/ 5 w 29"/>
                <a:gd name="T15" fmla="*/ 1 h 29"/>
                <a:gd name="T16" fmla="*/ 2 w 29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9"/>
                <a:gd name="T29" fmla="*/ 29 w 2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9">
                  <a:moveTo>
                    <a:pt x="11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5" y="24"/>
                  </a:lnTo>
                  <a:lnTo>
                    <a:pt x="11" y="29"/>
                  </a:lnTo>
                  <a:lnTo>
                    <a:pt x="23" y="24"/>
                  </a:lnTo>
                  <a:lnTo>
                    <a:pt x="29" y="18"/>
                  </a:lnTo>
                  <a:lnTo>
                    <a:pt x="2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68" name="Freeform 375"/>
            <p:cNvSpPr>
              <a:spLocks/>
            </p:cNvSpPr>
            <p:nvPr/>
          </p:nvSpPr>
          <p:spPr bwMode="auto">
            <a:xfrm>
              <a:off x="2027" y="2897"/>
              <a:ext cx="23" cy="23"/>
            </a:xfrm>
            <a:custGeom>
              <a:avLst/>
              <a:gdLst>
                <a:gd name="T0" fmla="*/ 6 w 46"/>
                <a:gd name="T1" fmla="*/ 5 h 46"/>
                <a:gd name="T2" fmla="*/ 5 w 46"/>
                <a:gd name="T3" fmla="*/ 6 h 46"/>
                <a:gd name="T4" fmla="*/ 6 w 46"/>
                <a:gd name="T5" fmla="*/ 5 h 46"/>
                <a:gd name="T6" fmla="*/ 6 w 46"/>
                <a:gd name="T7" fmla="*/ 5 h 46"/>
                <a:gd name="T8" fmla="*/ 5 w 46"/>
                <a:gd name="T9" fmla="*/ 7 h 46"/>
                <a:gd name="T10" fmla="*/ 3 w 46"/>
                <a:gd name="T11" fmla="*/ 6 h 46"/>
                <a:gd name="T12" fmla="*/ 3 w 46"/>
                <a:gd name="T13" fmla="*/ 6 h 46"/>
                <a:gd name="T14" fmla="*/ 5 w 46"/>
                <a:gd name="T15" fmla="*/ 7 h 46"/>
                <a:gd name="T16" fmla="*/ 5 w 46"/>
                <a:gd name="T17" fmla="*/ 7 h 46"/>
                <a:gd name="T18" fmla="*/ 5 w 46"/>
                <a:gd name="T19" fmla="*/ 7 h 46"/>
                <a:gd name="T20" fmla="*/ 6 w 46"/>
                <a:gd name="T21" fmla="*/ 9 h 46"/>
                <a:gd name="T22" fmla="*/ 5 w 46"/>
                <a:gd name="T23" fmla="*/ 7 h 46"/>
                <a:gd name="T24" fmla="*/ 5 w 46"/>
                <a:gd name="T25" fmla="*/ 7 h 46"/>
                <a:gd name="T26" fmla="*/ 7 w 46"/>
                <a:gd name="T27" fmla="*/ 6 h 46"/>
                <a:gd name="T28" fmla="*/ 6 w 46"/>
                <a:gd name="T29" fmla="*/ 7 h 46"/>
                <a:gd name="T30" fmla="*/ 6 w 46"/>
                <a:gd name="T31" fmla="*/ 7 h 46"/>
                <a:gd name="T32" fmla="*/ 7 w 46"/>
                <a:gd name="T33" fmla="*/ 6 h 46"/>
                <a:gd name="T34" fmla="*/ 7 w 46"/>
                <a:gd name="T35" fmla="*/ 7 h 46"/>
                <a:gd name="T36" fmla="*/ 7 w 46"/>
                <a:gd name="T37" fmla="*/ 7 h 46"/>
                <a:gd name="T38" fmla="*/ 6 w 46"/>
                <a:gd name="T39" fmla="*/ 5 h 46"/>
                <a:gd name="T40" fmla="*/ 7 w 46"/>
                <a:gd name="T41" fmla="*/ 6 h 46"/>
                <a:gd name="T42" fmla="*/ 7 w 46"/>
                <a:gd name="T43" fmla="*/ 6 h 46"/>
                <a:gd name="T44" fmla="*/ 5 w 46"/>
                <a:gd name="T45" fmla="*/ 5 h 46"/>
                <a:gd name="T46" fmla="*/ 5 w 46"/>
                <a:gd name="T47" fmla="*/ 5 h 46"/>
                <a:gd name="T48" fmla="*/ 6 w 46"/>
                <a:gd name="T49" fmla="*/ 0 h 46"/>
                <a:gd name="T50" fmla="*/ 6 w 46"/>
                <a:gd name="T51" fmla="*/ 0 h 46"/>
                <a:gd name="T52" fmla="*/ 9 w 46"/>
                <a:gd name="T53" fmla="*/ 1 h 46"/>
                <a:gd name="T54" fmla="*/ 9 w 46"/>
                <a:gd name="T55" fmla="*/ 1 h 46"/>
                <a:gd name="T56" fmla="*/ 10 w 46"/>
                <a:gd name="T57" fmla="*/ 3 h 46"/>
                <a:gd name="T58" fmla="*/ 12 w 46"/>
                <a:gd name="T59" fmla="*/ 6 h 46"/>
                <a:gd name="T60" fmla="*/ 12 w 46"/>
                <a:gd name="T61" fmla="*/ 6 h 46"/>
                <a:gd name="T62" fmla="*/ 10 w 46"/>
                <a:gd name="T63" fmla="*/ 9 h 46"/>
                <a:gd name="T64" fmla="*/ 9 w 46"/>
                <a:gd name="T65" fmla="*/ 10 h 46"/>
                <a:gd name="T66" fmla="*/ 9 w 46"/>
                <a:gd name="T67" fmla="*/ 10 h 46"/>
                <a:gd name="T68" fmla="*/ 9 w 46"/>
                <a:gd name="T69" fmla="*/ 10 h 46"/>
                <a:gd name="T70" fmla="*/ 6 w 46"/>
                <a:gd name="T71" fmla="*/ 12 h 46"/>
                <a:gd name="T72" fmla="*/ 6 w 46"/>
                <a:gd name="T73" fmla="*/ 12 h 46"/>
                <a:gd name="T74" fmla="*/ 3 w 46"/>
                <a:gd name="T75" fmla="*/ 12 h 46"/>
                <a:gd name="T76" fmla="*/ 1 w 46"/>
                <a:gd name="T77" fmla="*/ 10 h 46"/>
                <a:gd name="T78" fmla="*/ 1 w 46"/>
                <a:gd name="T79" fmla="*/ 10 h 46"/>
                <a:gd name="T80" fmla="*/ 1 w 46"/>
                <a:gd name="T81" fmla="*/ 10 h 46"/>
                <a:gd name="T82" fmla="*/ 0 w 46"/>
                <a:gd name="T83" fmla="*/ 9 h 46"/>
                <a:gd name="T84" fmla="*/ 0 w 46"/>
                <a:gd name="T85" fmla="*/ 9 h 46"/>
                <a:gd name="T86" fmla="*/ 0 w 46"/>
                <a:gd name="T87" fmla="*/ 6 h 46"/>
                <a:gd name="T88" fmla="*/ 1 w 46"/>
                <a:gd name="T89" fmla="*/ 3 h 46"/>
                <a:gd name="T90" fmla="*/ 1 w 46"/>
                <a:gd name="T91" fmla="*/ 3 h 46"/>
                <a:gd name="T92" fmla="*/ 1 w 46"/>
                <a:gd name="T93" fmla="*/ 3 h 46"/>
                <a:gd name="T94" fmla="*/ 3 w 46"/>
                <a:gd name="T95" fmla="*/ 1 h 46"/>
                <a:gd name="T96" fmla="*/ 6 w 46"/>
                <a:gd name="T97" fmla="*/ 5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46"/>
                <a:gd name="T149" fmla="*/ 46 w 46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46">
                  <a:moveTo>
                    <a:pt x="23" y="17"/>
                  </a:moveTo>
                  <a:lnTo>
                    <a:pt x="17" y="23"/>
                  </a:lnTo>
                  <a:lnTo>
                    <a:pt x="23" y="17"/>
                  </a:lnTo>
                  <a:lnTo>
                    <a:pt x="17" y="29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23" y="35"/>
                  </a:lnTo>
                  <a:lnTo>
                    <a:pt x="17" y="29"/>
                  </a:lnTo>
                  <a:lnTo>
                    <a:pt x="29" y="23"/>
                  </a:lnTo>
                  <a:lnTo>
                    <a:pt x="23" y="29"/>
                  </a:lnTo>
                  <a:lnTo>
                    <a:pt x="29" y="23"/>
                  </a:lnTo>
                  <a:lnTo>
                    <a:pt x="29" y="29"/>
                  </a:lnTo>
                  <a:lnTo>
                    <a:pt x="23" y="17"/>
                  </a:lnTo>
                  <a:lnTo>
                    <a:pt x="29" y="23"/>
                  </a:lnTo>
                  <a:lnTo>
                    <a:pt x="17" y="17"/>
                  </a:lnTo>
                  <a:lnTo>
                    <a:pt x="23" y="0"/>
                  </a:lnTo>
                  <a:lnTo>
                    <a:pt x="35" y="6"/>
                  </a:lnTo>
                  <a:lnTo>
                    <a:pt x="40" y="11"/>
                  </a:lnTo>
                  <a:lnTo>
                    <a:pt x="46" y="23"/>
                  </a:lnTo>
                  <a:lnTo>
                    <a:pt x="40" y="35"/>
                  </a:lnTo>
                  <a:lnTo>
                    <a:pt x="35" y="40"/>
                  </a:lnTo>
                  <a:lnTo>
                    <a:pt x="23" y="46"/>
                  </a:lnTo>
                  <a:lnTo>
                    <a:pt x="11" y="46"/>
                  </a:lnTo>
                  <a:lnTo>
                    <a:pt x="6" y="40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11" y="6"/>
                  </a:lnTo>
                  <a:lnTo>
                    <a:pt x="23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69" name="Freeform 376"/>
            <p:cNvSpPr>
              <a:spLocks/>
            </p:cNvSpPr>
            <p:nvPr/>
          </p:nvSpPr>
          <p:spPr bwMode="auto">
            <a:xfrm>
              <a:off x="2032" y="2897"/>
              <a:ext cx="6" cy="9"/>
            </a:xfrm>
            <a:custGeom>
              <a:avLst/>
              <a:gdLst>
                <a:gd name="T0" fmla="*/ 2 w 12"/>
                <a:gd name="T1" fmla="*/ 5 h 17"/>
                <a:gd name="T2" fmla="*/ 2 w 12"/>
                <a:gd name="T3" fmla="*/ 5 h 17"/>
                <a:gd name="T4" fmla="*/ 3 w 12"/>
                <a:gd name="T5" fmla="*/ 5 h 17"/>
                <a:gd name="T6" fmla="*/ 0 w 12"/>
                <a:gd name="T7" fmla="*/ 2 h 17"/>
                <a:gd name="T8" fmla="*/ 3 w 12"/>
                <a:gd name="T9" fmla="*/ 0 h 17"/>
                <a:gd name="T10" fmla="*/ 3 w 12"/>
                <a:gd name="T11" fmla="*/ 0 h 17"/>
                <a:gd name="T12" fmla="*/ 2 w 12"/>
                <a:gd name="T13" fmla="*/ 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7"/>
                <a:gd name="T23" fmla="*/ 12 w 1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7">
                  <a:moveTo>
                    <a:pt x="6" y="17"/>
                  </a:moveTo>
                  <a:lnTo>
                    <a:pt x="6" y="17"/>
                  </a:lnTo>
                  <a:lnTo>
                    <a:pt x="12" y="17"/>
                  </a:lnTo>
                  <a:lnTo>
                    <a:pt x="0" y="6"/>
                  </a:lnTo>
                  <a:lnTo>
                    <a:pt x="12" y="0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70" name="Rectangle 379"/>
            <p:cNvSpPr>
              <a:spLocks noChangeArrowheads="1"/>
            </p:cNvSpPr>
            <p:nvPr/>
          </p:nvSpPr>
          <p:spPr bwMode="auto">
            <a:xfrm>
              <a:off x="2248" y="2655"/>
              <a:ext cx="9" cy="1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71" name="Rectangle 381"/>
            <p:cNvSpPr>
              <a:spLocks noChangeArrowheads="1"/>
            </p:cNvSpPr>
            <p:nvPr/>
          </p:nvSpPr>
          <p:spPr bwMode="auto">
            <a:xfrm>
              <a:off x="2336" y="2655"/>
              <a:ext cx="8" cy="1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72" name="Rectangle 384"/>
            <p:cNvSpPr>
              <a:spLocks noChangeArrowheads="1"/>
            </p:cNvSpPr>
            <p:nvPr/>
          </p:nvSpPr>
          <p:spPr bwMode="auto">
            <a:xfrm>
              <a:off x="2076" y="2655"/>
              <a:ext cx="9" cy="1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73" name="Rectangle 387"/>
            <p:cNvSpPr>
              <a:spLocks noChangeArrowheads="1"/>
            </p:cNvSpPr>
            <p:nvPr/>
          </p:nvSpPr>
          <p:spPr bwMode="auto">
            <a:xfrm>
              <a:off x="2508" y="2655"/>
              <a:ext cx="8" cy="1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74" name="Rectangle 390"/>
            <p:cNvSpPr>
              <a:spLocks noChangeArrowheads="1"/>
            </p:cNvSpPr>
            <p:nvPr/>
          </p:nvSpPr>
          <p:spPr bwMode="auto">
            <a:xfrm>
              <a:off x="2592" y="2655"/>
              <a:ext cx="9" cy="1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75" name="Rectangle 393"/>
            <p:cNvSpPr>
              <a:spLocks noChangeArrowheads="1"/>
            </p:cNvSpPr>
            <p:nvPr/>
          </p:nvSpPr>
          <p:spPr bwMode="auto">
            <a:xfrm>
              <a:off x="2764" y="2655"/>
              <a:ext cx="9" cy="1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76" name="Rectangle 396"/>
            <p:cNvSpPr>
              <a:spLocks noChangeArrowheads="1"/>
            </p:cNvSpPr>
            <p:nvPr/>
          </p:nvSpPr>
          <p:spPr bwMode="auto">
            <a:xfrm>
              <a:off x="2852" y="2655"/>
              <a:ext cx="9" cy="1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77" name="Rectangle 399"/>
            <p:cNvSpPr>
              <a:spLocks noChangeArrowheads="1"/>
            </p:cNvSpPr>
            <p:nvPr/>
          </p:nvSpPr>
          <p:spPr bwMode="auto">
            <a:xfrm>
              <a:off x="3024" y="2655"/>
              <a:ext cx="9" cy="1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78" name="Rectangle 402"/>
            <p:cNvSpPr>
              <a:spLocks noChangeArrowheads="1"/>
            </p:cNvSpPr>
            <p:nvPr/>
          </p:nvSpPr>
          <p:spPr bwMode="auto">
            <a:xfrm>
              <a:off x="3111" y="2655"/>
              <a:ext cx="9" cy="1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79" name="Freeform 403"/>
            <p:cNvSpPr>
              <a:spLocks/>
            </p:cNvSpPr>
            <p:nvPr/>
          </p:nvSpPr>
          <p:spPr bwMode="auto">
            <a:xfrm>
              <a:off x="2286" y="3019"/>
              <a:ext cx="18" cy="15"/>
            </a:xfrm>
            <a:custGeom>
              <a:avLst/>
              <a:gdLst>
                <a:gd name="T0" fmla="*/ 5 w 35"/>
                <a:gd name="T1" fmla="*/ 0 h 30"/>
                <a:gd name="T2" fmla="*/ 2 w 35"/>
                <a:gd name="T3" fmla="*/ 2 h 30"/>
                <a:gd name="T4" fmla="*/ 0 w 35"/>
                <a:gd name="T5" fmla="*/ 5 h 30"/>
                <a:gd name="T6" fmla="*/ 2 w 35"/>
                <a:gd name="T7" fmla="*/ 7 h 30"/>
                <a:gd name="T8" fmla="*/ 5 w 35"/>
                <a:gd name="T9" fmla="*/ 8 h 30"/>
                <a:gd name="T10" fmla="*/ 8 w 35"/>
                <a:gd name="T11" fmla="*/ 7 h 30"/>
                <a:gd name="T12" fmla="*/ 9 w 35"/>
                <a:gd name="T13" fmla="*/ 5 h 30"/>
                <a:gd name="T14" fmla="*/ 8 w 35"/>
                <a:gd name="T15" fmla="*/ 2 h 30"/>
                <a:gd name="T16" fmla="*/ 5 w 35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0"/>
                <a:gd name="T29" fmla="*/ 35 w 3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0">
                  <a:moveTo>
                    <a:pt x="17" y="0"/>
                  </a:moveTo>
                  <a:lnTo>
                    <a:pt x="6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7" y="30"/>
                  </a:lnTo>
                  <a:lnTo>
                    <a:pt x="29" y="25"/>
                  </a:lnTo>
                  <a:lnTo>
                    <a:pt x="35" y="19"/>
                  </a:lnTo>
                  <a:lnTo>
                    <a:pt x="29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80" name="Freeform 404"/>
            <p:cNvSpPr>
              <a:spLocks/>
            </p:cNvSpPr>
            <p:nvPr/>
          </p:nvSpPr>
          <p:spPr bwMode="auto">
            <a:xfrm>
              <a:off x="2283" y="3014"/>
              <a:ext cx="26" cy="23"/>
            </a:xfrm>
            <a:custGeom>
              <a:avLst/>
              <a:gdLst>
                <a:gd name="T0" fmla="*/ 7 w 52"/>
                <a:gd name="T1" fmla="*/ 4 h 47"/>
                <a:gd name="T2" fmla="*/ 5 w 52"/>
                <a:gd name="T3" fmla="*/ 6 h 47"/>
                <a:gd name="T4" fmla="*/ 6 w 52"/>
                <a:gd name="T5" fmla="*/ 4 h 47"/>
                <a:gd name="T6" fmla="*/ 6 w 52"/>
                <a:gd name="T7" fmla="*/ 4 h 47"/>
                <a:gd name="T8" fmla="*/ 5 w 52"/>
                <a:gd name="T9" fmla="*/ 7 h 47"/>
                <a:gd name="T10" fmla="*/ 3 w 52"/>
                <a:gd name="T11" fmla="*/ 6 h 47"/>
                <a:gd name="T12" fmla="*/ 3 w 52"/>
                <a:gd name="T13" fmla="*/ 6 h 47"/>
                <a:gd name="T14" fmla="*/ 5 w 52"/>
                <a:gd name="T15" fmla="*/ 7 h 47"/>
                <a:gd name="T16" fmla="*/ 5 w 52"/>
                <a:gd name="T17" fmla="*/ 6 h 47"/>
                <a:gd name="T18" fmla="*/ 5 w 52"/>
                <a:gd name="T19" fmla="*/ 6 h 47"/>
                <a:gd name="T20" fmla="*/ 7 w 52"/>
                <a:gd name="T21" fmla="*/ 7 h 47"/>
                <a:gd name="T22" fmla="*/ 6 w 52"/>
                <a:gd name="T23" fmla="*/ 7 h 47"/>
                <a:gd name="T24" fmla="*/ 6 w 52"/>
                <a:gd name="T25" fmla="*/ 7 h 47"/>
                <a:gd name="T26" fmla="*/ 9 w 52"/>
                <a:gd name="T27" fmla="*/ 6 h 47"/>
                <a:gd name="T28" fmla="*/ 7 w 52"/>
                <a:gd name="T29" fmla="*/ 7 h 47"/>
                <a:gd name="T30" fmla="*/ 7 w 52"/>
                <a:gd name="T31" fmla="*/ 7 h 47"/>
                <a:gd name="T32" fmla="*/ 9 w 52"/>
                <a:gd name="T33" fmla="*/ 6 h 47"/>
                <a:gd name="T34" fmla="*/ 9 w 52"/>
                <a:gd name="T35" fmla="*/ 7 h 47"/>
                <a:gd name="T36" fmla="*/ 9 w 52"/>
                <a:gd name="T37" fmla="*/ 7 h 47"/>
                <a:gd name="T38" fmla="*/ 7 w 52"/>
                <a:gd name="T39" fmla="*/ 4 h 47"/>
                <a:gd name="T40" fmla="*/ 9 w 52"/>
                <a:gd name="T41" fmla="*/ 6 h 47"/>
                <a:gd name="T42" fmla="*/ 9 w 52"/>
                <a:gd name="T43" fmla="*/ 6 h 47"/>
                <a:gd name="T44" fmla="*/ 6 w 52"/>
                <a:gd name="T45" fmla="*/ 4 h 47"/>
                <a:gd name="T46" fmla="*/ 6 w 52"/>
                <a:gd name="T47" fmla="*/ 4 h 47"/>
                <a:gd name="T48" fmla="*/ 7 w 52"/>
                <a:gd name="T49" fmla="*/ 0 h 47"/>
                <a:gd name="T50" fmla="*/ 7 w 52"/>
                <a:gd name="T51" fmla="*/ 0 h 47"/>
                <a:gd name="T52" fmla="*/ 11 w 52"/>
                <a:gd name="T53" fmla="*/ 1 h 47"/>
                <a:gd name="T54" fmla="*/ 11 w 52"/>
                <a:gd name="T55" fmla="*/ 1 h 47"/>
                <a:gd name="T56" fmla="*/ 12 w 52"/>
                <a:gd name="T57" fmla="*/ 2 h 47"/>
                <a:gd name="T58" fmla="*/ 13 w 52"/>
                <a:gd name="T59" fmla="*/ 6 h 47"/>
                <a:gd name="T60" fmla="*/ 13 w 52"/>
                <a:gd name="T61" fmla="*/ 6 h 47"/>
                <a:gd name="T62" fmla="*/ 12 w 52"/>
                <a:gd name="T63" fmla="*/ 9 h 47"/>
                <a:gd name="T64" fmla="*/ 11 w 52"/>
                <a:gd name="T65" fmla="*/ 10 h 47"/>
                <a:gd name="T66" fmla="*/ 11 w 52"/>
                <a:gd name="T67" fmla="*/ 10 h 47"/>
                <a:gd name="T68" fmla="*/ 11 w 52"/>
                <a:gd name="T69" fmla="*/ 10 h 47"/>
                <a:gd name="T70" fmla="*/ 7 w 52"/>
                <a:gd name="T71" fmla="*/ 11 h 47"/>
                <a:gd name="T72" fmla="*/ 7 w 52"/>
                <a:gd name="T73" fmla="*/ 11 h 47"/>
                <a:gd name="T74" fmla="*/ 6 w 52"/>
                <a:gd name="T75" fmla="*/ 11 h 47"/>
                <a:gd name="T76" fmla="*/ 3 w 52"/>
                <a:gd name="T77" fmla="*/ 10 h 47"/>
                <a:gd name="T78" fmla="*/ 3 w 52"/>
                <a:gd name="T79" fmla="*/ 10 h 47"/>
                <a:gd name="T80" fmla="*/ 2 w 52"/>
                <a:gd name="T81" fmla="*/ 10 h 47"/>
                <a:gd name="T82" fmla="*/ 0 w 52"/>
                <a:gd name="T83" fmla="*/ 9 h 47"/>
                <a:gd name="T84" fmla="*/ 0 w 52"/>
                <a:gd name="T85" fmla="*/ 9 h 47"/>
                <a:gd name="T86" fmla="*/ 0 w 52"/>
                <a:gd name="T87" fmla="*/ 6 h 47"/>
                <a:gd name="T88" fmla="*/ 2 w 52"/>
                <a:gd name="T89" fmla="*/ 2 h 47"/>
                <a:gd name="T90" fmla="*/ 2 w 52"/>
                <a:gd name="T91" fmla="*/ 2 h 47"/>
                <a:gd name="T92" fmla="*/ 3 w 52"/>
                <a:gd name="T93" fmla="*/ 1 h 47"/>
                <a:gd name="T94" fmla="*/ 6 w 52"/>
                <a:gd name="T95" fmla="*/ 0 h 47"/>
                <a:gd name="T96" fmla="*/ 7 w 52"/>
                <a:gd name="T97" fmla="*/ 4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"/>
                <a:gd name="T148" fmla="*/ 0 h 47"/>
                <a:gd name="T149" fmla="*/ 52 w 52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" h="47">
                  <a:moveTo>
                    <a:pt x="29" y="17"/>
                  </a:moveTo>
                  <a:lnTo>
                    <a:pt x="18" y="24"/>
                  </a:lnTo>
                  <a:lnTo>
                    <a:pt x="23" y="17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9" y="30"/>
                  </a:lnTo>
                  <a:lnTo>
                    <a:pt x="23" y="30"/>
                  </a:lnTo>
                  <a:lnTo>
                    <a:pt x="35" y="24"/>
                  </a:lnTo>
                  <a:lnTo>
                    <a:pt x="29" y="30"/>
                  </a:lnTo>
                  <a:lnTo>
                    <a:pt x="35" y="24"/>
                  </a:lnTo>
                  <a:lnTo>
                    <a:pt x="35" y="30"/>
                  </a:lnTo>
                  <a:lnTo>
                    <a:pt x="29" y="17"/>
                  </a:lnTo>
                  <a:lnTo>
                    <a:pt x="35" y="24"/>
                  </a:lnTo>
                  <a:lnTo>
                    <a:pt x="23" y="17"/>
                  </a:lnTo>
                  <a:lnTo>
                    <a:pt x="29" y="0"/>
                  </a:lnTo>
                  <a:lnTo>
                    <a:pt x="41" y="7"/>
                  </a:lnTo>
                  <a:lnTo>
                    <a:pt x="47" y="11"/>
                  </a:lnTo>
                  <a:lnTo>
                    <a:pt x="52" y="24"/>
                  </a:lnTo>
                  <a:lnTo>
                    <a:pt x="47" y="36"/>
                  </a:lnTo>
                  <a:lnTo>
                    <a:pt x="41" y="41"/>
                  </a:lnTo>
                  <a:lnTo>
                    <a:pt x="29" y="47"/>
                  </a:lnTo>
                  <a:lnTo>
                    <a:pt x="23" y="47"/>
                  </a:lnTo>
                  <a:lnTo>
                    <a:pt x="12" y="41"/>
                  </a:lnTo>
                  <a:lnTo>
                    <a:pt x="6" y="41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6" y="11"/>
                  </a:lnTo>
                  <a:lnTo>
                    <a:pt x="12" y="7"/>
                  </a:lnTo>
                  <a:lnTo>
                    <a:pt x="23" y="0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81" name="Freeform 405"/>
            <p:cNvSpPr>
              <a:spLocks/>
            </p:cNvSpPr>
            <p:nvPr/>
          </p:nvSpPr>
          <p:spPr bwMode="auto">
            <a:xfrm>
              <a:off x="2295" y="3014"/>
              <a:ext cx="3" cy="8"/>
            </a:xfrm>
            <a:custGeom>
              <a:avLst/>
              <a:gdLst>
                <a:gd name="T0" fmla="*/ 0 w 6"/>
                <a:gd name="T1" fmla="*/ 4 h 17"/>
                <a:gd name="T2" fmla="*/ 0 w 6"/>
                <a:gd name="T3" fmla="*/ 4 h 17"/>
                <a:gd name="T4" fmla="*/ 2 w 6"/>
                <a:gd name="T5" fmla="*/ 4 h 17"/>
                <a:gd name="T6" fmla="*/ 0 w 6"/>
                <a:gd name="T7" fmla="*/ 0 h 17"/>
                <a:gd name="T8" fmla="*/ 2 w 6"/>
                <a:gd name="T9" fmla="*/ 0 h 17"/>
                <a:gd name="T10" fmla="*/ 2 w 6"/>
                <a:gd name="T11" fmla="*/ 0 h 17"/>
                <a:gd name="T12" fmla="*/ 0 w 6"/>
                <a:gd name="T13" fmla="*/ 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7"/>
                <a:gd name="T23" fmla="*/ 6 w 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7">
                  <a:moveTo>
                    <a:pt x="0" y="17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82" name="Freeform 406"/>
            <p:cNvSpPr>
              <a:spLocks/>
            </p:cNvSpPr>
            <p:nvPr/>
          </p:nvSpPr>
          <p:spPr bwMode="auto">
            <a:xfrm>
              <a:off x="2286" y="2961"/>
              <a:ext cx="18" cy="14"/>
            </a:xfrm>
            <a:custGeom>
              <a:avLst/>
              <a:gdLst>
                <a:gd name="T0" fmla="*/ 5 w 35"/>
                <a:gd name="T1" fmla="*/ 0 h 29"/>
                <a:gd name="T2" fmla="*/ 2 w 35"/>
                <a:gd name="T3" fmla="*/ 1 h 29"/>
                <a:gd name="T4" fmla="*/ 0 w 35"/>
                <a:gd name="T5" fmla="*/ 4 h 29"/>
                <a:gd name="T6" fmla="*/ 2 w 35"/>
                <a:gd name="T7" fmla="*/ 6 h 29"/>
                <a:gd name="T8" fmla="*/ 5 w 35"/>
                <a:gd name="T9" fmla="*/ 7 h 29"/>
                <a:gd name="T10" fmla="*/ 8 w 35"/>
                <a:gd name="T11" fmla="*/ 6 h 29"/>
                <a:gd name="T12" fmla="*/ 9 w 35"/>
                <a:gd name="T13" fmla="*/ 4 h 29"/>
                <a:gd name="T14" fmla="*/ 8 w 35"/>
                <a:gd name="T15" fmla="*/ 1 h 29"/>
                <a:gd name="T16" fmla="*/ 5 w 35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29"/>
                <a:gd name="T29" fmla="*/ 35 w 3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29">
                  <a:moveTo>
                    <a:pt x="17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7" y="29"/>
                  </a:lnTo>
                  <a:lnTo>
                    <a:pt x="29" y="24"/>
                  </a:lnTo>
                  <a:lnTo>
                    <a:pt x="35" y="18"/>
                  </a:lnTo>
                  <a:lnTo>
                    <a:pt x="29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83" name="Freeform 407"/>
            <p:cNvSpPr>
              <a:spLocks/>
            </p:cNvSpPr>
            <p:nvPr/>
          </p:nvSpPr>
          <p:spPr bwMode="auto">
            <a:xfrm>
              <a:off x="2283" y="2955"/>
              <a:ext cx="26" cy="23"/>
            </a:xfrm>
            <a:custGeom>
              <a:avLst/>
              <a:gdLst>
                <a:gd name="T0" fmla="*/ 7 w 52"/>
                <a:gd name="T1" fmla="*/ 5 h 46"/>
                <a:gd name="T2" fmla="*/ 5 w 52"/>
                <a:gd name="T3" fmla="*/ 6 h 46"/>
                <a:gd name="T4" fmla="*/ 6 w 52"/>
                <a:gd name="T5" fmla="*/ 5 h 46"/>
                <a:gd name="T6" fmla="*/ 6 w 52"/>
                <a:gd name="T7" fmla="*/ 5 h 46"/>
                <a:gd name="T8" fmla="*/ 5 w 52"/>
                <a:gd name="T9" fmla="*/ 7 h 46"/>
                <a:gd name="T10" fmla="*/ 3 w 52"/>
                <a:gd name="T11" fmla="*/ 6 h 46"/>
                <a:gd name="T12" fmla="*/ 3 w 52"/>
                <a:gd name="T13" fmla="*/ 6 h 46"/>
                <a:gd name="T14" fmla="*/ 5 w 52"/>
                <a:gd name="T15" fmla="*/ 7 h 46"/>
                <a:gd name="T16" fmla="*/ 5 w 52"/>
                <a:gd name="T17" fmla="*/ 6 h 46"/>
                <a:gd name="T18" fmla="*/ 5 w 52"/>
                <a:gd name="T19" fmla="*/ 6 h 46"/>
                <a:gd name="T20" fmla="*/ 7 w 52"/>
                <a:gd name="T21" fmla="*/ 7 h 46"/>
                <a:gd name="T22" fmla="*/ 6 w 52"/>
                <a:gd name="T23" fmla="*/ 7 h 46"/>
                <a:gd name="T24" fmla="*/ 6 w 52"/>
                <a:gd name="T25" fmla="*/ 7 h 46"/>
                <a:gd name="T26" fmla="*/ 9 w 52"/>
                <a:gd name="T27" fmla="*/ 6 h 46"/>
                <a:gd name="T28" fmla="*/ 7 w 52"/>
                <a:gd name="T29" fmla="*/ 7 h 46"/>
                <a:gd name="T30" fmla="*/ 7 w 52"/>
                <a:gd name="T31" fmla="*/ 7 h 46"/>
                <a:gd name="T32" fmla="*/ 9 w 52"/>
                <a:gd name="T33" fmla="*/ 6 h 46"/>
                <a:gd name="T34" fmla="*/ 9 w 52"/>
                <a:gd name="T35" fmla="*/ 7 h 46"/>
                <a:gd name="T36" fmla="*/ 9 w 52"/>
                <a:gd name="T37" fmla="*/ 7 h 46"/>
                <a:gd name="T38" fmla="*/ 7 w 52"/>
                <a:gd name="T39" fmla="*/ 5 h 46"/>
                <a:gd name="T40" fmla="*/ 9 w 52"/>
                <a:gd name="T41" fmla="*/ 6 h 46"/>
                <a:gd name="T42" fmla="*/ 9 w 52"/>
                <a:gd name="T43" fmla="*/ 6 h 46"/>
                <a:gd name="T44" fmla="*/ 6 w 52"/>
                <a:gd name="T45" fmla="*/ 5 h 46"/>
                <a:gd name="T46" fmla="*/ 6 w 52"/>
                <a:gd name="T47" fmla="*/ 5 h 46"/>
                <a:gd name="T48" fmla="*/ 7 w 52"/>
                <a:gd name="T49" fmla="*/ 0 h 46"/>
                <a:gd name="T50" fmla="*/ 7 w 52"/>
                <a:gd name="T51" fmla="*/ 0 h 46"/>
                <a:gd name="T52" fmla="*/ 11 w 52"/>
                <a:gd name="T53" fmla="*/ 1 h 46"/>
                <a:gd name="T54" fmla="*/ 11 w 52"/>
                <a:gd name="T55" fmla="*/ 1 h 46"/>
                <a:gd name="T56" fmla="*/ 12 w 52"/>
                <a:gd name="T57" fmla="*/ 3 h 46"/>
                <a:gd name="T58" fmla="*/ 13 w 52"/>
                <a:gd name="T59" fmla="*/ 6 h 46"/>
                <a:gd name="T60" fmla="*/ 13 w 52"/>
                <a:gd name="T61" fmla="*/ 6 h 46"/>
                <a:gd name="T62" fmla="*/ 12 w 52"/>
                <a:gd name="T63" fmla="*/ 9 h 46"/>
                <a:gd name="T64" fmla="*/ 11 w 52"/>
                <a:gd name="T65" fmla="*/ 10 h 46"/>
                <a:gd name="T66" fmla="*/ 11 w 52"/>
                <a:gd name="T67" fmla="*/ 10 h 46"/>
                <a:gd name="T68" fmla="*/ 11 w 52"/>
                <a:gd name="T69" fmla="*/ 10 h 46"/>
                <a:gd name="T70" fmla="*/ 7 w 52"/>
                <a:gd name="T71" fmla="*/ 12 h 46"/>
                <a:gd name="T72" fmla="*/ 7 w 52"/>
                <a:gd name="T73" fmla="*/ 12 h 46"/>
                <a:gd name="T74" fmla="*/ 6 w 52"/>
                <a:gd name="T75" fmla="*/ 12 h 46"/>
                <a:gd name="T76" fmla="*/ 3 w 52"/>
                <a:gd name="T77" fmla="*/ 10 h 46"/>
                <a:gd name="T78" fmla="*/ 3 w 52"/>
                <a:gd name="T79" fmla="*/ 10 h 46"/>
                <a:gd name="T80" fmla="*/ 2 w 52"/>
                <a:gd name="T81" fmla="*/ 10 h 46"/>
                <a:gd name="T82" fmla="*/ 0 w 52"/>
                <a:gd name="T83" fmla="*/ 9 h 46"/>
                <a:gd name="T84" fmla="*/ 0 w 52"/>
                <a:gd name="T85" fmla="*/ 9 h 46"/>
                <a:gd name="T86" fmla="*/ 0 w 52"/>
                <a:gd name="T87" fmla="*/ 6 h 46"/>
                <a:gd name="T88" fmla="*/ 2 w 52"/>
                <a:gd name="T89" fmla="*/ 3 h 46"/>
                <a:gd name="T90" fmla="*/ 2 w 52"/>
                <a:gd name="T91" fmla="*/ 3 h 46"/>
                <a:gd name="T92" fmla="*/ 3 w 52"/>
                <a:gd name="T93" fmla="*/ 1 h 46"/>
                <a:gd name="T94" fmla="*/ 6 w 52"/>
                <a:gd name="T95" fmla="*/ 0 h 46"/>
                <a:gd name="T96" fmla="*/ 7 w 52"/>
                <a:gd name="T97" fmla="*/ 5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"/>
                <a:gd name="T148" fmla="*/ 0 h 46"/>
                <a:gd name="T149" fmla="*/ 52 w 52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" h="46">
                  <a:moveTo>
                    <a:pt x="29" y="17"/>
                  </a:moveTo>
                  <a:lnTo>
                    <a:pt x="18" y="23"/>
                  </a:lnTo>
                  <a:lnTo>
                    <a:pt x="23" y="17"/>
                  </a:lnTo>
                  <a:lnTo>
                    <a:pt x="18" y="29"/>
                  </a:lnTo>
                  <a:lnTo>
                    <a:pt x="12" y="23"/>
                  </a:lnTo>
                  <a:lnTo>
                    <a:pt x="18" y="29"/>
                  </a:lnTo>
                  <a:lnTo>
                    <a:pt x="18" y="23"/>
                  </a:lnTo>
                  <a:lnTo>
                    <a:pt x="29" y="29"/>
                  </a:lnTo>
                  <a:lnTo>
                    <a:pt x="23" y="29"/>
                  </a:lnTo>
                  <a:lnTo>
                    <a:pt x="35" y="23"/>
                  </a:lnTo>
                  <a:lnTo>
                    <a:pt x="29" y="29"/>
                  </a:lnTo>
                  <a:lnTo>
                    <a:pt x="35" y="23"/>
                  </a:lnTo>
                  <a:lnTo>
                    <a:pt x="35" y="29"/>
                  </a:lnTo>
                  <a:lnTo>
                    <a:pt x="29" y="17"/>
                  </a:lnTo>
                  <a:lnTo>
                    <a:pt x="35" y="23"/>
                  </a:lnTo>
                  <a:lnTo>
                    <a:pt x="23" y="17"/>
                  </a:lnTo>
                  <a:lnTo>
                    <a:pt x="29" y="0"/>
                  </a:lnTo>
                  <a:lnTo>
                    <a:pt x="41" y="6"/>
                  </a:lnTo>
                  <a:lnTo>
                    <a:pt x="47" y="11"/>
                  </a:lnTo>
                  <a:lnTo>
                    <a:pt x="52" y="23"/>
                  </a:lnTo>
                  <a:lnTo>
                    <a:pt x="47" y="35"/>
                  </a:lnTo>
                  <a:lnTo>
                    <a:pt x="41" y="40"/>
                  </a:lnTo>
                  <a:lnTo>
                    <a:pt x="29" y="46"/>
                  </a:lnTo>
                  <a:lnTo>
                    <a:pt x="23" y="46"/>
                  </a:lnTo>
                  <a:lnTo>
                    <a:pt x="12" y="40"/>
                  </a:lnTo>
                  <a:lnTo>
                    <a:pt x="6" y="40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23" y="0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84" name="Freeform 408"/>
            <p:cNvSpPr>
              <a:spLocks/>
            </p:cNvSpPr>
            <p:nvPr/>
          </p:nvSpPr>
          <p:spPr bwMode="auto">
            <a:xfrm>
              <a:off x="2295" y="2955"/>
              <a:ext cx="3" cy="9"/>
            </a:xfrm>
            <a:custGeom>
              <a:avLst/>
              <a:gdLst>
                <a:gd name="T0" fmla="*/ 0 w 6"/>
                <a:gd name="T1" fmla="*/ 5 h 17"/>
                <a:gd name="T2" fmla="*/ 0 w 6"/>
                <a:gd name="T3" fmla="*/ 5 h 17"/>
                <a:gd name="T4" fmla="*/ 2 w 6"/>
                <a:gd name="T5" fmla="*/ 5 h 17"/>
                <a:gd name="T6" fmla="*/ 0 w 6"/>
                <a:gd name="T7" fmla="*/ 0 h 17"/>
                <a:gd name="T8" fmla="*/ 2 w 6"/>
                <a:gd name="T9" fmla="*/ 0 h 17"/>
                <a:gd name="T10" fmla="*/ 2 w 6"/>
                <a:gd name="T11" fmla="*/ 0 h 17"/>
                <a:gd name="T12" fmla="*/ 0 w 6"/>
                <a:gd name="T13" fmla="*/ 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7"/>
                <a:gd name="T23" fmla="*/ 6 w 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7">
                  <a:moveTo>
                    <a:pt x="0" y="17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85" name="Freeform 409"/>
            <p:cNvSpPr>
              <a:spLocks/>
            </p:cNvSpPr>
            <p:nvPr/>
          </p:nvSpPr>
          <p:spPr bwMode="auto">
            <a:xfrm>
              <a:off x="2286" y="2903"/>
              <a:ext cx="18" cy="14"/>
            </a:xfrm>
            <a:custGeom>
              <a:avLst/>
              <a:gdLst>
                <a:gd name="T0" fmla="*/ 5 w 35"/>
                <a:gd name="T1" fmla="*/ 0 h 29"/>
                <a:gd name="T2" fmla="*/ 2 w 35"/>
                <a:gd name="T3" fmla="*/ 1 h 29"/>
                <a:gd name="T4" fmla="*/ 0 w 35"/>
                <a:gd name="T5" fmla="*/ 4 h 29"/>
                <a:gd name="T6" fmla="*/ 2 w 35"/>
                <a:gd name="T7" fmla="*/ 6 h 29"/>
                <a:gd name="T8" fmla="*/ 5 w 35"/>
                <a:gd name="T9" fmla="*/ 7 h 29"/>
                <a:gd name="T10" fmla="*/ 8 w 35"/>
                <a:gd name="T11" fmla="*/ 6 h 29"/>
                <a:gd name="T12" fmla="*/ 9 w 35"/>
                <a:gd name="T13" fmla="*/ 4 h 29"/>
                <a:gd name="T14" fmla="*/ 8 w 35"/>
                <a:gd name="T15" fmla="*/ 1 h 29"/>
                <a:gd name="T16" fmla="*/ 5 w 35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29"/>
                <a:gd name="T29" fmla="*/ 35 w 3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29">
                  <a:moveTo>
                    <a:pt x="17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7" y="29"/>
                  </a:lnTo>
                  <a:lnTo>
                    <a:pt x="29" y="24"/>
                  </a:lnTo>
                  <a:lnTo>
                    <a:pt x="35" y="18"/>
                  </a:lnTo>
                  <a:lnTo>
                    <a:pt x="29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86" name="Freeform 410"/>
            <p:cNvSpPr>
              <a:spLocks/>
            </p:cNvSpPr>
            <p:nvPr/>
          </p:nvSpPr>
          <p:spPr bwMode="auto">
            <a:xfrm>
              <a:off x="2283" y="2897"/>
              <a:ext cx="26" cy="23"/>
            </a:xfrm>
            <a:custGeom>
              <a:avLst/>
              <a:gdLst>
                <a:gd name="T0" fmla="*/ 7 w 52"/>
                <a:gd name="T1" fmla="*/ 5 h 46"/>
                <a:gd name="T2" fmla="*/ 5 w 52"/>
                <a:gd name="T3" fmla="*/ 6 h 46"/>
                <a:gd name="T4" fmla="*/ 6 w 52"/>
                <a:gd name="T5" fmla="*/ 5 h 46"/>
                <a:gd name="T6" fmla="*/ 6 w 52"/>
                <a:gd name="T7" fmla="*/ 5 h 46"/>
                <a:gd name="T8" fmla="*/ 5 w 52"/>
                <a:gd name="T9" fmla="*/ 7 h 46"/>
                <a:gd name="T10" fmla="*/ 3 w 52"/>
                <a:gd name="T11" fmla="*/ 6 h 46"/>
                <a:gd name="T12" fmla="*/ 3 w 52"/>
                <a:gd name="T13" fmla="*/ 6 h 46"/>
                <a:gd name="T14" fmla="*/ 5 w 52"/>
                <a:gd name="T15" fmla="*/ 7 h 46"/>
                <a:gd name="T16" fmla="*/ 5 w 52"/>
                <a:gd name="T17" fmla="*/ 6 h 46"/>
                <a:gd name="T18" fmla="*/ 5 w 52"/>
                <a:gd name="T19" fmla="*/ 6 h 46"/>
                <a:gd name="T20" fmla="*/ 7 w 52"/>
                <a:gd name="T21" fmla="*/ 7 h 46"/>
                <a:gd name="T22" fmla="*/ 6 w 52"/>
                <a:gd name="T23" fmla="*/ 7 h 46"/>
                <a:gd name="T24" fmla="*/ 6 w 52"/>
                <a:gd name="T25" fmla="*/ 7 h 46"/>
                <a:gd name="T26" fmla="*/ 9 w 52"/>
                <a:gd name="T27" fmla="*/ 6 h 46"/>
                <a:gd name="T28" fmla="*/ 7 w 52"/>
                <a:gd name="T29" fmla="*/ 7 h 46"/>
                <a:gd name="T30" fmla="*/ 7 w 52"/>
                <a:gd name="T31" fmla="*/ 7 h 46"/>
                <a:gd name="T32" fmla="*/ 9 w 52"/>
                <a:gd name="T33" fmla="*/ 6 h 46"/>
                <a:gd name="T34" fmla="*/ 9 w 52"/>
                <a:gd name="T35" fmla="*/ 7 h 46"/>
                <a:gd name="T36" fmla="*/ 9 w 52"/>
                <a:gd name="T37" fmla="*/ 7 h 46"/>
                <a:gd name="T38" fmla="*/ 7 w 52"/>
                <a:gd name="T39" fmla="*/ 5 h 46"/>
                <a:gd name="T40" fmla="*/ 9 w 52"/>
                <a:gd name="T41" fmla="*/ 6 h 46"/>
                <a:gd name="T42" fmla="*/ 9 w 52"/>
                <a:gd name="T43" fmla="*/ 6 h 46"/>
                <a:gd name="T44" fmla="*/ 6 w 52"/>
                <a:gd name="T45" fmla="*/ 5 h 46"/>
                <a:gd name="T46" fmla="*/ 6 w 52"/>
                <a:gd name="T47" fmla="*/ 5 h 46"/>
                <a:gd name="T48" fmla="*/ 7 w 52"/>
                <a:gd name="T49" fmla="*/ 0 h 46"/>
                <a:gd name="T50" fmla="*/ 7 w 52"/>
                <a:gd name="T51" fmla="*/ 0 h 46"/>
                <a:gd name="T52" fmla="*/ 11 w 52"/>
                <a:gd name="T53" fmla="*/ 1 h 46"/>
                <a:gd name="T54" fmla="*/ 11 w 52"/>
                <a:gd name="T55" fmla="*/ 1 h 46"/>
                <a:gd name="T56" fmla="*/ 12 w 52"/>
                <a:gd name="T57" fmla="*/ 3 h 46"/>
                <a:gd name="T58" fmla="*/ 13 w 52"/>
                <a:gd name="T59" fmla="*/ 6 h 46"/>
                <a:gd name="T60" fmla="*/ 13 w 52"/>
                <a:gd name="T61" fmla="*/ 6 h 46"/>
                <a:gd name="T62" fmla="*/ 12 w 52"/>
                <a:gd name="T63" fmla="*/ 9 h 46"/>
                <a:gd name="T64" fmla="*/ 11 w 52"/>
                <a:gd name="T65" fmla="*/ 10 h 46"/>
                <a:gd name="T66" fmla="*/ 11 w 52"/>
                <a:gd name="T67" fmla="*/ 10 h 46"/>
                <a:gd name="T68" fmla="*/ 11 w 52"/>
                <a:gd name="T69" fmla="*/ 10 h 46"/>
                <a:gd name="T70" fmla="*/ 7 w 52"/>
                <a:gd name="T71" fmla="*/ 12 h 46"/>
                <a:gd name="T72" fmla="*/ 7 w 52"/>
                <a:gd name="T73" fmla="*/ 12 h 46"/>
                <a:gd name="T74" fmla="*/ 6 w 52"/>
                <a:gd name="T75" fmla="*/ 12 h 46"/>
                <a:gd name="T76" fmla="*/ 3 w 52"/>
                <a:gd name="T77" fmla="*/ 10 h 46"/>
                <a:gd name="T78" fmla="*/ 3 w 52"/>
                <a:gd name="T79" fmla="*/ 10 h 46"/>
                <a:gd name="T80" fmla="*/ 2 w 52"/>
                <a:gd name="T81" fmla="*/ 10 h 46"/>
                <a:gd name="T82" fmla="*/ 0 w 52"/>
                <a:gd name="T83" fmla="*/ 9 h 46"/>
                <a:gd name="T84" fmla="*/ 0 w 52"/>
                <a:gd name="T85" fmla="*/ 9 h 46"/>
                <a:gd name="T86" fmla="*/ 0 w 52"/>
                <a:gd name="T87" fmla="*/ 6 h 46"/>
                <a:gd name="T88" fmla="*/ 2 w 52"/>
                <a:gd name="T89" fmla="*/ 3 h 46"/>
                <a:gd name="T90" fmla="*/ 2 w 52"/>
                <a:gd name="T91" fmla="*/ 3 h 46"/>
                <a:gd name="T92" fmla="*/ 3 w 52"/>
                <a:gd name="T93" fmla="*/ 1 h 46"/>
                <a:gd name="T94" fmla="*/ 6 w 52"/>
                <a:gd name="T95" fmla="*/ 0 h 46"/>
                <a:gd name="T96" fmla="*/ 7 w 52"/>
                <a:gd name="T97" fmla="*/ 5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"/>
                <a:gd name="T148" fmla="*/ 0 h 46"/>
                <a:gd name="T149" fmla="*/ 52 w 52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" h="46">
                  <a:moveTo>
                    <a:pt x="29" y="17"/>
                  </a:moveTo>
                  <a:lnTo>
                    <a:pt x="18" y="23"/>
                  </a:lnTo>
                  <a:lnTo>
                    <a:pt x="23" y="17"/>
                  </a:lnTo>
                  <a:lnTo>
                    <a:pt x="18" y="29"/>
                  </a:lnTo>
                  <a:lnTo>
                    <a:pt x="12" y="23"/>
                  </a:lnTo>
                  <a:lnTo>
                    <a:pt x="18" y="29"/>
                  </a:lnTo>
                  <a:lnTo>
                    <a:pt x="18" y="23"/>
                  </a:lnTo>
                  <a:lnTo>
                    <a:pt x="29" y="29"/>
                  </a:lnTo>
                  <a:lnTo>
                    <a:pt x="23" y="29"/>
                  </a:lnTo>
                  <a:lnTo>
                    <a:pt x="35" y="23"/>
                  </a:lnTo>
                  <a:lnTo>
                    <a:pt x="29" y="29"/>
                  </a:lnTo>
                  <a:lnTo>
                    <a:pt x="35" y="23"/>
                  </a:lnTo>
                  <a:lnTo>
                    <a:pt x="35" y="29"/>
                  </a:lnTo>
                  <a:lnTo>
                    <a:pt x="29" y="17"/>
                  </a:lnTo>
                  <a:lnTo>
                    <a:pt x="35" y="23"/>
                  </a:lnTo>
                  <a:lnTo>
                    <a:pt x="23" y="17"/>
                  </a:lnTo>
                  <a:lnTo>
                    <a:pt x="29" y="0"/>
                  </a:lnTo>
                  <a:lnTo>
                    <a:pt x="41" y="6"/>
                  </a:lnTo>
                  <a:lnTo>
                    <a:pt x="47" y="11"/>
                  </a:lnTo>
                  <a:lnTo>
                    <a:pt x="52" y="23"/>
                  </a:lnTo>
                  <a:lnTo>
                    <a:pt x="47" y="35"/>
                  </a:lnTo>
                  <a:lnTo>
                    <a:pt x="41" y="40"/>
                  </a:lnTo>
                  <a:lnTo>
                    <a:pt x="29" y="46"/>
                  </a:lnTo>
                  <a:lnTo>
                    <a:pt x="23" y="46"/>
                  </a:lnTo>
                  <a:lnTo>
                    <a:pt x="12" y="40"/>
                  </a:lnTo>
                  <a:lnTo>
                    <a:pt x="6" y="40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23" y="0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87" name="Freeform 411"/>
            <p:cNvSpPr>
              <a:spLocks/>
            </p:cNvSpPr>
            <p:nvPr/>
          </p:nvSpPr>
          <p:spPr bwMode="auto">
            <a:xfrm>
              <a:off x="2295" y="2897"/>
              <a:ext cx="3" cy="9"/>
            </a:xfrm>
            <a:custGeom>
              <a:avLst/>
              <a:gdLst>
                <a:gd name="T0" fmla="*/ 0 w 6"/>
                <a:gd name="T1" fmla="*/ 5 h 17"/>
                <a:gd name="T2" fmla="*/ 0 w 6"/>
                <a:gd name="T3" fmla="*/ 5 h 17"/>
                <a:gd name="T4" fmla="*/ 2 w 6"/>
                <a:gd name="T5" fmla="*/ 5 h 17"/>
                <a:gd name="T6" fmla="*/ 0 w 6"/>
                <a:gd name="T7" fmla="*/ 0 h 17"/>
                <a:gd name="T8" fmla="*/ 2 w 6"/>
                <a:gd name="T9" fmla="*/ 0 h 17"/>
                <a:gd name="T10" fmla="*/ 2 w 6"/>
                <a:gd name="T11" fmla="*/ 0 h 17"/>
                <a:gd name="T12" fmla="*/ 0 w 6"/>
                <a:gd name="T13" fmla="*/ 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7"/>
                <a:gd name="T23" fmla="*/ 6 w 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7">
                  <a:moveTo>
                    <a:pt x="0" y="17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88" name="Freeform 412"/>
            <p:cNvSpPr>
              <a:spLocks/>
            </p:cNvSpPr>
            <p:nvPr/>
          </p:nvSpPr>
          <p:spPr bwMode="auto">
            <a:xfrm>
              <a:off x="2546" y="3019"/>
              <a:ext cx="14" cy="15"/>
            </a:xfrm>
            <a:custGeom>
              <a:avLst/>
              <a:gdLst>
                <a:gd name="T0" fmla="*/ 4 w 29"/>
                <a:gd name="T1" fmla="*/ 0 h 30"/>
                <a:gd name="T2" fmla="*/ 1 w 29"/>
                <a:gd name="T3" fmla="*/ 2 h 30"/>
                <a:gd name="T4" fmla="*/ 0 w 29"/>
                <a:gd name="T5" fmla="*/ 5 h 30"/>
                <a:gd name="T6" fmla="*/ 1 w 29"/>
                <a:gd name="T7" fmla="*/ 7 h 30"/>
                <a:gd name="T8" fmla="*/ 4 w 29"/>
                <a:gd name="T9" fmla="*/ 8 h 30"/>
                <a:gd name="T10" fmla="*/ 7 w 29"/>
                <a:gd name="T11" fmla="*/ 7 h 30"/>
                <a:gd name="T12" fmla="*/ 7 w 29"/>
                <a:gd name="T13" fmla="*/ 5 h 30"/>
                <a:gd name="T14" fmla="*/ 7 w 29"/>
                <a:gd name="T15" fmla="*/ 2 h 30"/>
                <a:gd name="T16" fmla="*/ 4 w 29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0"/>
                <a:gd name="T29" fmla="*/ 29 w 29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0">
                  <a:moveTo>
                    <a:pt x="18" y="0"/>
                  </a:moveTo>
                  <a:lnTo>
                    <a:pt x="6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8" y="30"/>
                  </a:lnTo>
                  <a:lnTo>
                    <a:pt x="29" y="25"/>
                  </a:lnTo>
                  <a:lnTo>
                    <a:pt x="29" y="19"/>
                  </a:lnTo>
                  <a:lnTo>
                    <a:pt x="29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89" name="Freeform 413"/>
            <p:cNvSpPr>
              <a:spLocks/>
            </p:cNvSpPr>
            <p:nvPr/>
          </p:nvSpPr>
          <p:spPr bwMode="auto">
            <a:xfrm>
              <a:off x="2542" y="3014"/>
              <a:ext cx="24" cy="23"/>
            </a:xfrm>
            <a:custGeom>
              <a:avLst/>
              <a:gdLst>
                <a:gd name="T0" fmla="*/ 8 w 47"/>
                <a:gd name="T1" fmla="*/ 4 h 47"/>
                <a:gd name="T2" fmla="*/ 5 w 47"/>
                <a:gd name="T3" fmla="*/ 6 h 47"/>
                <a:gd name="T4" fmla="*/ 6 w 47"/>
                <a:gd name="T5" fmla="*/ 4 h 47"/>
                <a:gd name="T6" fmla="*/ 6 w 47"/>
                <a:gd name="T7" fmla="*/ 4 h 47"/>
                <a:gd name="T8" fmla="*/ 5 w 47"/>
                <a:gd name="T9" fmla="*/ 7 h 47"/>
                <a:gd name="T10" fmla="*/ 3 w 47"/>
                <a:gd name="T11" fmla="*/ 6 h 47"/>
                <a:gd name="T12" fmla="*/ 3 w 47"/>
                <a:gd name="T13" fmla="*/ 6 h 47"/>
                <a:gd name="T14" fmla="*/ 5 w 47"/>
                <a:gd name="T15" fmla="*/ 7 h 47"/>
                <a:gd name="T16" fmla="*/ 5 w 47"/>
                <a:gd name="T17" fmla="*/ 6 h 47"/>
                <a:gd name="T18" fmla="*/ 5 w 47"/>
                <a:gd name="T19" fmla="*/ 6 h 47"/>
                <a:gd name="T20" fmla="*/ 8 w 47"/>
                <a:gd name="T21" fmla="*/ 7 h 47"/>
                <a:gd name="T22" fmla="*/ 6 w 47"/>
                <a:gd name="T23" fmla="*/ 7 h 47"/>
                <a:gd name="T24" fmla="*/ 6 w 47"/>
                <a:gd name="T25" fmla="*/ 7 h 47"/>
                <a:gd name="T26" fmla="*/ 9 w 47"/>
                <a:gd name="T27" fmla="*/ 6 h 47"/>
                <a:gd name="T28" fmla="*/ 8 w 47"/>
                <a:gd name="T29" fmla="*/ 9 h 47"/>
                <a:gd name="T30" fmla="*/ 8 w 47"/>
                <a:gd name="T31" fmla="*/ 9 h 47"/>
                <a:gd name="T32" fmla="*/ 8 w 47"/>
                <a:gd name="T33" fmla="*/ 7 h 47"/>
                <a:gd name="T34" fmla="*/ 8 w 47"/>
                <a:gd name="T35" fmla="*/ 7 h 47"/>
                <a:gd name="T36" fmla="*/ 8 w 47"/>
                <a:gd name="T37" fmla="*/ 7 h 47"/>
                <a:gd name="T38" fmla="*/ 8 w 47"/>
                <a:gd name="T39" fmla="*/ 4 h 47"/>
                <a:gd name="T40" fmla="*/ 9 w 47"/>
                <a:gd name="T41" fmla="*/ 6 h 47"/>
                <a:gd name="T42" fmla="*/ 9 w 47"/>
                <a:gd name="T43" fmla="*/ 6 h 47"/>
                <a:gd name="T44" fmla="*/ 6 w 47"/>
                <a:gd name="T45" fmla="*/ 4 h 47"/>
                <a:gd name="T46" fmla="*/ 6 w 47"/>
                <a:gd name="T47" fmla="*/ 4 h 47"/>
                <a:gd name="T48" fmla="*/ 8 w 47"/>
                <a:gd name="T49" fmla="*/ 0 h 47"/>
                <a:gd name="T50" fmla="*/ 8 w 47"/>
                <a:gd name="T51" fmla="*/ 0 h 47"/>
                <a:gd name="T52" fmla="*/ 11 w 47"/>
                <a:gd name="T53" fmla="*/ 1 h 47"/>
                <a:gd name="T54" fmla="*/ 11 w 47"/>
                <a:gd name="T55" fmla="*/ 1 h 47"/>
                <a:gd name="T56" fmla="*/ 12 w 47"/>
                <a:gd name="T57" fmla="*/ 4 h 47"/>
                <a:gd name="T58" fmla="*/ 12 w 47"/>
                <a:gd name="T59" fmla="*/ 7 h 47"/>
                <a:gd name="T60" fmla="*/ 12 w 47"/>
                <a:gd name="T61" fmla="*/ 7 h 47"/>
                <a:gd name="T62" fmla="*/ 12 w 47"/>
                <a:gd name="T63" fmla="*/ 7 h 47"/>
                <a:gd name="T64" fmla="*/ 12 w 47"/>
                <a:gd name="T65" fmla="*/ 9 h 47"/>
                <a:gd name="T66" fmla="*/ 12 w 47"/>
                <a:gd name="T67" fmla="*/ 9 h 47"/>
                <a:gd name="T68" fmla="*/ 11 w 47"/>
                <a:gd name="T69" fmla="*/ 10 h 47"/>
                <a:gd name="T70" fmla="*/ 8 w 47"/>
                <a:gd name="T71" fmla="*/ 11 h 47"/>
                <a:gd name="T72" fmla="*/ 8 w 47"/>
                <a:gd name="T73" fmla="*/ 11 h 47"/>
                <a:gd name="T74" fmla="*/ 6 w 47"/>
                <a:gd name="T75" fmla="*/ 11 h 47"/>
                <a:gd name="T76" fmla="*/ 3 w 47"/>
                <a:gd name="T77" fmla="*/ 10 h 47"/>
                <a:gd name="T78" fmla="*/ 3 w 47"/>
                <a:gd name="T79" fmla="*/ 10 h 47"/>
                <a:gd name="T80" fmla="*/ 2 w 47"/>
                <a:gd name="T81" fmla="*/ 10 h 47"/>
                <a:gd name="T82" fmla="*/ 0 w 47"/>
                <a:gd name="T83" fmla="*/ 9 h 47"/>
                <a:gd name="T84" fmla="*/ 0 w 47"/>
                <a:gd name="T85" fmla="*/ 9 h 47"/>
                <a:gd name="T86" fmla="*/ 0 w 47"/>
                <a:gd name="T87" fmla="*/ 6 h 47"/>
                <a:gd name="T88" fmla="*/ 2 w 47"/>
                <a:gd name="T89" fmla="*/ 2 h 47"/>
                <a:gd name="T90" fmla="*/ 2 w 47"/>
                <a:gd name="T91" fmla="*/ 2 h 47"/>
                <a:gd name="T92" fmla="*/ 3 w 47"/>
                <a:gd name="T93" fmla="*/ 1 h 47"/>
                <a:gd name="T94" fmla="*/ 6 w 47"/>
                <a:gd name="T95" fmla="*/ 0 h 47"/>
                <a:gd name="T96" fmla="*/ 8 w 47"/>
                <a:gd name="T97" fmla="*/ 4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47"/>
                <a:gd name="T149" fmla="*/ 47 w 47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47">
                  <a:moveTo>
                    <a:pt x="29" y="17"/>
                  </a:moveTo>
                  <a:lnTo>
                    <a:pt x="18" y="24"/>
                  </a:lnTo>
                  <a:lnTo>
                    <a:pt x="24" y="17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9" y="30"/>
                  </a:lnTo>
                  <a:lnTo>
                    <a:pt x="24" y="30"/>
                  </a:lnTo>
                  <a:lnTo>
                    <a:pt x="35" y="24"/>
                  </a:lnTo>
                  <a:lnTo>
                    <a:pt x="29" y="36"/>
                  </a:lnTo>
                  <a:lnTo>
                    <a:pt x="29" y="30"/>
                  </a:lnTo>
                  <a:lnTo>
                    <a:pt x="29" y="17"/>
                  </a:lnTo>
                  <a:lnTo>
                    <a:pt x="35" y="24"/>
                  </a:lnTo>
                  <a:lnTo>
                    <a:pt x="24" y="17"/>
                  </a:lnTo>
                  <a:lnTo>
                    <a:pt x="29" y="0"/>
                  </a:lnTo>
                  <a:lnTo>
                    <a:pt x="41" y="7"/>
                  </a:lnTo>
                  <a:lnTo>
                    <a:pt x="47" y="17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1" y="41"/>
                  </a:lnTo>
                  <a:lnTo>
                    <a:pt x="29" y="47"/>
                  </a:lnTo>
                  <a:lnTo>
                    <a:pt x="24" y="47"/>
                  </a:lnTo>
                  <a:lnTo>
                    <a:pt x="12" y="41"/>
                  </a:lnTo>
                  <a:lnTo>
                    <a:pt x="6" y="41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6" y="11"/>
                  </a:lnTo>
                  <a:lnTo>
                    <a:pt x="12" y="7"/>
                  </a:lnTo>
                  <a:lnTo>
                    <a:pt x="24" y="0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90" name="Freeform 414"/>
            <p:cNvSpPr>
              <a:spLocks/>
            </p:cNvSpPr>
            <p:nvPr/>
          </p:nvSpPr>
          <p:spPr bwMode="auto">
            <a:xfrm>
              <a:off x="2555" y="3014"/>
              <a:ext cx="2" cy="8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4 h 17"/>
                <a:gd name="T4" fmla="*/ 1 w 5"/>
                <a:gd name="T5" fmla="*/ 4 h 17"/>
                <a:gd name="T6" fmla="*/ 0 w 5"/>
                <a:gd name="T7" fmla="*/ 0 h 17"/>
                <a:gd name="T8" fmla="*/ 1 w 5"/>
                <a:gd name="T9" fmla="*/ 0 h 17"/>
                <a:gd name="T10" fmla="*/ 1 w 5"/>
                <a:gd name="T11" fmla="*/ 0 h 17"/>
                <a:gd name="T12" fmla="*/ 0 w 5"/>
                <a:gd name="T13" fmla="*/ 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7"/>
                <a:gd name="T23" fmla="*/ 5 w 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7">
                  <a:moveTo>
                    <a:pt x="0" y="17"/>
                  </a:moveTo>
                  <a:lnTo>
                    <a:pt x="0" y="17"/>
                  </a:lnTo>
                  <a:lnTo>
                    <a:pt x="5" y="17"/>
                  </a:lnTo>
                  <a:lnTo>
                    <a:pt x="0" y="0"/>
                  </a:lnTo>
                  <a:lnTo>
                    <a:pt x="5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91" name="Freeform 415"/>
            <p:cNvSpPr>
              <a:spLocks/>
            </p:cNvSpPr>
            <p:nvPr/>
          </p:nvSpPr>
          <p:spPr bwMode="auto">
            <a:xfrm>
              <a:off x="2546" y="2961"/>
              <a:ext cx="14" cy="14"/>
            </a:xfrm>
            <a:custGeom>
              <a:avLst/>
              <a:gdLst>
                <a:gd name="T0" fmla="*/ 4 w 29"/>
                <a:gd name="T1" fmla="*/ 0 h 29"/>
                <a:gd name="T2" fmla="*/ 1 w 29"/>
                <a:gd name="T3" fmla="*/ 1 h 29"/>
                <a:gd name="T4" fmla="*/ 0 w 29"/>
                <a:gd name="T5" fmla="*/ 4 h 29"/>
                <a:gd name="T6" fmla="*/ 1 w 29"/>
                <a:gd name="T7" fmla="*/ 6 h 29"/>
                <a:gd name="T8" fmla="*/ 4 w 29"/>
                <a:gd name="T9" fmla="*/ 7 h 29"/>
                <a:gd name="T10" fmla="*/ 7 w 29"/>
                <a:gd name="T11" fmla="*/ 6 h 29"/>
                <a:gd name="T12" fmla="*/ 7 w 29"/>
                <a:gd name="T13" fmla="*/ 4 h 29"/>
                <a:gd name="T14" fmla="*/ 7 w 29"/>
                <a:gd name="T15" fmla="*/ 1 h 29"/>
                <a:gd name="T16" fmla="*/ 4 w 29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9"/>
                <a:gd name="T29" fmla="*/ 29 w 2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9">
                  <a:moveTo>
                    <a:pt x="18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29"/>
                  </a:lnTo>
                  <a:lnTo>
                    <a:pt x="29" y="24"/>
                  </a:lnTo>
                  <a:lnTo>
                    <a:pt x="29" y="18"/>
                  </a:lnTo>
                  <a:lnTo>
                    <a:pt x="29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92" name="Freeform 416"/>
            <p:cNvSpPr>
              <a:spLocks/>
            </p:cNvSpPr>
            <p:nvPr/>
          </p:nvSpPr>
          <p:spPr bwMode="auto">
            <a:xfrm>
              <a:off x="2542" y="2955"/>
              <a:ext cx="24" cy="23"/>
            </a:xfrm>
            <a:custGeom>
              <a:avLst/>
              <a:gdLst>
                <a:gd name="T0" fmla="*/ 8 w 47"/>
                <a:gd name="T1" fmla="*/ 5 h 46"/>
                <a:gd name="T2" fmla="*/ 5 w 47"/>
                <a:gd name="T3" fmla="*/ 6 h 46"/>
                <a:gd name="T4" fmla="*/ 6 w 47"/>
                <a:gd name="T5" fmla="*/ 5 h 46"/>
                <a:gd name="T6" fmla="*/ 6 w 47"/>
                <a:gd name="T7" fmla="*/ 5 h 46"/>
                <a:gd name="T8" fmla="*/ 5 w 47"/>
                <a:gd name="T9" fmla="*/ 7 h 46"/>
                <a:gd name="T10" fmla="*/ 3 w 47"/>
                <a:gd name="T11" fmla="*/ 6 h 46"/>
                <a:gd name="T12" fmla="*/ 3 w 47"/>
                <a:gd name="T13" fmla="*/ 6 h 46"/>
                <a:gd name="T14" fmla="*/ 5 w 47"/>
                <a:gd name="T15" fmla="*/ 7 h 46"/>
                <a:gd name="T16" fmla="*/ 5 w 47"/>
                <a:gd name="T17" fmla="*/ 6 h 46"/>
                <a:gd name="T18" fmla="*/ 5 w 47"/>
                <a:gd name="T19" fmla="*/ 6 h 46"/>
                <a:gd name="T20" fmla="*/ 8 w 47"/>
                <a:gd name="T21" fmla="*/ 7 h 46"/>
                <a:gd name="T22" fmla="*/ 6 w 47"/>
                <a:gd name="T23" fmla="*/ 7 h 46"/>
                <a:gd name="T24" fmla="*/ 6 w 47"/>
                <a:gd name="T25" fmla="*/ 7 h 46"/>
                <a:gd name="T26" fmla="*/ 9 w 47"/>
                <a:gd name="T27" fmla="*/ 6 h 46"/>
                <a:gd name="T28" fmla="*/ 8 w 47"/>
                <a:gd name="T29" fmla="*/ 9 h 46"/>
                <a:gd name="T30" fmla="*/ 8 w 47"/>
                <a:gd name="T31" fmla="*/ 9 h 46"/>
                <a:gd name="T32" fmla="*/ 8 w 47"/>
                <a:gd name="T33" fmla="*/ 7 h 46"/>
                <a:gd name="T34" fmla="*/ 8 w 47"/>
                <a:gd name="T35" fmla="*/ 7 h 46"/>
                <a:gd name="T36" fmla="*/ 8 w 47"/>
                <a:gd name="T37" fmla="*/ 7 h 46"/>
                <a:gd name="T38" fmla="*/ 8 w 47"/>
                <a:gd name="T39" fmla="*/ 5 h 46"/>
                <a:gd name="T40" fmla="*/ 9 w 47"/>
                <a:gd name="T41" fmla="*/ 6 h 46"/>
                <a:gd name="T42" fmla="*/ 9 w 47"/>
                <a:gd name="T43" fmla="*/ 6 h 46"/>
                <a:gd name="T44" fmla="*/ 6 w 47"/>
                <a:gd name="T45" fmla="*/ 5 h 46"/>
                <a:gd name="T46" fmla="*/ 6 w 47"/>
                <a:gd name="T47" fmla="*/ 5 h 46"/>
                <a:gd name="T48" fmla="*/ 8 w 47"/>
                <a:gd name="T49" fmla="*/ 0 h 46"/>
                <a:gd name="T50" fmla="*/ 8 w 47"/>
                <a:gd name="T51" fmla="*/ 0 h 46"/>
                <a:gd name="T52" fmla="*/ 11 w 47"/>
                <a:gd name="T53" fmla="*/ 1 h 46"/>
                <a:gd name="T54" fmla="*/ 11 w 47"/>
                <a:gd name="T55" fmla="*/ 1 h 46"/>
                <a:gd name="T56" fmla="*/ 12 w 47"/>
                <a:gd name="T57" fmla="*/ 5 h 46"/>
                <a:gd name="T58" fmla="*/ 12 w 47"/>
                <a:gd name="T59" fmla="*/ 7 h 46"/>
                <a:gd name="T60" fmla="*/ 12 w 47"/>
                <a:gd name="T61" fmla="*/ 7 h 46"/>
                <a:gd name="T62" fmla="*/ 12 w 47"/>
                <a:gd name="T63" fmla="*/ 7 h 46"/>
                <a:gd name="T64" fmla="*/ 12 w 47"/>
                <a:gd name="T65" fmla="*/ 9 h 46"/>
                <a:gd name="T66" fmla="*/ 12 w 47"/>
                <a:gd name="T67" fmla="*/ 9 h 46"/>
                <a:gd name="T68" fmla="*/ 11 w 47"/>
                <a:gd name="T69" fmla="*/ 10 h 46"/>
                <a:gd name="T70" fmla="*/ 8 w 47"/>
                <a:gd name="T71" fmla="*/ 12 h 46"/>
                <a:gd name="T72" fmla="*/ 8 w 47"/>
                <a:gd name="T73" fmla="*/ 12 h 46"/>
                <a:gd name="T74" fmla="*/ 6 w 47"/>
                <a:gd name="T75" fmla="*/ 12 h 46"/>
                <a:gd name="T76" fmla="*/ 3 w 47"/>
                <a:gd name="T77" fmla="*/ 10 h 46"/>
                <a:gd name="T78" fmla="*/ 3 w 47"/>
                <a:gd name="T79" fmla="*/ 10 h 46"/>
                <a:gd name="T80" fmla="*/ 2 w 47"/>
                <a:gd name="T81" fmla="*/ 10 h 46"/>
                <a:gd name="T82" fmla="*/ 0 w 47"/>
                <a:gd name="T83" fmla="*/ 9 h 46"/>
                <a:gd name="T84" fmla="*/ 0 w 47"/>
                <a:gd name="T85" fmla="*/ 9 h 46"/>
                <a:gd name="T86" fmla="*/ 0 w 47"/>
                <a:gd name="T87" fmla="*/ 6 h 46"/>
                <a:gd name="T88" fmla="*/ 2 w 47"/>
                <a:gd name="T89" fmla="*/ 3 h 46"/>
                <a:gd name="T90" fmla="*/ 2 w 47"/>
                <a:gd name="T91" fmla="*/ 3 h 46"/>
                <a:gd name="T92" fmla="*/ 3 w 47"/>
                <a:gd name="T93" fmla="*/ 1 h 46"/>
                <a:gd name="T94" fmla="*/ 6 w 47"/>
                <a:gd name="T95" fmla="*/ 0 h 46"/>
                <a:gd name="T96" fmla="*/ 8 w 47"/>
                <a:gd name="T97" fmla="*/ 5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46"/>
                <a:gd name="T149" fmla="*/ 47 w 47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46">
                  <a:moveTo>
                    <a:pt x="29" y="17"/>
                  </a:moveTo>
                  <a:lnTo>
                    <a:pt x="18" y="23"/>
                  </a:lnTo>
                  <a:lnTo>
                    <a:pt x="24" y="17"/>
                  </a:lnTo>
                  <a:lnTo>
                    <a:pt x="18" y="29"/>
                  </a:lnTo>
                  <a:lnTo>
                    <a:pt x="12" y="23"/>
                  </a:lnTo>
                  <a:lnTo>
                    <a:pt x="18" y="29"/>
                  </a:lnTo>
                  <a:lnTo>
                    <a:pt x="18" y="23"/>
                  </a:lnTo>
                  <a:lnTo>
                    <a:pt x="29" y="29"/>
                  </a:lnTo>
                  <a:lnTo>
                    <a:pt x="24" y="29"/>
                  </a:lnTo>
                  <a:lnTo>
                    <a:pt x="35" y="23"/>
                  </a:lnTo>
                  <a:lnTo>
                    <a:pt x="29" y="35"/>
                  </a:lnTo>
                  <a:lnTo>
                    <a:pt x="29" y="29"/>
                  </a:lnTo>
                  <a:lnTo>
                    <a:pt x="29" y="17"/>
                  </a:lnTo>
                  <a:lnTo>
                    <a:pt x="35" y="23"/>
                  </a:lnTo>
                  <a:lnTo>
                    <a:pt x="24" y="17"/>
                  </a:lnTo>
                  <a:lnTo>
                    <a:pt x="29" y="0"/>
                  </a:lnTo>
                  <a:lnTo>
                    <a:pt x="41" y="6"/>
                  </a:lnTo>
                  <a:lnTo>
                    <a:pt x="47" y="17"/>
                  </a:lnTo>
                  <a:lnTo>
                    <a:pt x="47" y="29"/>
                  </a:lnTo>
                  <a:lnTo>
                    <a:pt x="47" y="35"/>
                  </a:lnTo>
                  <a:lnTo>
                    <a:pt x="41" y="40"/>
                  </a:lnTo>
                  <a:lnTo>
                    <a:pt x="29" y="46"/>
                  </a:lnTo>
                  <a:lnTo>
                    <a:pt x="24" y="46"/>
                  </a:lnTo>
                  <a:lnTo>
                    <a:pt x="12" y="40"/>
                  </a:lnTo>
                  <a:lnTo>
                    <a:pt x="6" y="40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93" name="Freeform 417"/>
            <p:cNvSpPr>
              <a:spLocks/>
            </p:cNvSpPr>
            <p:nvPr/>
          </p:nvSpPr>
          <p:spPr bwMode="auto">
            <a:xfrm>
              <a:off x="2555" y="2955"/>
              <a:ext cx="2" cy="9"/>
            </a:xfrm>
            <a:custGeom>
              <a:avLst/>
              <a:gdLst>
                <a:gd name="T0" fmla="*/ 0 w 5"/>
                <a:gd name="T1" fmla="*/ 5 h 17"/>
                <a:gd name="T2" fmla="*/ 0 w 5"/>
                <a:gd name="T3" fmla="*/ 5 h 17"/>
                <a:gd name="T4" fmla="*/ 1 w 5"/>
                <a:gd name="T5" fmla="*/ 5 h 17"/>
                <a:gd name="T6" fmla="*/ 0 w 5"/>
                <a:gd name="T7" fmla="*/ 0 h 17"/>
                <a:gd name="T8" fmla="*/ 1 w 5"/>
                <a:gd name="T9" fmla="*/ 0 h 17"/>
                <a:gd name="T10" fmla="*/ 1 w 5"/>
                <a:gd name="T11" fmla="*/ 0 h 17"/>
                <a:gd name="T12" fmla="*/ 0 w 5"/>
                <a:gd name="T13" fmla="*/ 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7"/>
                <a:gd name="T23" fmla="*/ 5 w 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7">
                  <a:moveTo>
                    <a:pt x="0" y="17"/>
                  </a:moveTo>
                  <a:lnTo>
                    <a:pt x="0" y="17"/>
                  </a:lnTo>
                  <a:lnTo>
                    <a:pt x="5" y="17"/>
                  </a:lnTo>
                  <a:lnTo>
                    <a:pt x="0" y="0"/>
                  </a:lnTo>
                  <a:lnTo>
                    <a:pt x="5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94" name="Freeform 418"/>
            <p:cNvSpPr>
              <a:spLocks/>
            </p:cNvSpPr>
            <p:nvPr/>
          </p:nvSpPr>
          <p:spPr bwMode="auto">
            <a:xfrm>
              <a:off x="2546" y="2903"/>
              <a:ext cx="14" cy="14"/>
            </a:xfrm>
            <a:custGeom>
              <a:avLst/>
              <a:gdLst>
                <a:gd name="T0" fmla="*/ 4 w 29"/>
                <a:gd name="T1" fmla="*/ 0 h 29"/>
                <a:gd name="T2" fmla="*/ 1 w 29"/>
                <a:gd name="T3" fmla="*/ 1 h 29"/>
                <a:gd name="T4" fmla="*/ 0 w 29"/>
                <a:gd name="T5" fmla="*/ 4 h 29"/>
                <a:gd name="T6" fmla="*/ 1 w 29"/>
                <a:gd name="T7" fmla="*/ 6 h 29"/>
                <a:gd name="T8" fmla="*/ 4 w 29"/>
                <a:gd name="T9" fmla="*/ 7 h 29"/>
                <a:gd name="T10" fmla="*/ 7 w 29"/>
                <a:gd name="T11" fmla="*/ 6 h 29"/>
                <a:gd name="T12" fmla="*/ 7 w 29"/>
                <a:gd name="T13" fmla="*/ 4 h 29"/>
                <a:gd name="T14" fmla="*/ 7 w 29"/>
                <a:gd name="T15" fmla="*/ 1 h 29"/>
                <a:gd name="T16" fmla="*/ 4 w 29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9"/>
                <a:gd name="T29" fmla="*/ 29 w 2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9">
                  <a:moveTo>
                    <a:pt x="18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29"/>
                  </a:lnTo>
                  <a:lnTo>
                    <a:pt x="29" y="24"/>
                  </a:lnTo>
                  <a:lnTo>
                    <a:pt x="29" y="18"/>
                  </a:lnTo>
                  <a:lnTo>
                    <a:pt x="29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95" name="Freeform 419"/>
            <p:cNvSpPr>
              <a:spLocks/>
            </p:cNvSpPr>
            <p:nvPr/>
          </p:nvSpPr>
          <p:spPr bwMode="auto">
            <a:xfrm>
              <a:off x="2542" y="2897"/>
              <a:ext cx="24" cy="23"/>
            </a:xfrm>
            <a:custGeom>
              <a:avLst/>
              <a:gdLst>
                <a:gd name="T0" fmla="*/ 8 w 47"/>
                <a:gd name="T1" fmla="*/ 5 h 46"/>
                <a:gd name="T2" fmla="*/ 5 w 47"/>
                <a:gd name="T3" fmla="*/ 6 h 46"/>
                <a:gd name="T4" fmla="*/ 6 w 47"/>
                <a:gd name="T5" fmla="*/ 5 h 46"/>
                <a:gd name="T6" fmla="*/ 6 w 47"/>
                <a:gd name="T7" fmla="*/ 5 h 46"/>
                <a:gd name="T8" fmla="*/ 5 w 47"/>
                <a:gd name="T9" fmla="*/ 7 h 46"/>
                <a:gd name="T10" fmla="*/ 3 w 47"/>
                <a:gd name="T11" fmla="*/ 6 h 46"/>
                <a:gd name="T12" fmla="*/ 3 w 47"/>
                <a:gd name="T13" fmla="*/ 6 h 46"/>
                <a:gd name="T14" fmla="*/ 5 w 47"/>
                <a:gd name="T15" fmla="*/ 7 h 46"/>
                <a:gd name="T16" fmla="*/ 5 w 47"/>
                <a:gd name="T17" fmla="*/ 6 h 46"/>
                <a:gd name="T18" fmla="*/ 5 w 47"/>
                <a:gd name="T19" fmla="*/ 6 h 46"/>
                <a:gd name="T20" fmla="*/ 8 w 47"/>
                <a:gd name="T21" fmla="*/ 7 h 46"/>
                <a:gd name="T22" fmla="*/ 6 w 47"/>
                <a:gd name="T23" fmla="*/ 7 h 46"/>
                <a:gd name="T24" fmla="*/ 6 w 47"/>
                <a:gd name="T25" fmla="*/ 7 h 46"/>
                <a:gd name="T26" fmla="*/ 9 w 47"/>
                <a:gd name="T27" fmla="*/ 6 h 46"/>
                <a:gd name="T28" fmla="*/ 8 w 47"/>
                <a:gd name="T29" fmla="*/ 9 h 46"/>
                <a:gd name="T30" fmla="*/ 8 w 47"/>
                <a:gd name="T31" fmla="*/ 9 h 46"/>
                <a:gd name="T32" fmla="*/ 8 w 47"/>
                <a:gd name="T33" fmla="*/ 7 h 46"/>
                <a:gd name="T34" fmla="*/ 8 w 47"/>
                <a:gd name="T35" fmla="*/ 7 h 46"/>
                <a:gd name="T36" fmla="*/ 8 w 47"/>
                <a:gd name="T37" fmla="*/ 7 h 46"/>
                <a:gd name="T38" fmla="*/ 8 w 47"/>
                <a:gd name="T39" fmla="*/ 5 h 46"/>
                <a:gd name="T40" fmla="*/ 9 w 47"/>
                <a:gd name="T41" fmla="*/ 6 h 46"/>
                <a:gd name="T42" fmla="*/ 9 w 47"/>
                <a:gd name="T43" fmla="*/ 6 h 46"/>
                <a:gd name="T44" fmla="*/ 6 w 47"/>
                <a:gd name="T45" fmla="*/ 5 h 46"/>
                <a:gd name="T46" fmla="*/ 6 w 47"/>
                <a:gd name="T47" fmla="*/ 5 h 46"/>
                <a:gd name="T48" fmla="*/ 8 w 47"/>
                <a:gd name="T49" fmla="*/ 0 h 46"/>
                <a:gd name="T50" fmla="*/ 8 w 47"/>
                <a:gd name="T51" fmla="*/ 0 h 46"/>
                <a:gd name="T52" fmla="*/ 11 w 47"/>
                <a:gd name="T53" fmla="*/ 1 h 46"/>
                <a:gd name="T54" fmla="*/ 11 w 47"/>
                <a:gd name="T55" fmla="*/ 1 h 46"/>
                <a:gd name="T56" fmla="*/ 12 w 47"/>
                <a:gd name="T57" fmla="*/ 5 h 46"/>
                <a:gd name="T58" fmla="*/ 12 w 47"/>
                <a:gd name="T59" fmla="*/ 7 h 46"/>
                <a:gd name="T60" fmla="*/ 12 w 47"/>
                <a:gd name="T61" fmla="*/ 7 h 46"/>
                <a:gd name="T62" fmla="*/ 12 w 47"/>
                <a:gd name="T63" fmla="*/ 7 h 46"/>
                <a:gd name="T64" fmla="*/ 12 w 47"/>
                <a:gd name="T65" fmla="*/ 9 h 46"/>
                <a:gd name="T66" fmla="*/ 12 w 47"/>
                <a:gd name="T67" fmla="*/ 9 h 46"/>
                <a:gd name="T68" fmla="*/ 11 w 47"/>
                <a:gd name="T69" fmla="*/ 10 h 46"/>
                <a:gd name="T70" fmla="*/ 8 w 47"/>
                <a:gd name="T71" fmla="*/ 12 h 46"/>
                <a:gd name="T72" fmla="*/ 8 w 47"/>
                <a:gd name="T73" fmla="*/ 12 h 46"/>
                <a:gd name="T74" fmla="*/ 6 w 47"/>
                <a:gd name="T75" fmla="*/ 12 h 46"/>
                <a:gd name="T76" fmla="*/ 3 w 47"/>
                <a:gd name="T77" fmla="*/ 10 h 46"/>
                <a:gd name="T78" fmla="*/ 3 w 47"/>
                <a:gd name="T79" fmla="*/ 10 h 46"/>
                <a:gd name="T80" fmla="*/ 2 w 47"/>
                <a:gd name="T81" fmla="*/ 10 h 46"/>
                <a:gd name="T82" fmla="*/ 0 w 47"/>
                <a:gd name="T83" fmla="*/ 9 h 46"/>
                <a:gd name="T84" fmla="*/ 0 w 47"/>
                <a:gd name="T85" fmla="*/ 9 h 46"/>
                <a:gd name="T86" fmla="*/ 0 w 47"/>
                <a:gd name="T87" fmla="*/ 6 h 46"/>
                <a:gd name="T88" fmla="*/ 2 w 47"/>
                <a:gd name="T89" fmla="*/ 3 h 46"/>
                <a:gd name="T90" fmla="*/ 2 w 47"/>
                <a:gd name="T91" fmla="*/ 3 h 46"/>
                <a:gd name="T92" fmla="*/ 3 w 47"/>
                <a:gd name="T93" fmla="*/ 1 h 46"/>
                <a:gd name="T94" fmla="*/ 6 w 47"/>
                <a:gd name="T95" fmla="*/ 0 h 46"/>
                <a:gd name="T96" fmla="*/ 8 w 47"/>
                <a:gd name="T97" fmla="*/ 5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46"/>
                <a:gd name="T149" fmla="*/ 47 w 47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46">
                  <a:moveTo>
                    <a:pt x="29" y="17"/>
                  </a:moveTo>
                  <a:lnTo>
                    <a:pt x="18" y="23"/>
                  </a:lnTo>
                  <a:lnTo>
                    <a:pt x="24" y="17"/>
                  </a:lnTo>
                  <a:lnTo>
                    <a:pt x="18" y="29"/>
                  </a:lnTo>
                  <a:lnTo>
                    <a:pt x="12" y="23"/>
                  </a:lnTo>
                  <a:lnTo>
                    <a:pt x="18" y="29"/>
                  </a:lnTo>
                  <a:lnTo>
                    <a:pt x="18" y="23"/>
                  </a:lnTo>
                  <a:lnTo>
                    <a:pt x="29" y="29"/>
                  </a:lnTo>
                  <a:lnTo>
                    <a:pt x="24" y="29"/>
                  </a:lnTo>
                  <a:lnTo>
                    <a:pt x="35" y="23"/>
                  </a:lnTo>
                  <a:lnTo>
                    <a:pt x="29" y="35"/>
                  </a:lnTo>
                  <a:lnTo>
                    <a:pt x="29" y="29"/>
                  </a:lnTo>
                  <a:lnTo>
                    <a:pt x="29" y="17"/>
                  </a:lnTo>
                  <a:lnTo>
                    <a:pt x="35" y="23"/>
                  </a:lnTo>
                  <a:lnTo>
                    <a:pt x="24" y="17"/>
                  </a:lnTo>
                  <a:lnTo>
                    <a:pt x="29" y="0"/>
                  </a:lnTo>
                  <a:lnTo>
                    <a:pt x="41" y="6"/>
                  </a:lnTo>
                  <a:lnTo>
                    <a:pt x="47" y="17"/>
                  </a:lnTo>
                  <a:lnTo>
                    <a:pt x="47" y="29"/>
                  </a:lnTo>
                  <a:lnTo>
                    <a:pt x="47" y="35"/>
                  </a:lnTo>
                  <a:lnTo>
                    <a:pt x="41" y="40"/>
                  </a:lnTo>
                  <a:lnTo>
                    <a:pt x="29" y="46"/>
                  </a:lnTo>
                  <a:lnTo>
                    <a:pt x="24" y="46"/>
                  </a:lnTo>
                  <a:lnTo>
                    <a:pt x="12" y="40"/>
                  </a:lnTo>
                  <a:lnTo>
                    <a:pt x="6" y="40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96" name="Freeform 420"/>
            <p:cNvSpPr>
              <a:spLocks/>
            </p:cNvSpPr>
            <p:nvPr/>
          </p:nvSpPr>
          <p:spPr bwMode="auto">
            <a:xfrm>
              <a:off x="2555" y="2897"/>
              <a:ext cx="2" cy="9"/>
            </a:xfrm>
            <a:custGeom>
              <a:avLst/>
              <a:gdLst>
                <a:gd name="T0" fmla="*/ 0 w 5"/>
                <a:gd name="T1" fmla="*/ 5 h 17"/>
                <a:gd name="T2" fmla="*/ 0 w 5"/>
                <a:gd name="T3" fmla="*/ 5 h 17"/>
                <a:gd name="T4" fmla="*/ 1 w 5"/>
                <a:gd name="T5" fmla="*/ 5 h 17"/>
                <a:gd name="T6" fmla="*/ 0 w 5"/>
                <a:gd name="T7" fmla="*/ 0 h 17"/>
                <a:gd name="T8" fmla="*/ 1 w 5"/>
                <a:gd name="T9" fmla="*/ 0 h 17"/>
                <a:gd name="T10" fmla="*/ 1 w 5"/>
                <a:gd name="T11" fmla="*/ 0 h 17"/>
                <a:gd name="T12" fmla="*/ 0 w 5"/>
                <a:gd name="T13" fmla="*/ 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7"/>
                <a:gd name="T23" fmla="*/ 5 w 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7">
                  <a:moveTo>
                    <a:pt x="0" y="17"/>
                  </a:moveTo>
                  <a:lnTo>
                    <a:pt x="0" y="17"/>
                  </a:lnTo>
                  <a:lnTo>
                    <a:pt x="5" y="17"/>
                  </a:lnTo>
                  <a:lnTo>
                    <a:pt x="0" y="0"/>
                  </a:lnTo>
                  <a:lnTo>
                    <a:pt x="5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97" name="Freeform 421"/>
            <p:cNvSpPr>
              <a:spLocks/>
            </p:cNvSpPr>
            <p:nvPr/>
          </p:nvSpPr>
          <p:spPr bwMode="auto">
            <a:xfrm>
              <a:off x="2805" y="3019"/>
              <a:ext cx="15" cy="15"/>
            </a:xfrm>
            <a:custGeom>
              <a:avLst/>
              <a:gdLst>
                <a:gd name="T0" fmla="*/ 3 w 29"/>
                <a:gd name="T1" fmla="*/ 0 h 30"/>
                <a:gd name="T2" fmla="*/ 0 w 29"/>
                <a:gd name="T3" fmla="*/ 2 h 30"/>
                <a:gd name="T4" fmla="*/ 0 w 29"/>
                <a:gd name="T5" fmla="*/ 5 h 30"/>
                <a:gd name="T6" fmla="*/ 0 w 29"/>
                <a:gd name="T7" fmla="*/ 7 h 30"/>
                <a:gd name="T8" fmla="*/ 3 w 29"/>
                <a:gd name="T9" fmla="*/ 8 h 30"/>
                <a:gd name="T10" fmla="*/ 6 w 29"/>
                <a:gd name="T11" fmla="*/ 7 h 30"/>
                <a:gd name="T12" fmla="*/ 8 w 29"/>
                <a:gd name="T13" fmla="*/ 5 h 30"/>
                <a:gd name="T14" fmla="*/ 6 w 29"/>
                <a:gd name="T15" fmla="*/ 2 h 30"/>
                <a:gd name="T16" fmla="*/ 3 w 29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0"/>
                <a:gd name="T29" fmla="*/ 29 w 29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0">
                  <a:moveTo>
                    <a:pt x="12" y="0"/>
                  </a:moveTo>
                  <a:lnTo>
                    <a:pt x="0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12" y="30"/>
                  </a:lnTo>
                  <a:lnTo>
                    <a:pt x="24" y="25"/>
                  </a:lnTo>
                  <a:lnTo>
                    <a:pt x="29" y="19"/>
                  </a:lnTo>
                  <a:lnTo>
                    <a:pt x="24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98" name="Freeform 422"/>
            <p:cNvSpPr>
              <a:spLocks/>
            </p:cNvSpPr>
            <p:nvPr/>
          </p:nvSpPr>
          <p:spPr bwMode="auto">
            <a:xfrm>
              <a:off x="2803" y="3014"/>
              <a:ext cx="23" cy="23"/>
            </a:xfrm>
            <a:custGeom>
              <a:avLst/>
              <a:gdLst>
                <a:gd name="T0" fmla="*/ 6 w 46"/>
                <a:gd name="T1" fmla="*/ 4 h 47"/>
                <a:gd name="T2" fmla="*/ 3 w 46"/>
                <a:gd name="T3" fmla="*/ 6 h 47"/>
                <a:gd name="T4" fmla="*/ 5 w 46"/>
                <a:gd name="T5" fmla="*/ 4 h 47"/>
                <a:gd name="T6" fmla="*/ 5 w 46"/>
                <a:gd name="T7" fmla="*/ 4 h 47"/>
                <a:gd name="T8" fmla="*/ 5 w 46"/>
                <a:gd name="T9" fmla="*/ 7 h 47"/>
                <a:gd name="T10" fmla="*/ 5 w 46"/>
                <a:gd name="T11" fmla="*/ 7 h 47"/>
                <a:gd name="T12" fmla="*/ 5 w 46"/>
                <a:gd name="T13" fmla="*/ 7 h 47"/>
                <a:gd name="T14" fmla="*/ 5 w 46"/>
                <a:gd name="T15" fmla="*/ 9 h 47"/>
                <a:gd name="T16" fmla="*/ 3 w 46"/>
                <a:gd name="T17" fmla="*/ 6 h 47"/>
                <a:gd name="T18" fmla="*/ 3 w 46"/>
                <a:gd name="T19" fmla="*/ 6 h 47"/>
                <a:gd name="T20" fmla="*/ 6 w 46"/>
                <a:gd name="T21" fmla="*/ 7 h 47"/>
                <a:gd name="T22" fmla="*/ 5 w 46"/>
                <a:gd name="T23" fmla="*/ 7 h 47"/>
                <a:gd name="T24" fmla="*/ 5 w 46"/>
                <a:gd name="T25" fmla="*/ 7 h 47"/>
                <a:gd name="T26" fmla="*/ 7 w 46"/>
                <a:gd name="T27" fmla="*/ 6 h 47"/>
                <a:gd name="T28" fmla="*/ 6 w 46"/>
                <a:gd name="T29" fmla="*/ 7 h 47"/>
                <a:gd name="T30" fmla="*/ 6 w 46"/>
                <a:gd name="T31" fmla="*/ 7 h 47"/>
                <a:gd name="T32" fmla="*/ 7 w 46"/>
                <a:gd name="T33" fmla="*/ 6 h 47"/>
                <a:gd name="T34" fmla="*/ 7 w 46"/>
                <a:gd name="T35" fmla="*/ 7 h 47"/>
                <a:gd name="T36" fmla="*/ 7 w 46"/>
                <a:gd name="T37" fmla="*/ 7 h 47"/>
                <a:gd name="T38" fmla="*/ 6 w 46"/>
                <a:gd name="T39" fmla="*/ 4 h 47"/>
                <a:gd name="T40" fmla="*/ 7 w 46"/>
                <a:gd name="T41" fmla="*/ 6 h 47"/>
                <a:gd name="T42" fmla="*/ 7 w 46"/>
                <a:gd name="T43" fmla="*/ 6 h 47"/>
                <a:gd name="T44" fmla="*/ 5 w 46"/>
                <a:gd name="T45" fmla="*/ 4 h 47"/>
                <a:gd name="T46" fmla="*/ 5 w 46"/>
                <a:gd name="T47" fmla="*/ 4 h 47"/>
                <a:gd name="T48" fmla="*/ 6 w 46"/>
                <a:gd name="T49" fmla="*/ 0 h 47"/>
                <a:gd name="T50" fmla="*/ 6 w 46"/>
                <a:gd name="T51" fmla="*/ 0 h 47"/>
                <a:gd name="T52" fmla="*/ 9 w 46"/>
                <a:gd name="T53" fmla="*/ 1 h 47"/>
                <a:gd name="T54" fmla="*/ 9 w 46"/>
                <a:gd name="T55" fmla="*/ 1 h 47"/>
                <a:gd name="T56" fmla="*/ 10 w 46"/>
                <a:gd name="T57" fmla="*/ 2 h 47"/>
                <a:gd name="T58" fmla="*/ 12 w 46"/>
                <a:gd name="T59" fmla="*/ 6 h 47"/>
                <a:gd name="T60" fmla="*/ 12 w 46"/>
                <a:gd name="T61" fmla="*/ 6 h 47"/>
                <a:gd name="T62" fmla="*/ 10 w 46"/>
                <a:gd name="T63" fmla="*/ 9 h 47"/>
                <a:gd name="T64" fmla="*/ 9 w 46"/>
                <a:gd name="T65" fmla="*/ 10 h 47"/>
                <a:gd name="T66" fmla="*/ 9 w 46"/>
                <a:gd name="T67" fmla="*/ 10 h 47"/>
                <a:gd name="T68" fmla="*/ 9 w 46"/>
                <a:gd name="T69" fmla="*/ 10 h 47"/>
                <a:gd name="T70" fmla="*/ 6 w 46"/>
                <a:gd name="T71" fmla="*/ 11 h 47"/>
                <a:gd name="T72" fmla="*/ 6 w 46"/>
                <a:gd name="T73" fmla="*/ 11 h 47"/>
                <a:gd name="T74" fmla="*/ 5 w 46"/>
                <a:gd name="T75" fmla="*/ 11 h 47"/>
                <a:gd name="T76" fmla="*/ 1 w 46"/>
                <a:gd name="T77" fmla="*/ 10 h 47"/>
                <a:gd name="T78" fmla="*/ 1 w 46"/>
                <a:gd name="T79" fmla="*/ 10 h 47"/>
                <a:gd name="T80" fmla="*/ 0 w 46"/>
                <a:gd name="T81" fmla="*/ 9 h 47"/>
                <a:gd name="T82" fmla="*/ 0 w 46"/>
                <a:gd name="T83" fmla="*/ 7 h 47"/>
                <a:gd name="T84" fmla="*/ 0 w 46"/>
                <a:gd name="T85" fmla="*/ 7 h 47"/>
                <a:gd name="T86" fmla="*/ 0 w 46"/>
                <a:gd name="T87" fmla="*/ 7 h 47"/>
                <a:gd name="T88" fmla="*/ 0 w 46"/>
                <a:gd name="T89" fmla="*/ 4 h 47"/>
                <a:gd name="T90" fmla="*/ 0 w 46"/>
                <a:gd name="T91" fmla="*/ 4 h 47"/>
                <a:gd name="T92" fmla="*/ 1 w 46"/>
                <a:gd name="T93" fmla="*/ 1 h 47"/>
                <a:gd name="T94" fmla="*/ 5 w 46"/>
                <a:gd name="T95" fmla="*/ 0 h 47"/>
                <a:gd name="T96" fmla="*/ 6 w 46"/>
                <a:gd name="T97" fmla="*/ 4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47"/>
                <a:gd name="T149" fmla="*/ 46 w 46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47">
                  <a:moveTo>
                    <a:pt x="23" y="17"/>
                  </a:moveTo>
                  <a:lnTo>
                    <a:pt x="11" y="24"/>
                  </a:lnTo>
                  <a:lnTo>
                    <a:pt x="17" y="17"/>
                  </a:lnTo>
                  <a:lnTo>
                    <a:pt x="17" y="30"/>
                  </a:lnTo>
                  <a:lnTo>
                    <a:pt x="17" y="36"/>
                  </a:lnTo>
                  <a:lnTo>
                    <a:pt x="11" y="24"/>
                  </a:lnTo>
                  <a:lnTo>
                    <a:pt x="23" y="30"/>
                  </a:lnTo>
                  <a:lnTo>
                    <a:pt x="17" y="30"/>
                  </a:lnTo>
                  <a:lnTo>
                    <a:pt x="29" y="24"/>
                  </a:lnTo>
                  <a:lnTo>
                    <a:pt x="23" y="30"/>
                  </a:lnTo>
                  <a:lnTo>
                    <a:pt x="29" y="24"/>
                  </a:lnTo>
                  <a:lnTo>
                    <a:pt x="29" y="30"/>
                  </a:lnTo>
                  <a:lnTo>
                    <a:pt x="23" y="17"/>
                  </a:lnTo>
                  <a:lnTo>
                    <a:pt x="29" y="24"/>
                  </a:lnTo>
                  <a:lnTo>
                    <a:pt x="17" y="17"/>
                  </a:lnTo>
                  <a:lnTo>
                    <a:pt x="23" y="0"/>
                  </a:lnTo>
                  <a:lnTo>
                    <a:pt x="34" y="7"/>
                  </a:lnTo>
                  <a:lnTo>
                    <a:pt x="40" y="11"/>
                  </a:lnTo>
                  <a:lnTo>
                    <a:pt x="46" y="24"/>
                  </a:lnTo>
                  <a:lnTo>
                    <a:pt x="40" y="36"/>
                  </a:lnTo>
                  <a:lnTo>
                    <a:pt x="34" y="41"/>
                  </a:lnTo>
                  <a:lnTo>
                    <a:pt x="23" y="47"/>
                  </a:lnTo>
                  <a:lnTo>
                    <a:pt x="17" y="47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5" y="7"/>
                  </a:lnTo>
                  <a:lnTo>
                    <a:pt x="17" y="0"/>
                  </a:lnTo>
                  <a:lnTo>
                    <a:pt x="23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99" name="Freeform 423"/>
            <p:cNvSpPr>
              <a:spLocks/>
            </p:cNvSpPr>
            <p:nvPr/>
          </p:nvSpPr>
          <p:spPr bwMode="auto">
            <a:xfrm>
              <a:off x="2811" y="3014"/>
              <a:ext cx="3" cy="8"/>
            </a:xfrm>
            <a:custGeom>
              <a:avLst/>
              <a:gdLst>
                <a:gd name="T0" fmla="*/ 0 w 6"/>
                <a:gd name="T1" fmla="*/ 4 h 17"/>
                <a:gd name="T2" fmla="*/ 0 w 6"/>
                <a:gd name="T3" fmla="*/ 4 h 17"/>
                <a:gd name="T4" fmla="*/ 2 w 6"/>
                <a:gd name="T5" fmla="*/ 4 h 17"/>
                <a:gd name="T6" fmla="*/ 0 w 6"/>
                <a:gd name="T7" fmla="*/ 0 h 17"/>
                <a:gd name="T8" fmla="*/ 2 w 6"/>
                <a:gd name="T9" fmla="*/ 0 h 17"/>
                <a:gd name="T10" fmla="*/ 2 w 6"/>
                <a:gd name="T11" fmla="*/ 0 h 17"/>
                <a:gd name="T12" fmla="*/ 0 w 6"/>
                <a:gd name="T13" fmla="*/ 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7"/>
                <a:gd name="T23" fmla="*/ 6 w 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7">
                  <a:moveTo>
                    <a:pt x="0" y="17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0" name="Freeform 424"/>
            <p:cNvSpPr>
              <a:spLocks/>
            </p:cNvSpPr>
            <p:nvPr/>
          </p:nvSpPr>
          <p:spPr bwMode="auto">
            <a:xfrm>
              <a:off x="2805" y="2961"/>
              <a:ext cx="15" cy="14"/>
            </a:xfrm>
            <a:custGeom>
              <a:avLst/>
              <a:gdLst>
                <a:gd name="T0" fmla="*/ 3 w 29"/>
                <a:gd name="T1" fmla="*/ 0 h 29"/>
                <a:gd name="T2" fmla="*/ 0 w 29"/>
                <a:gd name="T3" fmla="*/ 1 h 29"/>
                <a:gd name="T4" fmla="*/ 0 w 29"/>
                <a:gd name="T5" fmla="*/ 4 h 29"/>
                <a:gd name="T6" fmla="*/ 0 w 29"/>
                <a:gd name="T7" fmla="*/ 6 h 29"/>
                <a:gd name="T8" fmla="*/ 3 w 29"/>
                <a:gd name="T9" fmla="*/ 7 h 29"/>
                <a:gd name="T10" fmla="*/ 6 w 29"/>
                <a:gd name="T11" fmla="*/ 6 h 29"/>
                <a:gd name="T12" fmla="*/ 8 w 29"/>
                <a:gd name="T13" fmla="*/ 4 h 29"/>
                <a:gd name="T14" fmla="*/ 6 w 29"/>
                <a:gd name="T15" fmla="*/ 1 h 29"/>
                <a:gd name="T16" fmla="*/ 3 w 29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9"/>
                <a:gd name="T29" fmla="*/ 29 w 2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9">
                  <a:moveTo>
                    <a:pt x="12" y="0"/>
                  </a:moveTo>
                  <a:lnTo>
                    <a:pt x="0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2" y="29"/>
                  </a:lnTo>
                  <a:lnTo>
                    <a:pt x="24" y="24"/>
                  </a:lnTo>
                  <a:lnTo>
                    <a:pt x="29" y="18"/>
                  </a:lnTo>
                  <a:lnTo>
                    <a:pt x="24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1" name="Freeform 425"/>
            <p:cNvSpPr>
              <a:spLocks/>
            </p:cNvSpPr>
            <p:nvPr/>
          </p:nvSpPr>
          <p:spPr bwMode="auto">
            <a:xfrm>
              <a:off x="2803" y="2955"/>
              <a:ext cx="23" cy="23"/>
            </a:xfrm>
            <a:custGeom>
              <a:avLst/>
              <a:gdLst>
                <a:gd name="T0" fmla="*/ 6 w 46"/>
                <a:gd name="T1" fmla="*/ 5 h 46"/>
                <a:gd name="T2" fmla="*/ 3 w 46"/>
                <a:gd name="T3" fmla="*/ 6 h 46"/>
                <a:gd name="T4" fmla="*/ 5 w 46"/>
                <a:gd name="T5" fmla="*/ 5 h 46"/>
                <a:gd name="T6" fmla="*/ 5 w 46"/>
                <a:gd name="T7" fmla="*/ 5 h 46"/>
                <a:gd name="T8" fmla="*/ 5 w 46"/>
                <a:gd name="T9" fmla="*/ 7 h 46"/>
                <a:gd name="T10" fmla="*/ 5 w 46"/>
                <a:gd name="T11" fmla="*/ 7 h 46"/>
                <a:gd name="T12" fmla="*/ 5 w 46"/>
                <a:gd name="T13" fmla="*/ 7 h 46"/>
                <a:gd name="T14" fmla="*/ 5 w 46"/>
                <a:gd name="T15" fmla="*/ 9 h 46"/>
                <a:gd name="T16" fmla="*/ 3 w 46"/>
                <a:gd name="T17" fmla="*/ 6 h 46"/>
                <a:gd name="T18" fmla="*/ 3 w 46"/>
                <a:gd name="T19" fmla="*/ 6 h 46"/>
                <a:gd name="T20" fmla="*/ 6 w 46"/>
                <a:gd name="T21" fmla="*/ 7 h 46"/>
                <a:gd name="T22" fmla="*/ 5 w 46"/>
                <a:gd name="T23" fmla="*/ 7 h 46"/>
                <a:gd name="T24" fmla="*/ 5 w 46"/>
                <a:gd name="T25" fmla="*/ 7 h 46"/>
                <a:gd name="T26" fmla="*/ 7 w 46"/>
                <a:gd name="T27" fmla="*/ 6 h 46"/>
                <a:gd name="T28" fmla="*/ 6 w 46"/>
                <a:gd name="T29" fmla="*/ 7 h 46"/>
                <a:gd name="T30" fmla="*/ 6 w 46"/>
                <a:gd name="T31" fmla="*/ 7 h 46"/>
                <a:gd name="T32" fmla="*/ 7 w 46"/>
                <a:gd name="T33" fmla="*/ 6 h 46"/>
                <a:gd name="T34" fmla="*/ 7 w 46"/>
                <a:gd name="T35" fmla="*/ 7 h 46"/>
                <a:gd name="T36" fmla="*/ 7 w 46"/>
                <a:gd name="T37" fmla="*/ 7 h 46"/>
                <a:gd name="T38" fmla="*/ 6 w 46"/>
                <a:gd name="T39" fmla="*/ 5 h 46"/>
                <a:gd name="T40" fmla="*/ 7 w 46"/>
                <a:gd name="T41" fmla="*/ 6 h 46"/>
                <a:gd name="T42" fmla="*/ 7 w 46"/>
                <a:gd name="T43" fmla="*/ 6 h 46"/>
                <a:gd name="T44" fmla="*/ 5 w 46"/>
                <a:gd name="T45" fmla="*/ 5 h 46"/>
                <a:gd name="T46" fmla="*/ 5 w 46"/>
                <a:gd name="T47" fmla="*/ 5 h 46"/>
                <a:gd name="T48" fmla="*/ 6 w 46"/>
                <a:gd name="T49" fmla="*/ 0 h 46"/>
                <a:gd name="T50" fmla="*/ 6 w 46"/>
                <a:gd name="T51" fmla="*/ 0 h 46"/>
                <a:gd name="T52" fmla="*/ 9 w 46"/>
                <a:gd name="T53" fmla="*/ 1 h 46"/>
                <a:gd name="T54" fmla="*/ 9 w 46"/>
                <a:gd name="T55" fmla="*/ 1 h 46"/>
                <a:gd name="T56" fmla="*/ 10 w 46"/>
                <a:gd name="T57" fmla="*/ 3 h 46"/>
                <a:gd name="T58" fmla="*/ 12 w 46"/>
                <a:gd name="T59" fmla="*/ 6 h 46"/>
                <a:gd name="T60" fmla="*/ 12 w 46"/>
                <a:gd name="T61" fmla="*/ 6 h 46"/>
                <a:gd name="T62" fmla="*/ 10 w 46"/>
                <a:gd name="T63" fmla="*/ 9 h 46"/>
                <a:gd name="T64" fmla="*/ 9 w 46"/>
                <a:gd name="T65" fmla="*/ 10 h 46"/>
                <a:gd name="T66" fmla="*/ 9 w 46"/>
                <a:gd name="T67" fmla="*/ 10 h 46"/>
                <a:gd name="T68" fmla="*/ 9 w 46"/>
                <a:gd name="T69" fmla="*/ 10 h 46"/>
                <a:gd name="T70" fmla="*/ 6 w 46"/>
                <a:gd name="T71" fmla="*/ 12 h 46"/>
                <a:gd name="T72" fmla="*/ 6 w 46"/>
                <a:gd name="T73" fmla="*/ 12 h 46"/>
                <a:gd name="T74" fmla="*/ 5 w 46"/>
                <a:gd name="T75" fmla="*/ 12 h 46"/>
                <a:gd name="T76" fmla="*/ 1 w 46"/>
                <a:gd name="T77" fmla="*/ 10 h 46"/>
                <a:gd name="T78" fmla="*/ 1 w 46"/>
                <a:gd name="T79" fmla="*/ 10 h 46"/>
                <a:gd name="T80" fmla="*/ 0 w 46"/>
                <a:gd name="T81" fmla="*/ 9 h 46"/>
                <a:gd name="T82" fmla="*/ 0 w 46"/>
                <a:gd name="T83" fmla="*/ 7 h 46"/>
                <a:gd name="T84" fmla="*/ 0 w 46"/>
                <a:gd name="T85" fmla="*/ 7 h 46"/>
                <a:gd name="T86" fmla="*/ 0 w 46"/>
                <a:gd name="T87" fmla="*/ 7 h 46"/>
                <a:gd name="T88" fmla="*/ 0 w 46"/>
                <a:gd name="T89" fmla="*/ 5 h 46"/>
                <a:gd name="T90" fmla="*/ 0 w 46"/>
                <a:gd name="T91" fmla="*/ 5 h 46"/>
                <a:gd name="T92" fmla="*/ 1 w 46"/>
                <a:gd name="T93" fmla="*/ 1 h 46"/>
                <a:gd name="T94" fmla="*/ 5 w 46"/>
                <a:gd name="T95" fmla="*/ 0 h 46"/>
                <a:gd name="T96" fmla="*/ 6 w 46"/>
                <a:gd name="T97" fmla="*/ 5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46"/>
                <a:gd name="T149" fmla="*/ 46 w 46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46">
                  <a:moveTo>
                    <a:pt x="23" y="17"/>
                  </a:moveTo>
                  <a:lnTo>
                    <a:pt x="11" y="23"/>
                  </a:lnTo>
                  <a:lnTo>
                    <a:pt x="17" y="17"/>
                  </a:lnTo>
                  <a:lnTo>
                    <a:pt x="17" y="29"/>
                  </a:lnTo>
                  <a:lnTo>
                    <a:pt x="17" y="35"/>
                  </a:lnTo>
                  <a:lnTo>
                    <a:pt x="11" y="23"/>
                  </a:lnTo>
                  <a:lnTo>
                    <a:pt x="23" y="29"/>
                  </a:lnTo>
                  <a:lnTo>
                    <a:pt x="17" y="29"/>
                  </a:lnTo>
                  <a:lnTo>
                    <a:pt x="29" y="23"/>
                  </a:lnTo>
                  <a:lnTo>
                    <a:pt x="23" y="29"/>
                  </a:lnTo>
                  <a:lnTo>
                    <a:pt x="29" y="23"/>
                  </a:lnTo>
                  <a:lnTo>
                    <a:pt x="29" y="29"/>
                  </a:lnTo>
                  <a:lnTo>
                    <a:pt x="23" y="17"/>
                  </a:lnTo>
                  <a:lnTo>
                    <a:pt x="29" y="23"/>
                  </a:lnTo>
                  <a:lnTo>
                    <a:pt x="17" y="17"/>
                  </a:lnTo>
                  <a:lnTo>
                    <a:pt x="23" y="0"/>
                  </a:lnTo>
                  <a:lnTo>
                    <a:pt x="34" y="6"/>
                  </a:lnTo>
                  <a:lnTo>
                    <a:pt x="40" y="11"/>
                  </a:lnTo>
                  <a:lnTo>
                    <a:pt x="46" y="23"/>
                  </a:lnTo>
                  <a:lnTo>
                    <a:pt x="40" y="35"/>
                  </a:lnTo>
                  <a:lnTo>
                    <a:pt x="34" y="40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5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17"/>
                  </a:lnTo>
                  <a:lnTo>
                    <a:pt x="5" y="6"/>
                  </a:lnTo>
                  <a:lnTo>
                    <a:pt x="17" y="0"/>
                  </a:lnTo>
                  <a:lnTo>
                    <a:pt x="23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2" name="Freeform 426"/>
            <p:cNvSpPr>
              <a:spLocks/>
            </p:cNvSpPr>
            <p:nvPr/>
          </p:nvSpPr>
          <p:spPr bwMode="auto">
            <a:xfrm>
              <a:off x="2811" y="2955"/>
              <a:ext cx="3" cy="9"/>
            </a:xfrm>
            <a:custGeom>
              <a:avLst/>
              <a:gdLst>
                <a:gd name="T0" fmla="*/ 0 w 6"/>
                <a:gd name="T1" fmla="*/ 5 h 17"/>
                <a:gd name="T2" fmla="*/ 0 w 6"/>
                <a:gd name="T3" fmla="*/ 5 h 17"/>
                <a:gd name="T4" fmla="*/ 2 w 6"/>
                <a:gd name="T5" fmla="*/ 5 h 17"/>
                <a:gd name="T6" fmla="*/ 0 w 6"/>
                <a:gd name="T7" fmla="*/ 0 h 17"/>
                <a:gd name="T8" fmla="*/ 2 w 6"/>
                <a:gd name="T9" fmla="*/ 0 h 17"/>
                <a:gd name="T10" fmla="*/ 2 w 6"/>
                <a:gd name="T11" fmla="*/ 0 h 17"/>
                <a:gd name="T12" fmla="*/ 0 w 6"/>
                <a:gd name="T13" fmla="*/ 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7"/>
                <a:gd name="T23" fmla="*/ 6 w 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7">
                  <a:moveTo>
                    <a:pt x="0" y="17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3" name="Freeform 427"/>
            <p:cNvSpPr>
              <a:spLocks/>
            </p:cNvSpPr>
            <p:nvPr/>
          </p:nvSpPr>
          <p:spPr bwMode="auto">
            <a:xfrm>
              <a:off x="2805" y="2903"/>
              <a:ext cx="15" cy="14"/>
            </a:xfrm>
            <a:custGeom>
              <a:avLst/>
              <a:gdLst>
                <a:gd name="T0" fmla="*/ 3 w 29"/>
                <a:gd name="T1" fmla="*/ 0 h 29"/>
                <a:gd name="T2" fmla="*/ 0 w 29"/>
                <a:gd name="T3" fmla="*/ 1 h 29"/>
                <a:gd name="T4" fmla="*/ 0 w 29"/>
                <a:gd name="T5" fmla="*/ 4 h 29"/>
                <a:gd name="T6" fmla="*/ 0 w 29"/>
                <a:gd name="T7" fmla="*/ 6 h 29"/>
                <a:gd name="T8" fmla="*/ 3 w 29"/>
                <a:gd name="T9" fmla="*/ 7 h 29"/>
                <a:gd name="T10" fmla="*/ 6 w 29"/>
                <a:gd name="T11" fmla="*/ 6 h 29"/>
                <a:gd name="T12" fmla="*/ 8 w 29"/>
                <a:gd name="T13" fmla="*/ 4 h 29"/>
                <a:gd name="T14" fmla="*/ 6 w 29"/>
                <a:gd name="T15" fmla="*/ 1 h 29"/>
                <a:gd name="T16" fmla="*/ 3 w 29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9"/>
                <a:gd name="T29" fmla="*/ 29 w 2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9">
                  <a:moveTo>
                    <a:pt x="12" y="0"/>
                  </a:moveTo>
                  <a:lnTo>
                    <a:pt x="0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2" y="29"/>
                  </a:lnTo>
                  <a:lnTo>
                    <a:pt x="24" y="24"/>
                  </a:lnTo>
                  <a:lnTo>
                    <a:pt x="29" y="18"/>
                  </a:lnTo>
                  <a:lnTo>
                    <a:pt x="24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4" name="Freeform 428"/>
            <p:cNvSpPr>
              <a:spLocks/>
            </p:cNvSpPr>
            <p:nvPr/>
          </p:nvSpPr>
          <p:spPr bwMode="auto">
            <a:xfrm>
              <a:off x="2803" y="2897"/>
              <a:ext cx="23" cy="23"/>
            </a:xfrm>
            <a:custGeom>
              <a:avLst/>
              <a:gdLst>
                <a:gd name="T0" fmla="*/ 6 w 46"/>
                <a:gd name="T1" fmla="*/ 5 h 46"/>
                <a:gd name="T2" fmla="*/ 3 w 46"/>
                <a:gd name="T3" fmla="*/ 6 h 46"/>
                <a:gd name="T4" fmla="*/ 5 w 46"/>
                <a:gd name="T5" fmla="*/ 5 h 46"/>
                <a:gd name="T6" fmla="*/ 5 w 46"/>
                <a:gd name="T7" fmla="*/ 5 h 46"/>
                <a:gd name="T8" fmla="*/ 5 w 46"/>
                <a:gd name="T9" fmla="*/ 7 h 46"/>
                <a:gd name="T10" fmla="*/ 5 w 46"/>
                <a:gd name="T11" fmla="*/ 7 h 46"/>
                <a:gd name="T12" fmla="*/ 5 w 46"/>
                <a:gd name="T13" fmla="*/ 7 h 46"/>
                <a:gd name="T14" fmla="*/ 5 w 46"/>
                <a:gd name="T15" fmla="*/ 9 h 46"/>
                <a:gd name="T16" fmla="*/ 3 w 46"/>
                <a:gd name="T17" fmla="*/ 6 h 46"/>
                <a:gd name="T18" fmla="*/ 3 w 46"/>
                <a:gd name="T19" fmla="*/ 6 h 46"/>
                <a:gd name="T20" fmla="*/ 6 w 46"/>
                <a:gd name="T21" fmla="*/ 7 h 46"/>
                <a:gd name="T22" fmla="*/ 5 w 46"/>
                <a:gd name="T23" fmla="*/ 7 h 46"/>
                <a:gd name="T24" fmla="*/ 5 w 46"/>
                <a:gd name="T25" fmla="*/ 7 h 46"/>
                <a:gd name="T26" fmla="*/ 7 w 46"/>
                <a:gd name="T27" fmla="*/ 6 h 46"/>
                <a:gd name="T28" fmla="*/ 6 w 46"/>
                <a:gd name="T29" fmla="*/ 7 h 46"/>
                <a:gd name="T30" fmla="*/ 6 w 46"/>
                <a:gd name="T31" fmla="*/ 7 h 46"/>
                <a:gd name="T32" fmla="*/ 7 w 46"/>
                <a:gd name="T33" fmla="*/ 6 h 46"/>
                <a:gd name="T34" fmla="*/ 7 w 46"/>
                <a:gd name="T35" fmla="*/ 7 h 46"/>
                <a:gd name="T36" fmla="*/ 7 w 46"/>
                <a:gd name="T37" fmla="*/ 7 h 46"/>
                <a:gd name="T38" fmla="*/ 6 w 46"/>
                <a:gd name="T39" fmla="*/ 5 h 46"/>
                <a:gd name="T40" fmla="*/ 7 w 46"/>
                <a:gd name="T41" fmla="*/ 6 h 46"/>
                <a:gd name="T42" fmla="*/ 7 w 46"/>
                <a:gd name="T43" fmla="*/ 6 h 46"/>
                <a:gd name="T44" fmla="*/ 5 w 46"/>
                <a:gd name="T45" fmla="*/ 5 h 46"/>
                <a:gd name="T46" fmla="*/ 5 w 46"/>
                <a:gd name="T47" fmla="*/ 5 h 46"/>
                <a:gd name="T48" fmla="*/ 6 w 46"/>
                <a:gd name="T49" fmla="*/ 0 h 46"/>
                <a:gd name="T50" fmla="*/ 6 w 46"/>
                <a:gd name="T51" fmla="*/ 0 h 46"/>
                <a:gd name="T52" fmla="*/ 9 w 46"/>
                <a:gd name="T53" fmla="*/ 1 h 46"/>
                <a:gd name="T54" fmla="*/ 9 w 46"/>
                <a:gd name="T55" fmla="*/ 1 h 46"/>
                <a:gd name="T56" fmla="*/ 10 w 46"/>
                <a:gd name="T57" fmla="*/ 3 h 46"/>
                <a:gd name="T58" fmla="*/ 12 w 46"/>
                <a:gd name="T59" fmla="*/ 6 h 46"/>
                <a:gd name="T60" fmla="*/ 12 w 46"/>
                <a:gd name="T61" fmla="*/ 6 h 46"/>
                <a:gd name="T62" fmla="*/ 10 w 46"/>
                <a:gd name="T63" fmla="*/ 9 h 46"/>
                <a:gd name="T64" fmla="*/ 9 w 46"/>
                <a:gd name="T65" fmla="*/ 10 h 46"/>
                <a:gd name="T66" fmla="*/ 9 w 46"/>
                <a:gd name="T67" fmla="*/ 10 h 46"/>
                <a:gd name="T68" fmla="*/ 9 w 46"/>
                <a:gd name="T69" fmla="*/ 10 h 46"/>
                <a:gd name="T70" fmla="*/ 6 w 46"/>
                <a:gd name="T71" fmla="*/ 12 h 46"/>
                <a:gd name="T72" fmla="*/ 6 w 46"/>
                <a:gd name="T73" fmla="*/ 12 h 46"/>
                <a:gd name="T74" fmla="*/ 5 w 46"/>
                <a:gd name="T75" fmla="*/ 12 h 46"/>
                <a:gd name="T76" fmla="*/ 1 w 46"/>
                <a:gd name="T77" fmla="*/ 10 h 46"/>
                <a:gd name="T78" fmla="*/ 1 w 46"/>
                <a:gd name="T79" fmla="*/ 10 h 46"/>
                <a:gd name="T80" fmla="*/ 0 w 46"/>
                <a:gd name="T81" fmla="*/ 9 h 46"/>
                <a:gd name="T82" fmla="*/ 0 w 46"/>
                <a:gd name="T83" fmla="*/ 7 h 46"/>
                <a:gd name="T84" fmla="*/ 0 w 46"/>
                <a:gd name="T85" fmla="*/ 7 h 46"/>
                <a:gd name="T86" fmla="*/ 0 w 46"/>
                <a:gd name="T87" fmla="*/ 7 h 46"/>
                <a:gd name="T88" fmla="*/ 0 w 46"/>
                <a:gd name="T89" fmla="*/ 5 h 46"/>
                <a:gd name="T90" fmla="*/ 0 w 46"/>
                <a:gd name="T91" fmla="*/ 5 h 46"/>
                <a:gd name="T92" fmla="*/ 1 w 46"/>
                <a:gd name="T93" fmla="*/ 1 h 46"/>
                <a:gd name="T94" fmla="*/ 5 w 46"/>
                <a:gd name="T95" fmla="*/ 0 h 46"/>
                <a:gd name="T96" fmla="*/ 6 w 46"/>
                <a:gd name="T97" fmla="*/ 5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46"/>
                <a:gd name="T149" fmla="*/ 46 w 46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46">
                  <a:moveTo>
                    <a:pt x="23" y="17"/>
                  </a:moveTo>
                  <a:lnTo>
                    <a:pt x="11" y="23"/>
                  </a:lnTo>
                  <a:lnTo>
                    <a:pt x="17" y="17"/>
                  </a:lnTo>
                  <a:lnTo>
                    <a:pt x="17" y="29"/>
                  </a:lnTo>
                  <a:lnTo>
                    <a:pt x="17" y="35"/>
                  </a:lnTo>
                  <a:lnTo>
                    <a:pt x="11" y="23"/>
                  </a:lnTo>
                  <a:lnTo>
                    <a:pt x="23" y="29"/>
                  </a:lnTo>
                  <a:lnTo>
                    <a:pt x="17" y="29"/>
                  </a:lnTo>
                  <a:lnTo>
                    <a:pt x="29" y="23"/>
                  </a:lnTo>
                  <a:lnTo>
                    <a:pt x="23" y="29"/>
                  </a:lnTo>
                  <a:lnTo>
                    <a:pt x="29" y="23"/>
                  </a:lnTo>
                  <a:lnTo>
                    <a:pt x="29" y="29"/>
                  </a:lnTo>
                  <a:lnTo>
                    <a:pt x="23" y="17"/>
                  </a:lnTo>
                  <a:lnTo>
                    <a:pt x="29" y="23"/>
                  </a:lnTo>
                  <a:lnTo>
                    <a:pt x="17" y="17"/>
                  </a:lnTo>
                  <a:lnTo>
                    <a:pt x="23" y="0"/>
                  </a:lnTo>
                  <a:lnTo>
                    <a:pt x="34" y="6"/>
                  </a:lnTo>
                  <a:lnTo>
                    <a:pt x="40" y="11"/>
                  </a:lnTo>
                  <a:lnTo>
                    <a:pt x="46" y="23"/>
                  </a:lnTo>
                  <a:lnTo>
                    <a:pt x="40" y="35"/>
                  </a:lnTo>
                  <a:lnTo>
                    <a:pt x="34" y="40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5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17"/>
                  </a:lnTo>
                  <a:lnTo>
                    <a:pt x="5" y="6"/>
                  </a:lnTo>
                  <a:lnTo>
                    <a:pt x="17" y="0"/>
                  </a:lnTo>
                  <a:lnTo>
                    <a:pt x="23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5" name="Freeform 429"/>
            <p:cNvSpPr>
              <a:spLocks/>
            </p:cNvSpPr>
            <p:nvPr/>
          </p:nvSpPr>
          <p:spPr bwMode="auto">
            <a:xfrm>
              <a:off x="2811" y="2897"/>
              <a:ext cx="3" cy="9"/>
            </a:xfrm>
            <a:custGeom>
              <a:avLst/>
              <a:gdLst>
                <a:gd name="T0" fmla="*/ 0 w 6"/>
                <a:gd name="T1" fmla="*/ 5 h 17"/>
                <a:gd name="T2" fmla="*/ 0 w 6"/>
                <a:gd name="T3" fmla="*/ 5 h 17"/>
                <a:gd name="T4" fmla="*/ 2 w 6"/>
                <a:gd name="T5" fmla="*/ 5 h 17"/>
                <a:gd name="T6" fmla="*/ 0 w 6"/>
                <a:gd name="T7" fmla="*/ 0 h 17"/>
                <a:gd name="T8" fmla="*/ 2 w 6"/>
                <a:gd name="T9" fmla="*/ 0 h 17"/>
                <a:gd name="T10" fmla="*/ 2 w 6"/>
                <a:gd name="T11" fmla="*/ 0 h 17"/>
                <a:gd name="T12" fmla="*/ 0 w 6"/>
                <a:gd name="T13" fmla="*/ 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7"/>
                <a:gd name="T23" fmla="*/ 6 w 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7">
                  <a:moveTo>
                    <a:pt x="0" y="17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6" name="Freeform 430"/>
            <p:cNvSpPr>
              <a:spLocks/>
            </p:cNvSpPr>
            <p:nvPr/>
          </p:nvSpPr>
          <p:spPr bwMode="auto">
            <a:xfrm>
              <a:off x="3062" y="3019"/>
              <a:ext cx="18" cy="15"/>
            </a:xfrm>
            <a:custGeom>
              <a:avLst/>
              <a:gdLst>
                <a:gd name="T0" fmla="*/ 5 w 35"/>
                <a:gd name="T1" fmla="*/ 0 h 30"/>
                <a:gd name="T2" fmla="*/ 2 w 35"/>
                <a:gd name="T3" fmla="*/ 2 h 30"/>
                <a:gd name="T4" fmla="*/ 0 w 35"/>
                <a:gd name="T5" fmla="*/ 5 h 30"/>
                <a:gd name="T6" fmla="*/ 2 w 35"/>
                <a:gd name="T7" fmla="*/ 7 h 30"/>
                <a:gd name="T8" fmla="*/ 5 w 35"/>
                <a:gd name="T9" fmla="*/ 8 h 30"/>
                <a:gd name="T10" fmla="*/ 8 w 35"/>
                <a:gd name="T11" fmla="*/ 7 h 30"/>
                <a:gd name="T12" fmla="*/ 9 w 35"/>
                <a:gd name="T13" fmla="*/ 5 h 30"/>
                <a:gd name="T14" fmla="*/ 8 w 35"/>
                <a:gd name="T15" fmla="*/ 2 h 30"/>
                <a:gd name="T16" fmla="*/ 5 w 35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0"/>
                <a:gd name="T29" fmla="*/ 35 w 3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0">
                  <a:moveTo>
                    <a:pt x="17" y="0"/>
                  </a:moveTo>
                  <a:lnTo>
                    <a:pt x="6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7" y="30"/>
                  </a:lnTo>
                  <a:lnTo>
                    <a:pt x="29" y="25"/>
                  </a:lnTo>
                  <a:lnTo>
                    <a:pt x="35" y="19"/>
                  </a:lnTo>
                  <a:lnTo>
                    <a:pt x="29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7" name="Freeform 431"/>
            <p:cNvSpPr>
              <a:spLocks/>
            </p:cNvSpPr>
            <p:nvPr/>
          </p:nvSpPr>
          <p:spPr bwMode="auto">
            <a:xfrm>
              <a:off x="3059" y="3014"/>
              <a:ext cx="26" cy="23"/>
            </a:xfrm>
            <a:custGeom>
              <a:avLst/>
              <a:gdLst>
                <a:gd name="T0" fmla="*/ 7 w 52"/>
                <a:gd name="T1" fmla="*/ 4 h 47"/>
                <a:gd name="T2" fmla="*/ 5 w 52"/>
                <a:gd name="T3" fmla="*/ 6 h 47"/>
                <a:gd name="T4" fmla="*/ 6 w 52"/>
                <a:gd name="T5" fmla="*/ 4 h 47"/>
                <a:gd name="T6" fmla="*/ 6 w 52"/>
                <a:gd name="T7" fmla="*/ 4 h 47"/>
                <a:gd name="T8" fmla="*/ 5 w 52"/>
                <a:gd name="T9" fmla="*/ 7 h 47"/>
                <a:gd name="T10" fmla="*/ 3 w 52"/>
                <a:gd name="T11" fmla="*/ 6 h 47"/>
                <a:gd name="T12" fmla="*/ 3 w 52"/>
                <a:gd name="T13" fmla="*/ 6 h 47"/>
                <a:gd name="T14" fmla="*/ 5 w 52"/>
                <a:gd name="T15" fmla="*/ 7 h 47"/>
                <a:gd name="T16" fmla="*/ 5 w 52"/>
                <a:gd name="T17" fmla="*/ 6 h 47"/>
                <a:gd name="T18" fmla="*/ 5 w 52"/>
                <a:gd name="T19" fmla="*/ 6 h 47"/>
                <a:gd name="T20" fmla="*/ 7 w 52"/>
                <a:gd name="T21" fmla="*/ 7 h 47"/>
                <a:gd name="T22" fmla="*/ 6 w 52"/>
                <a:gd name="T23" fmla="*/ 7 h 47"/>
                <a:gd name="T24" fmla="*/ 6 w 52"/>
                <a:gd name="T25" fmla="*/ 7 h 47"/>
                <a:gd name="T26" fmla="*/ 9 w 52"/>
                <a:gd name="T27" fmla="*/ 6 h 47"/>
                <a:gd name="T28" fmla="*/ 7 w 52"/>
                <a:gd name="T29" fmla="*/ 7 h 47"/>
                <a:gd name="T30" fmla="*/ 7 w 52"/>
                <a:gd name="T31" fmla="*/ 7 h 47"/>
                <a:gd name="T32" fmla="*/ 9 w 52"/>
                <a:gd name="T33" fmla="*/ 6 h 47"/>
                <a:gd name="T34" fmla="*/ 9 w 52"/>
                <a:gd name="T35" fmla="*/ 7 h 47"/>
                <a:gd name="T36" fmla="*/ 9 w 52"/>
                <a:gd name="T37" fmla="*/ 7 h 47"/>
                <a:gd name="T38" fmla="*/ 7 w 52"/>
                <a:gd name="T39" fmla="*/ 4 h 47"/>
                <a:gd name="T40" fmla="*/ 9 w 52"/>
                <a:gd name="T41" fmla="*/ 6 h 47"/>
                <a:gd name="T42" fmla="*/ 9 w 52"/>
                <a:gd name="T43" fmla="*/ 6 h 47"/>
                <a:gd name="T44" fmla="*/ 6 w 52"/>
                <a:gd name="T45" fmla="*/ 4 h 47"/>
                <a:gd name="T46" fmla="*/ 6 w 52"/>
                <a:gd name="T47" fmla="*/ 4 h 47"/>
                <a:gd name="T48" fmla="*/ 7 w 52"/>
                <a:gd name="T49" fmla="*/ 0 h 47"/>
                <a:gd name="T50" fmla="*/ 7 w 52"/>
                <a:gd name="T51" fmla="*/ 0 h 47"/>
                <a:gd name="T52" fmla="*/ 11 w 52"/>
                <a:gd name="T53" fmla="*/ 1 h 47"/>
                <a:gd name="T54" fmla="*/ 11 w 52"/>
                <a:gd name="T55" fmla="*/ 1 h 47"/>
                <a:gd name="T56" fmla="*/ 12 w 52"/>
                <a:gd name="T57" fmla="*/ 2 h 47"/>
                <a:gd name="T58" fmla="*/ 13 w 52"/>
                <a:gd name="T59" fmla="*/ 6 h 47"/>
                <a:gd name="T60" fmla="*/ 13 w 52"/>
                <a:gd name="T61" fmla="*/ 6 h 47"/>
                <a:gd name="T62" fmla="*/ 12 w 52"/>
                <a:gd name="T63" fmla="*/ 9 h 47"/>
                <a:gd name="T64" fmla="*/ 11 w 52"/>
                <a:gd name="T65" fmla="*/ 10 h 47"/>
                <a:gd name="T66" fmla="*/ 11 w 52"/>
                <a:gd name="T67" fmla="*/ 10 h 47"/>
                <a:gd name="T68" fmla="*/ 11 w 52"/>
                <a:gd name="T69" fmla="*/ 10 h 47"/>
                <a:gd name="T70" fmla="*/ 7 w 52"/>
                <a:gd name="T71" fmla="*/ 11 h 47"/>
                <a:gd name="T72" fmla="*/ 7 w 52"/>
                <a:gd name="T73" fmla="*/ 11 h 47"/>
                <a:gd name="T74" fmla="*/ 6 w 52"/>
                <a:gd name="T75" fmla="*/ 11 h 47"/>
                <a:gd name="T76" fmla="*/ 3 w 52"/>
                <a:gd name="T77" fmla="*/ 10 h 47"/>
                <a:gd name="T78" fmla="*/ 3 w 52"/>
                <a:gd name="T79" fmla="*/ 10 h 47"/>
                <a:gd name="T80" fmla="*/ 2 w 52"/>
                <a:gd name="T81" fmla="*/ 10 h 47"/>
                <a:gd name="T82" fmla="*/ 0 w 52"/>
                <a:gd name="T83" fmla="*/ 9 h 47"/>
                <a:gd name="T84" fmla="*/ 0 w 52"/>
                <a:gd name="T85" fmla="*/ 9 h 47"/>
                <a:gd name="T86" fmla="*/ 0 w 52"/>
                <a:gd name="T87" fmla="*/ 6 h 47"/>
                <a:gd name="T88" fmla="*/ 2 w 52"/>
                <a:gd name="T89" fmla="*/ 2 h 47"/>
                <a:gd name="T90" fmla="*/ 2 w 52"/>
                <a:gd name="T91" fmla="*/ 2 h 47"/>
                <a:gd name="T92" fmla="*/ 3 w 52"/>
                <a:gd name="T93" fmla="*/ 1 h 47"/>
                <a:gd name="T94" fmla="*/ 6 w 52"/>
                <a:gd name="T95" fmla="*/ 0 h 47"/>
                <a:gd name="T96" fmla="*/ 7 w 52"/>
                <a:gd name="T97" fmla="*/ 4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"/>
                <a:gd name="T148" fmla="*/ 0 h 47"/>
                <a:gd name="T149" fmla="*/ 52 w 52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" h="47">
                  <a:moveTo>
                    <a:pt x="29" y="17"/>
                  </a:moveTo>
                  <a:lnTo>
                    <a:pt x="17" y="24"/>
                  </a:lnTo>
                  <a:lnTo>
                    <a:pt x="23" y="17"/>
                  </a:lnTo>
                  <a:lnTo>
                    <a:pt x="17" y="30"/>
                  </a:lnTo>
                  <a:lnTo>
                    <a:pt x="12" y="24"/>
                  </a:lnTo>
                  <a:lnTo>
                    <a:pt x="17" y="30"/>
                  </a:lnTo>
                  <a:lnTo>
                    <a:pt x="17" y="24"/>
                  </a:lnTo>
                  <a:lnTo>
                    <a:pt x="29" y="30"/>
                  </a:lnTo>
                  <a:lnTo>
                    <a:pt x="23" y="30"/>
                  </a:lnTo>
                  <a:lnTo>
                    <a:pt x="35" y="24"/>
                  </a:lnTo>
                  <a:lnTo>
                    <a:pt x="29" y="30"/>
                  </a:lnTo>
                  <a:lnTo>
                    <a:pt x="35" y="24"/>
                  </a:lnTo>
                  <a:lnTo>
                    <a:pt x="35" y="30"/>
                  </a:lnTo>
                  <a:lnTo>
                    <a:pt x="29" y="17"/>
                  </a:lnTo>
                  <a:lnTo>
                    <a:pt x="35" y="24"/>
                  </a:lnTo>
                  <a:lnTo>
                    <a:pt x="23" y="17"/>
                  </a:lnTo>
                  <a:lnTo>
                    <a:pt x="29" y="0"/>
                  </a:lnTo>
                  <a:lnTo>
                    <a:pt x="41" y="7"/>
                  </a:lnTo>
                  <a:lnTo>
                    <a:pt x="46" y="11"/>
                  </a:lnTo>
                  <a:lnTo>
                    <a:pt x="52" y="24"/>
                  </a:lnTo>
                  <a:lnTo>
                    <a:pt x="46" y="36"/>
                  </a:lnTo>
                  <a:lnTo>
                    <a:pt x="41" y="41"/>
                  </a:lnTo>
                  <a:lnTo>
                    <a:pt x="29" y="47"/>
                  </a:lnTo>
                  <a:lnTo>
                    <a:pt x="23" y="47"/>
                  </a:lnTo>
                  <a:lnTo>
                    <a:pt x="12" y="41"/>
                  </a:lnTo>
                  <a:lnTo>
                    <a:pt x="6" y="41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6" y="11"/>
                  </a:lnTo>
                  <a:lnTo>
                    <a:pt x="12" y="7"/>
                  </a:lnTo>
                  <a:lnTo>
                    <a:pt x="23" y="0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8" name="Freeform 432"/>
            <p:cNvSpPr>
              <a:spLocks/>
            </p:cNvSpPr>
            <p:nvPr/>
          </p:nvSpPr>
          <p:spPr bwMode="auto">
            <a:xfrm>
              <a:off x="3071" y="3014"/>
              <a:ext cx="3" cy="8"/>
            </a:xfrm>
            <a:custGeom>
              <a:avLst/>
              <a:gdLst>
                <a:gd name="T0" fmla="*/ 0 w 6"/>
                <a:gd name="T1" fmla="*/ 4 h 17"/>
                <a:gd name="T2" fmla="*/ 0 w 6"/>
                <a:gd name="T3" fmla="*/ 4 h 17"/>
                <a:gd name="T4" fmla="*/ 2 w 6"/>
                <a:gd name="T5" fmla="*/ 4 h 17"/>
                <a:gd name="T6" fmla="*/ 0 w 6"/>
                <a:gd name="T7" fmla="*/ 0 h 17"/>
                <a:gd name="T8" fmla="*/ 2 w 6"/>
                <a:gd name="T9" fmla="*/ 0 h 17"/>
                <a:gd name="T10" fmla="*/ 2 w 6"/>
                <a:gd name="T11" fmla="*/ 0 h 17"/>
                <a:gd name="T12" fmla="*/ 0 w 6"/>
                <a:gd name="T13" fmla="*/ 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7"/>
                <a:gd name="T23" fmla="*/ 6 w 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7">
                  <a:moveTo>
                    <a:pt x="0" y="17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" name="Freeform 433"/>
            <p:cNvSpPr>
              <a:spLocks/>
            </p:cNvSpPr>
            <p:nvPr/>
          </p:nvSpPr>
          <p:spPr bwMode="auto">
            <a:xfrm>
              <a:off x="3062" y="2961"/>
              <a:ext cx="18" cy="14"/>
            </a:xfrm>
            <a:custGeom>
              <a:avLst/>
              <a:gdLst>
                <a:gd name="T0" fmla="*/ 5 w 35"/>
                <a:gd name="T1" fmla="*/ 0 h 29"/>
                <a:gd name="T2" fmla="*/ 2 w 35"/>
                <a:gd name="T3" fmla="*/ 1 h 29"/>
                <a:gd name="T4" fmla="*/ 0 w 35"/>
                <a:gd name="T5" fmla="*/ 4 h 29"/>
                <a:gd name="T6" fmla="*/ 2 w 35"/>
                <a:gd name="T7" fmla="*/ 6 h 29"/>
                <a:gd name="T8" fmla="*/ 5 w 35"/>
                <a:gd name="T9" fmla="*/ 7 h 29"/>
                <a:gd name="T10" fmla="*/ 8 w 35"/>
                <a:gd name="T11" fmla="*/ 6 h 29"/>
                <a:gd name="T12" fmla="*/ 9 w 35"/>
                <a:gd name="T13" fmla="*/ 4 h 29"/>
                <a:gd name="T14" fmla="*/ 8 w 35"/>
                <a:gd name="T15" fmla="*/ 1 h 29"/>
                <a:gd name="T16" fmla="*/ 5 w 35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29"/>
                <a:gd name="T29" fmla="*/ 35 w 3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29">
                  <a:moveTo>
                    <a:pt x="17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7" y="29"/>
                  </a:lnTo>
                  <a:lnTo>
                    <a:pt x="29" y="24"/>
                  </a:lnTo>
                  <a:lnTo>
                    <a:pt x="35" y="18"/>
                  </a:lnTo>
                  <a:lnTo>
                    <a:pt x="29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0" name="Freeform 434"/>
            <p:cNvSpPr>
              <a:spLocks/>
            </p:cNvSpPr>
            <p:nvPr/>
          </p:nvSpPr>
          <p:spPr bwMode="auto">
            <a:xfrm>
              <a:off x="3059" y="2955"/>
              <a:ext cx="26" cy="23"/>
            </a:xfrm>
            <a:custGeom>
              <a:avLst/>
              <a:gdLst>
                <a:gd name="T0" fmla="*/ 7 w 52"/>
                <a:gd name="T1" fmla="*/ 5 h 46"/>
                <a:gd name="T2" fmla="*/ 5 w 52"/>
                <a:gd name="T3" fmla="*/ 6 h 46"/>
                <a:gd name="T4" fmla="*/ 6 w 52"/>
                <a:gd name="T5" fmla="*/ 5 h 46"/>
                <a:gd name="T6" fmla="*/ 6 w 52"/>
                <a:gd name="T7" fmla="*/ 5 h 46"/>
                <a:gd name="T8" fmla="*/ 5 w 52"/>
                <a:gd name="T9" fmla="*/ 7 h 46"/>
                <a:gd name="T10" fmla="*/ 3 w 52"/>
                <a:gd name="T11" fmla="*/ 6 h 46"/>
                <a:gd name="T12" fmla="*/ 3 w 52"/>
                <a:gd name="T13" fmla="*/ 6 h 46"/>
                <a:gd name="T14" fmla="*/ 5 w 52"/>
                <a:gd name="T15" fmla="*/ 7 h 46"/>
                <a:gd name="T16" fmla="*/ 5 w 52"/>
                <a:gd name="T17" fmla="*/ 6 h 46"/>
                <a:gd name="T18" fmla="*/ 5 w 52"/>
                <a:gd name="T19" fmla="*/ 6 h 46"/>
                <a:gd name="T20" fmla="*/ 7 w 52"/>
                <a:gd name="T21" fmla="*/ 7 h 46"/>
                <a:gd name="T22" fmla="*/ 6 w 52"/>
                <a:gd name="T23" fmla="*/ 7 h 46"/>
                <a:gd name="T24" fmla="*/ 6 w 52"/>
                <a:gd name="T25" fmla="*/ 7 h 46"/>
                <a:gd name="T26" fmla="*/ 9 w 52"/>
                <a:gd name="T27" fmla="*/ 6 h 46"/>
                <a:gd name="T28" fmla="*/ 7 w 52"/>
                <a:gd name="T29" fmla="*/ 7 h 46"/>
                <a:gd name="T30" fmla="*/ 7 w 52"/>
                <a:gd name="T31" fmla="*/ 7 h 46"/>
                <a:gd name="T32" fmla="*/ 9 w 52"/>
                <a:gd name="T33" fmla="*/ 6 h 46"/>
                <a:gd name="T34" fmla="*/ 9 w 52"/>
                <a:gd name="T35" fmla="*/ 7 h 46"/>
                <a:gd name="T36" fmla="*/ 9 w 52"/>
                <a:gd name="T37" fmla="*/ 7 h 46"/>
                <a:gd name="T38" fmla="*/ 7 w 52"/>
                <a:gd name="T39" fmla="*/ 5 h 46"/>
                <a:gd name="T40" fmla="*/ 9 w 52"/>
                <a:gd name="T41" fmla="*/ 6 h 46"/>
                <a:gd name="T42" fmla="*/ 9 w 52"/>
                <a:gd name="T43" fmla="*/ 6 h 46"/>
                <a:gd name="T44" fmla="*/ 6 w 52"/>
                <a:gd name="T45" fmla="*/ 5 h 46"/>
                <a:gd name="T46" fmla="*/ 6 w 52"/>
                <a:gd name="T47" fmla="*/ 5 h 46"/>
                <a:gd name="T48" fmla="*/ 7 w 52"/>
                <a:gd name="T49" fmla="*/ 0 h 46"/>
                <a:gd name="T50" fmla="*/ 7 w 52"/>
                <a:gd name="T51" fmla="*/ 0 h 46"/>
                <a:gd name="T52" fmla="*/ 11 w 52"/>
                <a:gd name="T53" fmla="*/ 1 h 46"/>
                <a:gd name="T54" fmla="*/ 11 w 52"/>
                <a:gd name="T55" fmla="*/ 1 h 46"/>
                <a:gd name="T56" fmla="*/ 12 w 52"/>
                <a:gd name="T57" fmla="*/ 3 h 46"/>
                <a:gd name="T58" fmla="*/ 13 w 52"/>
                <a:gd name="T59" fmla="*/ 6 h 46"/>
                <a:gd name="T60" fmla="*/ 13 w 52"/>
                <a:gd name="T61" fmla="*/ 6 h 46"/>
                <a:gd name="T62" fmla="*/ 12 w 52"/>
                <a:gd name="T63" fmla="*/ 9 h 46"/>
                <a:gd name="T64" fmla="*/ 11 w 52"/>
                <a:gd name="T65" fmla="*/ 10 h 46"/>
                <a:gd name="T66" fmla="*/ 11 w 52"/>
                <a:gd name="T67" fmla="*/ 10 h 46"/>
                <a:gd name="T68" fmla="*/ 11 w 52"/>
                <a:gd name="T69" fmla="*/ 10 h 46"/>
                <a:gd name="T70" fmla="*/ 7 w 52"/>
                <a:gd name="T71" fmla="*/ 12 h 46"/>
                <a:gd name="T72" fmla="*/ 7 w 52"/>
                <a:gd name="T73" fmla="*/ 12 h 46"/>
                <a:gd name="T74" fmla="*/ 6 w 52"/>
                <a:gd name="T75" fmla="*/ 12 h 46"/>
                <a:gd name="T76" fmla="*/ 3 w 52"/>
                <a:gd name="T77" fmla="*/ 10 h 46"/>
                <a:gd name="T78" fmla="*/ 3 w 52"/>
                <a:gd name="T79" fmla="*/ 10 h 46"/>
                <a:gd name="T80" fmla="*/ 2 w 52"/>
                <a:gd name="T81" fmla="*/ 10 h 46"/>
                <a:gd name="T82" fmla="*/ 0 w 52"/>
                <a:gd name="T83" fmla="*/ 9 h 46"/>
                <a:gd name="T84" fmla="*/ 0 w 52"/>
                <a:gd name="T85" fmla="*/ 9 h 46"/>
                <a:gd name="T86" fmla="*/ 0 w 52"/>
                <a:gd name="T87" fmla="*/ 6 h 46"/>
                <a:gd name="T88" fmla="*/ 2 w 52"/>
                <a:gd name="T89" fmla="*/ 3 h 46"/>
                <a:gd name="T90" fmla="*/ 2 w 52"/>
                <a:gd name="T91" fmla="*/ 3 h 46"/>
                <a:gd name="T92" fmla="*/ 3 w 52"/>
                <a:gd name="T93" fmla="*/ 1 h 46"/>
                <a:gd name="T94" fmla="*/ 6 w 52"/>
                <a:gd name="T95" fmla="*/ 0 h 46"/>
                <a:gd name="T96" fmla="*/ 7 w 52"/>
                <a:gd name="T97" fmla="*/ 5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"/>
                <a:gd name="T148" fmla="*/ 0 h 46"/>
                <a:gd name="T149" fmla="*/ 52 w 52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" h="46">
                  <a:moveTo>
                    <a:pt x="29" y="17"/>
                  </a:moveTo>
                  <a:lnTo>
                    <a:pt x="17" y="23"/>
                  </a:lnTo>
                  <a:lnTo>
                    <a:pt x="23" y="17"/>
                  </a:lnTo>
                  <a:lnTo>
                    <a:pt x="17" y="29"/>
                  </a:lnTo>
                  <a:lnTo>
                    <a:pt x="12" y="23"/>
                  </a:lnTo>
                  <a:lnTo>
                    <a:pt x="17" y="29"/>
                  </a:lnTo>
                  <a:lnTo>
                    <a:pt x="17" y="23"/>
                  </a:lnTo>
                  <a:lnTo>
                    <a:pt x="29" y="29"/>
                  </a:lnTo>
                  <a:lnTo>
                    <a:pt x="23" y="29"/>
                  </a:lnTo>
                  <a:lnTo>
                    <a:pt x="35" y="23"/>
                  </a:lnTo>
                  <a:lnTo>
                    <a:pt x="29" y="29"/>
                  </a:lnTo>
                  <a:lnTo>
                    <a:pt x="35" y="23"/>
                  </a:lnTo>
                  <a:lnTo>
                    <a:pt x="35" y="29"/>
                  </a:lnTo>
                  <a:lnTo>
                    <a:pt x="29" y="17"/>
                  </a:lnTo>
                  <a:lnTo>
                    <a:pt x="35" y="23"/>
                  </a:lnTo>
                  <a:lnTo>
                    <a:pt x="23" y="17"/>
                  </a:lnTo>
                  <a:lnTo>
                    <a:pt x="29" y="0"/>
                  </a:lnTo>
                  <a:lnTo>
                    <a:pt x="41" y="6"/>
                  </a:lnTo>
                  <a:lnTo>
                    <a:pt x="46" y="11"/>
                  </a:lnTo>
                  <a:lnTo>
                    <a:pt x="52" y="23"/>
                  </a:lnTo>
                  <a:lnTo>
                    <a:pt x="46" y="35"/>
                  </a:lnTo>
                  <a:lnTo>
                    <a:pt x="41" y="40"/>
                  </a:lnTo>
                  <a:lnTo>
                    <a:pt x="29" y="46"/>
                  </a:lnTo>
                  <a:lnTo>
                    <a:pt x="23" y="46"/>
                  </a:lnTo>
                  <a:lnTo>
                    <a:pt x="12" y="40"/>
                  </a:lnTo>
                  <a:lnTo>
                    <a:pt x="6" y="40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23" y="0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1" name="Freeform 435"/>
            <p:cNvSpPr>
              <a:spLocks/>
            </p:cNvSpPr>
            <p:nvPr/>
          </p:nvSpPr>
          <p:spPr bwMode="auto">
            <a:xfrm>
              <a:off x="3071" y="2955"/>
              <a:ext cx="3" cy="9"/>
            </a:xfrm>
            <a:custGeom>
              <a:avLst/>
              <a:gdLst>
                <a:gd name="T0" fmla="*/ 0 w 6"/>
                <a:gd name="T1" fmla="*/ 5 h 17"/>
                <a:gd name="T2" fmla="*/ 0 w 6"/>
                <a:gd name="T3" fmla="*/ 5 h 17"/>
                <a:gd name="T4" fmla="*/ 2 w 6"/>
                <a:gd name="T5" fmla="*/ 5 h 17"/>
                <a:gd name="T6" fmla="*/ 0 w 6"/>
                <a:gd name="T7" fmla="*/ 0 h 17"/>
                <a:gd name="T8" fmla="*/ 2 w 6"/>
                <a:gd name="T9" fmla="*/ 0 h 17"/>
                <a:gd name="T10" fmla="*/ 2 w 6"/>
                <a:gd name="T11" fmla="*/ 0 h 17"/>
                <a:gd name="T12" fmla="*/ 0 w 6"/>
                <a:gd name="T13" fmla="*/ 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7"/>
                <a:gd name="T23" fmla="*/ 6 w 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7">
                  <a:moveTo>
                    <a:pt x="0" y="17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2" name="Freeform 436"/>
            <p:cNvSpPr>
              <a:spLocks/>
            </p:cNvSpPr>
            <p:nvPr/>
          </p:nvSpPr>
          <p:spPr bwMode="auto">
            <a:xfrm>
              <a:off x="3062" y="2903"/>
              <a:ext cx="18" cy="14"/>
            </a:xfrm>
            <a:custGeom>
              <a:avLst/>
              <a:gdLst>
                <a:gd name="T0" fmla="*/ 5 w 35"/>
                <a:gd name="T1" fmla="*/ 0 h 29"/>
                <a:gd name="T2" fmla="*/ 2 w 35"/>
                <a:gd name="T3" fmla="*/ 1 h 29"/>
                <a:gd name="T4" fmla="*/ 0 w 35"/>
                <a:gd name="T5" fmla="*/ 4 h 29"/>
                <a:gd name="T6" fmla="*/ 2 w 35"/>
                <a:gd name="T7" fmla="*/ 6 h 29"/>
                <a:gd name="T8" fmla="*/ 5 w 35"/>
                <a:gd name="T9" fmla="*/ 7 h 29"/>
                <a:gd name="T10" fmla="*/ 8 w 35"/>
                <a:gd name="T11" fmla="*/ 6 h 29"/>
                <a:gd name="T12" fmla="*/ 9 w 35"/>
                <a:gd name="T13" fmla="*/ 4 h 29"/>
                <a:gd name="T14" fmla="*/ 8 w 35"/>
                <a:gd name="T15" fmla="*/ 1 h 29"/>
                <a:gd name="T16" fmla="*/ 5 w 35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29"/>
                <a:gd name="T29" fmla="*/ 35 w 3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29">
                  <a:moveTo>
                    <a:pt x="17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7" y="29"/>
                  </a:lnTo>
                  <a:lnTo>
                    <a:pt x="29" y="24"/>
                  </a:lnTo>
                  <a:lnTo>
                    <a:pt x="35" y="18"/>
                  </a:lnTo>
                  <a:lnTo>
                    <a:pt x="29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3" name="Freeform 437"/>
            <p:cNvSpPr>
              <a:spLocks/>
            </p:cNvSpPr>
            <p:nvPr/>
          </p:nvSpPr>
          <p:spPr bwMode="auto">
            <a:xfrm>
              <a:off x="3059" y="2897"/>
              <a:ext cx="26" cy="23"/>
            </a:xfrm>
            <a:custGeom>
              <a:avLst/>
              <a:gdLst>
                <a:gd name="T0" fmla="*/ 7 w 52"/>
                <a:gd name="T1" fmla="*/ 5 h 46"/>
                <a:gd name="T2" fmla="*/ 5 w 52"/>
                <a:gd name="T3" fmla="*/ 6 h 46"/>
                <a:gd name="T4" fmla="*/ 6 w 52"/>
                <a:gd name="T5" fmla="*/ 5 h 46"/>
                <a:gd name="T6" fmla="*/ 6 w 52"/>
                <a:gd name="T7" fmla="*/ 5 h 46"/>
                <a:gd name="T8" fmla="*/ 5 w 52"/>
                <a:gd name="T9" fmla="*/ 7 h 46"/>
                <a:gd name="T10" fmla="*/ 3 w 52"/>
                <a:gd name="T11" fmla="*/ 6 h 46"/>
                <a:gd name="T12" fmla="*/ 3 w 52"/>
                <a:gd name="T13" fmla="*/ 6 h 46"/>
                <a:gd name="T14" fmla="*/ 5 w 52"/>
                <a:gd name="T15" fmla="*/ 7 h 46"/>
                <a:gd name="T16" fmla="*/ 5 w 52"/>
                <a:gd name="T17" fmla="*/ 6 h 46"/>
                <a:gd name="T18" fmla="*/ 5 w 52"/>
                <a:gd name="T19" fmla="*/ 6 h 46"/>
                <a:gd name="T20" fmla="*/ 7 w 52"/>
                <a:gd name="T21" fmla="*/ 7 h 46"/>
                <a:gd name="T22" fmla="*/ 6 w 52"/>
                <a:gd name="T23" fmla="*/ 7 h 46"/>
                <a:gd name="T24" fmla="*/ 6 w 52"/>
                <a:gd name="T25" fmla="*/ 7 h 46"/>
                <a:gd name="T26" fmla="*/ 9 w 52"/>
                <a:gd name="T27" fmla="*/ 6 h 46"/>
                <a:gd name="T28" fmla="*/ 7 w 52"/>
                <a:gd name="T29" fmla="*/ 7 h 46"/>
                <a:gd name="T30" fmla="*/ 7 w 52"/>
                <a:gd name="T31" fmla="*/ 7 h 46"/>
                <a:gd name="T32" fmla="*/ 9 w 52"/>
                <a:gd name="T33" fmla="*/ 6 h 46"/>
                <a:gd name="T34" fmla="*/ 9 w 52"/>
                <a:gd name="T35" fmla="*/ 7 h 46"/>
                <a:gd name="T36" fmla="*/ 9 w 52"/>
                <a:gd name="T37" fmla="*/ 7 h 46"/>
                <a:gd name="T38" fmla="*/ 7 w 52"/>
                <a:gd name="T39" fmla="*/ 5 h 46"/>
                <a:gd name="T40" fmla="*/ 9 w 52"/>
                <a:gd name="T41" fmla="*/ 6 h 46"/>
                <a:gd name="T42" fmla="*/ 9 w 52"/>
                <a:gd name="T43" fmla="*/ 6 h 46"/>
                <a:gd name="T44" fmla="*/ 6 w 52"/>
                <a:gd name="T45" fmla="*/ 5 h 46"/>
                <a:gd name="T46" fmla="*/ 6 w 52"/>
                <a:gd name="T47" fmla="*/ 5 h 46"/>
                <a:gd name="T48" fmla="*/ 7 w 52"/>
                <a:gd name="T49" fmla="*/ 0 h 46"/>
                <a:gd name="T50" fmla="*/ 7 w 52"/>
                <a:gd name="T51" fmla="*/ 0 h 46"/>
                <a:gd name="T52" fmla="*/ 11 w 52"/>
                <a:gd name="T53" fmla="*/ 1 h 46"/>
                <a:gd name="T54" fmla="*/ 11 w 52"/>
                <a:gd name="T55" fmla="*/ 1 h 46"/>
                <a:gd name="T56" fmla="*/ 12 w 52"/>
                <a:gd name="T57" fmla="*/ 3 h 46"/>
                <a:gd name="T58" fmla="*/ 13 w 52"/>
                <a:gd name="T59" fmla="*/ 6 h 46"/>
                <a:gd name="T60" fmla="*/ 13 w 52"/>
                <a:gd name="T61" fmla="*/ 6 h 46"/>
                <a:gd name="T62" fmla="*/ 12 w 52"/>
                <a:gd name="T63" fmla="*/ 9 h 46"/>
                <a:gd name="T64" fmla="*/ 11 w 52"/>
                <a:gd name="T65" fmla="*/ 10 h 46"/>
                <a:gd name="T66" fmla="*/ 11 w 52"/>
                <a:gd name="T67" fmla="*/ 10 h 46"/>
                <a:gd name="T68" fmla="*/ 11 w 52"/>
                <a:gd name="T69" fmla="*/ 10 h 46"/>
                <a:gd name="T70" fmla="*/ 7 w 52"/>
                <a:gd name="T71" fmla="*/ 12 h 46"/>
                <a:gd name="T72" fmla="*/ 7 w 52"/>
                <a:gd name="T73" fmla="*/ 12 h 46"/>
                <a:gd name="T74" fmla="*/ 6 w 52"/>
                <a:gd name="T75" fmla="*/ 12 h 46"/>
                <a:gd name="T76" fmla="*/ 3 w 52"/>
                <a:gd name="T77" fmla="*/ 10 h 46"/>
                <a:gd name="T78" fmla="*/ 3 w 52"/>
                <a:gd name="T79" fmla="*/ 10 h 46"/>
                <a:gd name="T80" fmla="*/ 2 w 52"/>
                <a:gd name="T81" fmla="*/ 10 h 46"/>
                <a:gd name="T82" fmla="*/ 0 w 52"/>
                <a:gd name="T83" fmla="*/ 9 h 46"/>
                <a:gd name="T84" fmla="*/ 0 w 52"/>
                <a:gd name="T85" fmla="*/ 9 h 46"/>
                <a:gd name="T86" fmla="*/ 0 w 52"/>
                <a:gd name="T87" fmla="*/ 6 h 46"/>
                <a:gd name="T88" fmla="*/ 2 w 52"/>
                <a:gd name="T89" fmla="*/ 3 h 46"/>
                <a:gd name="T90" fmla="*/ 2 w 52"/>
                <a:gd name="T91" fmla="*/ 3 h 46"/>
                <a:gd name="T92" fmla="*/ 3 w 52"/>
                <a:gd name="T93" fmla="*/ 1 h 46"/>
                <a:gd name="T94" fmla="*/ 6 w 52"/>
                <a:gd name="T95" fmla="*/ 0 h 46"/>
                <a:gd name="T96" fmla="*/ 7 w 52"/>
                <a:gd name="T97" fmla="*/ 5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"/>
                <a:gd name="T148" fmla="*/ 0 h 46"/>
                <a:gd name="T149" fmla="*/ 52 w 52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" h="46">
                  <a:moveTo>
                    <a:pt x="29" y="17"/>
                  </a:moveTo>
                  <a:lnTo>
                    <a:pt x="17" y="23"/>
                  </a:lnTo>
                  <a:lnTo>
                    <a:pt x="23" y="17"/>
                  </a:lnTo>
                  <a:lnTo>
                    <a:pt x="17" y="29"/>
                  </a:lnTo>
                  <a:lnTo>
                    <a:pt x="12" y="23"/>
                  </a:lnTo>
                  <a:lnTo>
                    <a:pt x="17" y="29"/>
                  </a:lnTo>
                  <a:lnTo>
                    <a:pt x="17" y="23"/>
                  </a:lnTo>
                  <a:lnTo>
                    <a:pt x="29" y="29"/>
                  </a:lnTo>
                  <a:lnTo>
                    <a:pt x="23" y="29"/>
                  </a:lnTo>
                  <a:lnTo>
                    <a:pt x="35" y="23"/>
                  </a:lnTo>
                  <a:lnTo>
                    <a:pt x="29" y="29"/>
                  </a:lnTo>
                  <a:lnTo>
                    <a:pt x="35" y="23"/>
                  </a:lnTo>
                  <a:lnTo>
                    <a:pt x="35" y="29"/>
                  </a:lnTo>
                  <a:lnTo>
                    <a:pt x="29" y="17"/>
                  </a:lnTo>
                  <a:lnTo>
                    <a:pt x="35" y="23"/>
                  </a:lnTo>
                  <a:lnTo>
                    <a:pt x="23" y="17"/>
                  </a:lnTo>
                  <a:lnTo>
                    <a:pt x="29" y="0"/>
                  </a:lnTo>
                  <a:lnTo>
                    <a:pt x="41" y="6"/>
                  </a:lnTo>
                  <a:lnTo>
                    <a:pt x="46" y="11"/>
                  </a:lnTo>
                  <a:lnTo>
                    <a:pt x="52" y="23"/>
                  </a:lnTo>
                  <a:lnTo>
                    <a:pt x="46" y="35"/>
                  </a:lnTo>
                  <a:lnTo>
                    <a:pt x="41" y="40"/>
                  </a:lnTo>
                  <a:lnTo>
                    <a:pt x="29" y="46"/>
                  </a:lnTo>
                  <a:lnTo>
                    <a:pt x="23" y="46"/>
                  </a:lnTo>
                  <a:lnTo>
                    <a:pt x="12" y="40"/>
                  </a:lnTo>
                  <a:lnTo>
                    <a:pt x="6" y="40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23" y="0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4" name="Freeform 438"/>
            <p:cNvSpPr>
              <a:spLocks/>
            </p:cNvSpPr>
            <p:nvPr/>
          </p:nvSpPr>
          <p:spPr bwMode="auto">
            <a:xfrm>
              <a:off x="3071" y="2897"/>
              <a:ext cx="3" cy="9"/>
            </a:xfrm>
            <a:custGeom>
              <a:avLst/>
              <a:gdLst>
                <a:gd name="T0" fmla="*/ 0 w 6"/>
                <a:gd name="T1" fmla="*/ 5 h 17"/>
                <a:gd name="T2" fmla="*/ 0 w 6"/>
                <a:gd name="T3" fmla="*/ 5 h 17"/>
                <a:gd name="T4" fmla="*/ 2 w 6"/>
                <a:gd name="T5" fmla="*/ 5 h 17"/>
                <a:gd name="T6" fmla="*/ 0 w 6"/>
                <a:gd name="T7" fmla="*/ 0 h 17"/>
                <a:gd name="T8" fmla="*/ 2 w 6"/>
                <a:gd name="T9" fmla="*/ 0 h 17"/>
                <a:gd name="T10" fmla="*/ 2 w 6"/>
                <a:gd name="T11" fmla="*/ 0 h 17"/>
                <a:gd name="T12" fmla="*/ 0 w 6"/>
                <a:gd name="T13" fmla="*/ 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7"/>
                <a:gd name="T23" fmla="*/ 6 w 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7">
                  <a:moveTo>
                    <a:pt x="0" y="17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5" name="Rectangle 439"/>
            <p:cNvSpPr>
              <a:spLocks noChangeArrowheads="1"/>
            </p:cNvSpPr>
            <p:nvPr/>
          </p:nvSpPr>
          <p:spPr bwMode="auto">
            <a:xfrm>
              <a:off x="2120" y="3296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6" name="Rectangle 440"/>
            <p:cNvSpPr>
              <a:spLocks noChangeArrowheads="1"/>
            </p:cNvSpPr>
            <p:nvPr/>
          </p:nvSpPr>
          <p:spPr bwMode="auto">
            <a:xfrm>
              <a:off x="2123" y="3296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7" name="Rectangle 441"/>
            <p:cNvSpPr>
              <a:spLocks noChangeArrowheads="1"/>
            </p:cNvSpPr>
            <p:nvPr/>
          </p:nvSpPr>
          <p:spPr bwMode="auto">
            <a:xfrm>
              <a:off x="2266" y="3132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8" name="Rectangle 442"/>
            <p:cNvSpPr>
              <a:spLocks noChangeArrowheads="1"/>
            </p:cNvSpPr>
            <p:nvPr/>
          </p:nvSpPr>
          <p:spPr bwMode="auto">
            <a:xfrm>
              <a:off x="2248" y="3119"/>
              <a:ext cx="9" cy="18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9" name="Rectangle 443"/>
            <p:cNvSpPr>
              <a:spLocks noChangeArrowheads="1"/>
            </p:cNvSpPr>
            <p:nvPr/>
          </p:nvSpPr>
          <p:spPr bwMode="auto">
            <a:xfrm>
              <a:off x="2336" y="3296"/>
              <a:ext cx="131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20" name="Rectangle 445"/>
            <p:cNvSpPr>
              <a:spLocks noChangeArrowheads="1"/>
            </p:cNvSpPr>
            <p:nvPr/>
          </p:nvSpPr>
          <p:spPr bwMode="auto">
            <a:xfrm>
              <a:off x="2336" y="3119"/>
              <a:ext cx="8" cy="18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21" name="Rectangle 446"/>
            <p:cNvSpPr>
              <a:spLocks noChangeArrowheads="1"/>
            </p:cNvSpPr>
            <p:nvPr/>
          </p:nvSpPr>
          <p:spPr bwMode="auto">
            <a:xfrm>
              <a:off x="2654" y="3312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22" name="Rectangle 447"/>
            <p:cNvSpPr>
              <a:spLocks noChangeArrowheads="1"/>
            </p:cNvSpPr>
            <p:nvPr/>
          </p:nvSpPr>
          <p:spPr bwMode="auto">
            <a:xfrm>
              <a:off x="2639" y="3296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23" name="Rectangle 448"/>
            <p:cNvSpPr>
              <a:spLocks noChangeArrowheads="1"/>
            </p:cNvSpPr>
            <p:nvPr/>
          </p:nvSpPr>
          <p:spPr bwMode="auto">
            <a:xfrm>
              <a:off x="2782" y="3132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24" name="Rectangle 449"/>
            <p:cNvSpPr>
              <a:spLocks noChangeArrowheads="1"/>
            </p:cNvSpPr>
            <p:nvPr/>
          </p:nvSpPr>
          <p:spPr bwMode="auto">
            <a:xfrm>
              <a:off x="2764" y="3119"/>
              <a:ext cx="9" cy="18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25" name="Rectangle 450"/>
            <p:cNvSpPr>
              <a:spLocks noChangeArrowheads="1"/>
            </p:cNvSpPr>
            <p:nvPr/>
          </p:nvSpPr>
          <p:spPr bwMode="auto">
            <a:xfrm>
              <a:off x="2852" y="3296"/>
              <a:ext cx="131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26" name="Rectangle 451"/>
            <p:cNvSpPr>
              <a:spLocks noChangeArrowheads="1"/>
            </p:cNvSpPr>
            <p:nvPr/>
          </p:nvSpPr>
          <p:spPr bwMode="auto">
            <a:xfrm>
              <a:off x="2870" y="3132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27" name="Rectangle 452"/>
            <p:cNvSpPr>
              <a:spLocks noChangeArrowheads="1"/>
            </p:cNvSpPr>
            <p:nvPr/>
          </p:nvSpPr>
          <p:spPr bwMode="auto">
            <a:xfrm>
              <a:off x="2852" y="3119"/>
              <a:ext cx="9" cy="18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28" name="Rectangle 453"/>
            <p:cNvSpPr>
              <a:spLocks noChangeArrowheads="1"/>
            </p:cNvSpPr>
            <p:nvPr/>
          </p:nvSpPr>
          <p:spPr bwMode="auto">
            <a:xfrm>
              <a:off x="2120" y="3384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29" name="Rectangle 454"/>
            <p:cNvSpPr>
              <a:spLocks noChangeArrowheads="1"/>
            </p:cNvSpPr>
            <p:nvPr/>
          </p:nvSpPr>
          <p:spPr bwMode="auto">
            <a:xfrm>
              <a:off x="2123" y="3384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30" name="Rectangle 455"/>
            <p:cNvSpPr>
              <a:spLocks noChangeArrowheads="1"/>
            </p:cNvSpPr>
            <p:nvPr/>
          </p:nvSpPr>
          <p:spPr bwMode="auto">
            <a:xfrm>
              <a:off x="2248" y="3387"/>
              <a:ext cx="9" cy="18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31" name="Rectangle 456"/>
            <p:cNvSpPr>
              <a:spLocks noChangeArrowheads="1"/>
            </p:cNvSpPr>
            <p:nvPr/>
          </p:nvSpPr>
          <p:spPr bwMode="auto">
            <a:xfrm>
              <a:off x="2120" y="3565"/>
              <a:ext cx="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32" name="Rectangle 457"/>
            <p:cNvSpPr>
              <a:spLocks noChangeArrowheads="1"/>
            </p:cNvSpPr>
            <p:nvPr/>
          </p:nvSpPr>
          <p:spPr bwMode="auto">
            <a:xfrm>
              <a:off x="2123" y="3565"/>
              <a:ext cx="128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33" name="Rectangle 458"/>
            <p:cNvSpPr>
              <a:spLocks noChangeArrowheads="1"/>
            </p:cNvSpPr>
            <p:nvPr/>
          </p:nvSpPr>
          <p:spPr bwMode="auto">
            <a:xfrm>
              <a:off x="2336" y="3384"/>
              <a:ext cx="131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34" name="Rectangle 459"/>
            <p:cNvSpPr>
              <a:spLocks noChangeArrowheads="1"/>
            </p:cNvSpPr>
            <p:nvPr/>
          </p:nvSpPr>
          <p:spPr bwMode="auto">
            <a:xfrm>
              <a:off x="2336" y="3387"/>
              <a:ext cx="8" cy="18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35" name="Rectangle 460"/>
            <p:cNvSpPr>
              <a:spLocks noChangeArrowheads="1"/>
            </p:cNvSpPr>
            <p:nvPr/>
          </p:nvSpPr>
          <p:spPr bwMode="auto">
            <a:xfrm>
              <a:off x="2338" y="3565"/>
              <a:ext cx="129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36" name="Rectangle 461"/>
            <p:cNvSpPr>
              <a:spLocks noChangeArrowheads="1"/>
            </p:cNvSpPr>
            <p:nvPr/>
          </p:nvSpPr>
          <p:spPr bwMode="auto">
            <a:xfrm>
              <a:off x="2654" y="3400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37" name="Rectangle 462"/>
            <p:cNvSpPr>
              <a:spLocks noChangeArrowheads="1"/>
            </p:cNvSpPr>
            <p:nvPr/>
          </p:nvSpPr>
          <p:spPr bwMode="auto">
            <a:xfrm>
              <a:off x="2639" y="3384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38" name="Rectangle 463"/>
            <p:cNvSpPr>
              <a:spLocks noChangeArrowheads="1"/>
            </p:cNvSpPr>
            <p:nvPr/>
          </p:nvSpPr>
          <p:spPr bwMode="auto">
            <a:xfrm>
              <a:off x="2764" y="3387"/>
              <a:ext cx="9" cy="18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39" name="Rectangle 464"/>
            <p:cNvSpPr>
              <a:spLocks noChangeArrowheads="1"/>
            </p:cNvSpPr>
            <p:nvPr/>
          </p:nvSpPr>
          <p:spPr bwMode="auto">
            <a:xfrm>
              <a:off x="2639" y="3565"/>
              <a:ext cx="128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40" name="Rectangle 465"/>
            <p:cNvSpPr>
              <a:spLocks noChangeArrowheads="1"/>
            </p:cNvSpPr>
            <p:nvPr/>
          </p:nvSpPr>
          <p:spPr bwMode="auto">
            <a:xfrm>
              <a:off x="2852" y="3384"/>
              <a:ext cx="131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41" name="Rectangle 466"/>
            <p:cNvSpPr>
              <a:spLocks noChangeArrowheads="1"/>
            </p:cNvSpPr>
            <p:nvPr/>
          </p:nvSpPr>
          <p:spPr bwMode="auto">
            <a:xfrm>
              <a:off x="2852" y="3387"/>
              <a:ext cx="9" cy="18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42" name="Rectangle 467"/>
            <p:cNvSpPr>
              <a:spLocks noChangeArrowheads="1"/>
            </p:cNvSpPr>
            <p:nvPr/>
          </p:nvSpPr>
          <p:spPr bwMode="auto">
            <a:xfrm>
              <a:off x="2855" y="3565"/>
              <a:ext cx="128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43" name="Rectangle 468"/>
            <p:cNvSpPr>
              <a:spLocks noChangeArrowheads="1"/>
            </p:cNvSpPr>
            <p:nvPr/>
          </p:nvSpPr>
          <p:spPr bwMode="auto">
            <a:xfrm>
              <a:off x="2219" y="3565"/>
              <a:ext cx="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44" name="Rectangle 469"/>
            <p:cNvSpPr>
              <a:spLocks noChangeArrowheads="1"/>
            </p:cNvSpPr>
            <p:nvPr/>
          </p:nvSpPr>
          <p:spPr bwMode="auto">
            <a:xfrm>
              <a:off x="1822" y="3565"/>
              <a:ext cx="397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45" name="Rectangle 471"/>
            <p:cNvSpPr>
              <a:spLocks noChangeArrowheads="1"/>
            </p:cNvSpPr>
            <p:nvPr/>
          </p:nvSpPr>
          <p:spPr bwMode="auto">
            <a:xfrm>
              <a:off x="2657" y="3581"/>
              <a:ext cx="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46" name="Rectangle 472"/>
            <p:cNvSpPr>
              <a:spLocks noChangeArrowheads="1"/>
            </p:cNvSpPr>
            <p:nvPr/>
          </p:nvSpPr>
          <p:spPr bwMode="auto">
            <a:xfrm>
              <a:off x="2467" y="3565"/>
              <a:ext cx="172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47" name="Rectangle 473"/>
            <p:cNvSpPr>
              <a:spLocks noChangeArrowheads="1"/>
            </p:cNvSpPr>
            <p:nvPr/>
          </p:nvSpPr>
          <p:spPr bwMode="auto">
            <a:xfrm>
              <a:off x="2980" y="3565"/>
              <a:ext cx="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48" name="Rectangle 474"/>
            <p:cNvSpPr>
              <a:spLocks noChangeArrowheads="1"/>
            </p:cNvSpPr>
            <p:nvPr/>
          </p:nvSpPr>
          <p:spPr bwMode="auto">
            <a:xfrm>
              <a:off x="2983" y="3565"/>
              <a:ext cx="345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49" name="Rectangle 475"/>
            <p:cNvSpPr>
              <a:spLocks noChangeArrowheads="1"/>
            </p:cNvSpPr>
            <p:nvPr/>
          </p:nvSpPr>
          <p:spPr bwMode="auto">
            <a:xfrm>
              <a:off x="2747" y="3276"/>
              <a:ext cx="128" cy="13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0" name="Rectangle 476"/>
            <p:cNvSpPr>
              <a:spLocks noChangeArrowheads="1"/>
            </p:cNvSpPr>
            <p:nvPr/>
          </p:nvSpPr>
          <p:spPr bwMode="auto">
            <a:xfrm>
              <a:off x="2747" y="3273"/>
              <a:ext cx="13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1" name="Rectangle 477"/>
            <p:cNvSpPr>
              <a:spLocks noChangeArrowheads="1"/>
            </p:cNvSpPr>
            <p:nvPr/>
          </p:nvSpPr>
          <p:spPr bwMode="auto">
            <a:xfrm>
              <a:off x="2875" y="3276"/>
              <a:ext cx="9" cy="14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2" name="Rectangle 478"/>
            <p:cNvSpPr>
              <a:spLocks noChangeArrowheads="1"/>
            </p:cNvSpPr>
            <p:nvPr/>
          </p:nvSpPr>
          <p:spPr bwMode="auto">
            <a:xfrm>
              <a:off x="2744" y="3408"/>
              <a:ext cx="134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3" name="Rectangle 479"/>
            <p:cNvSpPr>
              <a:spLocks noChangeArrowheads="1"/>
            </p:cNvSpPr>
            <p:nvPr/>
          </p:nvSpPr>
          <p:spPr bwMode="auto">
            <a:xfrm>
              <a:off x="2744" y="3273"/>
              <a:ext cx="9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4" name="Rectangle 480"/>
            <p:cNvSpPr>
              <a:spLocks noChangeArrowheads="1"/>
            </p:cNvSpPr>
            <p:nvPr/>
          </p:nvSpPr>
          <p:spPr bwMode="auto">
            <a:xfrm>
              <a:off x="2228" y="3276"/>
              <a:ext cx="131" cy="13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5" name="Rectangle 481"/>
            <p:cNvSpPr>
              <a:spLocks noChangeArrowheads="1"/>
            </p:cNvSpPr>
            <p:nvPr/>
          </p:nvSpPr>
          <p:spPr bwMode="auto">
            <a:xfrm>
              <a:off x="2228" y="3273"/>
              <a:ext cx="139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6" name="Rectangle 482"/>
            <p:cNvSpPr>
              <a:spLocks noChangeArrowheads="1"/>
            </p:cNvSpPr>
            <p:nvPr/>
          </p:nvSpPr>
          <p:spPr bwMode="auto">
            <a:xfrm>
              <a:off x="2359" y="3276"/>
              <a:ext cx="8" cy="14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7" name="Rectangle 483"/>
            <p:cNvSpPr>
              <a:spLocks noChangeArrowheads="1"/>
            </p:cNvSpPr>
            <p:nvPr/>
          </p:nvSpPr>
          <p:spPr bwMode="auto">
            <a:xfrm>
              <a:off x="2225" y="3408"/>
              <a:ext cx="137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8" name="Rectangle 484"/>
            <p:cNvSpPr>
              <a:spLocks noChangeArrowheads="1"/>
            </p:cNvSpPr>
            <p:nvPr/>
          </p:nvSpPr>
          <p:spPr bwMode="auto">
            <a:xfrm>
              <a:off x="2225" y="3273"/>
              <a:ext cx="9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9" name="Rectangle 486"/>
            <p:cNvSpPr>
              <a:spLocks noChangeArrowheads="1"/>
            </p:cNvSpPr>
            <p:nvPr/>
          </p:nvSpPr>
          <p:spPr bwMode="auto">
            <a:xfrm>
              <a:off x="1991" y="3440"/>
              <a:ext cx="9" cy="13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0" name="Rectangle 487"/>
            <p:cNvSpPr>
              <a:spLocks noChangeArrowheads="1"/>
            </p:cNvSpPr>
            <p:nvPr/>
          </p:nvSpPr>
          <p:spPr bwMode="auto">
            <a:xfrm>
              <a:off x="1994" y="3565"/>
              <a:ext cx="26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1" name="Rectangle 489"/>
            <p:cNvSpPr>
              <a:spLocks noChangeArrowheads="1"/>
            </p:cNvSpPr>
            <p:nvPr/>
          </p:nvSpPr>
          <p:spPr bwMode="auto">
            <a:xfrm>
              <a:off x="2248" y="3440"/>
              <a:ext cx="9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2" name="Rectangle 491"/>
            <p:cNvSpPr>
              <a:spLocks noChangeArrowheads="1"/>
            </p:cNvSpPr>
            <p:nvPr/>
          </p:nvSpPr>
          <p:spPr bwMode="auto">
            <a:xfrm>
              <a:off x="2076" y="3440"/>
              <a:ext cx="9" cy="13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3" name="Rectangle 492"/>
            <p:cNvSpPr>
              <a:spLocks noChangeArrowheads="1"/>
            </p:cNvSpPr>
            <p:nvPr/>
          </p:nvSpPr>
          <p:spPr bwMode="auto">
            <a:xfrm>
              <a:off x="2079" y="3565"/>
              <a:ext cx="265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4" name="Rectangle 493"/>
            <p:cNvSpPr>
              <a:spLocks noChangeArrowheads="1"/>
            </p:cNvSpPr>
            <p:nvPr/>
          </p:nvSpPr>
          <p:spPr bwMode="auto">
            <a:xfrm>
              <a:off x="2336" y="3440"/>
              <a:ext cx="8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5" name="Rectangle 494"/>
            <p:cNvSpPr>
              <a:spLocks noChangeArrowheads="1"/>
            </p:cNvSpPr>
            <p:nvPr/>
          </p:nvSpPr>
          <p:spPr bwMode="auto">
            <a:xfrm>
              <a:off x="2336" y="3440"/>
              <a:ext cx="8" cy="13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6" name="Rectangle 495"/>
            <p:cNvSpPr>
              <a:spLocks noChangeArrowheads="1"/>
            </p:cNvSpPr>
            <p:nvPr/>
          </p:nvSpPr>
          <p:spPr bwMode="auto">
            <a:xfrm>
              <a:off x="2338" y="3565"/>
              <a:ext cx="26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7" name="Rectangle 497"/>
            <p:cNvSpPr>
              <a:spLocks noChangeArrowheads="1"/>
            </p:cNvSpPr>
            <p:nvPr/>
          </p:nvSpPr>
          <p:spPr bwMode="auto">
            <a:xfrm>
              <a:off x="2592" y="3440"/>
              <a:ext cx="9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8" name="Rectangle 499"/>
            <p:cNvSpPr>
              <a:spLocks noChangeArrowheads="1"/>
            </p:cNvSpPr>
            <p:nvPr/>
          </p:nvSpPr>
          <p:spPr bwMode="auto">
            <a:xfrm>
              <a:off x="2248" y="3440"/>
              <a:ext cx="9" cy="13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9" name="Rectangle 500"/>
            <p:cNvSpPr>
              <a:spLocks noChangeArrowheads="1"/>
            </p:cNvSpPr>
            <p:nvPr/>
          </p:nvSpPr>
          <p:spPr bwMode="auto">
            <a:xfrm>
              <a:off x="2251" y="3565"/>
              <a:ext cx="265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70" name="Rectangle 502"/>
            <p:cNvSpPr>
              <a:spLocks noChangeArrowheads="1"/>
            </p:cNvSpPr>
            <p:nvPr/>
          </p:nvSpPr>
          <p:spPr bwMode="auto">
            <a:xfrm>
              <a:off x="2508" y="3440"/>
              <a:ext cx="8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71" name="Rectangle 504"/>
            <p:cNvSpPr>
              <a:spLocks noChangeArrowheads="1"/>
            </p:cNvSpPr>
            <p:nvPr/>
          </p:nvSpPr>
          <p:spPr bwMode="auto">
            <a:xfrm>
              <a:off x="2764" y="3440"/>
              <a:ext cx="9" cy="13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72" name="Rectangle 505"/>
            <p:cNvSpPr>
              <a:spLocks noChangeArrowheads="1"/>
            </p:cNvSpPr>
            <p:nvPr/>
          </p:nvSpPr>
          <p:spPr bwMode="auto">
            <a:xfrm>
              <a:off x="2767" y="3565"/>
              <a:ext cx="266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73" name="Rectangle 507"/>
            <p:cNvSpPr>
              <a:spLocks noChangeArrowheads="1"/>
            </p:cNvSpPr>
            <p:nvPr/>
          </p:nvSpPr>
          <p:spPr bwMode="auto">
            <a:xfrm>
              <a:off x="3024" y="3440"/>
              <a:ext cx="9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74" name="Rectangle 509"/>
            <p:cNvSpPr>
              <a:spLocks noChangeArrowheads="1"/>
            </p:cNvSpPr>
            <p:nvPr/>
          </p:nvSpPr>
          <p:spPr bwMode="auto">
            <a:xfrm>
              <a:off x="2852" y="3440"/>
              <a:ext cx="9" cy="13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75" name="Rectangle 510"/>
            <p:cNvSpPr>
              <a:spLocks noChangeArrowheads="1"/>
            </p:cNvSpPr>
            <p:nvPr/>
          </p:nvSpPr>
          <p:spPr bwMode="auto">
            <a:xfrm>
              <a:off x="2855" y="3565"/>
              <a:ext cx="265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76" name="Rectangle 512"/>
            <p:cNvSpPr>
              <a:spLocks noChangeArrowheads="1"/>
            </p:cNvSpPr>
            <p:nvPr/>
          </p:nvSpPr>
          <p:spPr bwMode="auto">
            <a:xfrm>
              <a:off x="3111" y="3440"/>
              <a:ext cx="9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77" name="Rectangle 513"/>
            <p:cNvSpPr>
              <a:spLocks noChangeArrowheads="1"/>
            </p:cNvSpPr>
            <p:nvPr/>
          </p:nvSpPr>
          <p:spPr bwMode="auto">
            <a:xfrm>
              <a:off x="3171" y="3312"/>
              <a:ext cx="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78" name="Rectangle 514"/>
            <p:cNvSpPr>
              <a:spLocks noChangeArrowheads="1"/>
            </p:cNvSpPr>
            <p:nvPr/>
          </p:nvSpPr>
          <p:spPr bwMode="auto">
            <a:xfrm>
              <a:off x="3155" y="3296"/>
              <a:ext cx="17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79" name="Rectangle 515"/>
            <p:cNvSpPr>
              <a:spLocks noChangeArrowheads="1"/>
            </p:cNvSpPr>
            <p:nvPr/>
          </p:nvSpPr>
          <p:spPr bwMode="auto">
            <a:xfrm>
              <a:off x="3171" y="3400"/>
              <a:ext cx="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80" name="Rectangle 516"/>
            <p:cNvSpPr>
              <a:spLocks noChangeArrowheads="1"/>
            </p:cNvSpPr>
            <p:nvPr/>
          </p:nvSpPr>
          <p:spPr bwMode="auto">
            <a:xfrm>
              <a:off x="3155" y="3384"/>
              <a:ext cx="17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81" name="Rectangle 518"/>
            <p:cNvSpPr>
              <a:spLocks noChangeArrowheads="1"/>
            </p:cNvSpPr>
            <p:nvPr/>
          </p:nvSpPr>
          <p:spPr bwMode="auto">
            <a:xfrm>
              <a:off x="2657" y="3668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82" name="Rectangle 519"/>
            <p:cNvSpPr>
              <a:spLocks noChangeArrowheads="1"/>
            </p:cNvSpPr>
            <p:nvPr/>
          </p:nvSpPr>
          <p:spPr bwMode="auto">
            <a:xfrm>
              <a:off x="2467" y="3652"/>
              <a:ext cx="17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83" name="Rectangle 520"/>
            <p:cNvSpPr>
              <a:spLocks noChangeArrowheads="1"/>
            </p:cNvSpPr>
            <p:nvPr/>
          </p:nvSpPr>
          <p:spPr bwMode="auto">
            <a:xfrm>
              <a:off x="3153" y="3668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84" name="Rectangle 521"/>
            <p:cNvSpPr>
              <a:spLocks noChangeArrowheads="1"/>
            </p:cNvSpPr>
            <p:nvPr/>
          </p:nvSpPr>
          <p:spPr bwMode="auto">
            <a:xfrm>
              <a:off x="3138" y="3652"/>
              <a:ext cx="190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85" name="Rectangle 523"/>
            <p:cNvSpPr>
              <a:spLocks noChangeArrowheads="1"/>
            </p:cNvSpPr>
            <p:nvPr/>
          </p:nvSpPr>
          <p:spPr bwMode="auto">
            <a:xfrm>
              <a:off x="1822" y="3652"/>
              <a:ext cx="137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86" name="Rectangle 524"/>
            <p:cNvSpPr>
              <a:spLocks noChangeArrowheads="1"/>
            </p:cNvSpPr>
            <p:nvPr/>
          </p:nvSpPr>
          <p:spPr bwMode="auto">
            <a:xfrm>
              <a:off x="3042" y="3132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87" name="Rectangle 525"/>
            <p:cNvSpPr>
              <a:spLocks noChangeArrowheads="1"/>
            </p:cNvSpPr>
            <p:nvPr/>
          </p:nvSpPr>
          <p:spPr bwMode="auto">
            <a:xfrm>
              <a:off x="3024" y="3119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88" name="Rectangle 526"/>
            <p:cNvSpPr>
              <a:spLocks noChangeArrowheads="1"/>
            </p:cNvSpPr>
            <p:nvPr/>
          </p:nvSpPr>
          <p:spPr bwMode="auto">
            <a:xfrm>
              <a:off x="3129" y="3132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89" name="Rectangle 527"/>
            <p:cNvSpPr>
              <a:spLocks noChangeArrowheads="1"/>
            </p:cNvSpPr>
            <p:nvPr/>
          </p:nvSpPr>
          <p:spPr bwMode="auto">
            <a:xfrm>
              <a:off x="3111" y="3119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90" name="Rectangle 528"/>
            <p:cNvSpPr>
              <a:spLocks noChangeArrowheads="1"/>
            </p:cNvSpPr>
            <p:nvPr/>
          </p:nvSpPr>
          <p:spPr bwMode="auto">
            <a:xfrm>
              <a:off x="2610" y="3132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91" name="Rectangle 529"/>
            <p:cNvSpPr>
              <a:spLocks noChangeArrowheads="1"/>
            </p:cNvSpPr>
            <p:nvPr/>
          </p:nvSpPr>
          <p:spPr bwMode="auto">
            <a:xfrm>
              <a:off x="2592" y="3119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92" name="Rectangle 530"/>
            <p:cNvSpPr>
              <a:spLocks noChangeArrowheads="1"/>
            </p:cNvSpPr>
            <p:nvPr/>
          </p:nvSpPr>
          <p:spPr bwMode="auto">
            <a:xfrm>
              <a:off x="2526" y="3132"/>
              <a:ext cx="8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93" name="Rectangle 531"/>
            <p:cNvSpPr>
              <a:spLocks noChangeArrowheads="1"/>
            </p:cNvSpPr>
            <p:nvPr/>
          </p:nvSpPr>
          <p:spPr bwMode="auto">
            <a:xfrm>
              <a:off x="2508" y="3119"/>
              <a:ext cx="8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94" name="Rectangle 532"/>
            <p:cNvSpPr>
              <a:spLocks noChangeArrowheads="1"/>
            </p:cNvSpPr>
            <p:nvPr/>
          </p:nvSpPr>
          <p:spPr bwMode="auto">
            <a:xfrm>
              <a:off x="2094" y="3132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95" name="Rectangle 533"/>
            <p:cNvSpPr>
              <a:spLocks noChangeArrowheads="1"/>
            </p:cNvSpPr>
            <p:nvPr/>
          </p:nvSpPr>
          <p:spPr bwMode="auto">
            <a:xfrm>
              <a:off x="2076" y="3119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96" name="Rectangle 534"/>
            <p:cNvSpPr>
              <a:spLocks noChangeArrowheads="1"/>
            </p:cNvSpPr>
            <p:nvPr/>
          </p:nvSpPr>
          <p:spPr bwMode="auto">
            <a:xfrm>
              <a:off x="2467" y="3247"/>
              <a:ext cx="181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97" name="Rectangle 535"/>
            <p:cNvSpPr>
              <a:spLocks noChangeArrowheads="1"/>
            </p:cNvSpPr>
            <p:nvPr/>
          </p:nvSpPr>
          <p:spPr bwMode="auto">
            <a:xfrm>
              <a:off x="2630" y="3256"/>
              <a:ext cx="18" cy="18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98" name="Rectangle 536"/>
            <p:cNvSpPr>
              <a:spLocks noChangeArrowheads="1"/>
            </p:cNvSpPr>
            <p:nvPr/>
          </p:nvSpPr>
          <p:spPr bwMode="auto">
            <a:xfrm>
              <a:off x="2458" y="3422"/>
              <a:ext cx="181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99" name="Rectangle 537"/>
            <p:cNvSpPr>
              <a:spLocks noChangeArrowheads="1"/>
            </p:cNvSpPr>
            <p:nvPr/>
          </p:nvSpPr>
          <p:spPr bwMode="auto">
            <a:xfrm>
              <a:off x="2458" y="3247"/>
              <a:ext cx="18" cy="18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00" name="Rectangle 538"/>
            <p:cNvSpPr>
              <a:spLocks noChangeArrowheads="1"/>
            </p:cNvSpPr>
            <p:nvPr/>
          </p:nvSpPr>
          <p:spPr bwMode="auto">
            <a:xfrm>
              <a:off x="2983" y="3247"/>
              <a:ext cx="181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01" name="Rectangle 539"/>
            <p:cNvSpPr>
              <a:spLocks noChangeArrowheads="1"/>
            </p:cNvSpPr>
            <p:nvPr/>
          </p:nvSpPr>
          <p:spPr bwMode="auto">
            <a:xfrm>
              <a:off x="3147" y="3256"/>
              <a:ext cx="17" cy="18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02" name="Rectangle 540"/>
            <p:cNvSpPr>
              <a:spLocks noChangeArrowheads="1"/>
            </p:cNvSpPr>
            <p:nvPr/>
          </p:nvSpPr>
          <p:spPr bwMode="auto">
            <a:xfrm>
              <a:off x="2975" y="3422"/>
              <a:ext cx="180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03" name="Rectangle 541"/>
            <p:cNvSpPr>
              <a:spLocks noChangeArrowheads="1"/>
            </p:cNvSpPr>
            <p:nvPr/>
          </p:nvSpPr>
          <p:spPr bwMode="auto">
            <a:xfrm>
              <a:off x="2975" y="3247"/>
              <a:ext cx="17" cy="18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04" name="Rectangle 542"/>
            <p:cNvSpPr>
              <a:spLocks noChangeArrowheads="1"/>
            </p:cNvSpPr>
            <p:nvPr/>
          </p:nvSpPr>
          <p:spPr bwMode="auto">
            <a:xfrm>
              <a:off x="2228" y="3544"/>
              <a:ext cx="131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05" name="Rectangle 543"/>
            <p:cNvSpPr>
              <a:spLocks noChangeArrowheads="1"/>
            </p:cNvSpPr>
            <p:nvPr/>
          </p:nvSpPr>
          <p:spPr bwMode="auto">
            <a:xfrm>
              <a:off x="2228" y="3542"/>
              <a:ext cx="139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06" name="Rectangle 544"/>
            <p:cNvSpPr>
              <a:spLocks noChangeArrowheads="1"/>
            </p:cNvSpPr>
            <p:nvPr/>
          </p:nvSpPr>
          <p:spPr bwMode="auto">
            <a:xfrm>
              <a:off x="2359" y="3544"/>
              <a:ext cx="8" cy="14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07" name="Rectangle 545"/>
            <p:cNvSpPr>
              <a:spLocks noChangeArrowheads="1"/>
            </p:cNvSpPr>
            <p:nvPr/>
          </p:nvSpPr>
          <p:spPr bwMode="auto">
            <a:xfrm>
              <a:off x="2225" y="3675"/>
              <a:ext cx="137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08" name="Rectangle 546"/>
            <p:cNvSpPr>
              <a:spLocks noChangeArrowheads="1"/>
            </p:cNvSpPr>
            <p:nvPr/>
          </p:nvSpPr>
          <p:spPr bwMode="auto">
            <a:xfrm>
              <a:off x="2225" y="3542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09" name="Rectangle 547"/>
            <p:cNvSpPr>
              <a:spLocks noChangeArrowheads="1"/>
            </p:cNvSpPr>
            <p:nvPr/>
          </p:nvSpPr>
          <p:spPr bwMode="auto">
            <a:xfrm>
              <a:off x="2747" y="3544"/>
              <a:ext cx="128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0" name="Rectangle 548"/>
            <p:cNvSpPr>
              <a:spLocks noChangeArrowheads="1"/>
            </p:cNvSpPr>
            <p:nvPr/>
          </p:nvSpPr>
          <p:spPr bwMode="auto">
            <a:xfrm>
              <a:off x="2747" y="3542"/>
              <a:ext cx="137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1" name="Rectangle 549"/>
            <p:cNvSpPr>
              <a:spLocks noChangeArrowheads="1"/>
            </p:cNvSpPr>
            <p:nvPr/>
          </p:nvSpPr>
          <p:spPr bwMode="auto">
            <a:xfrm>
              <a:off x="2875" y="3544"/>
              <a:ext cx="9" cy="14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2" name="Rectangle 550"/>
            <p:cNvSpPr>
              <a:spLocks noChangeArrowheads="1"/>
            </p:cNvSpPr>
            <p:nvPr/>
          </p:nvSpPr>
          <p:spPr bwMode="auto">
            <a:xfrm>
              <a:off x="2744" y="3675"/>
              <a:ext cx="134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3" name="Rectangle 551"/>
            <p:cNvSpPr>
              <a:spLocks noChangeArrowheads="1"/>
            </p:cNvSpPr>
            <p:nvPr/>
          </p:nvSpPr>
          <p:spPr bwMode="auto">
            <a:xfrm>
              <a:off x="2744" y="3542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4" name="Rectangle 552"/>
            <p:cNvSpPr>
              <a:spLocks noChangeArrowheads="1"/>
            </p:cNvSpPr>
            <p:nvPr/>
          </p:nvSpPr>
          <p:spPr bwMode="auto">
            <a:xfrm>
              <a:off x="2487" y="3544"/>
              <a:ext cx="128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5" name="Rectangle 553"/>
            <p:cNvSpPr>
              <a:spLocks noChangeArrowheads="1"/>
            </p:cNvSpPr>
            <p:nvPr/>
          </p:nvSpPr>
          <p:spPr bwMode="auto">
            <a:xfrm>
              <a:off x="2487" y="3542"/>
              <a:ext cx="138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6" name="Rectangle 554"/>
            <p:cNvSpPr>
              <a:spLocks noChangeArrowheads="1"/>
            </p:cNvSpPr>
            <p:nvPr/>
          </p:nvSpPr>
          <p:spPr bwMode="auto">
            <a:xfrm>
              <a:off x="2615" y="3544"/>
              <a:ext cx="10" cy="14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7" name="Rectangle 555"/>
            <p:cNvSpPr>
              <a:spLocks noChangeArrowheads="1"/>
            </p:cNvSpPr>
            <p:nvPr/>
          </p:nvSpPr>
          <p:spPr bwMode="auto">
            <a:xfrm>
              <a:off x="2484" y="3675"/>
              <a:ext cx="134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8" name="Rectangle 556"/>
            <p:cNvSpPr>
              <a:spLocks noChangeArrowheads="1"/>
            </p:cNvSpPr>
            <p:nvPr/>
          </p:nvSpPr>
          <p:spPr bwMode="auto">
            <a:xfrm>
              <a:off x="2484" y="3542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9" name="Rectangle 557"/>
            <p:cNvSpPr>
              <a:spLocks noChangeArrowheads="1"/>
            </p:cNvSpPr>
            <p:nvPr/>
          </p:nvSpPr>
          <p:spPr bwMode="auto">
            <a:xfrm>
              <a:off x="3004" y="3544"/>
              <a:ext cx="131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0" name="Rectangle 558"/>
            <p:cNvSpPr>
              <a:spLocks noChangeArrowheads="1"/>
            </p:cNvSpPr>
            <p:nvPr/>
          </p:nvSpPr>
          <p:spPr bwMode="auto">
            <a:xfrm>
              <a:off x="3004" y="3542"/>
              <a:ext cx="139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1" name="Rectangle 559"/>
            <p:cNvSpPr>
              <a:spLocks noChangeArrowheads="1"/>
            </p:cNvSpPr>
            <p:nvPr/>
          </p:nvSpPr>
          <p:spPr bwMode="auto">
            <a:xfrm>
              <a:off x="3135" y="3544"/>
              <a:ext cx="8" cy="14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2" name="Rectangle 560"/>
            <p:cNvSpPr>
              <a:spLocks noChangeArrowheads="1"/>
            </p:cNvSpPr>
            <p:nvPr/>
          </p:nvSpPr>
          <p:spPr bwMode="auto">
            <a:xfrm>
              <a:off x="3001" y="3675"/>
              <a:ext cx="137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3" name="Rectangle 561"/>
            <p:cNvSpPr>
              <a:spLocks noChangeArrowheads="1"/>
            </p:cNvSpPr>
            <p:nvPr/>
          </p:nvSpPr>
          <p:spPr bwMode="auto">
            <a:xfrm>
              <a:off x="3001" y="3542"/>
              <a:ext cx="8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4" name="Freeform 562"/>
            <p:cNvSpPr>
              <a:spLocks/>
            </p:cNvSpPr>
            <p:nvPr/>
          </p:nvSpPr>
          <p:spPr bwMode="auto">
            <a:xfrm>
              <a:off x="3435" y="3335"/>
              <a:ext cx="15" cy="17"/>
            </a:xfrm>
            <a:custGeom>
              <a:avLst/>
              <a:gdLst>
                <a:gd name="T0" fmla="*/ 8 w 30"/>
                <a:gd name="T1" fmla="*/ 4 h 35"/>
                <a:gd name="T2" fmla="*/ 6 w 30"/>
                <a:gd name="T3" fmla="*/ 1 h 35"/>
                <a:gd name="T4" fmla="*/ 3 w 30"/>
                <a:gd name="T5" fmla="*/ 0 h 35"/>
                <a:gd name="T6" fmla="*/ 2 w 30"/>
                <a:gd name="T7" fmla="*/ 1 h 35"/>
                <a:gd name="T8" fmla="*/ 0 w 30"/>
                <a:gd name="T9" fmla="*/ 4 h 35"/>
                <a:gd name="T10" fmla="*/ 2 w 30"/>
                <a:gd name="T11" fmla="*/ 7 h 35"/>
                <a:gd name="T12" fmla="*/ 3 w 30"/>
                <a:gd name="T13" fmla="*/ 8 h 35"/>
                <a:gd name="T14" fmla="*/ 6 w 30"/>
                <a:gd name="T15" fmla="*/ 7 h 35"/>
                <a:gd name="T16" fmla="*/ 8 w 30"/>
                <a:gd name="T17" fmla="*/ 4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5"/>
                <a:gd name="T29" fmla="*/ 30 w 30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5">
                  <a:moveTo>
                    <a:pt x="30" y="17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6" y="29"/>
                  </a:lnTo>
                  <a:lnTo>
                    <a:pt x="12" y="35"/>
                  </a:lnTo>
                  <a:lnTo>
                    <a:pt x="23" y="29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5" name="Freeform 563"/>
            <p:cNvSpPr>
              <a:spLocks/>
            </p:cNvSpPr>
            <p:nvPr/>
          </p:nvSpPr>
          <p:spPr bwMode="auto">
            <a:xfrm>
              <a:off x="3432" y="3332"/>
              <a:ext cx="24" cy="26"/>
            </a:xfrm>
            <a:custGeom>
              <a:avLst/>
              <a:gdLst>
                <a:gd name="T0" fmla="*/ 7 w 48"/>
                <a:gd name="T1" fmla="*/ 7 h 52"/>
                <a:gd name="T2" fmla="*/ 6 w 48"/>
                <a:gd name="T3" fmla="*/ 5 h 52"/>
                <a:gd name="T4" fmla="*/ 7 w 48"/>
                <a:gd name="T5" fmla="*/ 6 h 52"/>
                <a:gd name="T6" fmla="*/ 7 w 48"/>
                <a:gd name="T7" fmla="*/ 6 h 52"/>
                <a:gd name="T8" fmla="*/ 5 w 48"/>
                <a:gd name="T9" fmla="*/ 5 h 52"/>
                <a:gd name="T10" fmla="*/ 6 w 48"/>
                <a:gd name="T11" fmla="*/ 3 h 52"/>
                <a:gd name="T12" fmla="*/ 6 w 48"/>
                <a:gd name="T13" fmla="*/ 3 h 52"/>
                <a:gd name="T14" fmla="*/ 5 w 48"/>
                <a:gd name="T15" fmla="*/ 5 h 52"/>
                <a:gd name="T16" fmla="*/ 6 w 48"/>
                <a:gd name="T17" fmla="*/ 5 h 52"/>
                <a:gd name="T18" fmla="*/ 6 w 48"/>
                <a:gd name="T19" fmla="*/ 5 h 52"/>
                <a:gd name="T20" fmla="*/ 5 w 48"/>
                <a:gd name="T21" fmla="*/ 7 h 52"/>
                <a:gd name="T22" fmla="*/ 5 w 48"/>
                <a:gd name="T23" fmla="*/ 6 h 52"/>
                <a:gd name="T24" fmla="*/ 5 w 48"/>
                <a:gd name="T25" fmla="*/ 6 h 52"/>
                <a:gd name="T26" fmla="*/ 6 w 48"/>
                <a:gd name="T27" fmla="*/ 9 h 52"/>
                <a:gd name="T28" fmla="*/ 5 w 48"/>
                <a:gd name="T29" fmla="*/ 7 h 52"/>
                <a:gd name="T30" fmla="*/ 5 w 48"/>
                <a:gd name="T31" fmla="*/ 7 h 52"/>
                <a:gd name="T32" fmla="*/ 6 w 48"/>
                <a:gd name="T33" fmla="*/ 9 h 52"/>
                <a:gd name="T34" fmla="*/ 5 w 48"/>
                <a:gd name="T35" fmla="*/ 9 h 52"/>
                <a:gd name="T36" fmla="*/ 5 w 48"/>
                <a:gd name="T37" fmla="*/ 9 h 52"/>
                <a:gd name="T38" fmla="*/ 7 w 48"/>
                <a:gd name="T39" fmla="*/ 7 h 52"/>
                <a:gd name="T40" fmla="*/ 6 w 48"/>
                <a:gd name="T41" fmla="*/ 9 h 52"/>
                <a:gd name="T42" fmla="*/ 6 w 48"/>
                <a:gd name="T43" fmla="*/ 9 h 52"/>
                <a:gd name="T44" fmla="*/ 7 w 48"/>
                <a:gd name="T45" fmla="*/ 6 h 52"/>
                <a:gd name="T46" fmla="*/ 7 w 48"/>
                <a:gd name="T47" fmla="*/ 6 h 52"/>
                <a:gd name="T48" fmla="*/ 12 w 48"/>
                <a:gd name="T49" fmla="*/ 7 h 52"/>
                <a:gd name="T50" fmla="*/ 12 w 48"/>
                <a:gd name="T51" fmla="*/ 7 h 52"/>
                <a:gd name="T52" fmla="*/ 11 w 48"/>
                <a:gd name="T53" fmla="*/ 11 h 52"/>
                <a:gd name="T54" fmla="*/ 11 w 48"/>
                <a:gd name="T55" fmla="*/ 11 h 52"/>
                <a:gd name="T56" fmla="*/ 9 w 48"/>
                <a:gd name="T57" fmla="*/ 12 h 52"/>
                <a:gd name="T58" fmla="*/ 6 w 48"/>
                <a:gd name="T59" fmla="*/ 13 h 52"/>
                <a:gd name="T60" fmla="*/ 6 w 48"/>
                <a:gd name="T61" fmla="*/ 13 h 52"/>
                <a:gd name="T62" fmla="*/ 3 w 48"/>
                <a:gd name="T63" fmla="*/ 12 h 52"/>
                <a:gd name="T64" fmla="*/ 2 w 48"/>
                <a:gd name="T65" fmla="*/ 11 h 52"/>
                <a:gd name="T66" fmla="*/ 2 w 48"/>
                <a:gd name="T67" fmla="*/ 11 h 52"/>
                <a:gd name="T68" fmla="*/ 2 w 48"/>
                <a:gd name="T69" fmla="*/ 11 h 52"/>
                <a:gd name="T70" fmla="*/ 0 w 48"/>
                <a:gd name="T71" fmla="*/ 7 h 52"/>
                <a:gd name="T72" fmla="*/ 0 w 48"/>
                <a:gd name="T73" fmla="*/ 7 h 52"/>
                <a:gd name="T74" fmla="*/ 0 w 48"/>
                <a:gd name="T75" fmla="*/ 6 h 52"/>
                <a:gd name="T76" fmla="*/ 2 w 48"/>
                <a:gd name="T77" fmla="*/ 3 h 52"/>
                <a:gd name="T78" fmla="*/ 2 w 48"/>
                <a:gd name="T79" fmla="*/ 3 h 52"/>
                <a:gd name="T80" fmla="*/ 2 w 48"/>
                <a:gd name="T81" fmla="*/ 2 h 52"/>
                <a:gd name="T82" fmla="*/ 3 w 48"/>
                <a:gd name="T83" fmla="*/ 0 h 52"/>
                <a:gd name="T84" fmla="*/ 3 w 48"/>
                <a:gd name="T85" fmla="*/ 0 h 52"/>
                <a:gd name="T86" fmla="*/ 6 w 48"/>
                <a:gd name="T87" fmla="*/ 0 h 52"/>
                <a:gd name="T88" fmla="*/ 9 w 48"/>
                <a:gd name="T89" fmla="*/ 2 h 52"/>
                <a:gd name="T90" fmla="*/ 9 w 48"/>
                <a:gd name="T91" fmla="*/ 2 h 52"/>
                <a:gd name="T92" fmla="*/ 11 w 48"/>
                <a:gd name="T93" fmla="*/ 3 h 52"/>
                <a:gd name="T94" fmla="*/ 12 w 48"/>
                <a:gd name="T95" fmla="*/ 6 h 52"/>
                <a:gd name="T96" fmla="*/ 7 w 48"/>
                <a:gd name="T97" fmla="*/ 7 h 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52"/>
                <a:gd name="T149" fmla="*/ 48 w 48"/>
                <a:gd name="T150" fmla="*/ 52 h 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52">
                  <a:moveTo>
                    <a:pt x="29" y="29"/>
                  </a:moveTo>
                  <a:lnTo>
                    <a:pt x="25" y="17"/>
                  </a:lnTo>
                  <a:lnTo>
                    <a:pt x="29" y="23"/>
                  </a:lnTo>
                  <a:lnTo>
                    <a:pt x="18" y="17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25" y="17"/>
                  </a:lnTo>
                  <a:lnTo>
                    <a:pt x="18" y="29"/>
                  </a:lnTo>
                  <a:lnTo>
                    <a:pt x="18" y="23"/>
                  </a:lnTo>
                  <a:lnTo>
                    <a:pt x="25" y="35"/>
                  </a:lnTo>
                  <a:lnTo>
                    <a:pt x="18" y="29"/>
                  </a:lnTo>
                  <a:lnTo>
                    <a:pt x="25" y="35"/>
                  </a:lnTo>
                  <a:lnTo>
                    <a:pt x="18" y="35"/>
                  </a:lnTo>
                  <a:lnTo>
                    <a:pt x="29" y="29"/>
                  </a:lnTo>
                  <a:lnTo>
                    <a:pt x="25" y="35"/>
                  </a:lnTo>
                  <a:lnTo>
                    <a:pt x="29" y="23"/>
                  </a:lnTo>
                  <a:lnTo>
                    <a:pt x="48" y="29"/>
                  </a:lnTo>
                  <a:lnTo>
                    <a:pt x="42" y="41"/>
                  </a:lnTo>
                  <a:lnTo>
                    <a:pt x="36" y="46"/>
                  </a:lnTo>
                  <a:lnTo>
                    <a:pt x="25" y="52"/>
                  </a:lnTo>
                  <a:lnTo>
                    <a:pt x="12" y="46"/>
                  </a:lnTo>
                  <a:lnTo>
                    <a:pt x="6" y="41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5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8" y="2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6" name="Freeform 564"/>
            <p:cNvSpPr>
              <a:spLocks/>
            </p:cNvSpPr>
            <p:nvPr/>
          </p:nvSpPr>
          <p:spPr bwMode="auto">
            <a:xfrm>
              <a:off x="3447" y="3343"/>
              <a:ext cx="9" cy="3"/>
            </a:xfrm>
            <a:custGeom>
              <a:avLst/>
              <a:gdLst>
                <a:gd name="T0" fmla="*/ 0 w 19"/>
                <a:gd name="T1" fmla="*/ 0 h 6"/>
                <a:gd name="T2" fmla="*/ 0 w 19"/>
                <a:gd name="T3" fmla="*/ 0 h 6"/>
                <a:gd name="T4" fmla="*/ 0 w 19"/>
                <a:gd name="T5" fmla="*/ 2 h 6"/>
                <a:gd name="T6" fmla="*/ 4 w 19"/>
                <a:gd name="T7" fmla="*/ 0 h 6"/>
                <a:gd name="T8" fmla="*/ 4 w 19"/>
                <a:gd name="T9" fmla="*/ 2 h 6"/>
                <a:gd name="T10" fmla="*/ 4 w 19"/>
                <a:gd name="T11" fmla="*/ 2 h 6"/>
                <a:gd name="T12" fmla="*/ 0 w 19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7" name="Freeform 565"/>
            <p:cNvSpPr>
              <a:spLocks/>
            </p:cNvSpPr>
            <p:nvPr/>
          </p:nvSpPr>
          <p:spPr bwMode="auto">
            <a:xfrm>
              <a:off x="3494" y="3335"/>
              <a:ext cx="14" cy="17"/>
            </a:xfrm>
            <a:custGeom>
              <a:avLst/>
              <a:gdLst>
                <a:gd name="T0" fmla="*/ 7 w 29"/>
                <a:gd name="T1" fmla="*/ 4 h 35"/>
                <a:gd name="T2" fmla="*/ 5 w 29"/>
                <a:gd name="T3" fmla="*/ 1 h 35"/>
                <a:gd name="T4" fmla="*/ 3 w 29"/>
                <a:gd name="T5" fmla="*/ 0 h 35"/>
                <a:gd name="T6" fmla="*/ 1 w 29"/>
                <a:gd name="T7" fmla="*/ 1 h 35"/>
                <a:gd name="T8" fmla="*/ 0 w 29"/>
                <a:gd name="T9" fmla="*/ 4 h 35"/>
                <a:gd name="T10" fmla="*/ 1 w 29"/>
                <a:gd name="T11" fmla="*/ 7 h 35"/>
                <a:gd name="T12" fmla="*/ 3 w 29"/>
                <a:gd name="T13" fmla="*/ 8 h 35"/>
                <a:gd name="T14" fmla="*/ 5 w 29"/>
                <a:gd name="T15" fmla="*/ 7 h 35"/>
                <a:gd name="T16" fmla="*/ 7 w 29"/>
                <a:gd name="T17" fmla="*/ 4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5"/>
                <a:gd name="T29" fmla="*/ 29 w 29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5">
                  <a:moveTo>
                    <a:pt x="29" y="17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6" y="29"/>
                  </a:lnTo>
                  <a:lnTo>
                    <a:pt x="12" y="35"/>
                  </a:lnTo>
                  <a:lnTo>
                    <a:pt x="23" y="29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8" name="Freeform 566"/>
            <p:cNvSpPr>
              <a:spLocks/>
            </p:cNvSpPr>
            <p:nvPr/>
          </p:nvSpPr>
          <p:spPr bwMode="auto">
            <a:xfrm>
              <a:off x="3490" y="3332"/>
              <a:ext cx="24" cy="26"/>
            </a:xfrm>
            <a:custGeom>
              <a:avLst/>
              <a:gdLst>
                <a:gd name="T0" fmla="*/ 8 w 47"/>
                <a:gd name="T1" fmla="*/ 7 h 52"/>
                <a:gd name="T2" fmla="*/ 6 w 47"/>
                <a:gd name="T3" fmla="*/ 5 h 52"/>
                <a:gd name="T4" fmla="*/ 8 w 47"/>
                <a:gd name="T5" fmla="*/ 6 h 52"/>
                <a:gd name="T6" fmla="*/ 8 w 47"/>
                <a:gd name="T7" fmla="*/ 6 h 52"/>
                <a:gd name="T8" fmla="*/ 5 w 47"/>
                <a:gd name="T9" fmla="*/ 5 h 52"/>
                <a:gd name="T10" fmla="*/ 6 w 47"/>
                <a:gd name="T11" fmla="*/ 3 h 52"/>
                <a:gd name="T12" fmla="*/ 6 w 47"/>
                <a:gd name="T13" fmla="*/ 3 h 52"/>
                <a:gd name="T14" fmla="*/ 5 w 47"/>
                <a:gd name="T15" fmla="*/ 5 h 52"/>
                <a:gd name="T16" fmla="*/ 6 w 47"/>
                <a:gd name="T17" fmla="*/ 5 h 52"/>
                <a:gd name="T18" fmla="*/ 6 w 47"/>
                <a:gd name="T19" fmla="*/ 5 h 52"/>
                <a:gd name="T20" fmla="*/ 5 w 47"/>
                <a:gd name="T21" fmla="*/ 7 h 52"/>
                <a:gd name="T22" fmla="*/ 5 w 47"/>
                <a:gd name="T23" fmla="*/ 6 h 52"/>
                <a:gd name="T24" fmla="*/ 5 w 47"/>
                <a:gd name="T25" fmla="*/ 6 h 52"/>
                <a:gd name="T26" fmla="*/ 6 w 47"/>
                <a:gd name="T27" fmla="*/ 9 h 52"/>
                <a:gd name="T28" fmla="*/ 5 w 47"/>
                <a:gd name="T29" fmla="*/ 7 h 52"/>
                <a:gd name="T30" fmla="*/ 5 w 47"/>
                <a:gd name="T31" fmla="*/ 7 h 52"/>
                <a:gd name="T32" fmla="*/ 6 w 47"/>
                <a:gd name="T33" fmla="*/ 9 h 52"/>
                <a:gd name="T34" fmla="*/ 5 w 47"/>
                <a:gd name="T35" fmla="*/ 9 h 52"/>
                <a:gd name="T36" fmla="*/ 5 w 47"/>
                <a:gd name="T37" fmla="*/ 9 h 52"/>
                <a:gd name="T38" fmla="*/ 8 w 47"/>
                <a:gd name="T39" fmla="*/ 7 h 52"/>
                <a:gd name="T40" fmla="*/ 6 w 47"/>
                <a:gd name="T41" fmla="*/ 9 h 52"/>
                <a:gd name="T42" fmla="*/ 6 w 47"/>
                <a:gd name="T43" fmla="*/ 9 h 52"/>
                <a:gd name="T44" fmla="*/ 8 w 47"/>
                <a:gd name="T45" fmla="*/ 6 h 52"/>
                <a:gd name="T46" fmla="*/ 8 w 47"/>
                <a:gd name="T47" fmla="*/ 6 h 52"/>
                <a:gd name="T48" fmla="*/ 12 w 47"/>
                <a:gd name="T49" fmla="*/ 7 h 52"/>
                <a:gd name="T50" fmla="*/ 12 w 47"/>
                <a:gd name="T51" fmla="*/ 7 h 52"/>
                <a:gd name="T52" fmla="*/ 11 w 47"/>
                <a:gd name="T53" fmla="*/ 11 h 52"/>
                <a:gd name="T54" fmla="*/ 11 w 47"/>
                <a:gd name="T55" fmla="*/ 11 h 52"/>
                <a:gd name="T56" fmla="*/ 9 w 47"/>
                <a:gd name="T57" fmla="*/ 12 h 52"/>
                <a:gd name="T58" fmla="*/ 6 w 47"/>
                <a:gd name="T59" fmla="*/ 13 h 52"/>
                <a:gd name="T60" fmla="*/ 6 w 47"/>
                <a:gd name="T61" fmla="*/ 13 h 52"/>
                <a:gd name="T62" fmla="*/ 3 w 47"/>
                <a:gd name="T63" fmla="*/ 12 h 52"/>
                <a:gd name="T64" fmla="*/ 2 w 47"/>
                <a:gd name="T65" fmla="*/ 11 h 52"/>
                <a:gd name="T66" fmla="*/ 2 w 47"/>
                <a:gd name="T67" fmla="*/ 11 h 52"/>
                <a:gd name="T68" fmla="*/ 2 w 47"/>
                <a:gd name="T69" fmla="*/ 11 h 52"/>
                <a:gd name="T70" fmla="*/ 0 w 47"/>
                <a:gd name="T71" fmla="*/ 7 h 52"/>
                <a:gd name="T72" fmla="*/ 0 w 47"/>
                <a:gd name="T73" fmla="*/ 7 h 52"/>
                <a:gd name="T74" fmla="*/ 0 w 47"/>
                <a:gd name="T75" fmla="*/ 6 h 52"/>
                <a:gd name="T76" fmla="*/ 2 w 47"/>
                <a:gd name="T77" fmla="*/ 3 h 52"/>
                <a:gd name="T78" fmla="*/ 2 w 47"/>
                <a:gd name="T79" fmla="*/ 3 h 52"/>
                <a:gd name="T80" fmla="*/ 2 w 47"/>
                <a:gd name="T81" fmla="*/ 2 h 52"/>
                <a:gd name="T82" fmla="*/ 3 w 47"/>
                <a:gd name="T83" fmla="*/ 0 h 52"/>
                <a:gd name="T84" fmla="*/ 3 w 47"/>
                <a:gd name="T85" fmla="*/ 0 h 52"/>
                <a:gd name="T86" fmla="*/ 6 w 47"/>
                <a:gd name="T87" fmla="*/ 0 h 52"/>
                <a:gd name="T88" fmla="*/ 9 w 47"/>
                <a:gd name="T89" fmla="*/ 2 h 52"/>
                <a:gd name="T90" fmla="*/ 9 w 47"/>
                <a:gd name="T91" fmla="*/ 2 h 52"/>
                <a:gd name="T92" fmla="*/ 11 w 47"/>
                <a:gd name="T93" fmla="*/ 3 h 52"/>
                <a:gd name="T94" fmla="*/ 12 w 47"/>
                <a:gd name="T95" fmla="*/ 6 h 52"/>
                <a:gd name="T96" fmla="*/ 8 w 47"/>
                <a:gd name="T97" fmla="*/ 7 h 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52"/>
                <a:gd name="T149" fmla="*/ 47 w 47"/>
                <a:gd name="T150" fmla="*/ 52 h 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52">
                  <a:moveTo>
                    <a:pt x="29" y="29"/>
                  </a:moveTo>
                  <a:lnTo>
                    <a:pt x="24" y="17"/>
                  </a:lnTo>
                  <a:lnTo>
                    <a:pt x="29" y="23"/>
                  </a:lnTo>
                  <a:lnTo>
                    <a:pt x="18" y="17"/>
                  </a:lnTo>
                  <a:lnTo>
                    <a:pt x="24" y="12"/>
                  </a:lnTo>
                  <a:lnTo>
                    <a:pt x="18" y="17"/>
                  </a:lnTo>
                  <a:lnTo>
                    <a:pt x="24" y="17"/>
                  </a:lnTo>
                  <a:lnTo>
                    <a:pt x="18" y="29"/>
                  </a:lnTo>
                  <a:lnTo>
                    <a:pt x="18" y="23"/>
                  </a:lnTo>
                  <a:lnTo>
                    <a:pt x="24" y="35"/>
                  </a:lnTo>
                  <a:lnTo>
                    <a:pt x="18" y="29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29" y="29"/>
                  </a:lnTo>
                  <a:lnTo>
                    <a:pt x="24" y="35"/>
                  </a:lnTo>
                  <a:lnTo>
                    <a:pt x="29" y="23"/>
                  </a:lnTo>
                  <a:lnTo>
                    <a:pt x="47" y="29"/>
                  </a:lnTo>
                  <a:lnTo>
                    <a:pt x="41" y="41"/>
                  </a:lnTo>
                  <a:lnTo>
                    <a:pt x="35" y="46"/>
                  </a:lnTo>
                  <a:lnTo>
                    <a:pt x="24" y="52"/>
                  </a:lnTo>
                  <a:lnTo>
                    <a:pt x="12" y="46"/>
                  </a:lnTo>
                  <a:lnTo>
                    <a:pt x="6" y="41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6"/>
                  </a:lnTo>
                  <a:lnTo>
                    <a:pt x="41" y="12"/>
                  </a:lnTo>
                  <a:lnTo>
                    <a:pt x="47" y="2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9" name="Freeform 567"/>
            <p:cNvSpPr>
              <a:spLocks/>
            </p:cNvSpPr>
            <p:nvPr/>
          </p:nvSpPr>
          <p:spPr bwMode="auto">
            <a:xfrm>
              <a:off x="3505" y="3343"/>
              <a:ext cx="9" cy="3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0 w 18"/>
                <a:gd name="T5" fmla="*/ 2 h 6"/>
                <a:gd name="T6" fmla="*/ 5 w 18"/>
                <a:gd name="T7" fmla="*/ 0 h 6"/>
                <a:gd name="T8" fmla="*/ 5 w 18"/>
                <a:gd name="T9" fmla="*/ 2 h 6"/>
                <a:gd name="T10" fmla="*/ 5 w 18"/>
                <a:gd name="T11" fmla="*/ 2 h 6"/>
                <a:gd name="T12" fmla="*/ 0 w 1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6"/>
                <a:gd name="T23" fmla="*/ 18 w 1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0" name="Freeform 568"/>
            <p:cNvSpPr>
              <a:spLocks/>
            </p:cNvSpPr>
            <p:nvPr/>
          </p:nvSpPr>
          <p:spPr bwMode="auto">
            <a:xfrm>
              <a:off x="3552" y="3335"/>
              <a:ext cx="14" cy="17"/>
            </a:xfrm>
            <a:custGeom>
              <a:avLst/>
              <a:gdLst>
                <a:gd name="T0" fmla="*/ 7 w 29"/>
                <a:gd name="T1" fmla="*/ 4 h 35"/>
                <a:gd name="T2" fmla="*/ 5 w 29"/>
                <a:gd name="T3" fmla="*/ 1 h 35"/>
                <a:gd name="T4" fmla="*/ 3 w 29"/>
                <a:gd name="T5" fmla="*/ 0 h 35"/>
                <a:gd name="T6" fmla="*/ 1 w 29"/>
                <a:gd name="T7" fmla="*/ 1 h 35"/>
                <a:gd name="T8" fmla="*/ 0 w 29"/>
                <a:gd name="T9" fmla="*/ 4 h 35"/>
                <a:gd name="T10" fmla="*/ 1 w 29"/>
                <a:gd name="T11" fmla="*/ 7 h 35"/>
                <a:gd name="T12" fmla="*/ 3 w 29"/>
                <a:gd name="T13" fmla="*/ 8 h 35"/>
                <a:gd name="T14" fmla="*/ 5 w 29"/>
                <a:gd name="T15" fmla="*/ 7 h 35"/>
                <a:gd name="T16" fmla="*/ 7 w 29"/>
                <a:gd name="T17" fmla="*/ 4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5"/>
                <a:gd name="T29" fmla="*/ 29 w 29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5">
                  <a:moveTo>
                    <a:pt x="29" y="17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6" y="29"/>
                  </a:lnTo>
                  <a:lnTo>
                    <a:pt x="12" y="35"/>
                  </a:lnTo>
                  <a:lnTo>
                    <a:pt x="23" y="29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1" name="Freeform 569"/>
            <p:cNvSpPr>
              <a:spLocks/>
            </p:cNvSpPr>
            <p:nvPr/>
          </p:nvSpPr>
          <p:spPr bwMode="auto">
            <a:xfrm>
              <a:off x="3549" y="3332"/>
              <a:ext cx="24" cy="26"/>
            </a:xfrm>
            <a:custGeom>
              <a:avLst/>
              <a:gdLst>
                <a:gd name="T0" fmla="*/ 8 w 47"/>
                <a:gd name="T1" fmla="*/ 7 h 52"/>
                <a:gd name="T2" fmla="*/ 6 w 47"/>
                <a:gd name="T3" fmla="*/ 5 h 52"/>
                <a:gd name="T4" fmla="*/ 8 w 47"/>
                <a:gd name="T5" fmla="*/ 6 h 52"/>
                <a:gd name="T6" fmla="*/ 8 w 47"/>
                <a:gd name="T7" fmla="*/ 6 h 52"/>
                <a:gd name="T8" fmla="*/ 5 w 47"/>
                <a:gd name="T9" fmla="*/ 5 h 52"/>
                <a:gd name="T10" fmla="*/ 6 w 47"/>
                <a:gd name="T11" fmla="*/ 3 h 52"/>
                <a:gd name="T12" fmla="*/ 6 w 47"/>
                <a:gd name="T13" fmla="*/ 3 h 52"/>
                <a:gd name="T14" fmla="*/ 5 w 47"/>
                <a:gd name="T15" fmla="*/ 5 h 52"/>
                <a:gd name="T16" fmla="*/ 6 w 47"/>
                <a:gd name="T17" fmla="*/ 5 h 52"/>
                <a:gd name="T18" fmla="*/ 6 w 47"/>
                <a:gd name="T19" fmla="*/ 5 h 52"/>
                <a:gd name="T20" fmla="*/ 5 w 47"/>
                <a:gd name="T21" fmla="*/ 7 h 52"/>
                <a:gd name="T22" fmla="*/ 5 w 47"/>
                <a:gd name="T23" fmla="*/ 6 h 52"/>
                <a:gd name="T24" fmla="*/ 5 w 47"/>
                <a:gd name="T25" fmla="*/ 6 h 52"/>
                <a:gd name="T26" fmla="*/ 6 w 47"/>
                <a:gd name="T27" fmla="*/ 9 h 52"/>
                <a:gd name="T28" fmla="*/ 5 w 47"/>
                <a:gd name="T29" fmla="*/ 7 h 52"/>
                <a:gd name="T30" fmla="*/ 5 w 47"/>
                <a:gd name="T31" fmla="*/ 7 h 52"/>
                <a:gd name="T32" fmla="*/ 6 w 47"/>
                <a:gd name="T33" fmla="*/ 9 h 52"/>
                <a:gd name="T34" fmla="*/ 5 w 47"/>
                <a:gd name="T35" fmla="*/ 9 h 52"/>
                <a:gd name="T36" fmla="*/ 5 w 47"/>
                <a:gd name="T37" fmla="*/ 9 h 52"/>
                <a:gd name="T38" fmla="*/ 8 w 47"/>
                <a:gd name="T39" fmla="*/ 7 h 52"/>
                <a:gd name="T40" fmla="*/ 6 w 47"/>
                <a:gd name="T41" fmla="*/ 9 h 52"/>
                <a:gd name="T42" fmla="*/ 6 w 47"/>
                <a:gd name="T43" fmla="*/ 9 h 52"/>
                <a:gd name="T44" fmla="*/ 8 w 47"/>
                <a:gd name="T45" fmla="*/ 6 h 52"/>
                <a:gd name="T46" fmla="*/ 8 w 47"/>
                <a:gd name="T47" fmla="*/ 6 h 52"/>
                <a:gd name="T48" fmla="*/ 12 w 47"/>
                <a:gd name="T49" fmla="*/ 7 h 52"/>
                <a:gd name="T50" fmla="*/ 12 w 47"/>
                <a:gd name="T51" fmla="*/ 7 h 52"/>
                <a:gd name="T52" fmla="*/ 11 w 47"/>
                <a:gd name="T53" fmla="*/ 11 h 52"/>
                <a:gd name="T54" fmla="*/ 11 w 47"/>
                <a:gd name="T55" fmla="*/ 11 h 52"/>
                <a:gd name="T56" fmla="*/ 9 w 47"/>
                <a:gd name="T57" fmla="*/ 12 h 52"/>
                <a:gd name="T58" fmla="*/ 6 w 47"/>
                <a:gd name="T59" fmla="*/ 13 h 52"/>
                <a:gd name="T60" fmla="*/ 6 w 47"/>
                <a:gd name="T61" fmla="*/ 13 h 52"/>
                <a:gd name="T62" fmla="*/ 3 w 47"/>
                <a:gd name="T63" fmla="*/ 12 h 52"/>
                <a:gd name="T64" fmla="*/ 2 w 47"/>
                <a:gd name="T65" fmla="*/ 11 h 52"/>
                <a:gd name="T66" fmla="*/ 2 w 47"/>
                <a:gd name="T67" fmla="*/ 11 h 52"/>
                <a:gd name="T68" fmla="*/ 2 w 47"/>
                <a:gd name="T69" fmla="*/ 11 h 52"/>
                <a:gd name="T70" fmla="*/ 0 w 47"/>
                <a:gd name="T71" fmla="*/ 7 h 52"/>
                <a:gd name="T72" fmla="*/ 0 w 47"/>
                <a:gd name="T73" fmla="*/ 7 h 52"/>
                <a:gd name="T74" fmla="*/ 0 w 47"/>
                <a:gd name="T75" fmla="*/ 6 h 52"/>
                <a:gd name="T76" fmla="*/ 2 w 47"/>
                <a:gd name="T77" fmla="*/ 3 h 52"/>
                <a:gd name="T78" fmla="*/ 2 w 47"/>
                <a:gd name="T79" fmla="*/ 3 h 52"/>
                <a:gd name="T80" fmla="*/ 2 w 47"/>
                <a:gd name="T81" fmla="*/ 2 h 52"/>
                <a:gd name="T82" fmla="*/ 3 w 47"/>
                <a:gd name="T83" fmla="*/ 0 h 52"/>
                <a:gd name="T84" fmla="*/ 3 w 47"/>
                <a:gd name="T85" fmla="*/ 0 h 52"/>
                <a:gd name="T86" fmla="*/ 6 w 47"/>
                <a:gd name="T87" fmla="*/ 0 h 52"/>
                <a:gd name="T88" fmla="*/ 9 w 47"/>
                <a:gd name="T89" fmla="*/ 2 h 52"/>
                <a:gd name="T90" fmla="*/ 9 w 47"/>
                <a:gd name="T91" fmla="*/ 2 h 52"/>
                <a:gd name="T92" fmla="*/ 11 w 47"/>
                <a:gd name="T93" fmla="*/ 3 h 52"/>
                <a:gd name="T94" fmla="*/ 12 w 47"/>
                <a:gd name="T95" fmla="*/ 6 h 52"/>
                <a:gd name="T96" fmla="*/ 8 w 47"/>
                <a:gd name="T97" fmla="*/ 7 h 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52"/>
                <a:gd name="T149" fmla="*/ 47 w 47"/>
                <a:gd name="T150" fmla="*/ 52 h 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52">
                  <a:moveTo>
                    <a:pt x="29" y="29"/>
                  </a:moveTo>
                  <a:lnTo>
                    <a:pt x="24" y="17"/>
                  </a:lnTo>
                  <a:lnTo>
                    <a:pt x="29" y="23"/>
                  </a:lnTo>
                  <a:lnTo>
                    <a:pt x="18" y="17"/>
                  </a:lnTo>
                  <a:lnTo>
                    <a:pt x="24" y="12"/>
                  </a:lnTo>
                  <a:lnTo>
                    <a:pt x="18" y="17"/>
                  </a:lnTo>
                  <a:lnTo>
                    <a:pt x="24" y="17"/>
                  </a:lnTo>
                  <a:lnTo>
                    <a:pt x="18" y="29"/>
                  </a:lnTo>
                  <a:lnTo>
                    <a:pt x="18" y="23"/>
                  </a:lnTo>
                  <a:lnTo>
                    <a:pt x="24" y="35"/>
                  </a:lnTo>
                  <a:lnTo>
                    <a:pt x="18" y="29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29" y="29"/>
                  </a:lnTo>
                  <a:lnTo>
                    <a:pt x="24" y="35"/>
                  </a:lnTo>
                  <a:lnTo>
                    <a:pt x="29" y="23"/>
                  </a:lnTo>
                  <a:lnTo>
                    <a:pt x="47" y="29"/>
                  </a:lnTo>
                  <a:lnTo>
                    <a:pt x="41" y="41"/>
                  </a:lnTo>
                  <a:lnTo>
                    <a:pt x="35" y="46"/>
                  </a:lnTo>
                  <a:lnTo>
                    <a:pt x="24" y="52"/>
                  </a:lnTo>
                  <a:lnTo>
                    <a:pt x="12" y="46"/>
                  </a:lnTo>
                  <a:lnTo>
                    <a:pt x="6" y="41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6"/>
                  </a:lnTo>
                  <a:lnTo>
                    <a:pt x="41" y="12"/>
                  </a:lnTo>
                  <a:lnTo>
                    <a:pt x="47" y="23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2" name="Freeform 570"/>
            <p:cNvSpPr>
              <a:spLocks/>
            </p:cNvSpPr>
            <p:nvPr/>
          </p:nvSpPr>
          <p:spPr bwMode="auto">
            <a:xfrm>
              <a:off x="3563" y="3343"/>
              <a:ext cx="10" cy="3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0 w 18"/>
                <a:gd name="T5" fmla="*/ 2 h 6"/>
                <a:gd name="T6" fmla="*/ 6 w 18"/>
                <a:gd name="T7" fmla="*/ 0 h 6"/>
                <a:gd name="T8" fmla="*/ 6 w 18"/>
                <a:gd name="T9" fmla="*/ 2 h 6"/>
                <a:gd name="T10" fmla="*/ 6 w 18"/>
                <a:gd name="T11" fmla="*/ 2 h 6"/>
                <a:gd name="T12" fmla="*/ 0 w 1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6"/>
                <a:gd name="T23" fmla="*/ 18 w 1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3" name="Rectangle 571"/>
            <p:cNvSpPr>
              <a:spLocks noChangeArrowheads="1"/>
            </p:cNvSpPr>
            <p:nvPr/>
          </p:nvSpPr>
          <p:spPr bwMode="auto">
            <a:xfrm>
              <a:off x="1750" y="1735"/>
              <a:ext cx="8" cy="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4" name="Rectangle 572"/>
            <p:cNvSpPr>
              <a:spLocks noChangeArrowheads="1"/>
            </p:cNvSpPr>
            <p:nvPr/>
          </p:nvSpPr>
          <p:spPr bwMode="auto">
            <a:xfrm>
              <a:off x="1732" y="1555"/>
              <a:ext cx="8" cy="16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5" name="Rectangle 573"/>
            <p:cNvSpPr>
              <a:spLocks noChangeArrowheads="1"/>
            </p:cNvSpPr>
            <p:nvPr/>
          </p:nvSpPr>
          <p:spPr bwMode="auto">
            <a:xfrm>
              <a:off x="1735" y="1555"/>
              <a:ext cx="265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6" name="Rectangle 575"/>
            <p:cNvSpPr>
              <a:spLocks noChangeArrowheads="1"/>
            </p:cNvSpPr>
            <p:nvPr/>
          </p:nvSpPr>
          <p:spPr bwMode="auto">
            <a:xfrm>
              <a:off x="1991" y="1558"/>
              <a:ext cx="9" cy="13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7" name="Rectangle 576"/>
            <p:cNvSpPr>
              <a:spLocks noChangeArrowheads="1"/>
            </p:cNvSpPr>
            <p:nvPr/>
          </p:nvSpPr>
          <p:spPr bwMode="auto">
            <a:xfrm>
              <a:off x="1969" y="1755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8" name="Rectangle 577"/>
            <p:cNvSpPr>
              <a:spLocks noChangeArrowheads="1"/>
            </p:cNvSpPr>
            <p:nvPr/>
          </p:nvSpPr>
          <p:spPr bwMode="auto">
            <a:xfrm>
              <a:off x="1819" y="1739"/>
              <a:ext cx="13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9" name="Rectangle 578"/>
            <p:cNvSpPr>
              <a:spLocks noChangeArrowheads="1"/>
            </p:cNvSpPr>
            <p:nvPr/>
          </p:nvSpPr>
          <p:spPr bwMode="auto">
            <a:xfrm>
              <a:off x="1819" y="1555"/>
              <a:ext cx="9" cy="18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40" name="Rectangle 579"/>
            <p:cNvSpPr>
              <a:spLocks noChangeArrowheads="1"/>
            </p:cNvSpPr>
            <p:nvPr/>
          </p:nvSpPr>
          <p:spPr bwMode="auto">
            <a:xfrm>
              <a:off x="1969" y="1571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41" name="Rectangle 580"/>
            <p:cNvSpPr>
              <a:spLocks noChangeArrowheads="1"/>
            </p:cNvSpPr>
            <p:nvPr/>
          </p:nvSpPr>
          <p:spPr bwMode="auto">
            <a:xfrm>
              <a:off x="1822" y="1555"/>
              <a:ext cx="129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42" name="Rectangle 581"/>
            <p:cNvSpPr>
              <a:spLocks noChangeArrowheads="1"/>
            </p:cNvSpPr>
            <p:nvPr/>
          </p:nvSpPr>
          <p:spPr bwMode="auto">
            <a:xfrm>
              <a:off x="1969" y="1839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43" name="Rectangle 582"/>
            <p:cNvSpPr>
              <a:spLocks noChangeArrowheads="1"/>
            </p:cNvSpPr>
            <p:nvPr/>
          </p:nvSpPr>
          <p:spPr bwMode="auto">
            <a:xfrm>
              <a:off x="1819" y="1823"/>
              <a:ext cx="13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44" name="Rectangle 583"/>
            <p:cNvSpPr>
              <a:spLocks noChangeArrowheads="1"/>
            </p:cNvSpPr>
            <p:nvPr/>
          </p:nvSpPr>
          <p:spPr bwMode="auto">
            <a:xfrm>
              <a:off x="1819" y="1826"/>
              <a:ext cx="9" cy="19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45" name="Rectangle 584"/>
            <p:cNvSpPr>
              <a:spLocks noChangeArrowheads="1"/>
            </p:cNvSpPr>
            <p:nvPr/>
          </p:nvSpPr>
          <p:spPr bwMode="auto">
            <a:xfrm>
              <a:off x="1969" y="2023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46" name="Rectangle 585"/>
            <p:cNvSpPr>
              <a:spLocks noChangeArrowheads="1"/>
            </p:cNvSpPr>
            <p:nvPr/>
          </p:nvSpPr>
          <p:spPr bwMode="auto">
            <a:xfrm>
              <a:off x="1822" y="2007"/>
              <a:ext cx="129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47" name="Rectangle 587"/>
            <p:cNvSpPr>
              <a:spLocks noChangeArrowheads="1"/>
            </p:cNvSpPr>
            <p:nvPr/>
          </p:nvSpPr>
          <p:spPr bwMode="auto">
            <a:xfrm>
              <a:off x="1732" y="1850"/>
              <a:ext cx="8" cy="16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48" name="Rectangle 588"/>
            <p:cNvSpPr>
              <a:spLocks noChangeArrowheads="1"/>
            </p:cNvSpPr>
            <p:nvPr/>
          </p:nvSpPr>
          <p:spPr bwMode="auto">
            <a:xfrm>
              <a:off x="1735" y="2007"/>
              <a:ext cx="265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49" name="Rectangle 589"/>
            <p:cNvSpPr>
              <a:spLocks noChangeArrowheads="1"/>
            </p:cNvSpPr>
            <p:nvPr/>
          </p:nvSpPr>
          <p:spPr bwMode="auto">
            <a:xfrm>
              <a:off x="1991" y="1876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50" name="Rectangle 590"/>
            <p:cNvSpPr>
              <a:spLocks noChangeArrowheads="1"/>
            </p:cNvSpPr>
            <p:nvPr/>
          </p:nvSpPr>
          <p:spPr bwMode="auto">
            <a:xfrm>
              <a:off x="1991" y="1879"/>
              <a:ext cx="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51" name="Rectangle 591"/>
            <p:cNvSpPr>
              <a:spLocks noChangeArrowheads="1"/>
            </p:cNvSpPr>
            <p:nvPr/>
          </p:nvSpPr>
          <p:spPr bwMode="auto">
            <a:xfrm>
              <a:off x="1732" y="2092"/>
              <a:ext cx="8" cy="16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52" name="Rectangle 592"/>
            <p:cNvSpPr>
              <a:spLocks noChangeArrowheads="1"/>
            </p:cNvSpPr>
            <p:nvPr/>
          </p:nvSpPr>
          <p:spPr bwMode="auto">
            <a:xfrm>
              <a:off x="1735" y="2092"/>
              <a:ext cx="265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53" name="Rectangle 593"/>
            <p:cNvSpPr>
              <a:spLocks noChangeArrowheads="1"/>
            </p:cNvSpPr>
            <p:nvPr/>
          </p:nvSpPr>
          <p:spPr bwMode="auto">
            <a:xfrm>
              <a:off x="2009" y="2069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54" name="Rectangle 594"/>
            <p:cNvSpPr>
              <a:spLocks noChangeArrowheads="1"/>
            </p:cNvSpPr>
            <p:nvPr/>
          </p:nvSpPr>
          <p:spPr bwMode="auto">
            <a:xfrm>
              <a:off x="1991" y="2095"/>
              <a:ext cx="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55" name="Rectangle 595"/>
            <p:cNvSpPr>
              <a:spLocks noChangeArrowheads="1"/>
            </p:cNvSpPr>
            <p:nvPr/>
          </p:nvSpPr>
          <p:spPr bwMode="auto">
            <a:xfrm>
              <a:off x="1969" y="2291"/>
              <a:ext cx="3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56" name="Rectangle 596"/>
            <p:cNvSpPr>
              <a:spLocks noChangeArrowheads="1"/>
            </p:cNvSpPr>
            <p:nvPr/>
          </p:nvSpPr>
          <p:spPr bwMode="auto">
            <a:xfrm>
              <a:off x="1819" y="2275"/>
              <a:ext cx="132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57" name="Rectangle 597"/>
            <p:cNvSpPr>
              <a:spLocks noChangeArrowheads="1"/>
            </p:cNvSpPr>
            <p:nvPr/>
          </p:nvSpPr>
          <p:spPr bwMode="auto">
            <a:xfrm>
              <a:off x="1819" y="2092"/>
              <a:ext cx="9" cy="18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58" name="Rectangle 598"/>
            <p:cNvSpPr>
              <a:spLocks noChangeArrowheads="1"/>
            </p:cNvSpPr>
            <p:nvPr/>
          </p:nvSpPr>
          <p:spPr bwMode="auto">
            <a:xfrm>
              <a:off x="1969" y="2108"/>
              <a:ext cx="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59" name="Rectangle 599"/>
            <p:cNvSpPr>
              <a:spLocks noChangeArrowheads="1"/>
            </p:cNvSpPr>
            <p:nvPr/>
          </p:nvSpPr>
          <p:spPr bwMode="auto">
            <a:xfrm>
              <a:off x="1822" y="2092"/>
              <a:ext cx="129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60" name="Rectangle 600"/>
            <p:cNvSpPr>
              <a:spLocks noChangeArrowheads="1"/>
            </p:cNvSpPr>
            <p:nvPr/>
          </p:nvSpPr>
          <p:spPr bwMode="auto">
            <a:xfrm>
              <a:off x="1969" y="2376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61" name="Rectangle 601"/>
            <p:cNvSpPr>
              <a:spLocks noChangeArrowheads="1"/>
            </p:cNvSpPr>
            <p:nvPr/>
          </p:nvSpPr>
          <p:spPr bwMode="auto">
            <a:xfrm>
              <a:off x="1819" y="2360"/>
              <a:ext cx="13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62" name="Rectangle 602"/>
            <p:cNvSpPr>
              <a:spLocks noChangeArrowheads="1"/>
            </p:cNvSpPr>
            <p:nvPr/>
          </p:nvSpPr>
          <p:spPr bwMode="auto">
            <a:xfrm>
              <a:off x="1819" y="2363"/>
              <a:ext cx="9" cy="19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63" name="Rectangle 603"/>
            <p:cNvSpPr>
              <a:spLocks noChangeArrowheads="1"/>
            </p:cNvSpPr>
            <p:nvPr/>
          </p:nvSpPr>
          <p:spPr bwMode="auto">
            <a:xfrm>
              <a:off x="1969" y="2560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64" name="Rectangle 604"/>
            <p:cNvSpPr>
              <a:spLocks noChangeArrowheads="1"/>
            </p:cNvSpPr>
            <p:nvPr/>
          </p:nvSpPr>
          <p:spPr bwMode="auto">
            <a:xfrm>
              <a:off x="1822" y="2544"/>
              <a:ext cx="129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65" name="Rectangle 605"/>
            <p:cNvSpPr>
              <a:spLocks noChangeArrowheads="1"/>
            </p:cNvSpPr>
            <p:nvPr/>
          </p:nvSpPr>
          <p:spPr bwMode="auto">
            <a:xfrm>
              <a:off x="1732" y="2387"/>
              <a:ext cx="8" cy="16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66" name="Rectangle 606"/>
            <p:cNvSpPr>
              <a:spLocks noChangeArrowheads="1"/>
            </p:cNvSpPr>
            <p:nvPr/>
          </p:nvSpPr>
          <p:spPr bwMode="auto">
            <a:xfrm>
              <a:off x="1735" y="2544"/>
              <a:ext cx="265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67" name="Rectangle 607"/>
            <p:cNvSpPr>
              <a:spLocks noChangeArrowheads="1"/>
            </p:cNvSpPr>
            <p:nvPr/>
          </p:nvSpPr>
          <p:spPr bwMode="auto">
            <a:xfrm>
              <a:off x="1991" y="2416"/>
              <a:ext cx="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68" name="Rectangle 610"/>
            <p:cNvSpPr>
              <a:spLocks noChangeArrowheads="1"/>
            </p:cNvSpPr>
            <p:nvPr/>
          </p:nvSpPr>
          <p:spPr bwMode="auto">
            <a:xfrm>
              <a:off x="1991" y="2655"/>
              <a:ext cx="9" cy="1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69" name="Rectangle 611"/>
            <p:cNvSpPr>
              <a:spLocks noChangeArrowheads="1"/>
            </p:cNvSpPr>
            <p:nvPr/>
          </p:nvSpPr>
          <p:spPr bwMode="auto">
            <a:xfrm>
              <a:off x="1969" y="3312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70" name="Rectangle 612"/>
            <p:cNvSpPr>
              <a:spLocks noChangeArrowheads="1"/>
            </p:cNvSpPr>
            <p:nvPr/>
          </p:nvSpPr>
          <p:spPr bwMode="auto">
            <a:xfrm>
              <a:off x="1819" y="3296"/>
              <a:ext cx="13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71" name="Rectangle 613"/>
            <p:cNvSpPr>
              <a:spLocks noChangeArrowheads="1"/>
            </p:cNvSpPr>
            <p:nvPr/>
          </p:nvSpPr>
          <p:spPr bwMode="auto">
            <a:xfrm>
              <a:off x="1837" y="3132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72" name="Rectangle 614"/>
            <p:cNvSpPr>
              <a:spLocks noChangeArrowheads="1"/>
            </p:cNvSpPr>
            <p:nvPr/>
          </p:nvSpPr>
          <p:spPr bwMode="auto">
            <a:xfrm>
              <a:off x="1819" y="3119"/>
              <a:ext cx="9" cy="18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73" name="Rectangle 615"/>
            <p:cNvSpPr>
              <a:spLocks noChangeArrowheads="1"/>
            </p:cNvSpPr>
            <p:nvPr/>
          </p:nvSpPr>
          <p:spPr bwMode="auto">
            <a:xfrm>
              <a:off x="1969" y="3400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74" name="Rectangle 616"/>
            <p:cNvSpPr>
              <a:spLocks noChangeArrowheads="1"/>
            </p:cNvSpPr>
            <p:nvPr/>
          </p:nvSpPr>
          <p:spPr bwMode="auto">
            <a:xfrm>
              <a:off x="1819" y="3384"/>
              <a:ext cx="13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75" name="Rectangle 617"/>
            <p:cNvSpPr>
              <a:spLocks noChangeArrowheads="1"/>
            </p:cNvSpPr>
            <p:nvPr/>
          </p:nvSpPr>
          <p:spPr bwMode="auto">
            <a:xfrm>
              <a:off x="1819" y="3387"/>
              <a:ext cx="9" cy="18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76" name="Rectangle 618"/>
            <p:cNvSpPr>
              <a:spLocks noChangeArrowheads="1"/>
            </p:cNvSpPr>
            <p:nvPr/>
          </p:nvSpPr>
          <p:spPr bwMode="auto">
            <a:xfrm>
              <a:off x="1822" y="3565"/>
              <a:ext cx="129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77" name="Rectangle 619"/>
            <p:cNvSpPr>
              <a:spLocks noChangeArrowheads="1"/>
            </p:cNvSpPr>
            <p:nvPr/>
          </p:nvSpPr>
          <p:spPr bwMode="auto">
            <a:xfrm>
              <a:off x="2009" y="3132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78" name="Rectangle 620"/>
            <p:cNvSpPr>
              <a:spLocks noChangeArrowheads="1"/>
            </p:cNvSpPr>
            <p:nvPr/>
          </p:nvSpPr>
          <p:spPr bwMode="auto">
            <a:xfrm>
              <a:off x="1991" y="3119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79" name="Rectangle 621"/>
            <p:cNvSpPr>
              <a:spLocks noChangeArrowheads="1"/>
            </p:cNvSpPr>
            <p:nvPr/>
          </p:nvSpPr>
          <p:spPr bwMode="auto">
            <a:xfrm>
              <a:off x="1971" y="1450"/>
              <a:ext cx="128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80" name="Rectangle 622"/>
            <p:cNvSpPr>
              <a:spLocks noChangeArrowheads="1"/>
            </p:cNvSpPr>
            <p:nvPr/>
          </p:nvSpPr>
          <p:spPr bwMode="auto">
            <a:xfrm>
              <a:off x="1971" y="1447"/>
              <a:ext cx="13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81" name="Rectangle 623"/>
            <p:cNvSpPr>
              <a:spLocks noChangeArrowheads="1"/>
            </p:cNvSpPr>
            <p:nvPr/>
          </p:nvSpPr>
          <p:spPr bwMode="auto">
            <a:xfrm>
              <a:off x="2099" y="1450"/>
              <a:ext cx="9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82" name="Rectangle 624"/>
            <p:cNvSpPr>
              <a:spLocks noChangeArrowheads="1"/>
            </p:cNvSpPr>
            <p:nvPr/>
          </p:nvSpPr>
          <p:spPr bwMode="auto">
            <a:xfrm>
              <a:off x="1968" y="1578"/>
              <a:ext cx="135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83" name="Rectangle 625"/>
            <p:cNvSpPr>
              <a:spLocks noChangeArrowheads="1"/>
            </p:cNvSpPr>
            <p:nvPr/>
          </p:nvSpPr>
          <p:spPr bwMode="auto">
            <a:xfrm>
              <a:off x="1968" y="1447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84" name="Rectangle 626"/>
            <p:cNvSpPr>
              <a:spLocks noChangeArrowheads="1"/>
            </p:cNvSpPr>
            <p:nvPr/>
          </p:nvSpPr>
          <p:spPr bwMode="auto">
            <a:xfrm>
              <a:off x="1951" y="1690"/>
              <a:ext cx="181" cy="1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85" name="Rectangle 627"/>
            <p:cNvSpPr>
              <a:spLocks noChangeArrowheads="1"/>
            </p:cNvSpPr>
            <p:nvPr/>
          </p:nvSpPr>
          <p:spPr bwMode="auto">
            <a:xfrm>
              <a:off x="2114" y="1698"/>
              <a:ext cx="18" cy="18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86" name="Rectangle 628"/>
            <p:cNvSpPr>
              <a:spLocks noChangeArrowheads="1"/>
            </p:cNvSpPr>
            <p:nvPr/>
          </p:nvSpPr>
          <p:spPr bwMode="auto">
            <a:xfrm>
              <a:off x="1942" y="1862"/>
              <a:ext cx="181" cy="1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87" name="Rectangle 629"/>
            <p:cNvSpPr>
              <a:spLocks noChangeArrowheads="1"/>
            </p:cNvSpPr>
            <p:nvPr/>
          </p:nvSpPr>
          <p:spPr bwMode="auto">
            <a:xfrm>
              <a:off x="1942" y="1690"/>
              <a:ext cx="17" cy="18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88" name="Rectangle 630"/>
            <p:cNvSpPr>
              <a:spLocks noChangeArrowheads="1"/>
            </p:cNvSpPr>
            <p:nvPr/>
          </p:nvSpPr>
          <p:spPr bwMode="auto">
            <a:xfrm>
              <a:off x="1971" y="1987"/>
              <a:ext cx="128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89" name="Rectangle 631"/>
            <p:cNvSpPr>
              <a:spLocks noChangeArrowheads="1"/>
            </p:cNvSpPr>
            <p:nvPr/>
          </p:nvSpPr>
          <p:spPr bwMode="auto">
            <a:xfrm>
              <a:off x="1971" y="1984"/>
              <a:ext cx="13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90" name="Rectangle 632"/>
            <p:cNvSpPr>
              <a:spLocks noChangeArrowheads="1"/>
            </p:cNvSpPr>
            <p:nvPr/>
          </p:nvSpPr>
          <p:spPr bwMode="auto">
            <a:xfrm>
              <a:off x="2099" y="1987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91" name="Rectangle 633"/>
            <p:cNvSpPr>
              <a:spLocks noChangeArrowheads="1"/>
            </p:cNvSpPr>
            <p:nvPr/>
          </p:nvSpPr>
          <p:spPr bwMode="auto">
            <a:xfrm>
              <a:off x="1968" y="2115"/>
              <a:ext cx="135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92" name="Rectangle 634"/>
            <p:cNvSpPr>
              <a:spLocks noChangeArrowheads="1"/>
            </p:cNvSpPr>
            <p:nvPr/>
          </p:nvSpPr>
          <p:spPr bwMode="auto">
            <a:xfrm>
              <a:off x="1968" y="1984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93" name="Rectangle 635"/>
            <p:cNvSpPr>
              <a:spLocks noChangeArrowheads="1"/>
            </p:cNvSpPr>
            <p:nvPr/>
          </p:nvSpPr>
          <p:spPr bwMode="auto">
            <a:xfrm>
              <a:off x="1951" y="2226"/>
              <a:ext cx="181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94" name="Rectangle 636"/>
            <p:cNvSpPr>
              <a:spLocks noChangeArrowheads="1"/>
            </p:cNvSpPr>
            <p:nvPr/>
          </p:nvSpPr>
          <p:spPr bwMode="auto">
            <a:xfrm>
              <a:off x="2114" y="2235"/>
              <a:ext cx="18" cy="18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95" name="Rectangle 637"/>
            <p:cNvSpPr>
              <a:spLocks noChangeArrowheads="1"/>
            </p:cNvSpPr>
            <p:nvPr/>
          </p:nvSpPr>
          <p:spPr bwMode="auto">
            <a:xfrm>
              <a:off x="1942" y="2398"/>
              <a:ext cx="181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96" name="Rectangle 638"/>
            <p:cNvSpPr>
              <a:spLocks noChangeArrowheads="1"/>
            </p:cNvSpPr>
            <p:nvPr/>
          </p:nvSpPr>
          <p:spPr bwMode="auto">
            <a:xfrm>
              <a:off x="1942" y="2226"/>
              <a:ext cx="17" cy="18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97" name="Rectangle 639"/>
            <p:cNvSpPr>
              <a:spLocks noChangeArrowheads="1"/>
            </p:cNvSpPr>
            <p:nvPr/>
          </p:nvSpPr>
          <p:spPr bwMode="auto">
            <a:xfrm>
              <a:off x="1971" y="2523"/>
              <a:ext cx="128" cy="12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98" name="Rectangle 640"/>
            <p:cNvSpPr>
              <a:spLocks noChangeArrowheads="1"/>
            </p:cNvSpPr>
            <p:nvPr/>
          </p:nvSpPr>
          <p:spPr bwMode="auto">
            <a:xfrm>
              <a:off x="1971" y="2521"/>
              <a:ext cx="137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99" name="Rectangle 641"/>
            <p:cNvSpPr>
              <a:spLocks noChangeArrowheads="1"/>
            </p:cNvSpPr>
            <p:nvPr/>
          </p:nvSpPr>
          <p:spPr bwMode="auto">
            <a:xfrm>
              <a:off x="2099" y="2523"/>
              <a:ext cx="9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00" name="Rectangle 642"/>
            <p:cNvSpPr>
              <a:spLocks noChangeArrowheads="1"/>
            </p:cNvSpPr>
            <p:nvPr/>
          </p:nvSpPr>
          <p:spPr bwMode="auto">
            <a:xfrm>
              <a:off x="1968" y="2652"/>
              <a:ext cx="135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01" name="Rectangle 643"/>
            <p:cNvSpPr>
              <a:spLocks noChangeArrowheads="1"/>
            </p:cNvSpPr>
            <p:nvPr/>
          </p:nvSpPr>
          <p:spPr bwMode="auto">
            <a:xfrm>
              <a:off x="1968" y="2521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02" name="Rectangle 645"/>
            <p:cNvSpPr>
              <a:spLocks noChangeArrowheads="1"/>
            </p:cNvSpPr>
            <p:nvPr/>
          </p:nvSpPr>
          <p:spPr bwMode="auto">
            <a:xfrm>
              <a:off x="1732" y="3411"/>
              <a:ext cx="8" cy="16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03" name="Rectangle 646"/>
            <p:cNvSpPr>
              <a:spLocks noChangeArrowheads="1"/>
            </p:cNvSpPr>
            <p:nvPr/>
          </p:nvSpPr>
          <p:spPr bwMode="auto">
            <a:xfrm>
              <a:off x="1735" y="3565"/>
              <a:ext cx="265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04" name="Rectangle 648"/>
            <p:cNvSpPr>
              <a:spLocks noChangeArrowheads="1"/>
            </p:cNvSpPr>
            <p:nvPr/>
          </p:nvSpPr>
          <p:spPr bwMode="auto">
            <a:xfrm>
              <a:off x="1991" y="3440"/>
              <a:ext cx="9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05" name="Rectangle 649"/>
            <p:cNvSpPr>
              <a:spLocks noChangeArrowheads="1"/>
            </p:cNvSpPr>
            <p:nvPr/>
          </p:nvSpPr>
          <p:spPr bwMode="auto">
            <a:xfrm>
              <a:off x="1971" y="3544"/>
              <a:ext cx="128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06" name="Rectangle 650"/>
            <p:cNvSpPr>
              <a:spLocks noChangeArrowheads="1"/>
            </p:cNvSpPr>
            <p:nvPr/>
          </p:nvSpPr>
          <p:spPr bwMode="auto">
            <a:xfrm>
              <a:off x="1971" y="3542"/>
              <a:ext cx="137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07" name="Rectangle 651"/>
            <p:cNvSpPr>
              <a:spLocks noChangeArrowheads="1"/>
            </p:cNvSpPr>
            <p:nvPr/>
          </p:nvSpPr>
          <p:spPr bwMode="auto">
            <a:xfrm>
              <a:off x="2099" y="3544"/>
              <a:ext cx="9" cy="14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08" name="Rectangle 652"/>
            <p:cNvSpPr>
              <a:spLocks noChangeArrowheads="1"/>
            </p:cNvSpPr>
            <p:nvPr/>
          </p:nvSpPr>
          <p:spPr bwMode="auto">
            <a:xfrm>
              <a:off x="1968" y="3675"/>
              <a:ext cx="135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09" name="Rectangle 653"/>
            <p:cNvSpPr>
              <a:spLocks noChangeArrowheads="1"/>
            </p:cNvSpPr>
            <p:nvPr/>
          </p:nvSpPr>
          <p:spPr bwMode="auto">
            <a:xfrm>
              <a:off x="1968" y="3542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0" name="Rectangle 654"/>
            <p:cNvSpPr>
              <a:spLocks noChangeArrowheads="1"/>
            </p:cNvSpPr>
            <p:nvPr/>
          </p:nvSpPr>
          <p:spPr bwMode="auto">
            <a:xfrm>
              <a:off x="1542" y="1555"/>
              <a:ext cx="19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1" name="Rectangle 655"/>
            <p:cNvSpPr>
              <a:spLocks noChangeArrowheads="1"/>
            </p:cNvSpPr>
            <p:nvPr/>
          </p:nvSpPr>
          <p:spPr bwMode="auto">
            <a:xfrm>
              <a:off x="1714" y="1471"/>
              <a:ext cx="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2" name="Rectangle 656"/>
            <p:cNvSpPr>
              <a:spLocks noChangeArrowheads="1"/>
            </p:cNvSpPr>
            <p:nvPr/>
          </p:nvSpPr>
          <p:spPr bwMode="auto">
            <a:xfrm>
              <a:off x="1542" y="1471"/>
              <a:ext cx="172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3" name="Rectangle 657"/>
            <p:cNvSpPr>
              <a:spLocks noChangeArrowheads="1"/>
            </p:cNvSpPr>
            <p:nvPr/>
          </p:nvSpPr>
          <p:spPr bwMode="auto">
            <a:xfrm>
              <a:off x="1542" y="2007"/>
              <a:ext cx="19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4" name="Rectangle 658"/>
            <p:cNvSpPr>
              <a:spLocks noChangeArrowheads="1"/>
            </p:cNvSpPr>
            <p:nvPr/>
          </p:nvSpPr>
          <p:spPr bwMode="auto">
            <a:xfrm>
              <a:off x="1542" y="1739"/>
              <a:ext cx="19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5" name="Rectangle 659"/>
            <p:cNvSpPr>
              <a:spLocks noChangeArrowheads="1"/>
            </p:cNvSpPr>
            <p:nvPr/>
          </p:nvSpPr>
          <p:spPr bwMode="auto">
            <a:xfrm>
              <a:off x="1542" y="1823"/>
              <a:ext cx="19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6" name="Rectangle 660"/>
            <p:cNvSpPr>
              <a:spLocks noChangeArrowheads="1"/>
            </p:cNvSpPr>
            <p:nvPr/>
          </p:nvSpPr>
          <p:spPr bwMode="auto">
            <a:xfrm>
              <a:off x="1542" y="2544"/>
              <a:ext cx="19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7" name="Rectangle 661"/>
            <p:cNvSpPr>
              <a:spLocks noChangeArrowheads="1"/>
            </p:cNvSpPr>
            <p:nvPr/>
          </p:nvSpPr>
          <p:spPr bwMode="auto">
            <a:xfrm>
              <a:off x="1542" y="2628"/>
              <a:ext cx="169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8" name="Rectangle 662"/>
            <p:cNvSpPr>
              <a:spLocks noChangeArrowheads="1"/>
            </p:cNvSpPr>
            <p:nvPr/>
          </p:nvSpPr>
          <p:spPr bwMode="auto">
            <a:xfrm>
              <a:off x="1542" y="2275"/>
              <a:ext cx="193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9" name="Rectangle 663"/>
            <p:cNvSpPr>
              <a:spLocks noChangeArrowheads="1"/>
            </p:cNvSpPr>
            <p:nvPr/>
          </p:nvSpPr>
          <p:spPr bwMode="auto">
            <a:xfrm>
              <a:off x="1542" y="2360"/>
              <a:ext cx="19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0" name="Rectangle 664"/>
            <p:cNvSpPr>
              <a:spLocks noChangeArrowheads="1"/>
            </p:cNvSpPr>
            <p:nvPr/>
          </p:nvSpPr>
          <p:spPr bwMode="auto">
            <a:xfrm>
              <a:off x="1542" y="2092"/>
              <a:ext cx="19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1" name="Rectangle 665"/>
            <p:cNvSpPr>
              <a:spLocks noChangeArrowheads="1"/>
            </p:cNvSpPr>
            <p:nvPr/>
          </p:nvSpPr>
          <p:spPr bwMode="auto">
            <a:xfrm>
              <a:off x="1542" y="3565"/>
              <a:ext cx="19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2" name="Rectangle 666"/>
            <p:cNvSpPr>
              <a:spLocks noChangeArrowheads="1"/>
            </p:cNvSpPr>
            <p:nvPr/>
          </p:nvSpPr>
          <p:spPr bwMode="auto">
            <a:xfrm>
              <a:off x="1542" y="3296"/>
              <a:ext cx="19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3" name="Rectangle 667"/>
            <p:cNvSpPr>
              <a:spLocks noChangeArrowheads="1"/>
            </p:cNvSpPr>
            <p:nvPr/>
          </p:nvSpPr>
          <p:spPr bwMode="auto">
            <a:xfrm>
              <a:off x="1542" y="3384"/>
              <a:ext cx="19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4" name="Rectangle 668"/>
            <p:cNvSpPr>
              <a:spLocks noChangeArrowheads="1"/>
            </p:cNvSpPr>
            <p:nvPr/>
          </p:nvSpPr>
          <p:spPr bwMode="auto">
            <a:xfrm>
              <a:off x="1542" y="3652"/>
              <a:ext cx="19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5" name="Rectangle 669"/>
            <p:cNvSpPr>
              <a:spLocks noChangeArrowheads="1"/>
            </p:cNvSpPr>
            <p:nvPr/>
          </p:nvSpPr>
          <p:spPr bwMode="auto">
            <a:xfrm>
              <a:off x="1711" y="1719"/>
              <a:ext cx="131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6" name="Rectangle 670"/>
            <p:cNvSpPr>
              <a:spLocks noChangeArrowheads="1"/>
            </p:cNvSpPr>
            <p:nvPr/>
          </p:nvSpPr>
          <p:spPr bwMode="auto">
            <a:xfrm>
              <a:off x="1711" y="1716"/>
              <a:ext cx="141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7" name="Rectangle 671"/>
            <p:cNvSpPr>
              <a:spLocks noChangeArrowheads="1"/>
            </p:cNvSpPr>
            <p:nvPr/>
          </p:nvSpPr>
          <p:spPr bwMode="auto">
            <a:xfrm>
              <a:off x="1842" y="1719"/>
              <a:ext cx="10" cy="13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8" name="Rectangle 672"/>
            <p:cNvSpPr>
              <a:spLocks noChangeArrowheads="1"/>
            </p:cNvSpPr>
            <p:nvPr/>
          </p:nvSpPr>
          <p:spPr bwMode="auto">
            <a:xfrm>
              <a:off x="1709" y="1847"/>
              <a:ext cx="136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9" name="Rectangle 673"/>
            <p:cNvSpPr>
              <a:spLocks noChangeArrowheads="1"/>
            </p:cNvSpPr>
            <p:nvPr/>
          </p:nvSpPr>
          <p:spPr bwMode="auto">
            <a:xfrm>
              <a:off x="1709" y="1716"/>
              <a:ext cx="8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0" name="Rectangle 674"/>
            <p:cNvSpPr>
              <a:spLocks noChangeArrowheads="1"/>
            </p:cNvSpPr>
            <p:nvPr/>
          </p:nvSpPr>
          <p:spPr bwMode="auto">
            <a:xfrm>
              <a:off x="1711" y="2255"/>
              <a:ext cx="131" cy="12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1" name="Rectangle 675"/>
            <p:cNvSpPr>
              <a:spLocks noChangeArrowheads="1"/>
            </p:cNvSpPr>
            <p:nvPr/>
          </p:nvSpPr>
          <p:spPr bwMode="auto">
            <a:xfrm>
              <a:off x="1711" y="2252"/>
              <a:ext cx="141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2" name="Rectangle 676"/>
            <p:cNvSpPr>
              <a:spLocks noChangeArrowheads="1"/>
            </p:cNvSpPr>
            <p:nvPr/>
          </p:nvSpPr>
          <p:spPr bwMode="auto">
            <a:xfrm>
              <a:off x="1842" y="2255"/>
              <a:ext cx="10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3" name="Rectangle 677"/>
            <p:cNvSpPr>
              <a:spLocks noChangeArrowheads="1"/>
            </p:cNvSpPr>
            <p:nvPr/>
          </p:nvSpPr>
          <p:spPr bwMode="auto">
            <a:xfrm>
              <a:off x="1709" y="2384"/>
              <a:ext cx="136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4" name="Rectangle 678"/>
            <p:cNvSpPr>
              <a:spLocks noChangeArrowheads="1"/>
            </p:cNvSpPr>
            <p:nvPr/>
          </p:nvSpPr>
          <p:spPr bwMode="auto">
            <a:xfrm>
              <a:off x="1709" y="2252"/>
              <a:ext cx="8" cy="135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5" name="Rectangle 679"/>
            <p:cNvSpPr>
              <a:spLocks noChangeArrowheads="1"/>
            </p:cNvSpPr>
            <p:nvPr/>
          </p:nvSpPr>
          <p:spPr bwMode="auto">
            <a:xfrm>
              <a:off x="1711" y="2523"/>
              <a:ext cx="131" cy="12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6" name="Rectangle 680"/>
            <p:cNvSpPr>
              <a:spLocks noChangeArrowheads="1"/>
            </p:cNvSpPr>
            <p:nvPr/>
          </p:nvSpPr>
          <p:spPr bwMode="auto">
            <a:xfrm>
              <a:off x="1711" y="2521"/>
              <a:ext cx="141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7" name="Rectangle 681"/>
            <p:cNvSpPr>
              <a:spLocks noChangeArrowheads="1"/>
            </p:cNvSpPr>
            <p:nvPr/>
          </p:nvSpPr>
          <p:spPr bwMode="auto">
            <a:xfrm>
              <a:off x="1842" y="2523"/>
              <a:ext cx="10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8" name="Rectangle 682"/>
            <p:cNvSpPr>
              <a:spLocks noChangeArrowheads="1"/>
            </p:cNvSpPr>
            <p:nvPr/>
          </p:nvSpPr>
          <p:spPr bwMode="auto">
            <a:xfrm>
              <a:off x="1709" y="2652"/>
              <a:ext cx="136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9" name="Rectangle 683"/>
            <p:cNvSpPr>
              <a:spLocks noChangeArrowheads="1"/>
            </p:cNvSpPr>
            <p:nvPr/>
          </p:nvSpPr>
          <p:spPr bwMode="auto">
            <a:xfrm>
              <a:off x="1709" y="2521"/>
              <a:ext cx="8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0" name="Rectangle 684"/>
            <p:cNvSpPr>
              <a:spLocks noChangeArrowheads="1"/>
            </p:cNvSpPr>
            <p:nvPr/>
          </p:nvSpPr>
          <p:spPr bwMode="auto">
            <a:xfrm>
              <a:off x="1711" y="1987"/>
              <a:ext cx="131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1" name="Rectangle 685"/>
            <p:cNvSpPr>
              <a:spLocks noChangeArrowheads="1"/>
            </p:cNvSpPr>
            <p:nvPr/>
          </p:nvSpPr>
          <p:spPr bwMode="auto">
            <a:xfrm>
              <a:off x="1711" y="1984"/>
              <a:ext cx="141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2" name="Rectangle 686"/>
            <p:cNvSpPr>
              <a:spLocks noChangeArrowheads="1"/>
            </p:cNvSpPr>
            <p:nvPr/>
          </p:nvSpPr>
          <p:spPr bwMode="auto">
            <a:xfrm>
              <a:off x="1842" y="1987"/>
              <a:ext cx="10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3" name="Rectangle 687"/>
            <p:cNvSpPr>
              <a:spLocks noChangeArrowheads="1"/>
            </p:cNvSpPr>
            <p:nvPr/>
          </p:nvSpPr>
          <p:spPr bwMode="auto">
            <a:xfrm>
              <a:off x="1709" y="2115"/>
              <a:ext cx="136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4" name="Rectangle 688"/>
            <p:cNvSpPr>
              <a:spLocks noChangeArrowheads="1"/>
            </p:cNvSpPr>
            <p:nvPr/>
          </p:nvSpPr>
          <p:spPr bwMode="auto">
            <a:xfrm>
              <a:off x="1709" y="1984"/>
              <a:ext cx="8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5" name="Rectangle 691"/>
            <p:cNvSpPr>
              <a:spLocks noChangeArrowheads="1"/>
            </p:cNvSpPr>
            <p:nvPr/>
          </p:nvSpPr>
          <p:spPr bwMode="auto">
            <a:xfrm>
              <a:off x="1732" y="2655"/>
              <a:ext cx="8" cy="1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6" name="Rectangle 694"/>
            <p:cNvSpPr>
              <a:spLocks noChangeArrowheads="1"/>
            </p:cNvSpPr>
            <p:nvPr/>
          </p:nvSpPr>
          <p:spPr bwMode="auto">
            <a:xfrm>
              <a:off x="1819" y="2655"/>
              <a:ext cx="9" cy="1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7" name="Freeform 695"/>
            <p:cNvSpPr>
              <a:spLocks/>
            </p:cNvSpPr>
            <p:nvPr/>
          </p:nvSpPr>
          <p:spPr bwMode="auto">
            <a:xfrm>
              <a:off x="1770" y="3019"/>
              <a:ext cx="17" cy="15"/>
            </a:xfrm>
            <a:custGeom>
              <a:avLst/>
              <a:gdLst>
                <a:gd name="T0" fmla="*/ 4 w 35"/>
                <a:gd name="T1" fmla="*/ 0 h 30"/>
                <a:gd name="T2" fmla="*/ 1 w 35"/>
                <a:gd name="T3" fmla="*/ 2 h 30"/>
                <a:gd name="T4" fmla="*/ 0 w 35"/>
                <a:gd name="T5" fmla="*/ 5 h 30"/>
                <a:gd name="T6" fmla="*/ 1 w 35"/>
                <a:gd name="T7" fmla="*/ 7 h 30"/>
                <a:gd name="T8" fmla="*/ 4 w 35"/>
                <a:gd name="T9" fmla="*/ 8 h 30"/>
                <a:gd name="T10" fmla="*/ 7 w 35"/>
                <a:gd name="T11" fmla="*/ 7 h 30"/>
                <a:gd name="T12" fmla="*/ 8 w 35"/>
                <a:gd name="T13" fmla="*/ 5 h 30"/>
                <a:gd name="T14" fmla="*/ 7 w 35"/>
                <a:gd name="T15" fmla="*/ 2 h 30"/>
                <a:gd name="T16" fmla="*/ 4 w 35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0"/>
                <a:gd name="T29" fmla="*/ 35 w 3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0">
                  <a:moveTo>
                    <a:pt x="18" y="0"/>
                  </a:moveTo>
                  <a:lnTo>
                    <a:pt x="6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8" y="30"/>
                  </a:lnTo>
                  <a:lnTo>
                    <a:pt x="29" y="25"/>
                  </a:lnTo>
                  <a:lnTo>
                    <a:pt x="35" y="19"/>
                  </a:lnTo>
                  <a:lnTo>
                    <a:pt x="29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8" name="Freeform 696"/>
            <p:cNvSpPr>
              <a:spLocks/>
            </p:cNvSpPr>
            <p:nvPr/>
          </p:nvSpPr>
          <p:spPr bwMode="auto">
            <a:xfrm>
              <a:off x="1767" y="3014"/>
              <a:ext cx="26" cy="23"/>
            </a:xfrm>
            <a:custGeom>
              <a:avLst/>
              <a:gdLst>
                <a:gd name="T0" fmla="*/ 7 w 52"/>
                <a:gd name="T1" fmla="*/ 4 h 47"/>
                <a:gd name="T2" fmla="*/ 5 w 52"/>
                <a:gd name="T3" fmla="*/ 6 h 47"/>
                <a:gd name="T4" fmla="*/ 6 w 52"/>
                <a:gd name="T5" fmla="*/ 4 h 47"/>
                <a:gd name="T6" fmla="*/ 6 w 52"/>
                <a:gd name="T7" fmla="*/ 4 h 47"/>
                <a:gd name="T8" fmla="*/ 5 w 52"/>
                <a:gd name="T9" fmla="*/ 7 h 47"/>
                <a:gd name="T10" fmla="*/ 3 w 52"/>
                <a:gd name="T11" fmla="*/ 6 h 47"/>
                <a:gd name="T12" fmla="*/ 3 w 52"/>
                <a:gd name="T13" fmla="*/ 6 h 47"/>
                <a:gd name="T14" fmla="*/ 5 w 52"/>
                <a:gd name="T15" fmla="*/ 7 h 47"/>
                <a:gd name="T16" fmla="*/ 5 w 52"/>
                <a:gd name="T17" fmla="*/ 6 h 47"/>
                <a:gd name="T18" fmla="*/ 5 w 52"/>
                <a:gd name="T19" fmla="*/ 6 h 47"/>
                <a:gd name="T20" fmla="*/ 7 w 52"/>
                <a:gd name="T21" fmla="*/ 7 h 47"/>
                <a:gd name="T22" fmla="*/ 6 w 52"/>
                <a:gd name="T23" fmla="*/ 7 h 47"/>
                <a:gd name="T24" fmla="*/ 6 w 52"/>
                <a:gd name="T25" fmla="*/ 7 h 47"/>
                <a:gd name="T26" fmla="*/ 9 w 52"/>
                <a:gd name="T27" fmla="*/ 6 h 47"/>
                <a:gd name="T28" fmla="*/ 7 w 52"/>
                <a:gd name="T29" fmla="*/ 7 h 47"/>
                <a:gd name="T30" fmla="*/ 7 w 52"/>
                <a:gd name="T31" fmla="*/ 7 h 47"/>
                <a:gd name="T32" fmla="*/ 9 w 52"/>
                <a:gd name="T33" fmla="*/ 6 h 47"/>
                <a:gd name="T34" fmla="*/ 9 w 52"/>
                <a:gd name="T35" fmla="*/ 7 h 47"/>
                <a:gd name="T36" fmla="*/ 9 w 52"/>
                <a:gd name="T37" fmla="*/ 7 h 47"/>
                <a:gd name="T38" fmla="*/ 7 w 52"/>
                <a:gd name="T39" fmla="*/ 4 h 47"/>
                <a:gd name="T40" fmla="*/ 9 w 52"/>
                <a:gd name="T41" fmla="*/ 6 h 47"/>
                <a:gd name="T42" fmla="*/ 9 w 52"/>
                <a:gd name="T43" fmla="*/ 6 h 47"/>
                <a:gd name="T44" fmla="*/ 6 w 52"/>
                <a:gd name="T45" fmla="*/ 4 h 47"/>
                <a:gd name="T46" fmla="*/ 6 w 52"/>
                <a:gd name="T47" fmla="*/ 4 h 47"/>
                <a:gd name="T48" fmla="*/ 7 w 52"/>
                <a:gd name="T49" fmla="*/ 0 h 47"/>
                <a:gd name="T50" fmla="*/ 7 w 52"/>
                <a:gd name="T51" fmla="*/ 0 h 47"/>
                <a:gd name="T52" fmla="*/ 10 w 52"/>
                <a:gd name="T53" fmla="*/ 1 h 47"/>
                <a:gd name="T54" fmla="*/ 10 w 52"/>
                <a:gd name="T55" fmla="*/ 1 h 47"/>
                <a:gd name="T56" fmla="*/ 12 w 52"/>
                <a:gd name="T57" fmla="*/ 2 h 47"/>
                <a:gd name="T58" fmla="*/ 13 w 52"/>
                <a:gd name="T59" fmla="*/ 6 h 47"/>
                <a:gd name="T60" fmla="*/ 13 w 52"/>
                <a:gd name="T61" fmla="*/ 6 h 47"/>
                <a:gd name="T62" fmla="*/ 12 w 52"/>
                <a:gd name="T63" fmla="*/ 9 h 47"/>
                <a:gd name="T64" fmla="*/ 10 w 52"/>
                <a:gd name="T65" fmla="*/ 10 h 47"/>
                <a:gd name="T66" fmla="*/ 10 w 52"/>
                <a:gd name="T67" fmla="*/ 10 h 47"/>
                <a:gd name="T68" fmla="*/ 10 w 52"/>
                <a:gd name="T69" fmla="*/ 10 h 47"/>
                <a:gd name="T70" fmla="*/ 7 w 52"/>
                <a:gd name="T71" fmla="*/ 11 h 47"/>
                <a:gd name="T72" fmla="*/ 7 w 52"/>
                <a:gd name="T73" fmla="*/ 11 h 47"/>
                <a:gd name="T74" fmla="*/ 6 w 52"/>
                <a:gd name="T75" fmla="*/ 11 h 47"/>
                <a:gd name="T76" fmla="*/ 3 w 52"/>
                <a:gd name="T77" fmla="*/ 10 h 47"/>
                <a:gd name="T78" fmla="*/ 3 w 52"/>
                <a:gd name="T79" fmla="*/ 10 h 47"/>
                <a:gd name="T80" fmla="*/ 2 w 52"/>
                <a:gd name="T81" fmla="*/ 10 h 47"/>
                <a:gd name="T82" fmla="*/ 0 w 52"/>
                <a:gd name="T83" fmla="*/ 9 h 47"/>
                <a:gd name="T84" fmla="*/ 0 w 52"/>
                <a:gd name="T85" fmla="*/ 9 h 47"/>
                <a:gd name="T86" fmla="*/ 0 w 52"/>
                <a:gd name="T87" fmla="*/ 6 h 47"/>
                <a:gd name="T88" fmla="*/ 2 w 52"/>
                <a:gd name="T89" fmla="*/ 2 h 47"/>
                <a:gd name="T90" fmla="*/ 2 w 52"/>
                <a:gd name="T91" fmla="*/ 2 h 47"/>
                <a:gd name="T92" fmla="*/ 3 w 52"/>
                <a:gd name="T93" fmla="*/ 1 h 47"/>
                <a:gd name="T94" fmla="*/ 6 w 52"/>
                <a:gd name="T95" fmla="*/ 0 h 47"/>
                <a:gd name="T96" fmla="*/ 7 w 52"/>
                <a:gd name="T97" fmla="*/ 4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"/>
                <a:gd name="T148" fmla="*/ 0 h 47"/>
                <a:gd name="T149" fmla="*/ 52 w 52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" h="47">
                  <a:moveTo>
                    <a:pt x="29" y="17"/>
                  </a:moveTo>
                  <a:lnTo>
                    <a:pt x="17" y="24"/>
                  </a:lnTo>
                  <a:lnTo>
                    <a:pt x="23" y="17"/>
                  </a:lnTo>
                  <a:lnTo>
                    <a:pt x="17" y="30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17" y="24"/>
                  </a:lnTo>
                  <a:lnTo>
                    <a:pt x="29" y="30"/>
                  </a:lnTo>
                  <a:lnTo>
                    <a:pt x="23" y="30"/>
                  </a:lnTo>
                  <a:lnTo>
                    <a:pt x="34" y="24"/>
                  </a:lnTo>
                  <a:lnTo>
                    <a:pt x="29" y="30"/>
                  </a:lnTo>
                  <a:lnTo>
                    <a:pt x="34" y="24"/>
                  </a:lnTo>
                  <a:lnTo>
                    <a:pt x="34" y="30"/>
                  </a:lnTo>
                  <a:lnTo>
                    <a:pt x="29" y="17"/>
                  </a:lnTo>
                  <a:lnTo>
                    <a:pt x="34" y="24"/>
                  </a:lnTo>
                  <a:lnTo>
                    <a:pt x="23" y="17"/>
                  </a:lnTo>
                  <a:lnTo>
                    <a:pt x="29" y="0"/>
                  </a:lnTo>
                  <a:lnTo>
                    <a:pt x="40" y="7"/>
                  </a:lnTo>
                  <a:lnTo>
                    <a:pt x="46" y="11"/>
                  </a:lnTo>
                  <a:lnTo>
                    <a:pt x="52" y="24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29" y="47"/>
                  </a:lnTo>
                  <a:lnTo>
                    <a:pt x="23" y="47"/>
                  </a:lnTo>
                  <a:lnTo>
                    <a:pt x="11" y="41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1" y="7"/>
                  </a:lnTo>
                  <a:lnTo>
                    <a:pt x="23" y="0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9" name="Freeform 697"/>
            <p:cNvSpPr>
              <a:spLocks/>
            </p:cNvSpPr>
            <p:nvPr/>
          </p:nvSpPr>
          <p:spPr bwMode="auto">
            <a:xfrm>
              <a:off x="1779" y="3014"/>
              <a:ext cx="3" cy="8"/>
            </a:xfrm>
            <a:custGeom>
              <a:avLst/>
              <a:gdLst>
                <a:gd name="T0" fmla="*/ 0 w 6"/>
                <a:gd name="T1" fmla="*/ 4 h 17"/>
                <a:gd name="T2" fmla="*/ 0 w 6"/>
                <a:gd name="T3" fmla="*/ 4 h 17"/>
                <a:gd name="T4" fmla="*/ 2 w 6"/>
                <a:gd name="T5" fmla="*/ 4 h 17"/>
                <a:gd name="T6" fmla="*/ 0 w 6"/>
                <a:gd name="T7" fmla="*/ 0 h 17"/>
                <a:gd name="T8" fmla="*/ 2 w 6"/>
                <a:gd name="T9" fmla="*/ 0 h 17"/>
                <a:gd name="T10" fmla="*/ 2 w 6"/>
                <a:gd name="T11" fmla="*/ 0 h 17"/>
                <a:gd name="T12" fmla="*/ 0 w 6"/>
                <a:gd name="T13" fmla="*/ 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7"/>
                <a:gd name="T23" fmla="*/ 6 w 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7">
                  <a:moveTo>
                    <a:pt x="0" y="17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0" name="Freeform 698"/>
            <p:cNvSpPr>
              <a:spLocks/>
            </p:cNvSpPr>
            <p:nvPr/>
          </p:nvSpPr>
          <p:spPr bwMode="auto">
            <a:xfrm>
              <a:off x="1770" y="2961"/>
              <a:ext cx="17" cy="14"/>
            </a:xfrm>
            <a:custGeom>
              <a:avLst/>
              <a:gdLst>
                <a:gd name="T0" fmla="*/ 4 w 35"/>
                <a:gd name="T1" fmla="*/ 0 h 29"/>
                <a:gd name="T2" fmla="*/ 1 w 35"/>
                <a:gd name="T3" fmla="*/ 1 h 29"/>
                <a:gd name="T4" fmla="*/ 0 w 35"/>
                <a:gd name="T5" fmla="*/ 4 h 29"/>
                <a:gd name="T6" fmla="*/ 1 w 35"/>
                <a:gd name="T7" fmla="*/ 6 h 29"/>
                <a:gd name="T8" fmla="*/ 4 w 35"/>
                <a:gd name="T9" fmla="*/ 7 h 29"/>
                <a:gd name="T10" fmla="*/ 7 w 35"/>
                <a:gd name="T11" fmla="*/ 6 h 29"/>
                <a:gd name="T12" fmla="*/ 8 w 35"/>
                <a:gd name="T13" fmla="*/ 4 h 29"/>
                <a:gd name="T14" fmla="*/ 7 w 35"/>
                <a:gd name="T15" fmla="*/ 1 h 29"/>
                <a:gd name="T16" fmla="*/ 4 w 35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29"/>
                <a:gd name="T29" fmla="*/ 35 w 3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29">
                  <a:moveTo>
                    <a:pt x="18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29"/>
                  </a:lnTo>
                  <a:lnTo>
                    <a:pt x="29" y="24"/>
                  </a:lnTo>
                  <a:lnTo>
                    <a:pt x="35" y="18"/>
                  </a:lnTo>
                  <a:lnTo>
                    <a:pt x="29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1" name="Freeform 699"/>
            <p:cNvSpPr>
              <a:spLocks/>
            </p:cNvSpPr>
            <p:nvPr/>
          </p:nvSpPr>
          <p:spPr bwMode="auto">
            <a:xfrm>
              <a:off x="1767" y="2955"/>
              <a:ext cx="26" cy="23"/>
            </a:xfrm>
            <a:custGeom>
              <a:avLst/>
              <a:gdLst>
                <a:gd name="T0" fmla="*/ 7 w 52"/>
                <a:gd name="T1" fmla="*/ 5 h 46"/>
                <a:gd name="T2" fmla="*/ 5 w 52"/>
                <a:gd name="T3" fmla="*/ 6 h 46"/>
                <a:gd name="T4" fmla="*/ 6 w 52"/>
                <a:gd name="T5" fmla="*/ 5 h 46"/>
                <a:gd name="T6" fmla="*/ 6 w 52"/>
                <a:gd name="T7" fmla="*/ 5 h 46"/>
                <a:gd name="T8" fmla="*/ 5 w 52"/>
                <a:gd name="T9" fmla="*/ 7 h 46"/>
                <a:gd name="T10" fmla="*/ 3 w 52"/>
                <a:gd name="T11" fmla="*/ 6 h 46"/>
                <a:gd name="T12" fmla="*/ 3 w 52"/>
                <a:gd name="T13" fmla="*/ 6 h 46"/>
                <a:gd name="T14" fmla="*/ 5 w 52"/>
                <a:gd name="T15" fmla="*/ 7 h 46"/>
                <a:gd name="T16" fmla="*/ 5 w 52"/>
                <a:gd name="T17" fmla="*/ 6 h 46"/>
                <a:gd name="T18" fmla="*/ 5 w 52"/>
                <a:gd name="T19" fmla="*/ 6 h 46"/>
                <a:gd name="T20" fmla="*/ 7 w 52"/>
                <a:gd name="T21" fmla="*/ 7 h 46"/>
                <a:gd name="T22" fmla="*/ 6 w 52"/>
                <a:gd name="T23" fmla="*/ 7 h 46"/>
                <a:gd name="T24" fmla="*/ 6 w 52"/>
                <a:gd name="T25" fmla="*/ 7 h 46"/>
                <a:gd name="T26" fmla="*/ 9 w 52"/>
                <a:gd name="T27" fmla="*/ 6 h 46"/>
                <a:gd name="T28" fmla="*/ 7 w 52"/>
                <a:gd name="T29" fmla="*/ 7 h 46"/>
                <a:gd name="T30" fmla="*/ 7 w 52"/>
                <a:gd name="T31" fmla="*/ 7 h 46"/>
                <a:gd name="T32" fmla="*/ 9 w 52"/>
                <a:gd name="T33" fmla="*/ 6 h 46"/>
                <a:gd name="T34" fmla="*/ 9 w 52"/>
                <a:gd name="T35" fmla="*/ 7 h 46"/>
                <a:gd name="T36" fmla="*/ 9 w 52"/>
                <a:gd name="T37" fmla="*/ 7 h 46"/>
                <a:gd name="T38" fmla="*/ 7 w 52"/>
                <a:gd name="T39" fmla="*/ 5 h 46"/>
                <a:gd name="T40" fmla="*/ 9 w 52"/>
                <a:gd name="T41" fmla="*/ 6 h 46"/>
                <a:gd name="T42" fmla="*/ 9 w 52"/>
                <a:gd name="T43" fmla="*/ 6 h 46"/>
                <a:gd name="T44" fmla="*/ 6 w 52"/>
                <a:gd name="T45" fmla="*/ 5 h 46"/>
                <a:gd name="T46" fmla="*/ 6 w 52"/>
                <a:gd name="T47" fmla="*/ 5 h 46"/>
                <a:gd name="T48" fmla="*/ 7 w 52"/>
                <a:gd name="T49" fmla="*/ 0 h 46"/>
                <a:gd name="T50" fmla="*/ 7 w 52"/>
                <a:gd name="T51" fmla="*/ 0 h 46"/>
                <a:gd name="T52" fmla="*/ 10 w 52"/>
                <a:gd name="T53" fmla="*/ 1 h 46"/>
                <a:gd name="T54" fmla="*/ 10 w 52"/>
                <a:gd name="T55" fmla="*/ 1 h 46"/>
                <a:gd name="T56" fmla="*/ 12 w 52"/>
                <a:gd name="T57" fmla="*/ 3 h 46"/>
                <a:gd name="T58" fmla="*/ 13 w 52"/>
                <a:gd name="T59" fmla="*/ 6 h 46"/>
                <a:gd name="T60" fmla="*/ 13 w 52"/>
                <a:gd name="T61" fmla="*/ 6 h 46"/>
                <a:gd name="T62" fmla="*/ 12 w 52"/>
                <a:gd name="T63" fmla="*/ 9 h 46"/>
                <a:gd name="T64" fmla="*/ 10 w 52"/>
                <a:gd name="T65" fmla="*/ 10 h 46"/>
                <a:gd name="T66" fmla="*/ 10 w 52"/>
                <a:gd name="T67" fmla="*/ 10 h 46"/>
                <a:gd name="T68" fmla="*/ 10 w 52"/>
                <a:gd name="T69" fmla="*/ 10 h 46"/>
                <a:gd name="T70" fmla="*/ 7 w 52"/>
                <a:gd name="T71" fmla="*/ 12 h 46"/>
                <a:gd name="T72" fmla="*/ 7 w 52"/>
                <a:gd name="T73" fmla="*/ 12 h 46"/>
                <a:gd name="T74" fmla="*/ 6 w 52"/>
                <a:gd name="T75" fmla="*/ 12 h 46"/>
                <a:gd name="T76" fmla="*/ 3 w 52"/>
                <a:gd name="T77" fmla="*/ 10 h 46"/>
                <a:gd name="T78" fmla="*/ 3 w 52"/>
                <a:gd name="T79" fmla="*/ 10 h 46"/>
                <a:gd name="T80" fmla="*/ 2 w 52"/>
                <a:gd name="T81" fmla="*/ 10 h 46"/>
                <a:gd name="T82" fmla="*/ 0 w 52"/>
                <a:gd name="T83" fmla="*/ 9 h 46"/>
                <a:gd name="T84" fmla="*/ 0 w 52"/>
                <a:gd name="T85" fmla="*/ 9 h 46"/>
                <a:gd name="T86" fmla="*/ 0 w 52"/>
                <a:gd name="T87" fmla="*/ 6 h 46"/>
                <a:gd name="T88" fmla="*/ 2 w 52"/>
                <a:gd name="T89" fmla="*/ 3 h 46"/>
                <a:gd name="T90" fmla="*/ 2 w 52"/>
                <a:gd name="T91" fmla="*/ 3 h 46"/>
                <a:gd name="T92" fmla="*/ 3 w 52"/>
                <a:gd name="T93" fmla="*/ 1 h 46"/>
                <a:gd name="T94" fmla="*/ 6 w 52"/>
                <a:gd name="T95" fmla="*/ 0 h 46"/>
                <a:gd name="T96" fmla="*/ 7 w 52"/>
                <a:gd name="T97" fmla="*/ 5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"/>
                <a:gd name="T148" fmla="*/ 0 h 46"/>
                <a:gd name="T149" fmla="*/ 52 w 52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" h="46">
                  <a:moveTo>
                    <a:pt x="29" y="17"/>
                  </a:moveTo>
                  <a:lnTo>
                    <a:pt x="17" y="23"/>
                  </a:lnTo>
                  <a:lnTo>
                    <a:pt x="23" y="17"/>
                  </a:lnTo>
                  <a:lnTo>
                    <a:pt x="17" y="29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17" y="23"/>
                  </a:lnTo>
                  <a:lnTo>
                    <a:pt x="29" y="29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29" y="29"/>
                  </a:lnTo>
                  <a:lnTo>
                    <a:pt x="34" y="23"/>
                  </a:lnTo>
                  <a:lnTo>
                    <a:pt x="34" y="29"/>
                  </a:lnTo>
                  <a:lnTo>
                    <a:pt x="29" y="17"/>
                  </a:lnTo>
                  <a:lnTo>
                    <a:pt x="34" y="23"/>
                  </a:lnTo>
                  <a:lnTo>
                    <a:pt x="23" y="17"/>
                  </a:lnTo>
                  <a:lnTo>
                    <a:pt x="29" y="0"/>
                  </a:lnTo>
                  <a:lnTo>
                    <a:pt x="40" y="6"/>
                  </a:lnTo>
                  <a:lnTo>
                    <a:pt x="46" y="11"/>
                  </a:lnTo>
                  <a:lnTo>
                    <a:pt x="52" y="23"/>
                  </a:lnTo>
                  <a:lnTo>
                    <a:pt x="46" y="35"/>
                  </a:lnTo>
                  <a:lnTo>
                    <a:pt x="40" y="40"/>
                  </a:lnTo>
                  <a:lnTo>
                    <a:pt x="29" y="46"/>
                  </a:lnTo>
                  <a:lnTo>
                    <a:pt x="23" y="46"/>
                  </a:lnTo>
                  <a:lnTo>
                    <a:pt x="11" y="40"/>
                  </a:lnTo>
                  <a:lnTo>
                    <a:pt x="5" y="40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23" y="0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2" name="Freeform 700"/>
            <p:cNvSpPr>
              <a:spLocks/>
            </p:cNvSpPr>
            <p:nvPr/>
          </p:nvSpPr>
          <p:spPr bwMode="auto">
            <a:xfrm>
              <a:off x="1779" y="2955"/>
              <a:ext cx="3" cy="9"/>
            </a:xfrm>
            <a:custGeom>
              <a:avLst/>
              <a:gdLst>
                <a:gd name="T0" fmla="*/ 0 w 6"/>
                <a:gd name="T1" fmla="*/ 5 h 17"/>
                <a:gd name="T2" fmla="*/ 0 w 6"/>
                <a:gd name="T3" fmla="*/ 5 h 17"/>
                <a:gd name="T4" fmla="*/ 2 w 6"/>
                <a:gd name="T5" fmla="*/ 5 h 17"/>
                <a:gd name="T6" fmla="*/ 0 w 6"/>
                <a:gd name="T7" fmla="*/ 0 h 17"/>
                <a:gd name="T8" fmla="*/ 2 w 6"/>
                <a:gd name="T9" fmla="*/ 0 h 17"/>
                <a:gd name="T10" fmla="*/ 2 w 6"/>
                <a:gd name="T11" fmla="*/ 0 h 17"/>
                <a:gd name="T12" fmla="*/ 0 w 6"/>
                <a:gd name="T13" fmla="*/ 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7"/>
                <a:gd name="T23" fmla="*/ 6 w 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7">
                  <a:moveTo>
                    <a:pt x="0" y="17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3" name="Freeform 701"/>
            <p:cNvSpPr>
              <a:spLocks/>
            </p:cNvSpPr>
            <p:nvPr/>
          </p:nvSpPr>
          <p:spPr bwMode="auto">
            <a:xfrm>
              <a:off x="1770" y="2903"/>
              <a:ext cx="17" cy="14"/>
            </a:xfrm>
            <a:custGeom>
              <a:avLst/>
              <a:gdLst>
                <a:gd name="T0" fmla="*/ 4 w 35"/>
                <a:gd name="T1" fmla="*/ 0 h 29"/>
                <a:gd name="T2" fmla="*/ 1 w 35"/>
                <a:gd name="T3" fmla="*/ 1 h 29"/>
                <a:gd name="T4" fmla="*/ 0 w 35"/>
                <a:gd name="T5" fmla="*/ 4 h 29"/>
                <a:gd name="T6" fmla="*/ 1 w 35"/>
                <a:gd name="T7" fmla="*/ 6 h 29"/>
                <a:gd name="T8" fmla="*/ 4 w 35"/>
                <a:gd name="T9" fmla="*/ 7 h 29"/>
                <a:gd name="T10" fmla="*/ 7 w 35"/>
                <a:gd name="T11" fmla="*/ 6 h 29"/>
                <a:gd name="T12" fmla="*/ 8 w 35"/>
                <a:gd name="T13" fmla="*/ 4 h 29"/>
                <a:gd name="T14" fmla="*/ 7 w 35"/>
                <a:gd name="T15" fmla="*/ 1 h 29"/>
                <a:gd name="T16" fmla="*/ 4 w 35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29"/>
                <a:gd name="T29" fmla="*/ 35 w 3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29">
                  <a:moveTo>
                    <a:pt x="18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29"/>
                  </a:lnTo>
                  <a:lnTo>
                    <a:pt x="29" y="24"/>
                  </a:lnTo>
                  <a:lnTo>
                    <a:pt x="35" y="18"/>
                  </a:lnTo>
                  <a:lnTo>
                    <a:pt x="29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4" name="Freeform 702"/>
            <p:cNvSpPr>
              <a:spLocks/>
            </p:cNvSpPr>
            <p:nvPr/>
          </p:nvSpPr>
          <p:spPr bwMode="auto">
            <a:xfrm>
              <a:off x="1767" y="2897"/>
              <a:ext cx="26" cy="23"/>
            </a:xfrm>
            <a:custGeom>
              <a:avLst/>
              <a:gdLst>
                <a:gd name="T0" fmla="*/ 7 w 52"/>
                <a:gd name="T1" fmla="*/ 5 h 46"/>
                <a:gd name="T2" fmla="*/ 5 w 52"/>
                <a:gd name="T3" fmla="*/ 6 h 46"/>
                <a:gd name="T4" fmla="*/ 6 w 52"/>
                <a:gd name="T5" fmla="*/ 5 h 46"/>
                <a:gd name="T6" fmla="*/ 6 w 52"/>
                <a:gd name="T7" fmla="*/ 5 h 46"/>
                <a:gd name="T8" fmla="*/ 5 w 52"/>
                <a:gd name="T9" fmla="*/ 7 h 46"/>
                <a:gd name="T10" fmla="*/ 3 w 52"/>
                <a:gd name="T11" fmla="*/ 6 h 46"/>
                <a:gd name="T12" fmla="*/ 3 w 52"/>
                <a:gd name="T13" fmla="*/ 6 h 46"/>
                <a:gd name="T14" fmla="*/ 5 w 52"/>
                <a:gd name="T15" fmla="*/ 7 h 46"/>
                <a:gd name="T16" fmla="*/ 5 w 52"/>
                <a:gd name="T17" fmla="*/ 6 h 46"/>
                <a:gd name="T18" fmla="*/ 5 w 52"/>
                <a:gd name="T19" fmla="*/ 6 h 46"/>
                <a:gd name="T20" fmla="*/ 7 w 52"/>
                <a:gd name="T21" fmla="*/ 7 h 46"/>
                <a:gd name="T22" fmla="*/ 6 w 52"/>
                <a:gd name="T23" fmla="*/ 7 h 46"/>
                <a:gd name="T24" fmla="*/ 6 w 52"/>
                <a:gd name="T25" fmla="*/ 7 h 46"/>
                <a:gd name="T26" fmla="*/ 9 w 52"/>
                <a:gd name="T27" fmla="*/ 6 h 46"/>
                <a:gd name="T28" fmla="*/ 7 w 52"/>
                <a:gd name="T29" fmla="*/ 7 h 46"/>
                <a:gd name="T30" fmla="*/ 7 w 52"/>
                <a:gd name="T31" fmla="*/ 7 h 46"/>
                <a:gd name="T32" fmla="*/ 9 w 52"/>
                <a:gd name="T33" fmla="*/ 6 h 46"/>
                <a:gd name="T34" fmla="*/ 9 w 52"/>
                <a:gd name="T35" fmla="*/ 7 h 46"/>
                <a:gd name="T36" fmla="*/ 9 w 52"/>
                <a:gd name="T37" fmla="*/ 7 h 46"/>
                <a:gd name="T38" fmla="*/ 7 w 52"/>
                <a:gd name="T39" fmla="*/ 5 h 46"/>
                <a:gd name="T40" fmla="*/ 9 w 52"/>
                <a:gd name="T41" fmla="*/ 6 h 46"/>
                <a:gd name="T42" fmla="*/ 9 w 52"/>
                <a:gd name="T43" fmla="*/ 6 h 46"/>
                <a:gd name="T44" fmla="*/ 6 w 52"/>
                <a:gd name="T45" fmla="*/ 5 h 46"/>
                <a:gd name="T46" fmla="*/ 6 w 52"/>
                <a:gd name="T47" fmla="*/ 5 h 46"/>
                <a:gd name="T48" fmla="*/ 7 w 52"/>
                <a:gd name="T49" fmla="*/ 0 h 46"/>
                <a:gd name="T50" fmla="*/ 7 w 52"/>
                <a:gd name="T51" fmla="*/ 0 h 46"/>
                <a:gd name="T52" fmla="*/ 10 w 52"/>
                <a:gd name="T53" fmla="*/ 1 h 46"/>
                <a:gd name="T54" fmla="*/ 10 w 52"/>
                <a:gd name="T55" fmla="*/ 1 h 46"/>
                <a:gd name="T56" fmla="*/ 12 w 52"/>
                <a:gd name="T57" fmla="*/ 3 h 46"/>
                <a:gd name="T58" fmla="*/ 13 w 52"/>
                <a:gd name="T59" fmla="*/ 6 h 46"/>
                <a:gd name="T60" fmla="*/ 13 w 52"/>
                <a:gd name="T61" fmla="*/ 6 h 46"/>
                <a:gd name="T62" fmla="*/ 12 w 52"/>
                <a:gd name="T63" fmla="*/ 9 h 46"/>
                <a:gd name="T64" fmla="*/ 10 w 52"/>
                <a:gd name="T65" fmla="*/ 10 h 46"/>
                <a:gd name="T66" fmla="*/ 10 w 52"/>
                <a:gd name="T67" fmla="*/ 10 h 46"/>
                <a:gd name="T68" fmla="*/ 10 w 52"/>
                <a:gd name="T69" fmla="*/ 10 h 46"/>
                <a:gd name="T70" fmla="*/ 7 w 52"/>
                <a:gd name="T71" fmla="*/ 12 h 46"/>
                <a:gd name="T72" fmla="*/ 7 w 52"/>
                <a:gd name="T73" fmla="*/ 12 h 46"/>
                <a:gd name="T74" fmla="*/ 6 w 52"/>
                <a:gd name="T75" fmla="*/ 12 h 46"/>
                <a:gd name="T76" fmla="*/ 3 w 52"/>
                <a:gd name="T77" fmla="*/ 10 h 46"/>
                <a:gd name="T78" fmla="*/ 3 w 52"/>
                <a:gd name="T79" fmla="*/ 10 h 46"/>
                <a:gd name="T80" fmla="*/ 2 w 52"/>
                <a:gd name="T81" fmla="*/ 10 h 46"/>
                <a:gd name="T82" fmla="*/ 0 w 52"/>
                <a:gd name="T83" fmla="*/ 9 h 46"/>
                <a:gd name="T84" fmla="*/ 0 w 52"/>
                <a:gd name="T85" fmla="*/ 9 h 46"/>
                <a:gd name="T86" fmla="*/ 0 w 52"/>
                <a:gd name="T87" fmla="*/ 6 h 46"/>
                <a:gd name="T88" fmla="*/ 2 w 52"/>
                <a:gd name="T89" fmla="*/ 3 h 46"/>
                <a:gd name="T90" fmla="*/ 2 w 52"/>
                <a:gd name="T91" fmla="*/ 3 h 46"/>
                <a:gd name="T92" fmla="*/ 3 w 52"/>
                <a:gd name="T93" fmla="*/ 1 h 46"/>
                <a:gd name="T94" fmla="*/ 6 w 52"/>
                <a:gd name="T95" fmla="*/ 0 h 46"/>
                <a:gd name="T96" fmla="*/ 7 w 52"/>
                <a:gd name="T97" fmla="*/ 5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"/>
                <a:gd name="T148" fmla="*/ 0 h 46"/>
                <a:gd name="T149" fmla="*/ 52 w 52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" h="46">
                  <a:moveTo>
                    <a:pt x="29" y="17"/>
                  </a:moveTo>
                  <a:lnTo>
                    <a:pt x="17" y="23"/>
                  </a:lnTo>
                  <a:lnTo>
                    <a:pt x="23" y="17"/>
                  </a:lnTo>
                  <a:lnTo>
                    <a:pt x="17" y="29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17" y="23"/>
                  </a:lnTo>
                  <a:lnTo>
                    <a:pt x="29" y="29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29" y="29"/>
                  </a:lnTo>
                  <a:lnTo>
                    <a:pt x="34" y="23"/>
                  </a:lnTo>
                  <a:lnTo>
                    <a:pt x="34" y="29"/>
                  </a:lnTo>
                  <a:lnTo>
                    <a:pt x="29" y="17"/>
                  </a:lnTo>
                  <a:lnTo>
                    <a:pt x="34" y="23"/>
                  </a:lnTo>
                  <a:lnTo>
                    <a:pt x="23" y="17"/>
                  </a:lnTo>
                  <a:lnTo>
                    <a:pt x="29" y="0"/>
                  </a:lnTo>
                  <a:lnTo>
                    <a:pt x="40" y="6"/>
                  </a:lnTo>
                  <a:lnTo>
                    <a:pt x="46" y="11"/>
                  </a:lnTo>
                  <a:lnTo>
                    <a:pt x="52" y="23"/>
                  </a:lnTo>
                  <a:lnTo>
                    <a:pt x="46" y="35"/>
                  </a:lnTo>
                  <a:lnTo>
                    <a:pt x="40" y="40"/>
                  </a:lnTo>
                  <a:lnTo>
                    <a:pt x="29" y="46"/>
                  </a:lnTo>
                  <a:lnTo>
                    <a:pt x="23" y="46"/>
                  </a:lnTo>
                  <a:lnTo>
                    <a:pt x="11" y="40"/>
                  </a:lnTo>
                  <a:lnTo>
                    <a:pt x="5" y="40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23" y="0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5" name="Freeform 703"/>
            <p:cNvSpPr>
              <a:spLocks/>
            </p:cNvSpPr>
            <p:nvPr/>
          </p:nvSpPr>
          <p:spPr bwMode="auto">
            <a:xfrm>
              <a:off x="1779" y="2897"/>
              <a:ext cx="3" cy="9"/>
            </a:xfrm>
            <a:custGeom>
              <a:avLst/>
              <a:gdLst>
                <a:gd name="T0" fmla="*/ 0 w 6"/>
                <a:gd name="T1" fmla="*/ 5 h 17"/>
                <a:gd name="T2" fmla="*/ 0 w 6"/>
                <a:gd name="T3" fmla="*/ 5 h 17"/>
                <a:gd name="T4" fmla="*/ 2 w 6"/>
                <a:gd name="T5" fmla="*/ 5 h 17"/>
                <a:gd name="T6" fmla="*/ 0 w 6"/>
                <a:gd name="T7" fmla="*/ 0 h 17"/>
                <a:gd name="T8" fmla="*/ 2 w 6"/>
                <a:gd name="T9" fmla="*/ 0 h 17"/>
                <a:gd name="T10" fmla="*/ 2 w 6"/>
                <a:gd name="T11" fmla="*/ 0 h 17"/>
                <a:gd name="T12" fmla="*/ 0 w 6"/>
                <a:gd name="T13" fmla="*/ 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7"/>
                <a:gd name="T23" fmla="*/ 6 w 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7">
                  <a:moveTo>
                    <a:pt x="0" y="17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6" name="Rectangle 704"/>
            <p:cNvSpPr>
              <a:spLocks noChangeArrowheads="1"/>
            </p:cNvSpPr>
            <p:nvPr/>
          </p:nvSpPr>
          <p:spPr bwMode="auto">
            <a:xfrm>
              <a:off x="1711" y="3276"/>
              <a:ext cx="131" cy="13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7" name="Rectangle 705"/>
            <p:cNvSpPr>
              <a:spLocks noChangeArrowheads="1"/>
            </p:cNvSpPr>
            <p:nvPr/>
          </p:nvSpPr>
          <p:spPr bwMode="auto">
            <a:xfrm>
              <a:off x="1711" y="3273"/>
              <a:ext cx="141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8" name="Rectangle 706"/>
            <p:cNvSpPr>
              <a:spLocks noChangeArrowheads="1"/>
            </p:cNvSpPr>
            <p:nvPr/>
          </p:nvSpPr>
          <p:spPr bwMode="auto">
            <a:xfrm>
              <a:off x="1842" y="3276"/>
              <a:ext cx="10" cy="14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9" name="Rectangle 707"/>
            <p:cNvSpPr>
              <a:spLocks noChangeArrowheads="1"/>
            </p:cNvSpPr>
            <p:nvPr/>
          </p:nvSpPr>
          <p:spPr bwMode="auto">
            <a:xfrm>
              <a:off x="1709" y="3408"/>
              <a:ext cx="136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0" name="Rectangle 708"/>
            <p:cNvSpPr>
              <a:spLocks noChangeArrowheads="1"/>
            </p:cNvSpPr>
            <p:nvPr/>
          </p:nvSpPr>
          <p:spPr bwMode="auto">
            <a:xfrm>
              <a:off x="1709" y="3273"/>
              <a:ext cx="8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1" name="Rectangle 709"/>
            <p:cNvSpPr>
              <a:spLocks noChangeArrowheads="1"/>
            </p:cNvSpPr>
            <p:nvPr/>
          </p:nvSpPr>
          <p:spPr bwMode="auto">
            <a:xfrm>
              <a:off x="1711" y="3544"/>
              <a:ext cx="131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2" name="Rectangle 710"/>
            <p:cNvSpPr>
              <a:spLocks noChangeArrowheads="1"/>
            </p:cNvSpPr>
            <p:nvPr/>
          </p:nvSpPr>
          <p:spPr bwMode="auto">
            <a:xfrm>
              <a:off x="1711" y="3542"/>
              <a:ext cx="141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3" name="Rectangle 711"/>
            <p:cNvSpPr>
              <a:spLocks noChangeArrowheads="1"/>
            </p:cNvSpPr>
            <p:nvPr/>
          </p:nvSpPr>
          <p:spPr bwMode="auto">
            <a:xfrm>
              <a:off x="1842" y="3544"/>
              <a:ext cx="10" cy="14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4" name="Rectangle 712"/>
            <p:cNvSpPr>
              <a:spLocks noChangeArrowheads="1"/>
            </p:cNvSpPr>
            <p:nvPr/>
          </p:nvSpPr>
          <p:spPr bwMode="auto">
            <a:xfrm>
              <a:off x="1709" y="3675"/>
              <a:ext cx="136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5" name="Rectangle 713"/>
            <p:cNvSpPr>
              <a:spLocks noChangeArrowheads="1"/>
            </p:cNvSpPr>
            <p:nvPr/>
          </p:nvSpPr>
          <p:spPr bwMode="auto">
            <a:xfrm>
              <a:off x="1709" y="3542"/>
              <a:ext cx="8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6" name="Rectangle 714"/>
            <p:cNvSpPr>
              <a:spLocks noChangeArrowheads="1"/>
            </p:cNvSpPr>
            <p:nvPr/>
          </p:nvSpPr>
          <p:spPr bwMode="auto">
            <a:xfrm>
              <a:off x="1750" y="3132"/>
              <a:ext cx="8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7" name="Rectangle 715"/>
            <p:cNvSpPr>
              <a:spLocks noChangeArrowheads="1"/>
            </p:cNvSpPr>
            <p:nvPr/>
          </p:nvSpPr>
          <p:spPr bwMode="auto">
            <a:xfrm>
              <a:off x="1732" y="3119"/>
              <a:ext cx="8" cy="15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8" name="Rectangle 716"/>
            <p:cNvSpPr>
              <a:spLocks noChangeArrowheads="1"/>
            </p:cNvSpPr>
            <p:nvPr/>
          </p:nvSpPr>
          <p:spPr bwMode="auto">
            <a:xfrm>
              <a:off x="1711" y="1450"/>
              <a:ext cx="131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9" name="Rectangle 717"/>
            <p:cNvSpPr>
              <a:spLocks noChangeArrowheads="1"/>
            </p:cNvSpPr>
            <p:nvPr/>
          </p:nvSpPr>
          <p:spPr bwMode="auto">
            <a:xfrm>
              <a:off x="1711" y="1447"/>
              <a:ext cx="141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0" name="Rectangle 718"/>
            <p:cNvSpPr>
              <a:spLocks noChangeArrowheads="1"/>
            </p:cNvSpPr>
            <p:nvPr/>
          </p:nvSpPr>
          <p:spPr bwMode="auto">
            <a:xfrm>
              <a:off x="1842" y="1450"/>
              <a:ext cx="10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1" name="Rectangle 719"/>
            <p:cNvSpPr>
              <a:spLocks noChangeArrowheads="1"/>
            </p:cNvSpPr>
            <p:nvPr/>
          </p:nvSpPr>
          <p:spPr bwMode="auto">
            <a:xfrm>
              <a:off x="1709" y="1578"/>
              <a:ext cx="136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2" name="Rectangle 720"/>
            <p:cNvSpPr>
              <a:spLocks noChangeArrowheads="1"/>
            </p:cNvSpPr>
            <p:nvPr/>
          </p:nvSpPr>
          <p:spPr bwMode="auto">
            <a:xfrm>
              <a:off x="1709" y="1447"/>
              <a:ext cx="8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3" name="Rectangle 721"/>
            <p:cNvSpPr>
              <a:spLocks noChangeArrowheads="1"/>
            </p:cNvSpPr>
            <p:nvPr/>
          </p:nvSpPr>
          <p:spPr bwMode="auto">
            <a:xfrm>
              <a:off x="1327" y="1421"/>
              <a:ext cx="224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4" name="Rectangle 722"/>
            <p:cNvSpPr>
              <a:spLocks noChangeArrowheads="1"/>
            </p:cNvSpPr>
            <p:nvPr/>
          </p:nvSpPr>
          <p:spPr bwMode="auto">
            <a:xfrm>
              <a:off x="1534" y="1430"/>
              <a:ext cx="17" cy="229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5" name="Rectangle 723"/>
            <p:cNvSpPr>
              <a:spLocks noChangeArrowheads="1"/>
            </p:cNvSpPr>
            <p:nvPr/>
          </p:nvSpPr>
          <p:spPr bwMode="auto">
            <a:xfrm>
              <a:off x="1318" y="3711"/>
              <a:ext cx="224" cy="1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6" name="Rectangle 724"/>
            <p:cNvSpPr>
              <a:spLocks noChangeArrowheads="1"/>
            </p:cNvSpPr>
            <p:nvPr/>
          </p:nvSpPr>
          <p:spPr bwMode="auto">
            <a:xfrm>
              <a:off x="1318" y="1421"/>
              <a:ext cx="17" cy="229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7" name="Rectangle 725"/>
            <p:cNvSpPr>
              <a:spLocks noChangeArrowheads="1"/>
            </p:cNvSpPr>
            <p:nvPr/>
          </p:nvSpPr>
          <p:spPr bwMode="auto">
            <a:xfrm>
              <a:off x="3675" y="1739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8" name="Rectangle 726"/>
            <p:cNvSpPr>
              <a:spLocks noChangeArrowheads="1"/>
            </p:cNvSpPr>
            <p:nvPr/>
          </p:nvSpPr>
          <p:spPr bwMode="auto">
            <a:xfrm>
              <a:off x="3678" y="1739"/>
              <a:ext cx="12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9" name="Rectangle 727"/>
            <p:cNvSpPr>
              <a:spLocks noChangeArrowheads="1"/>
            </p:cNvSpPr>
            <p:nvPr/>
          </p:nvSpPr>
          <p:spPr bwMode="auto">
            <a:xfrm>
              <a:off x="4106" y="1555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0" name="Rectangle 728"/>
            <p:cNvSpPr>
              <a:spLocks noChangeArrowheads="1"/>
            </p:cNvSpPr>
            <p:nvPr/>
          </p:nvSpPr>
          <p:spPr bwMode="auto">
            <a:xfrm>
              <a:off x="3709" y="1555"/>
              <a:ext cx="39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1" name="Rectangle 730"/>
            <p:cNvSpPr>
              <a:spLocks noChangeArrowheads="1"/>
            </p:cNvSpPr>
            <p:nvPr/>
          </p:nvSpPr>
          <p:spPr bwMode="auto">
            <a:xfrm>
              <a:off x="3931" y="1555"/>
              <a:ext cx="9" cy="135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2" name="Rectangle 731"/>
            <p:cNvSpPr>
              <a:spLocks noChangeArrowheads="1"/>
            </p:cNvSpPr>
            <p:nvPr/>
          </p:nvSpPr>
          <p:spPr bwMode="auto">
            <a:xfrm>
              <a:off x="3675" y="1555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3" name="Rectangle 732"/>
            <p:cNvSpPr>
              <a:spLocks noChangeArrowheads="1"/>
            </p:cNvSpPr>
            <p:nvPr/>
          </p:nvSpPr>
          <p:spPr bwMode="auto">
            <a:xfrm>
              <a:off x="3678" y="1555"/>
              <a:ext cx="256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4" name="Rectangle 733"/>
            <p:cNvSpPr>
              <a:spLocks noChangeArrowheads="1"/>
            </p:cNvSpPr>
            <p:nvPr/>
          </p:nvSpPr>
          <p:spPr bwMode="auto">
            <a:xfrm>
              <a:off x="3675" y="1823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5" name="Rectangle 734"/>
            <p:cNvSpPr>
              <a:spLocks noChangeArrowheads="1"/>
            </p:cNvSpPr>
            <p:nvPr/>
          </p:nvSpPr>
          <p:spPr bwMode="auto">
            <a:xfrm>
              <a:off x="3678" y="1823"/>
              <a:ext cx="12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6" name="Rectangle 735"/>
            <p:cNvSpPr>
              <a:spLocks noChangeArrowheads="1"/>
            </p:cNvSpPr>
            <p:nvPr/>
          </p:nvSpPr>
          <p:spPr bwMode="auto">
            <a:xfrm>
              <a:off x="4106" y="2007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7" name="Rectangle 736"/>
            <p:cNvSpPr>
              <a:spLocks noChangeArrowheads="1"/>
            </p:cNvSpPr>
            <p:nvPr/>
          </p:nvSpPr>
          <p:spPr bwMode="auto">
            <a:xfrm>
              <a:off x="3709" y="2007"/>
              <a:ext cx="39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8" name="Rectangle 737"/>
            <p:cNvSpPr>
              <a:spLocks noChangeArrowheads="1"/>
            </p:cNvSpPr>
            <p:nvPr/>
          </p:nvSpPr>
          <p:spPr bwMode="auto">
            <a:xfrm>
              <a:off x="3931" y="1876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9" name="Rectangle 738"/>
            <p:cNvSpPr>
              <a:spLocks noChangeArrowheads="1"/>
            </p:cNvSpPr>
            <p:nvPr/>
          </p:nvSpPr>
          <p:spPr bwMode="auto">
            <a:xfrm>
              <a:off x="3931" y="1879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0" name="Rectangle 739"/>
            <p:cNvSpPr>
              <a:spLocks noChangeArrowheads="1"/>
            </p:cNvSpPr>
            <p:nvPr/>
          </p:nvSpPr>
          <p:spPr bwMode="auto">
            <a:xfrm>
              <a:off x="3675" y="2007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1" name="Rectangle 740"/>
            <p:cNvSpPr>
              <a:spLocks noChangeArrowheads="1"/>
            </p:cNvSpPr>
            <p:nvPr/>
          </p:nvSpPr>
          <p:spPr bwMode="auto">
            <a:xfrm>
              <a:off x="3678" y="2007"/>
              <a:ext cx="256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2" name="Rectangle 741"/>
            <p:cNvSpPr>
              <a:spLocks noChangeArrowheads="1"/>
            </p:cNvSpPr>
            <p:nvPr/>
          </p:nvSpPr>
          <p:spPr bwMode="auto">
            <a:xfrm>
              <a:off x="3675" y="2275"/>
              <a:ext cx="3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3" name="Rectangle 742"/>
            <p:cNvSpPr>
              <a:spLocks noChangeArrowheads="1"/>
            </p:cNvSpPr>
            <p:nvPr/>
          </p:nvSpPr>
          <p:spPr bwMode="auto">
            <a:xfrm>
              <a:off x="3678" y="2275"/>
              <a:ext cx="128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4" name="Rectangle 743"/>
            <p:cNvSpPr>
              <a:spLocks noChangeArrowheads="1"/>
            </p:cNvSpPr>
            <p:nvPr/>
          </p:nvSpPr>
          <p:spPr bwMode="auto">
            <a:xfrm>
              <a:off x="3949" y="2069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5" name="Rectangle 744"/>
            <p:cNvSpPr>
              <a:spLocks noChangeArrowheads="1"/>
            </p:cNvSpPr>
            <p:nvPr/>
          </p:nvSpPr>
          <p:spPr bwMode="auto">
            <a:xfrm>
              <a:off x="3931" y="2092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6" name="Rectangle 746"/>
            <p:cNvSpPr>
              <a:spLocks noChangeArrowheads="1"/>
            </p:cNvSpPr>
            <p:nvPr/>
          </p:nvSpPr>
          <p:spPr bwMode="auto">
            <a:xfrm>
              <a:off x="3678" y="2092"/>
              <a:ext cx="256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7" name="Rectangle 747"/>
            <p:cNvSpPr>
              <a:spLocks noChangeArrowheads="1"/>
            </p:cNvSpPr>
            <p:nvPr/>
          </p:nvSpPr>
          <p:spPr bwMode="auto">
            <a:xfrm>
              <a:off x="3675" y="2360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8" name="Rectangle 748"/>
            <p:cNvSpPr>
              <a:spLocks noChangeArrowheads="1"/>
            </p:cNvSpPr>
            <p:nvPr/>
          </p:nvSpPr>
          <p:spPr bwMode="auto">
            <a:xfrm>
              <a:off x="3678" y="2360"/>
              <a:ext cx="12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9" name="Rectangle 749"/>
            <p:cNvSpPr>
              <a:spLocks noChangeArrowheads="1"/>
            </p:cNvSpPr>
            <p:nvPr/>
          </p:nvSpPr>
          <p:spPr bwMode="auto">
            <a:xfrm>
              <a:off x="4106" y="2544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0" name="Rectangle 750"/>
            <p:cNvSpPr>
              <a:spLocks noChangeArrowheads="1"/>
            </p:cNvSpPr>
            <p:nvPr/>
          </p:nvSpPr>
          <p:spPr bwMode="auto">
            <a:xfrm>
              <a:off x="3709" y="2544"/>
              <a:ext cx="39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1" name="Rectangle 751"/>
            <p:cNvSpPr>
              <a:spLocks noChangeArrowheads="1"/>
            </p:cNvSpPr>
            <p:nvPr/>
          </p:nvSpPr>
          <p:spPr bwMode="auto">
            <a:xfrm>
              <a:off x="3931" y="2416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2" name="Rectangle 752"/>
            <p:cNvSpPr>
              <a:spLocks noChangeArrowheads="1"/>
            </p:cNvSpPr>
            <p:nvPr/>
          </p:nvSpPr>
          <p:spPr bwMode="auto">
            <a:xfrm>
              <a:off x="3675" y="2544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3" name="Rectangle 753"/>
            <p:cNvSpPr>
              <a:spLocks noChangeArrowheads="1"/>
            </p:cNvSpPr>
            <p:nvPr/>
          </p:nvSpPr>
          <p:spPr bwMode="auto">
            <a:xfrm>
              <a:off x="3678" y="2544"/>
              <a:ext cx="256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4" name="Freeform 754"/>
            <p:cNvSpPr>
              <a:spLocks/>
            </p:cNvSpPr>
            <p:nvPr/>
          </p:nvSpPr>
          <p:spPr bwMode="auto">
            <a:xfrm>
              <a:off x="3884" y="3019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7 w 30"/>
                <a:gd name="T3" fmla="*/ 7 h 30"/>
                <a:gd name="T4" fmla="*/ 8 w 30"/>
                <a:gd name="T5" fmla="*/ 5 h 30"/>
                <a:gd name="T6" fmla="*/ 7 w 30"/>
                <a:gd name="T7" fmla="*/ 2 h 30"/>
                <a:gd name="T8" fmla="*/ 4 w 30"/>
                <a:gd name="T9" fmla="*/ 0 h 30"/>
                <a:gd name="T10" fmla="*/ 2 w 30"/>
                <a:gd name="T11" fmla="*/ 2 h 30"/>
                <a:gd name="T12" fmla="*/ 0 w 30"/>
                <a:gd name="T13" fmla="*/ 5 h 30"/>
                <a:gd name="T14" fmla="*/ 2 w 30"/>
                <a:gd name="T15" fmla="*/ 7 h 30"/>
                <a:gd name="T16" fmla="*/ 4 w 30"/>
                <a:gd name="T17" fmla="*/ 8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13" y="30"/>
                  </a:moveTo>
                  <a:lnTo>
                    <a:pt x="25" y="25"/>
                  </a:lnTo>
                  <a:lnTo>
                    <a:pt x="30" y="19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5" name="Freeform 755"/>
            <p:cNvSpPr>
              <a:spLocks/>
            </p:cNvSpPr>
            <p:nvPr/>
          </p:nvSpPr>
          <p:spPr bwMode="auto">
            <a:xfrm>
              <a:off x="3879" y="3017"/>
              <a:ext cx="23" cy="23"/>
            </a:xfrm>
            <a:custGeom>
              <a:avLst/>
              <a:gdLst>
                <a:gd name="T0" fmla="*/ 5 w 46"/>
                <a:gd name="T1" fmla="*/ 7 h 46"/>
                <a:gd name="T2" fmla="*/ 7 w 46"/>
                <a:gd name="T3" fmla="*/ 6 h 46"/>
                <a:gd name="T4" fmla="*/ 7 w 46"/>
                <a:gd name="T5" fmla="*/ 6 h 46"/>
                <a:gd name="T6" fmla="*/ 7 w 46"/>
                <a:gd name="T7" fmla="*/ 6 h 46"/>
                <a:gd name="T8" fmla="*/ 9 w 46"/>
                <a:gd name="T9" fmla="*/ 5 h 46"/>
                <a:gd name="T10" fmla="*/ 7 w 46"/>
                <a:gd name="T11" fmla="*/ 7 h 46"/>
                <a:gd name="T12" fmla="*/ 7 w 46"/>
                <a:gd name="T13" fmla="*/ 7 h 46"/>
                <a:gd name="T14" fmla="*/ 6 w 46"/>
                <a:gd name="T15" fmla="*/ 5 h 46"/>
                <a:gd name="T16" fmla="*/ 7 w 46"/>
                <a:gd name="T17" fmla="*/ 6 h 46"/>
                <a:gd name="T18" fmla="*/ 7 w 46"/>
                <a:gd name="T19" fmla="*/ 6 h 46"/>
                <a:gd name="T20" fmla="*/ 5 w 46"/>
                <a:gd name="T21" fmla="*/ 5 h 46"/>
                <a:gd name="T22" fmla="*/ 7 w 46"/>
                <a:gd name="T23" fmla="*/ 3 h 46"/>
                <a:gd name="T24" fmla="*/ 7 w 46"/>
                <a:gd name="T25" fmla="*/ 3 h 46"/>
                <a:gd name="T26" fmla="*/ 6 w 46"/>
                <a:gd name="T27" fmla="*/ 5 h 46"/>
                <a:gd name="T28" fmla="*/ 6 w 46"/>
                <a:gd name="T29" fmla="*/ 5 h 46"/>
                <a:gd name="T30" fmla="*/ 6 w 46"/>
                <a:gd name="T31" fmla="*/ 5 h 46"/>
                <a:gd name="T32" fmla="*/ 5 w 46"/>
                <a:gd name="T33" fmla="*/ 7 h 46"/>
                <a:gd name="T34" fmla="*/ 5 w 46"/>
                <a:gd name="T35" fmla="*/ 5 h 46"/>
                <a:gd name="T36" fmla="*/ 5 w 46"/>
                <a:gd name="T37" fmla="*/ 5 h 46"/>
                <a:gd name="T38" fmla="*/ 6 w 46"/>
                <a:gd name="T39" fmla="*/ 6 h 46"/>
                <a:gd name="T40" fmla="*/ 6 w 46"/>
                <a:gd name="T41" fmla="*/ 6 h 46"/>
                <a:gd name="T42" fmla="*/ 6 w 46"/>
                <a:gd name="T43" fmla="*/ 6 h 46"/>
                <a:gd name="T44" fmla="*/ 7 w 46"/>
                <a:gd name="T45" fmla="*/ 7 h 46"/>
                <a:gd name="T46" fmla="*/ 7 w 46"/>
                <a:gd name="T47" fmla="*/ 7 h 46"/>
                <a:gd name="T48" fmla="*/ 5 w 46"/>
                <a:gd name="T49" fmla="*/ 10 h 46"/>
                <a:gd name="T50" fmla="*/ 5 w 46"/>
                <a:gd name="T51" fmla="*/ 10 h 46"/>
                <a:gd name="T52" fmla="*/ 3 w 46"/>
                <a:gd name="T53" fmla="*/ 9 h 46"/>
                <a:gd name="T54" fmla="*/ 3 w 46"/>
                <a:gd name="T55" fmla="*/ 9 h 46"/>
                <a:gd name="T56" fmla="*/ 3 w 46"/>
                <a:gd name="T57" fmla="*/ 9 h 46"/>
                <a:gd name="T58" fmla="*/ 1 w 46"/>
                <a:gd name="T59" fmla="*/ 7 h 46"/>
                <a:gd name="T60" fmla="*/ 1 w 46"/>
                <a:gd name="T61" fmla="*/ 7 h 46"/>
                <a:gd name="T62" fmla="*/ 0 w 46"/>
                <a:gd name="T63" fmla="*/ 6 h 46"/>
                <a:gd name="T64" fmla="*/ 1 w 46"/>
                <a:gd name="T65" fmla="*/ 3 h 46"/>
                <a:gd name="T66" fmla="*/ 1 w 46"/>
                <a:gd name="T67" fmla="*/ 3 h 46"/>
                <a:gd name="T68" fmla="*/ 3 w 46"/>
                <a:gd name="T69" fmla="*/ 1 h 46"/>
                <a:gd name="T70" fmla="*/ 5 w 46"/>
                <a:gd name="T71" fmla="*/ 0 h 46"/>
                <a:gd name="T72" fmla="*/ 5 w 46"/>
                <a:gd name="T73" fmla="*/ 0 h 46"/>
                <a:gd name="T74" fmla="*/ 6 w 46"/>
                <a:gd name="T75" fmla="*/ 0 h 46"/>
                <a:gd name="T76" fmla="*/ 9 w 46"/>
                <a:gd name="T77" fmla="*/ 1 h 46"/>
                <a:gd name="T78" fmla="*/ 9 w 46"/>
                <a:gd name="T79" fmla="*/ 1 h 46"/>
                <a:gd name="T80" fmla="*/ 10 w 46"/>
                <a:gd name="T81" fmla="*/ 3 h 46"/>
                <a:gd name="T82" fmla="*/ 12 w 46"/>
                <a:gd name="T83" fmla="*/ 6 h 46"/>
                <a:gd name="T84" fmla="*/ 12 w 46"/>
                <a:gd name="T85" fmla="*/ 6 h 46"/>
                <a:gd name="T86" fmla="*/ 12 w 46"/>
                <a:gd name="T87" fmla="*/ 7 h 46"/>
                <a:gd name="T88" fmla="*/ 10 w 46"/>
                <a:gd name="T89" fmla="*/ 9 h 46"/>
                <a:gd name="T90" fmla="*/ 10 w 46"/>
                <a:gd name="T91" fmla="*/ 9 h 46"/>
                <a:gd name="T92" fmla="*/ 9 w 46"/>
                <a:gd name="T93" fmla="*/ 10 h 46"/>
                <a:gd name="T94" fmla="*/ 6 w 46"/>
                <a:gd name="T95" fmla="*/ 12 h 46"/>
                <a:gd name="T96" fmla="*/ 5 w 46"/>
                <a:gd name="T97" fmla="*/ 7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46"/>
                <a:gd name="T149" fmla="*/ 46 w 46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46">
                  <a:moveTo>
                    <a:pt x="17" y="29"/>
                  </a:moveTo>
                  <a:lnTo>
                    <a:pt x="29" y="23"/>
                  </a:lnTo>
                  <a:lnTo>
                    <a:pt x="35" y="17"/>
                  </a:lnTo>
                  <a:lnTo>
                    <a:pt x="29" y="29"/>
                  </a:lnTo>
                  <a:lnTo>
                    <a:pt x="23" y="17"/>
                  </a:lnTo>
                  <a:lnTo>
                    <a:pt x="29" y="23"/>
                  </a:lnTo>
                  <a:lnTo>
                    <a:pt x="17" y="17"/>
                  </a:lnTo>
                  <a:lnTo>
                    <a:pt x="29" y="10"/>
                  </a:lnTo>
                  <a:lnTo>
                    <a:pt x="23" y="17"/>
                  </a:lnTo>
                  <a:lnTo>
                    <a:pt x="17" y="29"/>
                  </a:lnTo>
                  <a:lnTo>
                    <a:pt x="17" y="17"/>
                  </a:lnTo>
                  <a:lnTo>
                    <a:pt x="23" y="23"/>
                  </a:lnTo>
                  <a:lnTo>
                    <a:pt x="29" y="29"/>
                  </a:lnTo>
                  <a:lnTo>
                    <a:pt x="17" y="40"/>
                  </a:lnTo>
                  <a:lnTo>
                    <a:pt x="10" y="34"/>
                  </a:lnTo>
                  <a:lnTo>
                    <a:pt x="6" y="29"/>
                  </a:lnTo>
                  <a:lnTo>
                    <a:pt x="0" y="23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5" y="4"/>
                  </a:lnTo>
                  <a:lnTo>
                    <a:pt x="40" y="10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0" y="34"/>
                  </a:lnTo>
                  <a:lnTo>
                    <a:pt x="35" y="40"/>
                  </a:lnTo>
                  <a:lnTo>
                    <a:pt x="23" y="46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6" name="Freeform 756"/>
            <p:cNvSpPr>
              <a:spLocks/>
            </p:cNvSpPr>
            <p:nvPr/>
          </p:nvSpPr>
          <p:spPr bwMode="auto">
            <a:xfrm>
              <a:off x="3887" y="3031"/>
              <a:ext cx="6" cy="9"/>
            </a:xfrm>
            <a:custGeom>
              <a:avLst/>
              <a:gdLst>
                <a:gd name="T0" fmla="*/ 3 w 12"/>
                <a:gd name="T1" fmla="*/ 0 h 17"/>
                <a:gd name="T2" fmla="*/ 3 w 12"/>
                <a:gd name="T3" fmla="*/ 0 h 17"/>
                <a:gd name="T4" fmla="*/ 0 w 12"/>
                <a:gd name="T5" fmla="*/ 0 h 17"/>
                <a:gd name="T6" fmla="*/ 2 w 12"/>
                <a:gd name="T7" fmla="*/ 5 h 17"/>
                <a:gd name="T8" fmla="*/ 0 w 12"/>
                <a:gd name="T9" fmla="*/ 3 h 17"/>
                <a:gd name="T10" fmla="*/ 0 w 12"/>
                <a:gd name="T11" fmla="*/ 3 h 17"/>
                <a:gd name="T12" fmla="*/ 3 w 12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7"/>
                <a:gd name="T23" fmla="*/ 12 w 1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7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6" y="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7" name="Freeform 757"/>
            <p:cNvSpPr>
              <a:spLocks/>
            </p:cNvSpPr>
            <p:nvPr/>
          </p:nvSpPr>
          <p:spPr bwMode="auto">
            <a:xfrm>
              <a:off x="3884" y="2961"/>
              <a:ext cx="15" cy="14"/>
            </a:xfrm>
            <a:custGeom>
              <a:avLst/>
              <a:gdLst>
                <a:gd name="T0" fmla="*/ 4 w 30"/>
                <a:gd name="T1" fmla="*/ 7 h 29"/>
                <a:gd name="T2" fmla="*/ 7 w 30"/>
                <a:gd name="T3" fmla="*/ 6 h 29"/>
                <a:gd name="T4" fmla="*/ 8 w 30"/>
                <a:gd name="T5" fmla="*/ 4 h 29"/>
                <a:gd name="T6" fmla="*/ 7 w 30"/>
                <a:gd name="T7" fmla="*/ 1 h 29"/>
                <a:gd name="T8" fmla="*/ 4 w 30"/>
                <a:gd name="T9" fmla="*/ 0 h 29"/>
                <a:gd name="T10" fmla="*/ 2 w 30"/>
                <a:gd name="T11" fmla="*/ 1 h 29"/>
                <a:gd name="T12" fmla="*/ 0 w 30"/>
                <a:gd name="T13" fmla="*/ 4 h 29"/>
                <a:gd name="T14" fmla="*/ 2 w 30"/>
                <a:gd name="T15" fmla="*/ 6 h 29"/>
                <a:gd name="T16" fmla="*/ 4 w 30"/>
                <a:gd name="T17" fmla="*/ 7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9"/>
                <a:gd name="T29" fmla="*/ 30 w 30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9">
                  <a:moveTo>
                    <a:pt x="13" y="29"/>
                  </a:moveTo>
                  <a:lnTo>
                    <a:pt x="25" y="24"/>
                  </a:lnTo>
                  <a:lnTo>
                    <a:pt x="30" y="18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8"/>
                  </a:lnTo>
                  <a:lnTo>
                    <a:pt x="7" y="24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8" name="Freeform 758"/>
            <p:cNvSpPr>
              <a:spLocks/>
            </p:cNvSpPr>
            <p:nvPr/>
          </p:nvSpPr>
          <p:spPr bwMode="auto">
            <a:xfrm>
              <a:off x="3879" y="2958"/>
              <a:ext cx="23" cy="24"/>
            </a:xfrm>
            <a:custGeom>
              <a:avLst/>
              <a:gdLst>
                <a:gd name="T0" fmla="*/ 5 w 46"/>
                <a:gd name="T1" fmla="*/ 8 h 46"/>
                <a:gd name="T2" fmla="*/ 7 w 46"/>
                <a:gd name="T3" fmla="*/ 6 h 46"/>
                <a:gd name="T4" fmla="*/ 7 w 46"/>
                <a:gd name="T5" fmla="*/ 6 h 46"/>
                <a:gd name="T6" fmla="*/ 7 w 46"/>
                <a:gd name="T7" fmla="*/ 6 h 46"/>
                <a:gd name="T8" fmla="*/ 9 w 46"/>
                <a:gd name="T9" fmla="*/ 5 h 46"/>
                <a:gd name="T10" fmla="*/ 7 w 46"/>
                <a:gd name="T11" fmla="*/ 8 h 46"/>
                <a:gd name="T12" fmla="*/ 7 w 46"/>
                <a:gd name="T13" fmla="*/ 8 h 46"/>
                <a:gd name="T14" fmla="*/ 6 w 46"/>
                <a:gd name="T15" fmla="*/ 5 h 46"/>
                <a:gd name="T16" fmla="*/ 7 w 46"/>
                <a:gd name="T17" fmla="*/ 6 h 46"/>
                <a:gd name="T18" fmla="*/ 7 w 46"/>
                <a:gd name="T19" fmla="*/ 6 h 46"/>
                <a:gd name="T20" fmla="*/ 5 w 46"/>
                <a:gd name="T21" fmla="*/ 5 h 46"/>
                <a:gd name="T22" fmla="*/ 7 w 46"/>
                <a:gd name="T23" fmla="*/ 3 h 46"/>
                <a:gd name="T24" fmla="*/ 7 w 46"/>
                <a:gd name="T25" fmla="*/ 3 h 46"/>
                <a:gd name="T26" fmla="*/ 6 w 46"/>
                <a:gd name="T27" fmla="*/ 5 h 46"/>
                <a:gd name="T28" fmla="*/ 6 w 46"/>
                <a:gd name="T29" fmla="*/ 5 h 46"/>
                <a:gd name="T30" fmla="*/ 6 w 46"/>
                <a:gd name="T31" fmla="*/ 5 h 46"/>
                <a:gd name="T32" fmla="*/ 5 w 46"/>
                <a:gd name="T33" fmla="*/ 8 h 46"/>
                <a:gd name="T34" fmla="*/ 5 w 46"/>
                <a:gd name="T35" fmla="*/ 5 h 46"/>
                <a:gd name="T36" fmla="*/ 5 w 46"/>
                <a:gd name="T37" fmla="*/ 5 h 46"/>
                <a:gd name="T38" fmla="*/ 6 w 46"/>
                <a:gd name="T39" fmla="*/ 6 h 46"/>
                <a:gd name="T40" fmla="*/ 6 w 46"/>
                <a:gd name="T41" fmla="*/ 6 h 46"/>
                <a:gd name="T42" fmla="*/ 6 w 46"/>
                <a:gd name="T43" fmla="*/ 6 h 46"/>
                <a:gd name="T44" fmla="*/ 7 w 46"/>
                <a:gd name="T45" fmla="*/ 8 h 46"/>
                <a:gd name="T46" fmla="*/ 7 w 46"/>
                <a:gd name="T47" fmla="*/ 8 h 46"/>
                <a:gd name="T48" fmla="*/ 5 w 46"/>
                <a:gd name="T49" fmla="*/ 11 h 46"/>
                <a:gd name="T50" fmla="*/ 5 w 46"/>
                <a:gd name="T51" fmla="*/ 11 h 46"/>
                <a:gd name="T52" fmla="*/ 3 w 46"/>
                <a:gd name="T53" fmla="*/ 9 h 46"/>
                <a:gd name="T54" fmla="*/ 3 w 46"/>
                <a:gd name="T55" fmla="*/ 9 h 46"/>
                <a:gd name="T56" fmla="*/ 3 w 46"/>
                <a:gd name="T57" fmla="*/ 9 h 46"/>
                <a:gd name="T58" fmla="*/ 1 w 46"/>
                <a:gd name="T59" fmla="*/ 8 h 46"/>
                <a:gd name="T60" fmla="*/ 1 w 46"/>
                <a:gd name="T61" fmla="*/ 8 h 46"/>
                <a:gd name="T62" fmla="*/ 0 w 46"/>
                <a:gd name="T63" fmla="*/ 6 h 46"/>
                <a:gd name="T64" fmla="*/ 1 w 46"/>
                <a:gd name="T65" fmla="*/ 3 h 46"/>
                <a:gd name="T66" fmla="*/ 1 w 46"/>
                <a:gd name="T67" fmla="*/ 3 h 46"/>
                <a:gd name="T68" fmla="*/ 3 w 46"/>
                <a:gd name="T69" fmla="*/ 2 h 46"/>
                <a:gd name="T70" fmla="*/ 5 w 46"/>
                <a:gd name="T71" fmla="*/ 0 h 46"/>
                <a:gd name="T72" fmla="*/ 5 w 46"/>
                <a:gd name="T73" fmla="*/ 0 h 46"/>
                <a:gd name="T74" fmla="*/ 6 w 46"/>
                <a:gd name="T75" fmla="*/ 0 h 46"/>
                <a:gd name="T76" fmla="*/ 9 w 46"/>
                <a:gd name="T77" fmla="*/ 2 h 46"/>
                <a:gd name="T78" fmla="*/ 9 w 46"/>
                <a:gd name="T79" fmla="*/ 2 h 46"/>
                <a:gd name="T80" fmla="*/ 10 w 46"/>
                <a:gd name="T81" fmla="*/ 3 h 46"/>
                <a:gd name="T82" fmla="*/ 12 w 46"/>
                <a:gd name="T83" fmla="*/ 6 h 46"/>
                <a:gd name="T84" fmla="*/ 12 w 46"/>
                <a:gd name="T85" fmla="*/ 6 h 46"/>
                <a:gd name="T86" fmla="*/ 12 w 46"/>
                <a:gd name="T87" fmla="*/ 8 h 46"/>
                <a:gd name="T88" fmla="*/ 10 w 46"/>
                <a:gd name="T89" fmla="*/ 9 h 46"/>
                <a:gd name="T90" fmla="*/ 10 w 46"/>
                <a:gd name="T91" fmla="*/ 9 h 46"/>
                <a:gd name="T92" fmla="*/ 9 w 46"/>
                <a:gd name="T93" fmla="*/ 11 h 46"/>
                <a:gd name="T94" fmla="*/ 6 w 46"/>
                <a:gd name="T95" fmla="*/ 13 h 46"/>
                <a:gd name="T96" fmla="*/ 5 w 46"/>
                <a:gd name="T97" fmla="*/ 8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46"/>
                <a:gd name="T149" fmla="*/ 46 w 46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46">
                  <a:moveTo>
                    <a:pt x="17" y="29"/>
                  </a:moveTo>
                  <a:lnTo>
                    <a:pt x="29" y="23"/>
                  </a:lnTo>
                  <a:lnTo>
                    <a:pt x="35" y="17"/>
                  </a:lnTo>
                  <a:lnTo>
                    <a:pt x="29" y="29"/>
                  </a:lnTo>
                  <a:lnTo>
                    <a:pt x="23" y="17"/>
                  </a:lnTo>
                  <a:lnTo>
                    <a:pt x="29" y="23"/>
                  </a:lnTo>
                  <a:lnTo>
                    <a:pt x="17" y="17"/>
                  </a:lnTo>
                  <a:lnTo>
                    <a:pt x="29" y="11"/>
                  </a:lnTo>
                  <a:lnTo>
                    <a:pt x="23" y="17"/>
                  </a:lnTo>
                  <a:lnTo>
                    <a:pt x="17" y="29"/>
                  </a:lnTo>
                  <a:lnTo>
                    <a:pt x="17" y="17"/>
                  </a:lnTo>
                  <a:lnTo>
                    <a:pt x="23" y="23"/>
                  </a:lnTo>
                  <a:lnTo>
                    <a:pt x="29" y="29"/>
                  </a:lnTo>
                  <a:lnTo>
                    <a:pt x="17" y="40"/>
                  </a:lnTo>
                  <a:lnTo>
                    <a:pt x="10" y="34"/>
                  </a:lnTo>
                  <a:lnTo>
                    <a:pt x="6" y="29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10" y="5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5" y="5"/>
                  </a:lnTo>
                  <a:lnTo>
                    <a:pt x="40" y="11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0" y="34"/>
                  </a:lnTo>
                  <a:lnTo>
                    <a:pt x="35" y="40"/>
                  </a:lnTo>
                  <a:lnTo>
                    <a:pt x="23" y="46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9" name="Freeform 759"/>
            <p:cNvSpPr>
              <a:spLocks/>
            </p:cNvSpPr>
            <p:nvPr/>
          </p:nvSpPr>
          <p:spPr bwMode="auto">
            <a:xfrm>
              <a:off x="3887" y="2973"/>
              <a:ext cx="6" cy="9"/>
            </a:xfrm>
            <a:custGeom>
              <a:avLst/>
              <a:gdLst>
                <a:gd name="T0" fmla="*/ 3 w 12"/>
                <a:gd name="T1" fmla="*/ 0 h 17"/>
                <a:gd name="T2" fmla="*/ 3 w 12"/>
                <a:gd name="T3" fmla="*/ 0 h 17"/>
                <a:gd name="T4" fmla="*/ 0 w 12"/>
                <a:gd name="T5" fmla="*/ 0 h 17"/>
                <a:gd name="T6" fmla="*/ 2 w 12"/>
                <a:gd name="T7" fmla="*/ 5 h 17"/>
                <a:gd name="T8" fmla="*/ 0 w 12"/>
                <a:gd name="T9" fmla="*/ 3 h 17"/>
                <a:gd name="T10" fmla="*/ 0 w 12"/>
                <a:gd name="T11" fmla="*/ 3 h 17"/>
                <a:gd name="T12" fmla="*/ 3 w 12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7"/>
                <a:gd name="T23" fmla="*/ 12 w 1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7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6" y="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0" name="Freeform 760"/>
            <p:cNvSpPr>
              <a:spLocks/>
            </p:cNvSpPr>
            <p:nvPr/>
          </p:nvSpPr>
          <p:spPr bwMode="auto">
            <a:xfrm>
              <a:off x="3884" y="2903"/>
              <a:ext cx="15" cy="14"/>
            </a:xfrm>
            <a:custGeom>
              <a:avLst/>
              <a:gdLst>
                <a:gd name="T0" fmla="*/ 4 w 30"/>
                <a:gd name="T1" fmla="*/ 7 h 29"/>
                <a:gd name="T2" fmla="*/ 7 w 30"/>
                <a:gd name="T3" fmla="*/ 6 h 29"/>
                <a:gd name="T4" fmla="*/ 8 w 30"/>
                <a:gd name="T5" fmla="*/ 4 h 29"/>
                <a:gd name="T6" fmla="*/ 7 w 30"/>
                <a:gd name="T7" fmla="*/ 1 h 29"/>
                <a:gd name="T8" fmla="*/ 4 w 30"/>
                <a:gd name="T9" fmla="*/ 0 h 29"/>
                <a:gd name="T10" fmla="*/ 2 w 30"/>
                <a:gd name="T11" fmla="*/ 1 h 29"/>
                <a:gd name="T12" fmla="*/ 0 w 30"/>
                <a:gd name="T13" fmla="*/ 4 h 29"/>
                <a:gd name="T14" fmla="*/ 2 w 30"/>
                <a:gd name="T15" fmla="*/ 6 h 29"/>
                <a:gd name="T16" fmla="*/ 4 w 30"/>
                <a:gd name="T17" fmla="*/ 7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9"/>
                <a:gd name="T29" fmla="*/ 30 w 30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9">
                  <a:moveTo>
                    <a:pt x="13" y="29"/>
                  </a:moveTo>
                  <a:lnTo>
                    <a:pt x="25" y="24"/>
                  </a:lnTo>
                  <a:lnTo>
                    <a:pt x="30" y="18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8"/>
                  </a:lnTo>
                  <a:lnTo>
                    <a:pt x="7" y="24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1" name="Freeform 761"/>
            <p:cNvSpPr>
              <a:spLocks/>
            </p:cNvSpPr>
            <p:nvPr/>
          </p:nvSpPr>
          <p:spPr bwMode="auto">
            <a:xfrm>
              <a:off x="3879" y="2900"/>
              <a:ext cx="23" cy="23"/>
            </a:xfrm>
            <a:custGeom>
              <a:avLst/>
              <a:gdLst>
                <a:gd name="T0" fmla="*/ 5 w 46"/>
                <a:gd name="T1" fmla="*/ 7 h 46"/>
                <a:gd name="T2" fmla="*/ 7 w 46"/>
                <a:gd name="T3" fmla="*/ 6 h 46"/>
                <a:gd name="T4" fmla="*/ 7 w 46"/>
                <a:gd name="T5" fmla="*/ 6 h 46"/>
                <a:gd name="T6" fmla="*/ 7 w 46"/>
                <a:gd name="T7" fmla="*/ 6 h 46"/>
                <a:gd name="T8" fmla="*/ 9 w 46"/>
                <a:gd name="T9" fmla="*/ 5 h 46"/>
                <a:gd name="T10" fmla="*/ 7 w 46"/>
                <a:gd name="T11" fmla="*/ 7 h 46"/>
                <a:gd name="T12" fmla="*/ 7 w 46"/>
                <a:gd name="T13" fmla="*/ 7 h 46"/>
                <a:gd name="T14" fmla="*/ 6 w 46"/>
                <a:gd name="T15" fmla="*/ 5 h 46"/>
                <a:gd name="T16" fmla="*/ 7 w 46"/>
                <a:gd name="T17" fmla="*/ 6 h 46"/>
                <a:gd name="T18" fmla="*/ 7 w 46"/>
                <a:gd name="T19" fmla="*/ 6 h 46"/>
                <a:gd name="T20" fmla="*/ 5 w 46"/>
                <a:gd name="T21" fmla="*/ 5 h 46"/>
                <a:gd name="T22" fmla="*/ 7 w 46"/>
                <a:gd name="T23" fmla="*/ 3 h 46"/>
                <a:gd name="T24" fmla="*/ 7 w 46"/>
                <a:gd name="T25" fmla="*/ 3 h 46"/>
                <a:gd name="T26" fmla="*/ 6 w 46"/>
                <a:gd name="T27" fmla="*/ 5 h 46"/>
                <a:gd name="T28" fmla="*/ 6 w 46"/>
                <a:gd name="T29" fmla="*/ 5 h 46"/>
                <a:gd name="T30" fmla="*/ 6 w 46"/>
                <a:gd name="T31" fmla="*/ 5 h 46"/>
                <a:gd name="T32" fmla="*/ 5 w 46"/>
                <a:gd name="T33" fmla="*/ 7 h 46"/>
                <a:gd name="T34" fmla="*/ 5 w 46"/>
                <a:gd name="T35" fmla="*/ 5 h 46"/>
                <a:gd name="T36" fmla="*/ 5 w 46"/>
                <a:gd name="T37" fmla="*/ 5 h 46"/>
                <a:gd name="T38" fmla="*/ 6 w 46"/>
                <a:gd name="T39" fmla="*/ 6 h 46"/>
                <a:gd name="T40" fmla="*/ 6 w 46"/>
                <a:gd name="T41" fmla="*/ 6 h 46"/>
                <a:gd name="T42" fmla="*/ 6 w 46"/>
                <a:gd name="T43" fmla="*/ 6 h 46"/>
                <a:gd name="T44" fmla="*/ 7 w 46"/>
                <a:gd name="T45" fmla="*/ 7 h 46"/>
                <a:gd name="T46" fmla="*/ 7 w 46"/>
                <a:gd name="T47" fmla="*/ 7 h 46"/>
                <a:gd name="T48" fmla="*/ 5 w 46"/>
                <a:gd name="T49" fmla="*/ 10 h 46"/>
                <a:gd name="T50" fmla="*/ 5 w 46"/>
                <a:gd name="T51" fmla="*/ 10 h 46"/>
                <a:gd name="T52" fmla="*/ 3 w 46"/>
                <a:gd name="T53" fmla="*/ 9 h 46"/>
                <a:gd name="T54" fmla="*/ 3 w 46"/>
                <a:gd name="T55" fmla="*/ 9 h 46"/>
                <a:gd name="T56" fmla="*/ 3 w 46"/>
                <a:gd name="T57" fmla="*/ 9 h 46"/>
                <a:gd name="T58" fmla="*/ 1 w 46"/>
                <a:gd name="T59" fmla="*/ 7 h 46"/>
                <a:gd name="T60" fmla="*/ 1 w 46"/>
                <a:gd name="T61" fmla="*/ 7 h 46"/>
                <a:gd name="T62" fmla="*/ 0 w 46"/>
                <a:gd name="T63" fmla="*/ 6 h 46"/>
                <a:gd name="T64" fmla="*/ 1 w 46"/>
                <a:gd name="T65" fmla="*/ 3 h 46"/>
                <a:gd name="T66" fmla="*/ 1 w 46"/>
                <a:gd name="T67" fmla="*/ 3 h 46"/>
                <a:gd name="T68" fmla="*/ 3 w 46"/>
                <a:gd name="T69" fmla="*/ 1 h 46"/>
                <a:gd name="T70" fmla="*/ 5 w 46"/>
                <a:gd name="T71" fmla="*/ 0 h 46"/>
                <a:gd name="T72" fmla="*/ 5 w 46"/>
                <a:gd name="T73" fmla="*/ 0 h 46"/>
                <a:gd name="T74" fmla="*/ 6 w 46"/>
                <a:gd name="T75" fmla="*/ 0 h 46"/>
                <a:gd name="T76" fmla="*/ 9 w 46"/>
                <a:gd name="T77" fmla="*/ 1 h 46"/>
                <a:gd name="T78" fmla="*/ 9 w 46"/>
                <a:gd name="T79" fmla="*/ 1 h 46"/>
                <a:gd name="T80" fmla="*/ 10 w 46"/>
                <a:gd name="T81" fmla="*/ 3 h 46"/>
                <a:gd name="T82" fmla="*/ 12 w 46"/>
                <a:gd name="T83" fmla="*/ 6 h 46"/>
                <a:gd name="T84" fmla="*/ 12 w 46"/>
                <a:gd name="T85" fmla="*/ 6 h 46"/>
                <a:gd name="T86" fmla="*/ 12 w 46"/>
                <a:gd name="T87" fmla="*/ 7 h 46"/>
                <a:gd name="T88" fmla="*/ 10 w 46"/>
                <a:gd name="T89" fmla="*/ 9 h 46"/>
                <a:gd name="T90" fmla="*/ 10 w 46"/>
                <a:gd name="T91" fmla="*/ 9 h 46"/>
                <a:gd name="T92" fmla="*/ 9 w 46"/>
                <a:gd name="T93" fmla="*/ 10 h 46"/>
                <a:gd name="T94" fmla="*/ 6 w 46"/>
                <a:gd name="T95" fmla="*/ 12 h 46"/>
                <a:gd name="T96" fmla="*/ 5 w 46"/>
                <a:gd name="T97" fmla="*/ 7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46"/>
                <a:gd name="T149" fmla="*/ 46 w 46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46">
                  <a:moveTo>
                    <a:pt x="17" y="29"/>
                  </a:moveTo>
                  <a:lnTo>
                    <a:pt x="29" y="23"/>
                  </a:lnTo>
                  <a:lnTo>
                    <a:pt x="35" y="17"/>
                  </a:lnTo>
                  <a:lnTo>
                    <a:pt x="29" y="29"/>
                  </a:lnTo>
                  <a:lnTo>
                    <a:pt x="23" y="17"/>
                  </a:lnTo>
                  <a:lnTo>
                    <a:pt x="29" y="23"/>
                  </a:lnTo>
                  <a:lnTo>
                    <a:pt x="17" y="17"/>
                  </a:lnTo>
                  <a:lnTo>
                    <a:pt x="29" y="11"/>
                  </a:lnTo>
                  <a:lnTo>
                    <a:pt x="23" y="17"/>
                  </a:lnTo>
                  <a:lnTo>
                    <a:pt x="17" y="29"/>
                  </a:lnTo>
                  <a:lnTo>
                    <a:pt x="17" y="17"/>
                  </a:lnTo>
                  <a:lnTo>
                    <a:pt x="23" y="23"/>
                  </a:lnTo>
                  <a:lnTo>
                    <a:pt x="29" y="29"/>
                  </a:lnTo>
                  <a:lnTo>
                    <a:pt x="17" y="40"/>
                  </a:lnTo>
                  <a:lnTo>
                    <a:pt x="10" y="34"/>
                  </a:lnTo>
                  <a:lnTo>
                    <a:pt x="6" y="29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10" y="5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5" y="5"/>
                  </a:lnTo>
                  <a:lnTo>
                    <a:pt x="40" y="11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0" y="34"/>
                  </a:lnTo>
                  <a:lnTo>
                    <a:pt x="35" y="40"/>
                  </a:lnTo>
                  <a:lnTo>
                    <a:pt x="23" y="46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2" name="Freeform 762"/>
            <p:cNvSpPr>
              <a:spLocks/>
            </p:cNvSpPr>
            <p:nvPr/>
          </p:nvSpPr>
          <p:spPr bwMode="auto">
            <a:xfrm>
              <a:off x="3887" y="2915"/>
              <a:ext cx="6" cy="8"/>
            </a:xfrm>
            <a:custGeom>
              <a:avLst/>
              <a:gdLst>
                <a:gd name="T0" fmla="*/ 3 w 12"/>
                <a:gd name="T1" fmla="*/ 0 h 17"/>
                <a:gd name="T2" fmla="*/ 3 w 12"/>
                <a:gd name="T3" fmla="*/ 0 h 17"/>
                <a:gd name="T4" fmla="*/ 0 w 12"/>
                <a:gd name="T5" fmla="*/ 0 h 17"/>
                <a:gd name="T6" fmla="*/ 2 w 12"/>
                <a:gd name="T7" fmla="*/ 4 h 17"/>
                <a:gd name="T8" fmla="*/ 0 w 12"/>
                <a:gd name="T9" fmla="*/ 2 h 17"/>
                <a:gd name="T10" fmla="*/ 0 w 12"/>
                <a:gd name="T11" fmla="*/ 2 h 17"/>
                <a:gd name="T12" fmla="*/ 3 w 12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7"/>
                <a:gd name="T23" fmla="*/ 12 w 1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7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6" y="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3" name="Rectangle 764"/>
            <p:cNvSpPr>
              <a:spLocks noChangeArrowheads="1"/>
            </p:cNvSpPr>
            <p:nvPr/>
          </p:nvSpPr>
          <p:spPr bwMode="auto">
            <a:xfrm>
              <a:off x="3847" y="2655"/>
              <a:ext cx="8" cy="1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4" name="Rectangle 765"/>
            <p:cNvSpPr>
              <a:spLocks noChangeArrowheads="1"/>
            </p:cNvSpPr>
            <p:nvPr/>
          </p:nvSpPr>
          <p:spPr bwMode="auto">
            <a:xfrm>
              <a:off x="3675" y="3296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5" name="Rectangle 766"/>
            <p:cNvSpPr>
              <a:spLocks noChangeArrowheads="1"/>
            </p:cNvSpPr>
            <p:nvPr/>
          </p:nvSpPr>
          <p:spPr bwMode="auto">
            <a:xfrm>
              <a:off x="3678" y="3296"/>
              <a:ext cx="12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6" name="Rectangle 767"/>
            <p:cNvSpPr>
              <a:spLocks noChangeArrowheads="1"/>
            </p:cNvSpPr>
            <p:nvPr/>
          </p:nvSpPr>
          <p:spPr bwMode="auto">
            <a:xfrm>
              <a:off x="3675" y="3384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7" name="Rectangle 768"/>
            <p:cNvSpPr>
              <a:spLocks noChangeArrowheads="1"/>
            </p:cNvSpPr>
            <p:nvPr/>
          </p:nvSpPr>
          <p:spPr bwMode="auto">
            <a:xfrm>
              <a:off x="3678" y="3384"/>
              <a:ext cx="12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8" name="Rectangle 769"/>
            <p:cNvSpPr>
              <a:spLocks noChangeArrowheads="1"/>
            </p:cNvSpPr>
            <p:nvPr/>
          </p:nvSpPr>
          <p:spPr bwMode="auto">
            <a:xfrm>
              <a:off x="4106" y="3565"/>
              <a:ext cx="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9" name="Rectangle 770"/>
            <p:cNvSpPr>
              <a:spLocks noChangeArrowheads="1"/>
            </p:cNvSpPr>
            <p:nvPr/>
          </p:nvSpPr>
          <p:spPr bwMode="auto">
            <a:xfrm>
              <a:off x="3709" y="3565"/>
              <a:ext cx="397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0" name="Rectangle 772"/>
            <p:cNvSpPr>
              <a:spLocks noChangeArrowheads="1"/>
            </p:cNvSpPr>
            <p:nvPr/>
          </p:nvSpPr>
          <p:spPr bwMode="auto">
            <a:xfrm>
              <a:off x="3931" y="3440"/>
              <a:ext cx="9" cy="13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1" name="Rectangle 774"/>
            <p:cNvSpPr>
              <a:spLocks noChangeArrowheads="1"/>
            </p:cNvSpPr>
            <p:nvPr/>
          </p:nvSpPr>
          <p:spPr bwMode="auto">
            <a:xfrm>
              <a:off x="3678" y="3565"/>
              <a:ext cx="256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2" name="Rectangle 776"/>
            <p:cNvSpPr>
              <a:spLocks noChangeArrowheads="1"/>
            </p:cNvSpPr>
            <p:nvPr/>
          </p:nvSpPr>
          <p:spPr bwMode="auto">
            <a:xfrm>
              <a:off x="3847" y="3119"/>
              <a:ext cx="8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3" name="Rectangle 777"/>
            <p:cNvSpPr>
              <a:spLocks noChangeArrowheads="1"/>
            </p:cNvSpPr>
            <p:nvPr/>
          </p:nvSpPr>
          <p:spPr bwMode="auto">
            <a:xfrm>
              <a:off x="4209" y="1735"/>
              <a:ext cx="9" cy="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4" name="Rectangle 778"/>
            <p:cNvSpPr>
              <a:spLocks noChangeArrowheads="1"/>
            </p:cNvSpPr>
            <p:nvPr/>
          </p:nvSpPr>
          <p:spPr bwMode="auto">
            <a:xfrm>
              <a:off x="4191" y="1555"/>
              <a:ext cx="9" cy="16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5" name="Rectangle 779"/>
            <p:cNvSpPr>
              <a:spLocks noChangeArrowheads="1"/>
            </p:cNvSpPr>
            <p:nvPr/>
          </p:nvSpPr>
          <p:spPr bwMode="auto">
            <a:xfrm>
              <a:off x="3931" y="1555"/>
              <a:ext cx="26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6" name="Rectangle 781"/>
            <p:cNvSpPr>
              <a:spLocks noChangeArrowheads="1"/>
            </p:cNvSpPr>
            <p:nvPr/>
          </p:nvSpPr>
          <p:spPr bwMode="auto">
            <a:xfrm>
              <a:off x="3931" y="1558"/>
              <a:ext cx="9" cy="13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7" name="Rectangle 783"/>
            <p:cNvSpPr>
              <a:spLocks noChangeArrowheads="1"/>
            </p:cNvSpPr>
            <p:nvPr/>
          </p:nvSpPr>
          <p:spPr bwMode="auto">
            <a:xfrm>
              <a:off x="3978" y="1739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8" name="Rectangle 784"/>
            <p:cNvSpPr>
              <a:spLocks noChangeArrowheads="1"/>
            </p:cNvSpPr>
            <p:nvPr/>
          </p:nvSpPr>
          <p:spPr bwMode="auto">
            <a:xfrm>
              <a:off x="4103" y="1555"/>
              <a:ext cx="9" cy="18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9" name="Rectangle 786"/>
            <p:cNvSpPr>
              <a:spLocks noChangeArrowheads="1"/>
            </p:cNvSpPr>
            <p:nvPr/>
          </p:nvSpPr>
          <p:spPr bwMode="auto">
            <a:xfrm>
              <a:off x="3978" y="1555"/>
              <a:ext cx="12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0" name="Rectangle 788"/>
            <p:cNvSpPr>
              <a:spLocks noChangeArrowheads="1"/>
            </p:cNvSpPr>
            <p:nvPr/>
          </p:nvSpPr>
          <p:spPr bwMode="auto">
            <a:xfrm>
              <a:off x="3978" y="1823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1" name="Rectangle 789"/>
            <p:cNvSpPr>
              <a:spLocks noChangeArrowheads="1"/>
            </p:cNvSpPr>
            <p:nvPr/>
          </p:nvSpPr>
          <p:spPr bwMode="auto">
            <a:xfrm>
              <a:off x="4103" y="1826"/>
              <a:ext cx="9" cy="19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2" name="Rectangle 791"/>
            <p:cNvSpPr>
              <a:spLocks noChangeArrowheads="1"/>
            </p:cNvSpPr>
            <p:nvPr/>
          </p:nvSpPr>
          <p:spPr bwMode="auto">
            <a:xfrm>
              <a:off x="3978" y="2007"/>
              <a:ext cx="12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3" name="Rectangle 793"/>
            <p:cNvSpPr>
              <a:spLocks noChangeArrowheads="1"/>
            </p:cNvSpPr>
            <p:nvPr/>
          </p:nvSpPr>
          <p:spPr bwMode="auto">
            <a:xfrm>
              <a:off x="4191" y="1850"/>
              <a:ext cx="9" cy="16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4" name="Rectangle 794"/>
            <p:cNvSpPr>
              <a:spLocks noChangeArrowheads="1"/>
            </p:cNvSpPr>
            <p:nvPr/>
          </p:nvSpPr>
          <p:spPr bwMode="auto">
            <a:xfrm>
              <a:off x="3931" y="2007"/>
              <a:ext cx="26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5" name="Rectangle 795"/>
            <p:cNvSpPr>
              <a:spLocks noChangeArrowheads="1"/>
            </p:cNvSpPr>
            <p:nvPr/>
          </p:nvSpPr>
          <p:spPr bwMode="auto">
            <a:xfrm>
              <a:off x="3931" y="1876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6" name="Rectangle 796"/>
            <p:cNvSpPr>
              <a:spLocks noChangeArrowheads="1"/>
            </p:cNvSpPr>
            <p:nvPr/>
          </p:nvSpPr>
          <p:spPr bwMode="auto">
            <a:xfrm>
              <a:off x="3931" y="1879"/>
              <a:ext cx="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7" name="Rectangle 797"/>
            <p:cNvSpPr>
              <a:spLocks noChangeArrowheads="1"/>
            </p:cNvSpPr>
            <p:nvPr/>
          </p:nvSpPr>
          <p:spPr bwMode="auto">
            <a:xfrm>
              <a:off x="4191" y="2092"/>
              <a:ext cx="9" cy="16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8" name="Rectangle 798"/>
            <p:cNvSpPr>
              <a:spLocks noChangeArrowheads="1"/>
            </p:cNvSpPr>
            <p:nvPr/>
          </p:nvSpPr>
          <p:spPr bwMode="auto">
            <a:xfrm>
              <a:off x="3931" y="2092"/>
              <a:ext cx="26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9" name="Rectangle 799"/>
            <p:cNvSpPr>
              <a:spLocks noChangeArrowheads="1"/>
            </p:cNvSpPr>
            <p:nvPr/>
          </p:nvSpPr>
          <p:spPr bwMode="auto">
            <a:xfrm>
              <a:off x="3949" y="2069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0" name="Rectangle 800"/>
            <p:cNvSpPr>
              <a:spLocks noChangeArrowheads="1"/>
            </p:cNvSpPr>
            <p:nvPr/>
          </p:nvSpPr>
          <p:spPr bwMode="auto">
            <a:xfrm>
              <a:off x="3931" y="2095"/>
              <a:ext cx="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1" name="Rectangle 802"/>
            <p:cNvSpPr>
              <a:spLocks noChangeArrowheads="1"/>
            </p:cNvSpPr>
            <p:nvPr/>
          </p:nvSpPr>
          <p:spPr bwMode="auto">
            <a:xfrm>
              <a:off x="3978" y="2275"/>
              <a:ext cx="134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2" name="Rectangle 803"/>
            <p:cNvSpPr>
              <a:spLocks noChangeArrowheads="1"/>
            </p:cNvSpPr>
            <p:nvPr/>
          </p:nvSpPr>
          <p:spPr bwMode="auto">
            <a:xfrm>
              <a:off x="4103" y="2092"/>
              <a:ext cx="9" cy="18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3" name="Rectangle 805"/>
            <p:cNvSpPr>
              <a:spLocks noChangeArrowheads="1"/>
            </p:cNvSpPr>
            <p:nvPr/>
          </p:nvSpPr>
          <p:spPr bwMode="auto">
            <a:xfrm>
              <a:off x="3978" y="2092"/>
              <a:ext cx="128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4" name="Rectangle 807"/>
            <p:cNvSpPr>
              <a:spLocks noChangeArrowheads="1"/>
            </p:cNvSpPr>
            <p:nvPr/>
          </p:nvSpPr>
          <p:spPr bwMode="auto">
            <a:xfrm>
              <a:off x="3978" y="2360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5" name="Rectangle 808"/>
            <p:cNvSpPr>
              <a:spLocks noChangeArrowheads="1"/>
            </p:cNvSpPr>
            <p:nvPr/>
          </p:nvSpPr>
          <p:spPr bwMode="auto">
            <a:xfrm>
              <a:off x="4103" y="2363"/>
              <a:ext cx="9" cy="19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6" name="Rectangle 810"/>
            <p:cNvSpPr>
              <a:spLocks noChangeArrowheads="1"/>
            </p:cNvSpPr>
            <p:nvPr/>
          </p:nvSpPr>
          <p:spPr bwMode="auto">
            <a:xfrm>
              <a:off x="3978" y="2544"/>
              <a:ext cx="12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7" name="Rectangle 811"/>
            <p:cNvSpPr>
              <a:spLocks noChangeArrowheads="1"/>
            </p:cNvSpPr>
            <p:nvPr/>
          </p:nvSpPr>
          <p:spPr bwMode="auto">
            <a:xfrm>
              <a:off x="4191" y="2387"/>
              <a:ext cx="9" cy="16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8" name="Rectangle 812"/>
            <p:cNvSpPr>
              <a:spLocks noChangeArrowheads="1"/>
            </p:cNvSpPr>
            <p:nvPr/>
          </p:nvSpPr>
          <p:spPr bwMode="auto">
            <a:xfrm>
              <a:off x="3931" y="2544"/>
              <a:ext cx="26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9" name="Rectangle 813"/>
            <p:cNvSpPr>
              <a:spLocks noChangeArrowheads="1"/>
            </p:cNvSpPr>
            <p:nvPr/>
          </p:nvSpPr>
          <p:spPr bwMode="auto">
            <a:xfrm>
              <a:off x="3931" y="2416"/>
              <a:ext cx="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0" name="Rectangle 816"/>
            <p:cNvSpPr>
              <a:spLocks noChangeArrowheads="1"/>
            </p:cNvSpPr>
            <p:nvPr/>
          </p:nvSpPr>
          <p:spPr bwMode="auto">
            <a:xfrm>
              <a:off x="3931" y="2655"/>
              <a:ext cx="9" cy="1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1" name="Rectangle 818"/>
            <p:cNvSpPr>
              <a:spLocks noChangeArrowheads="1"/>
            </p:cNvSpPr>
            <p:nvPr/>
          </p:nvSpPr>
          <p:spPr bwMode="auto">
            <a:xfrm>
              <a:off x="3978" y="3296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2" name="Rectangle 819"/>
            <p:cNvSpPr>
              <a:spLocks noChangeArrowheads="1"/>
            </p:cNvSpPr>
            <p:nvPr/>
          </p:nvSpPr>
          <p:spPr bwMode="auto">
            <a:xfrm>
              <a:off x="4121" y="3132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3" name="Rectangle 820"/>
            <p:cNvSpPr>
              <a:spLocks noChangeArrowheads="1"/>
            </p:cNvSpPr>
            <p:nvPr/>
          </p:nvSpPr>
          <p:spPr bwMode="auto">
            <a:xfrm>
              <a:off x="4103" y="3119"/>
              <a:ext cx="9" cy="18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4" name="Rectangle 822"/>
            <p:cNvSpPr>
              <a:spLocks noChangeArrowheads="1"/>
            </p:cNvSpPr>
            <p:nvPr/>
          </p:nvSpPr>
          <p:spPr bwMode="auto">
            <a:xfrm>
              <a:off x="3978" y="3384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5" name="Rectangle 823"/>
            <p:cNvSpPr>
              <a:spLocks noChangeArrowheads="1"/>
            </p:cNvSpPr>
            <p:nvPr/>
          </p:nvSpPr>
          <p:spPr bwMode="auto">
            <a:xfrm>
              <a:off x="4103" y="3387"/>
              <a:ext cx="9" cy="18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6" name="Rectangle 825"/>
            <p:cNvSpPr>
              <a:spLocks noChangeArrowheads="1"/>
            </p:cNvSpPr>
            <p:nvPr/>
          </p:nvSpPr>
          <p:spPr bwMode="auto">
            <a:xfrm>
              <a:off x="3978" y="3565"/>
              <a:ext cx="128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7" name="Rectangle 826"/>
            <p:cNvSpPr>
              <a:spLocks noChangeArrowheads="1"/>
            </p:cNvSpPr>
            <p:nvPr/>
          </p:nvSpPr>
          <p:spPr bwMode="auto">
            <a:xfrm>
              <a:off x="3949" y="3132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8" name="Rectangle 827"/>
            <p:cNvSpPr>
              <a:spLocks noChangeArrowheads="1"/>
            </p:cNvSpPr>
            <p:nvPr/>
          </p:nvSpPr>
          <p:spPr bwMode="auto">
            <a:xfrm>
              <a:off x="3931" y="3119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9" name="Rectangle 828"/>
            <p:cNvSpPr>
              <a:spLocks noChangeArrowheads="1"/>
            </p:cNvSpPr>
            <p:nvPr/>
          </p:nvSpPr>
          <p:spPr bwMode="auto">
            <a:xfrm>
              <a:off x="3826" y="1987"/>
              <a:ext cx="129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0" name="Rectangle 829"/>
            <p:cNvSpPr>
              <a:spLocks noChangeArrowheads="1"/>
            </p:cNvSpPr>
            <p:nvPr/>
          </p:nvSpPr>
          <p:spPr bwMode="auto">
            <a:xfrm>
              <a:off x="3826" y="1984"/>
              <a:ext cx="13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1" name="Rectangle 830"/>
            <p:cNvSpPr>
              <a:spLocks noChangeArrowheads="1"/>
            </p:cNvSpPr>
            <p:nvPr/>
          </p:nvSpPr>
          <p:spPr bwMode="auto">
            <a:xfrm>
              <a:off x="3955" y="1987"/>
              <a:ext cx="8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2" name="Rectangle 831"/>
            <p:cNvSpPr>
              <a:spLocks noChangeArrowheads="1"/>
            </p:cNvSpPr>
            <p:nvPr/>
          </p:nvSpPr>
          <p:spPr bwMode="auto">
            <a:xfrm>
              <a:off x="3823" y="2115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3" name="Rectangle 832"/>
            <p:cNvSpPr>
              <a:spLocks noChangeArrowheads="1"/>
            </p:cNvSpPr>
            <p:nvPr/>
          </p:nvSpPr>
          <p:spPr bwMode="auto">
            <a:xfrm>
              <a:off x="3823" y="1984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4" name="Rectangle 834"/>
            <p:cNvSpPr>
              <a:spLocks noChangeArrowheads="1"/>
            </p:cNvSpPr>
            <p:nvPr/>
          </p:nvSpPr>
          <p:spPr bwMode="auto">
            <a:xfrm>
              <a:off x="4191" y="3411"/>
              <a:ext cx="9" cy="16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5" name="Rectangle 835"/>
            <p:cNvSpPr>
              <a:spLocks noChangeArrowheads="1"/>
            </p:cNvSpPr>
            <p:nvPr/>
          </p:nvSpPr>
          <p:spPr bwMode="auto">
            <a:xfrm>
              <a:off x="3931" y="3565"/>
              <a:ext cx="26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6" name="Rectangle 837"/>
            <p:cNvSpPr>
              <a:spLocks noChangeArrowheads="1"/>
            </p:cNvSpPr>
            <p:nvPr/>
          </p:nvSpPr>
          <p:spPr bwMode="auto">
            <a:xfrm>
              <a:off x="3931" y="3440"/>
              <a:ext cx="9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7" name="Rectangle 838"/>
            <p:cNvSpPr>
              <a:spLocks noChangeArrowheads="1"/>
            </p:cNvSpPr>
            <p:nvPr/>
          </p:nvSpPr>
          <p:spPr bwMode="auto">
            <a:xfrm>
              <a:off x="4209" y="1571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8" name="Rectangle 839"/>
            <p:cNvSpPr>
              <a:spLocks noChangeArrowheads="1"/>
            </p:cNvSpPr>
            <p:nvPr/>
          </p:nvSpPr>
          <p:spPr bwMode="auto">
            <a:xfrm>
              <a:off x="4194" y="1555"/>
              <a:ext cx="19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9" name="Rectangle 840"/>
            <p:cNvSpPr>
              <a:spLocks noChangeArrowheads="1"/>
            </p:cNvSpPr>
            <p:nvPr/>
          </p:nvSpPr>
          <p:spPr bwMode="auto">
            <a:xfrm>
              <a:off x="3675" y="1471"/>
              <a:ext cx="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0" name="Rectangle 841"/>
            <p:cNvSpPr>
              <a:spLocks noChangeArrowheads="1"/>
            </p:cNvSpPr>
            <p:nvPr/>
          </p:nvSpPr>
          <p:spPr bwMode="auto">
            <a:xfrm>
              <a:off x="3678" y="1471"/>
              <a:ext cx="708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1" name="Rectangle 842"/>
            <p:cNvSpPr>
              <a:spLocks noChangeArrowheads="1"/>
            </p:cNvSpPr>
            <p:nvPr/>
          </p:nvSpPr>
          <p:spPr bwMode="auto">
            <a:xfrm>
              <a:off x="4209" y="2023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2" name="Rectangle 843"/>
            <p:cNvSpPr>
              <a:spLocks noChangeArrowheads="1"/>
            </p:cNvSpPr>
            <p:nvPr/>
          </p:nvSpPr>
          <p:spPr bwMode="auto">
            <a:xfrm>
              <a:off x="4194" y="2007"/>
              <a:ext cx="19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3" name="Rectangle 844"/>
            <p:cNvSpPr>
              <a:spLocks noChangeArrowheads="1"/>
            </p:cNvSpPr>
            <p:nvPr/>
          </p:nvSpPr>
          <p:spPr bwMode="auto">
            <a:xfrm>
              <a:off x="4209" y="1755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4" name="Rectangle 845"/>
            <p:cNvSpPr>
              <a:spLocks noChangeArrowheads="1"/>
            </p:cNvSpPr>
            <p:nvPr/>
          </p:nvSpPr>
          <p:spPr bwMode="auto">
            <a:xfrm>
              <a:off x="4194" y="1739"/>
              <a:ext cx="19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5" name="Rectangle 846"/>
            <p:cNvSpPr>
              <a:spLocks noChangeArrowheads="1"/>
            </p:cNvSpPr>
            <p:nvPr/>
          </p:nvSpPr>
          <p:spPr bwMode="auto">
            <a:xfrm>
              <a:off x="4209" y="1839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6" name="Rectangle 847"/>
            <p:cNvSpPr>
              <a:spLocks noChangeArrowheads="1"/>
            </p:cNvSpPr>
            <p:nvPr/>
          </p:nvSpPr>
          <p:spPr bwMode="auto">
            <a:xfrm>
              <a:off x="4194" y="1823"/>
              <a:ext cx="19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7" name="Rectangle 848"/>
            <p:cNvSpPr>
              <a:spLocks noChangeArrowheads="1"/>
            </p:cNvSpPr>
            <p:nvPr/>
          </p:nvSpPr>
          <p:spPr bwMode="auto">
            <a:xfrm>
              <a:off x="4209" y="2560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8" name="Rectangle 849"/>
            <p:cNvSpPr>
              <a:spLocks noChangeArrowheads="1"/>
            </p:cNvSpPr>
            <p:nvPr/>
          </p:nvSpPr>
          <p:spPr bwMode="auto">
            <a:xfrm>
              <a:off x="4194" y="2544"/>
              <a:ext cx="19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9" name="Rectangle 850"/>
            <p:cNvSpPr>
              <a:spLocks noChangeArrowheads="1"/>
            </p:cNvSpPr>
            <p:nvPr/>
          </p:nvSpPr>
          <p:spPr bwMode="auto">
            <a:xfrm>
              <a:off x="3675" y="2628"/>
              <a:ext cx="3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0" name="Rectangle 851"/>
            <p:cNvSpPr>
              <a:spLocks noChangeArrowheads="1"/>
            </p:cNvSpPr>
            <p:nvPr/>
          </p:nvSpPr>
          <p:spPr bwMode="auto">
            <a:xfrm>
              <a:off x="3678" y="2628"/>
              <a:ext cx="708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1" name="Rectangle 852"/>
            <p:cNvSpPr>
              <a:spLocks noChangeArrowheads="1"/>
            </p:cNvSpPr>
            <p:nvPr/>
          </p:nvSpPr>
          <p:spPr bwMode="auto">
            <a:xfrm>
              <a:off x="4209" y="2291"/>
              <a:ext cx="3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2" name="Rectangle 853"/>
            <p:cNvSpPr>
              <a:spLocks noChangeArrowheads="1"/>
            </p:cNvSpPr>
            <p:nvPr/>
          </p:nvSpPr>
          <p:spPr bwMode="auto">
            <a:xfrm>
              <a:off x="4194" y="2275"/>
              <a:ext cx="192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3" name="Rectangle 854"/>
            <p:cNvSpPr>
              <a:spLocks noChangeArrowheads="1"/>
            </p:cNvSpPr>
            <p:nvPr/>
          </p:nvSpPr>
          <p:spPr bwMode="auto">
            <a:xfrm>
              <a:off x="4209" y="2376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4" name="Rectangle 855"/>
            <p:cNvSpPr>
              <a:spLocks noChangeArrowheads="1"/>
            </p:cNvSpPr>
            <p:nvPr/>
          </p:nvSpPr>
          <p:spPr bwMode="auto">
            <a:xfrm>
              <a:off x="4194" y="2360"/>
              <a:ext cx="19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5" name="Rectangle 856"/>
            <p:cNvSpPr>
              <a:spLocks noChangeArrowheads="1"/>
            </p:cNvSpPr>
            <p:nvPr/>
          </p:nvSpPr>
          <p:spPr bwMode="auto">
            <a:xfrm>
              <a:off x="4209" y="2108"/>
              <a:ext cx="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6" name="Rectangle 857"/>
            <p:cNvSpPr>
              <a:spLocks noChangeArrowheads="1"/>
            </p:cNvSpPr>
            <p:nvPr/>
          </p:nvSpPr>
          <p:spPr bwMode="auto">
            <a:xfrm>
              <a:off x="4194" y="2092"/>
              <a:ext cx="192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7" name="Rectangle 858"/>
            <p:cNvSpPr>
              <a:spLocks noChangeArrowheads="1"/>
            </p:cNvSpPr>
            <p:nvPr/>
          </p:nvSpPr>
          <p:spPr bwMode="auto">
            <a:xfrm>
              <a:off x="4209" y="3581"/>
              <a:ext cx="3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8" name="Rectangle 859"/>
            <p:cNvSpPr>
              <a:spLocks noChangeArrowheads="1"/>
            </p:cNvSpPr>
            <p:nvPr/>
          </p:nvSpPr>
          <p:spPr bwMode="auto">
            <a:xfrm>
              <a:off x="4194" y="3565"/>
              <a:ext cx="192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9" name="Rectangle 860"/>
            <p:cNvSpPr>
              <a:spLocks noChangeArrowheads="1"/>
            </p:cNvSpPr>
            <p:nvPr/>
          </p:nvSpPr>
          <p:spPr bwMode="auto">
            <a:xfrm>
              <a:off x="4209" y="3312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0" name="Rectangle 861"/>
            <p:cNvSpPr>
              <a:spLocks noChangeArrowheads="1"/>
            </p:cNvSpPr>
            <p:nvPr/>
          </p:nvSpPr>
          <p:spPr bwMode="auto">
            <a:xfrm>
              <a:off x="4194" y="3296"/>
              <a:ext cx="19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1" name="Rectangle 862"/>
            <p:cNvSpPr>
              <a:spLocks noChangeArrowheads="1"/>
            </p:cNvSpPr>
            <p:nvPr/>
          </p:nvSpPr>
          <p:spPr bwMode="auto">
            <a:xfrm>
              <a:off x="4209" y="3400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2" name="Rectangle 863"/>
            <p:cNvSpPr>
              <a:spLocks noChangeArrowheads="1"/>
            </p:cNvSpPr>
            <p:nvPr/>
          </p:nvSpPr>
          <p:spPr bwMode="auto">
            <a:xfrm>
              <a:off x="4194" y="3384"/>
              <a:ext cx="192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3" name="Rectangle 864"/>
            <p:cNvSpPr>
              <a:spLocks noChangeArrowheads="1"/>
            </p:cNvSpPr>
            <p:nvPr/>
          </p:nvSpPr>
          <p:spPr bwMode="auto">
            <a:xfrm>
              <a:off x="3675" y="3652"/>
              <a:ext cx="3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4" name="Rectangle 865"/>
            <p:cNvSpPr>
              <a:spLocks noChangeArrowheads="1"/>
            </p:cNvSpPr>
            <p:nvPr/>
          </p:nvSpPr>
          <p:spPr bwMode="auto">
            <a:xfrm>
              <a:off x="3678" y="3652"/>
              <a:ext cx="708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5" name="Rectangle 866"/>
            <p:cNvSpPr>
              <a:spLocks noChangeArrowheads="1"/>
            </p:cNvSpPr>
            <p:nvPr/>
          </p:nvSpPr>
          <p:spPr bwMode="auto">
            <a:xfrm>
              <a:off x="4083" y="1719"/>
              <a:ext cx="131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6" name="Rectangle 867"/>
            <p:cNvSpPr>
              <a:spLocks noChangeArrowheads="1"/>
            </p:cNvSpPr>
            <p:nvPr/>
          </p:nvSpPr>
          <p:spPr bwMode="auto">
            <a:xfrm>
              <a:off x="4083" y="1716"/>
              <a:ext cx="140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7" name="Rectangle 868"/>
            <p:cNvSpPr>
              <a:spLocks noChangeArrowheads="1"/>
            </p:cNvSpPr>
            <p:nvPr/>
          </p:nvSpPr>
          <p:spPr bwMode="auto">
            <a:xfrm>
              <a:off x="4214" y="1719"/>
              <a:ext cx="9" cy="13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8" name="Rectangle 869"/>
            <p:cNvSpPr>
              <a:spLocks noChangeArrowheads="1"/>
            </p:cNvSpPr>
            <p:nvPr/>
          </p:nvSpPr>
          <p:spPr bwMode="auto">
            <a:xfrm>
              <a:off x="4080" y="1847"/>
              <a:ext cx="137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9" name="Rectangle 870"/>
            <p:cNvSpPr>
              <a:spLocks noChangeArrowheads="1"/>
            </p:cNvSpPr>
            <p:nvPr/>
          </p:nvSpPr>
          <p:spPr bwMode="auto">
            <a:xfrm>
              <a:off x="4080" y="1716"/>
              <a:ext cx="8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0" name="Rectangle 871"/>
            <p:cNvSpPr>
              <a:spLocks noChangeArrowheads="1"/>
            </p:cNvSpPr>
            <p:nvPr/>
          </p:nvSpPr>
          <p:spPr bwMode="auto">
            <a:xfrm>
              <a:off x="4083" y="2255"/>
              <a:ext cx="131" cy="12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1" name="Rectangle 872"/>
            <p:cNvSpPr>
              <a:spLocks noChangeArrowheads="1"/>
            </p:cNvSpPr>
            <p:nvPr/>
          </p:nvSpPr>
          <p:spPr bwMode="auto">
            <a:xfrm>
              <a:off x="4083" y="2252"/>
              <a:ext cx="140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2" name="Rectangle 873"/>
            <p:cNvSpPr>
              <a:spLocks noChangeArrowheads="1"/>
            </p:cNvSpPr>
            <p:nvPr/>
          </p:nvSpPr>
          <p:spPr bwMode="auto">
            <a:xfrm>
              <a:off x="4214" y="2255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3" name="Rectangle 874"/>
            <p:cNvSpPr>
              <a:spLocks noChangeArrowheads="1"/>
            </p:cNvSpPr>
            <p:nvPr/>
          </p:nvSpPr>
          <p:spPr bwMode="auto">
            <a:xfrm>
              <a:off x="4080" y="2384"/>
              <a:ext cx="137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4" name="Rectangle 875"/>
            <p:cNvSpPr>
              <a:spLocks noChangeArrowheads="1"/>
            </p:cNvSpPr>
            <p:nvPr/>
          </p:nvSpPr>
          <p:spPr bwMode="auto">
            <a:xfrm>
              <a:off x="4080" y="2252"/>
              <a:ext cx="8" cy="135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5" name="Rectangle 876"/>
            <p:cNvSpPr>
              <a:spLocks noChangeArrowheads="1"/>
            </p:cNvSpPr>
            <p:nvPr/>
          </p:nvSpPr>
          <p:spPr bwMode="auto">
            <a:xfrm>
              <a:off x="4083" y="2523"/>
              <a:ext cx="131" cy="12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6" name="Rectangle 877"/>
            <p:cNvSpPr>
              <a:spLocks noChangeArrowheads="1"/>
            </p:cNvSpPr>
            <p:nvPr/>
          </p:nvSpPr>
          <p:spPr bwMode="auto">
            <a:xfrm>
              <a:off x="4083" y="2521"/>
              <a:ext cx="140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7" name="Rectangle 878"/>
            <p:cNvSpPr>
              <a:spLocks noChangeArrowheads="1"/>
            </p:cNvSpPr>
            <p:nvPr/>
          </p:nvSpPr>
          <p:spPr bwMode="auto">
            <a:xfrm>
              <a:off x="4214" y="2523"/>
              <a:ext cx="9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8" name="Rectangle 879"/>
            <p:cNvSpPr>
              <a:spLocks noChangeArrowheads="1"/>
            </p:cNvSpPr>
            <p:nvPr/>
          </p:nvSpPr>
          <p:spPr bwMode="auto">
            <a:xfrm>
              <a:off x="4080" y="2652"/>
              <a:ext cx="13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9" name="Rectangle 880"/>
            <p:cNvSpPr>
              <a:spLocks noChangeArrowheads="1"/>
            </p:cNvSpPr>
            <p:nvPr/>
          </p:nvSpPr>
          <p:spPr bwMode="auto">
            <a:xfrm>
              <a:off x="4080" y="2521"/>
              <a:ext cx="8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0" name="Rectangle 881"/>
            <p:cNvSpPr>
              <a:spLocks noChangeArrowheads="1"/>
            </p:cNvSpPr>
            <p:nvPr/>
          </p:nvSpPr>
          <p:spPr bwMode="auto">
            <a:xfrm>
              <a:off x="4083" y="1987"/>
              <a:ext cx="131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1" name="Rectangle 882"/>
            <p:cNvSpPr>
              <a:spLocks noChangeArrowheads="1"/>
            </p:cNvSpPr>
            <p:nvPr/>
          </p:nvSpPr>
          <p:spPr bwMode="auto">
            <a:xfrm>
              <a:off x="4083" y="1984"/>
              <a:ext cx="140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2" name="Rectangle 883"/>
            <p:cNvSpPr>
              <a:spLocks noChangeArrowheads="1"/>
            </p:cNvSpPr>
            <p:nvPr/>
          </p:nvSpPr>
          <p:spPr bwMode="auto">
            <a:xfrm>
              <a:off x="4214" y="1987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3" name="Rectangle 884"/>
            <p:cNvSpPr>
              <a:spLocks noChangeArrowheads="1"/>
            </p:cNvSpPr>
            <p:nvPr/>
          </p:nvSpPr>
          <p:spPr bwMode="auto">
            <a:xfrm>
              <a:off x="4080" y="2115"/>
              <a:ext cx="13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4" name="Rectangle 885"/>
            <p:cNvSpPr>
              <a:spLocks noChangeArrowheads="1"/>
            </p:cNvSpPr>
            <p:nvPr/>
          </p:nvSpPr>
          <p:spPr bwMode="auto">
            <a:xfrm>
              <a:off x="4080" y="1984"/>
              <a:ext cx="8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5" name="Rectangle 888"/>
            <p:cNvSpPr>
              <a:spLocks noChangeArrowheads="1"/>
            </p:cNvSpPr>
            <p:nvPr/>
          </p:nvSpPr>
          <p:spPr bwMode="auto">
            <a:xfrm>
              <a:off x="4191" y="2655"/>
              <a:ext cx="9" cy="1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6" name="Rectangle 891"/>
            <p:cNvSpPr>
              <a:spLocks noChangeArrowheads="1"/>
            </p:cNvSpPr>
            <p:nvPr/>
          </p:nvSpPr>
          <p:spPr bwMode="auto">
            <a:xfrm>
              <a:off x="4103" y="2655"/>
              <a:ext cx="9" cy="1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7" name="Freeform 892"/>
            <p:cNvSpPr>
              <a:spLocks/>
            </p:cNvSpPr>
            <p:nvPr/>
          </p:nvSpPr>
          <p:spPr bwMode="auto">
            <a:xfrm>
              <a:off x="4141" y="3019"/>
              <a:ext cx="18" cy="15"/>
            </a:xfrm>
            <a:custGeom>
              <a:avLst/>
              <a:gdLst>
                <a:gd name="T0" fmla="*/ 5 w 35"/>
                <a:gd name="T1" fmla="*/ 8 h 30"/>
                <a:gd name="T2" fmla="*/ 8 w 35"/>
                <a:gd name="T3" fmla="*/ 7 h 30"/>
                <a:gd name="T4" fmla="*/ 9 w 35"/>
                <a:gd name="T5" fmla="*/ 5 h 30"/>
                <a:gd name="T6" fmla="*/ 8 w 35"/>
                <a:gd name="T7" fmla="*/ 2 h 30"/>
                <a:gd name="T8" fmla="*/ 5 w 35"/>
                <a:gd name="T9" fmla="*/ 0 h 30"/>
                <a:gd name="T10" fmla="*/ 2 w 35"/>
                <a:gd name="T11" fmla="*/ 2 h 30"/>
                <a:gd name="T12" fmla="*/ 0 w 35"/>
                <a:gd name="T13" fmla="*/ 5 h 30"/>
                <a:gd name="T14" fmla="*/ 2 w 35"/>
                <a:gd name="T15" fmla="*/ 7 h 30"/>
                <a:gd name="T16" fmla="*/ 5 w 35"/>
                <a:gd name="T17" fmla="*/ 8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0"/>
                <a:gd name="T29" fmla="*/ 35 w 3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0">
                  <a:moveTo>
                    <a:pt x="17" y="30"/>
                  </a:moveTo>
                  <a:lnTo>
                    <a:pt x="29" y="25"/>
                  </a:lnTo>
                  <a:lnTo>
                    <a:pt x="35" y="19"/>
                  </a:lnTo>
                  <a:lnTo>
                    <a:pt x="29" y="6"/>
                  </a:lnTo>
                  <a:lnTo>
                    <a:pt x="17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8" name="Freeform 893"/>
            <p:cNvSpPr>
              <a:spLocks/>
            </p:cNvSpPr>
            <p:nvPr/>
          </p:nvSpPr>
          <p:spPr bwMode="auto">
            <a:xfrm>
              <a:off x="4135" y="3017"/>
              <a:ext cx="26" cy="23"/>
            </a:xfrm>
            <a:custGeom>
              <a:avLst/>
              <a:gdLst>
                <a:gd name="T0" fmla="*/ 6 w 53"/>
                <a:gd name="T1" fmla="*/ 7 h 46"/>
                <a:gd name="T2" fmla="*/ 9 w 53"/>
                <a:gd name="T3" fmla="*/ 6 h 46"/>
                <a:gd name="T4" fmla="*/ 9 w 53"/>
                <a:gd name="T5" fmla="*/ 6 h 46"/>
                <a:gd name="T6" fmla="*/ 9 w 53"/>
                <a:gd name="T7" fmla="*/ 6 h 46"/>
                <a:gd name="T8" fmla="*/ 10 w 53"/>
                <a:gd name="T9" fmla="*/ 5 h 46"/>
                <a:gd name="T10" fmla="*/ 9 w 53"/>
                <a:gd name="T11" fmla="*/ 7 h 46"/>
                <a:gd name="T12" fmla="*/ 9 w 53"/>
                <a:gd name="T13" fmla="*/ 7 h 46"/>
                <a:gd name="T14" fmla="*/ 7 w 53"/>
                <a:gd name="T15" fmla="*/ 5 h 46"/>
                <a:gd name="T16" fmla="*/ 9 w 53"/>
                <a:gd name="T17" fmla="*/ 6 h 46"/>
                <a:gd name="T18" fmla="*/ 9 w 53"/>
                <a:gd name="T19" fmla="*/ 6 h 46"/>
                <a:gd name="T20" fmla="*/ 6 w 53"/>
                <a:gd name="T21" fmla="*/ 5 h 46"/>
                <a:gd name="T22" fmla="*/ 7 w 53"/>
                <a:gd name="T23" fmla="*/ 5 h 46"/>
                <a:gd name="T24" fmla="*/ 7 w 53"/>
                <a:gd name="T25" fmla="*/ 5 h 46"/>
                <a:gd name="T26" fmla="*/ 4 w 53"/>
                <a:gd name="T27" fmla="*/ 6 h 46"/>
                <a:gd name="T28" fmla="*/ 6 w 53"/>
                <a:gd name="T29" fmla="*/ 5 h 46"/>
                <a:gd name="T30" fmla="*/ 6 w 53"/>
                <a:gd name="T31" fmla="*/ 5 h 46"/>
                <a:gd name="T32" fmla="*/ 4 w 53"/>
                <a:gd name="T33" fmla="*/ 7 h 46"/>
                <a:gd name="T34" fmla="*/ 4 w 53"/>
                <a:gd name="T35" fmla="*/ 5 h 46"/>
                <a:gd name="T36" fmla="*/ 4 w 53"/>
                <a:gd name="T37" fmla="*/ 5 h 46"/>
                <a:gd name="T38" fmla="*/ 6 w 53"/>
                <a:gd name="T39" fmla="*/ 6 h 46"/>
                <a:gd name="T40" fmla="*/ 4 w 53"/>
                <a:gd name="T41" fmla="*/ 6 h 46"/>
                <a:gd name="T42" fmla="*/ 4 w 53"/>
                <a:gd name="T43" fmla="*/ 6 h 46"/>
                <a:gd name="T44" fmla="*/ 7 w 53"/>
                <a:gd name="T45" fmla="*/ 7 h 46"/>
                <a:gd name="T46" fmla="*/ 7 w 53"/>
                <a:gd name="T47" fmla="*/ 7 h 46"/>
                <a:gd name="T48" fmla="*/ 6 w 53"/>
                <a:gd name="T49" fmla="*/ 12 h 46"/>
                <a:gd name="T50" fmla="*/ 6 w 53"/>
                <a:gd name="T51" fmla="*/ 12 h 46"/>
                <a:gd name="T52" fmla="*/ 3 w 53"/>
                <a:gd name="T53" fmla="*/ 10 h 46"/>
                <a:gd name="T54" fmla="*/ 3 w 53"/>
                <a:gd name="T55" fmla="*/ 10 h 46"/>
                <a:gd name="T56" fmla="*/ 3 w 53"/>
                <a:gd name="T57" fmla="*/ 9 h 46"/>
                <a:gd name="T58" fmla="*/ 1 w 53"/>
                <a:gd name="T59" fmla="*/ 7 h 46"/>
                <a:gd name="T60" fmla="*/ 1 w 53"/>
                <a:gd name="T61" fmla="*/ 7 h 46"/>
                <a:gd name="T62" fmla="*/ 0 w 53"/>
                <a:gd name="T63" fmla="*/ 6 h 46"/>
                <a:gd name="T64" fmla="*/ 1 w 53"/>
                <a:gd name="T65" fmla="*/ 3 h 46"/>
                <a:gd name="T66" fmla="*/ 1 w 53"/>
                <a:gd name="T67" fmla="*/ 3 h 46"/>
                <a:gd name="T68" fmla="*/ 3 w 53"/>
                <a:gd name="T69" fmla="*/ 1 h 46"/>
                <a:gd name="T70" fmla="*/ 6 w 53"/>
                <a:gd name="T71" fmla="*/ 0 h 46"/>
                <a:gd name="T72" fmla="*/ 6 w 53"/>
                <a:gd name="T73" fmla="*/ 0 h 46"/>
                <a:gd name="T74" fmla="*/ 7 w 53"/>
                <a:gd name="T75" fmla="*/ 0 h 46"/>
                <a:gd name="T76" fmla="*/ 10 w 53"/>
                <a:gd name="T77" fmla="*/ 1 h 46"/>
                <a:gd name="T78" fmla="*/ 10 w 53"/>
                <a:gd name="T79" fmla="*/ 1 h 46"/>
                <a:gd name="T80" fmla="*/ 12 w 53"/>
                <a:gd name="T81" fmla="*/ 3 h 46"/>
                <a:gd name="T82" fmla="*/ 13 w 53"/>
                <a:gd name="T83" fmla="*/ 6 h 46"/>
                <a:gd name="T84" fmla="*/ 13 w 53"/>
                <a:gd name="T85" fmla="*/ 6 h 46"/>
                <a:gd name="T86" fmla="*/ 13 w 53"/>
                <a:gd name="T87" fmla="*/ 7 h 46"/>
                <a:gd name="T88" fmla="*/ 12 w 53"/>
                <a:gd name="T89" fmla="*/ 9 h 46"/>
                <a:gd name="T90" fmla="*/ 12 w 53"/>
                <a:gd name="T91" fmla="*/ 9 h 46"/>
                <a:gd name="T92" fmla="*/ 10 w 53"/>
                <a:gd name="T93" fmla="*/ 10 h 46"/>
                <a:gd name="T94" fmla="*/ 7 w 53"/>
                <a:gd name="T95" fmla="*/ 12 h 46"/>
                <a:gd name="T96" fmla="*/ 6 w 53"/>
                <a:gd name="T97" fmla="*/ 7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"/>
                <a:gd name="T148" fmla="*/ 0 h 46"/>
                <a:gd name="T149" fmla="*/ 53 w 53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" h="46">
                  <a:moveTo>
                    <a:pt x="24" y="29"/>
                  </a:moveTo>
                  <a:lnTo>
                    <a:pt x="36" y="23"/>
                  </a:lnTo>
                  <a:lnTo>
                    <a:pt x="42" y="17"/>
                  </a:lnTo>
                  <a:lnTo>
                    <a:pt x="36" y="29"/>
                  </a:lnTo>
                  <a:lnTo>
                    <a:pt x="30" y="17"/>
                  </a:lnTo>
                  <a:lnTo>
                    <a:pt x="36" y="23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19" y="23"/>
                  </a:lnTo>
                  <a:lnTo>
                    <a:pt x="24" y="17"/>
                  </a:lnTo>
                  <a:lnTo>
                    <a:pt x="19" y="29"/>
                  </a:lnTo>
                  <a:lnTo>
                    <a:pt x="19" y="17"/>
                  </a:lnTo>
                  <a:lnTo>
                    <a:pt x="24" y="23"/>
                  </a:lnTo>
                  <a:lnTo>
                    <a:pt x="19" y="23"/>
                  </a:lnTo>
                  <a:lnTo>
                    <a:pt x="30" y="29"/>
                  </a:lnTo>
                  <a:lnTo>
                    <a:pt x="24" y="46"/>
                  </a:lnTo>
                  <a:lnTo>
                    <a:pt x="13" y="40"/>
                  </a:lnTo>
                  <a:lnTo>
                    <a:pt x="13" y="34"/>
                  </a:lnTo>
                  <a:lnTo>
                    <a:pt x="7" y="29"/>
                  </a:lnTo>
                  <a:lnTo>
                    <a:pt x="0" y="23"/>
                  </a:lnTo>
                  <a:lnTo>
                    <a:pt x="7" y="10"/>
                  </a:lnTo>
                  <a:lnTo>
                    <a:pt x="13" y="4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4"/>
                  </a:lnTo>
                  <a:lnTo>
                    <a:pt x="48" y="10"/>
                  </a:lnTo>
                  <a:lnTo>
                    <a:pt x="53" y="23"/>
                  </a:lnTo>
                  <a:lnTo>
                    <a:pt x="53" y="29"/>
                  </a:lnTo>
                  <a:lnTo>
                    <a:pt x="48" y="34"/>
                  </a:lnTo>
                  <a:lnTo>
                    <a:pt x="42" y="40"/>
                  </a:lnTo>
                  <a:lnTo>
                    <a:pt x="30" y="46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9" name="Freeform 894"/>
            <p:cNvSpPr>
              <a:spLocks/>
            </p:cNvSpPr>
            <p:nvPr/>
          </p:nvSpPr>
          <p:spPr bwMode="auto">
            <a:xfrm>
              <a:off x="4147" y="3031"/>
              <a:ext cx="3" cy="9"/>
            </a:xfrm>
            <a:custGeom>
              <a:avLst/>
              <a:gdLst>
                <a:gd name="T0" fmla="*/ 2 w 6"/>
                <a:gd name="T1" fmla="*/ 0 h 17"/>
                <a:gd name="T2" fmla="*/ 2 w 6"/>
                <a:gd name="T3" fmla="*/ 0 h 17"/>
                <a:gd name="T4" fmla="*/ 0 w 6"/>
                <a:gd name="T5" fmla="*/ 0 h 17"/>
                <a:gd name="T6" fmla="*/ 2 w 6"/>
                <a:gd name="T7" fmla="*/ 5 h 17"/>
                <a:gd name="T8" fmla="*/ 0 w 6"/>
                <a:gd name="T9" fmla="*/ 5 h 17"/>
                <a:gd name="T10" fmla="*/ 0 w 6"/>
                <a:gd name="T11" fmla="*/ 5 h 17"/>
                <a:gd name="T12" fmla="*/ 2 w 6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7"/>
                <a:gd name="T23" fmla="*/ 6 w 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7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0" name="Freeform 895"/>
            <p:cNvSpPr>
              <a:spLocks/>
            </p:cNvSpPr>
            <p:nvPr/>
          </p:nvSpPr>
          <p:spPr bwMode="auto">
            <a:xfrm>
              <a:off x="4141" y="2961"/>
              <a:ext cx="18" cy="14"/>
            </a:xfrm>
            <a:custGeom>
              <a:avLst/>
              <a:gdLst>
                <a:gd name="T0" fmla="*/ 5 w 35"/>
                <a:gd name="T1" fmla="*/ 7 h 29"/>
                <a:gd name="T2" fmla="*/ 8 w 35"/>
                <a:gd name="T3" fmla="*/ 6 h 29"/>
                <a:gd name="T4" fmla="*/ 9 w 35"/>
                <a:gd name="T5" fmla="*/ 4 h 29"/>
                <a:gd name="T6" fmla="*/ 8 w 35"/>
                <a:gd name="T7" fmla="*/ 1 h 29"/>
                <a:gd name="T8" fmla="*/ 5 w 35"/>
                <a:gd name="T9" fmla="*/ 0 h 29"/>
                <a:gd name="T10" fmla="*/ 2 w 35"/>
                <a:gd name="T11" fmla="*/ 1 h 29"/>
                <a:gd name="T12" fmla="*/ 0 w 35"/>
                <a:gd name="T13" fmla="*/ 4 h 29"/>
                <a:gd name="T14" fmla="*/ 2 w 35"/>
                <a:gd name="T15" fmla="*/ 6 h 29"/>
                <a:gd name="T16" fmla="*/ 5 w 35"/>
                <a:gd name="T17" fmla="*/ 7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29"/>
                <a:gd name="T29" fmla="*/ 35 w 3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29">
                  <a:moveTo>
                    <a:pt x="17" y="29"/>
                  </a:moveTo>
                  <a:lnTo>
                    <a:pt x="29" y="24"/>
                  </a:lnTo>
                  <a:lnTo>
                    <a:pt x="35" y="18"/>
                  </a:lnTo>
                  <a:lnTo>
                    <a:pt x="29" y="6"/>
                  </a:lnTo>
                  <a:lnTo>
                    <a:pt x="17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1" name="Freeform 896"/>
            <p:cNvSpPr>
              <a:spLocks/>
            </p:cNvSpPr>
            <p:nvPr/>
          </p:nvSpPr>
          <p:spPr bwMode="auto">
            <a:xfrm>
              <a:off x="4135" y="2958"/>
              <a:ext cx="26" cy="24"/>
            </a:xfrm>
            <a:custGeom>
              <a:avLst/>
              <a:gdLst>
                <a:gd name="T0" fmla="*/ 6 w 53"/>
                <a:gd name="T1" fmla="*/ 8 h 46"/>
                <a:gd name="T2" fmla="*/ 9 w 53"/>
                <a:gd name="T3" fmla="*/ 6 h 46"/>
                <a:gd name="T4" fmla="*/ 9 w 53"/>
                <a:gd name="T5" fmla="*/ 6 h 46"/>
                <a:gd name="T6" fmla="*/ 9 w 53"/>
                <a:gd name="T7" fmla="*/ 6 h 46"/>
                <a:gd name="T8" fmla="*/ 10 w 53"/>
                <a:gd name="T9" fmla="*/ 5 h 46"/>
                <a:gd name="T10" fmla="*/ 9 w 53"/>
                <a:gd name="T11" fmla="*/ 8 h 46"/>
                <a:gd name="T12" fmla="*/ 9 w 53"/>
                <a:gd name="T13" fmla="*/ 8 h 46"/>
                <a:gd name="T14" fmla="*/ 7 w 53"/>
                <a:gd name="T15" fmla="*/ 5 h 46"/>
                <a:gd name="T16" fmla="*/ 9 w 53"/>
                <a:gd name="T17" fmla="*/ 6 h 46"/>
                <a:gd name="T18" fmla="*/ 9 w 53"/>
                <a:gd name="T19" fmla="*/ 6 h 46"/>
                <a:gd name="T20" fmla="*/ 6 w 53"/>
                <a:gd name="T21" fmla="*/ 5 h 46"/>
                <a:gd name="T22" fmla="*/ 7 w 53"/>
                <a:gd name="T23" fmla="*/ 5 h 46"/>
                <a:gd name="T24" fmla="*/ 7 w 53"/>
                <a:gd name="T25" fmla="*/ 5 h 46"/>
                <a:gd name="T26" fmla="*/ 4 w 53"/>
                <a:gd name="T27" fmla="*/ 6 h 46"/>
                <a:gd name="T28" fmla="*/ 6 w 53"/>
                <a:gd name="T29" fmla="*/ 5 h 46"/>
                <a:gd name="T30" fmla="*/ 6 w 53"/>
                <a:gd name="T31" fmla="*/ 5 h 46"/>
                <a:gd name="T32" fmla="*/ 4 w 53"/>
                <a:gd name="T33" fmla="*/ 8 h 46"/>
                <a:gd name="T34" fmla="*/ 4 w 53"/>
                <a:gd name="T35" fmla="*/ 5 h 46"/>
                <a:gd name="T36" fmla="*/ 4 w 53"/>
                <a:gd name="T37" fmla="*/ 5 h 46"/>
                <a:gd name="T38" fmla="*/ 6 w 53"/>
                <a:gd name="T39" fmla="*/ 6 h 46"/>
                <a:gd name="T40" fmla="*/ 4 w 53"/>
                <a:gd name="T41" fmla="*/ 6 h 46"/>
                <a:gd name="T42" fmla="*/ 4 w 53"/>
                <a:gd name="T43" fmla="*/ 6 h 46"/>
                <a:gd name="T44" fmla="*/ 7 w 53"/>
                <a:gd name="T45" fmla="*/ 8 h 46"/>
                <a:gd name="T46" fmla="*/ 7 w 53"/>
                <a:gd name="T47" fmla="*/ 8 h 46"/>
                <a:gd name="T48" fmla="*/ 6 w 53"/>
                <a:gd name="T49" fmla="*/ 13 h 46"/>
                <a:gd name="T50" fmla="*/ 6 w 53"/>
                <a:gd name="T51" fmla="*/ 13 h 46"/>
                <a:gd name="T52" fmla="*/ 3 w 53"/>
                <a:gd name="T53" fmla="*/ 11 h 46"/>
                <a:gd name="T54" fmla="*/ 3 w 53"/>
                <a:gd name="T55" fmla="*/ 11 h 46"/>
                <a:gd name="T56" fmla="*/ 3 w 53"/>
                <a:gd name="T57" fmla="*/ 9 h 46"/>
                <a:gd name="T58" fmla="*/ 1 w 53"/>
                <a:gd name="T59" fmla="*/ 8 h 46"/>
                <a:gd name="T60" fmla="*/ 1 w 53"/>
                <a:gd name="T61" fmla="*/ 8 h 46"/>
                <a:gd name="T62" fmla="*/ 0 w 53"/>
                <a:gd name="T63" fmla="*/ 6 h 46"/>
                <a:gd name="T64" fmla="*/ 1 w 53"/>
                <a:gd name="T65" fmla="*/ 3 h 46"/>
                <a:gd name="T66" fmla="*/ 1 w 53"/>
                <a:gd name="T67" fmla="*/ 3 h 46"/>
                <a:gd name="T68" fmla="*/ 3 w 53"/>
                <a:gd name="T69" fmla="*/ 2 h 46"/>
                <a:gd name="T70" fmla="*/ 6 w 53"/>
                <a:gd name="T71" fmla="*/ 0 h 46"/>
                <a:gd name="T72" fmla="*/ 6 w 53"/>
                <a:gd name="T73" fmla="*/ 0 h 46"/>
                <a:gd name="T74" fmla="*/ 7 w 53"/>
                <a:gd name="T75" fmla="*/ 0 h 46"/>
                <a:gd name="T76" fmla="*/ 10 w 53"/>
                <a:gd name="T77" fmla="*/ 2 h 46"/>
                <a:gd name="T78" fmla="*/ 10 w 53"/>
                <a:gd name="T79" fmla="*/ 2 h 46"/>
                <a:gd name="T80" fmla="*/ 12 w 53"/>
                <a:gd name="T81" fmla="*/ 3 h 46"/>
                <a:gd name="T82" fmla="*/ 13 w 53"/>
                <a:gd name="T83" fmla="*/ 6 h 46"/>
                <a:gd name="T84" fmla="*/ 13 w 53"/>
                <a:gd name="T85" fmla="*/ 6 h 46"/>
                <a:gd name="T86" fmla="*/ 13 w 53"/>
                <a:gd name="T87" fmla="*/ 8 h 46"/>
                <a:gd name="T88" fmla="*/ 12 w 53"/>
                <a:gd name="T89" fmla="*/ 9 h 46"/>
                <a:gd name="T90" fmla="*/ 12 w 53"/>
                <a:gd name="T91" fmla="*/ 9 h 46"/>
                <a:gd name="T92" fmla="*/ 10 w 53"/>
                <a:gd name="T93" fmla="*/ 11 h 46"/>
                <a:gd name="T94" fmla="*/ 7 w 53"/>
                <a:gd name="T95" fmla="*/ 13 h 46"/>
                <a:gd name="T96" fmla="*/ 6 w 53"/>
                <a:gd name="T97" fmla="*/ 8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"/>
                <a:gd name="T148" fmla="*/ 0 h 46"/>
                <a:gd name="T149" fmla="*/ 53 w 53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" h="46">
                  <a:moveTo>
                    <a:pt x="24" y="29"/>
                  </a:moveTo>
                  <a:lnTo>
                    <a:pt x="36" y="23"/>
                  </a:lnTo>
                  <a:lnTo>
                    <a:pt x="42" y="17"/>
                  </a:lnTo>
                  <a:lnTo>
                    <a:pt x="36" y="29"/>
                  </a:lnTo>
                  <a:lnTo>
                    <a:pt x="30" y="17"/>
                  </a:lnTo>
                  <a:lnTo>
                    <a:pt x="36" y="23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19" y="23"/>
                  </a:lnTo>
                  <a:lnTo>
                    <a:pt x="24" y="17"/>
                  </a:lnTo>
                  <a:lnTo>
                    <a:pt x="19" y="29"/>
                  </a:lnTo>
                  <a:lnTo>
                    <a:pt x="19" y="17"/>
                  </a:lnTo>
                  <a:lnTo>
                    <a:pt x="24" y="23"/>
                  </a:lnTo>
                  <a:lnTo>
                    <a:pt x="19" y="23"/>
                  </a:lnTo>
                  <a:lnTo>
                    <a:pt x="30" y="29"/>
                  </a:lnTo>
                  <a:lnTo>
                    <a:pt x="24" y="46"/>
                  </a:lnTo>
                  <a:lnTo>
                    <a:pt x="13" y="40"/>
                  </a:lnTo>
                  <a:lnTo>
                    <a:pt x="13" y="34"/>
                  </a:lnTo>
                  <a:lnTo>
                    <a:pt x="7" y="29"/>
                  </a:lnTo>
                  <a:lnTo>
                    <a:pt x="0" y="23"/>
                  </a:lnTo>
                  <a:lnTo>
                    <a:pt x="7" y="11"/>
                  </a:lnTo>
                  <a:lnTo>
                    <a:pt x="13" y="5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5"/>
                  </a:lnTo>
                  <a:lnTo>
                    <a:pt x="48" y="11"/>
                  </a:lnTo>
                  <a:lnTo>
                    <a:pt x="53" y="23"/>
                  </a:lnTo>
                  <a:lnTo>
                    <a:pt x="53" y="29"/>
                  </a:lnTo>
                  <a:lnTo>
                    <a:pt x="48" y="34"/>
                  </a:lnTo>
                  <a:lnTo>
                    <a:pt x="42" y="40"/>
                  </a:lnTo>
                  <a:lnTo>
                    <a:pt x="30" y="46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2" name="Freeform 897"/>
            <p:cNvSpPr>
              <a:spLocks/>
            </p:cNvSpPr>
            <p:nvPr/>
          </p:nvSpPr>
          <p:spPr bwMode="auto">
            <a:xfrm>
              <a:off x="4147" y="2973"/>
              <a:ext cx="3" cy="9"/>
            </a:xfrm>
            <a:custGeom>
              <a:avLst/>
              <a:gdLst>
                <a:gd name="T0" fmla="*/ 2 w 6"/>
                <a:gd name="T1" fmla="*/ 0 h 17"/>
                <a:gd name="T2" fmla="*/ 2 w 6"/>
                <a:gd name="T3" fmla="*/ 0 h 17"/>
                <a:gd name="T4" fmla="*/ 0 w 6"/>
                <a:gd name="T5" fmla="*/ 0 h 17"/>
                <a:gd name="T6" fmla="*/ 2 w 6"/>
                <a:gd name="T7" fmla="*/ 5 h 17"/>
                <a:gd name="T8" fmla="*/ 0 w 6"/>
                <a:gd name="T9" fmla="*/ 5 h 17"/>
                <a:gd name="T10" fmla="*/ 0 w 6"/>
                <a:gd name="T11" fmla="*/ 5 h 17"/>
                <a:gd name="T12" fmla="*/ 2 w 6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7"/>
                <a:gd name="T23" fmla="*/ 6 w 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7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3" name="Freeform 898"/>
            <p:cNvSpPr>
              <a:spLocks/>
            </p:cNvSpPr>
            <p:nvPr/>
          </p:nvSpPr>
          <p:spPr bwMode="auto">
            <a:xfrm>
              <a:off x="4141" y="2903"/>
              <a:ext cx="18" cy="14"/>
            </a:xfrm>
            <a:custGeom>
              <a:avLst/>
              <a:gdLst>
                <a:gd name="T0" fmla="*/ 5 w 35"/>
                <a:gd name="T1" fmla="*/ 7 h 29"/>
                <a:gd name="T2" fmla="*/ 8 w 35"/>
                <a:gd name="T3" fmla="*/ 6 h 29"/>
                <a:gd name="T4" fmla="*/ 9 w 35"/>
                <a:gd name="T5" fmla="*/ 4 h 29"/>
                <a:gd name="T6" fmla="*/ 8 w 35"/>
                <a:gd name="T7" fmla="*/ 1 h 29"/>
                <a:gd name="T8" fmla="*/ 5 w 35"/>
                <a:gd name="T9" fmla="*/ 0 h 29"/>
                <a:gd name="T10" fmla="*/ 2 w 35"/>
                <a:gd name="T11" fmla="*/ 1 h 29"/>
                <a:gd name="T12" fmla="*/ 0 w 35"/>
                <a:gd name="T13" fmla="*/ 4 h 29"/>
                <a:gd name="T14" fmla="*/ 2 w 35"/>
                <a:gd name="T15" fmla="*/ 6 h 29"/>
                <a:gd name="T16" fmla="*/ 5 w 35"/>
                <a:gd name="T17" fmla="*/ 7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29"/>
                <a:gd name="T29" fmla="*/ 35 w 3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29">
                  <a:moveTo>
                    <a:pt x="17" y="29"/>
                  </a:moveTo>
                  <a:lnTo>
                    <a:pt x="29" y="24"/>
                  </a:lnTo>
                  <a:lnTo>
                    <a:pt x="35" y="18"/>
                  </a:lnTo>
                  <a:lnTo>
                    <a:pt x="29" y="6"/>
                  </a:lnTo>
                  <a:lnTo>
                    <a:pt x="17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4" name="Freeform 899"/>
            <p:cNvSpPr>
              <a:spLocks/>
            </p:cNvSpPr>
            <p:nvPr/>
          </p:nvSpPr>
          <p:spPr bwMode="auto">
            <a:xfrm>
              <a:off x="4135" y="2900"/>
              <a:ext cx="26" cy="23"/>
            </a:xfrm>
            <a:custGeom>
              <a:avLst/>
              <a:gdLst>
                <a:gd name="T0" fmla="*/ 6 w 53"/>
                <a:gd name="T1" fmla="*/ 7 h 46"/>
                <a:gd name="T2" fmla="*/ 9 w 53"/>
                <a:gd name="T3" fmla="*/ 6 h 46"/>
                <a:gd name="T4" fmla="*/ 9 w 53"/>
                <a:gd name="T5" fmla="*/ 6 h 46"/>
                <a:gd name="T6" fmla="*/ 9 w 53"/>
                <a:gd name="T7" fmla="*/ 6 h 46"/>
                <a:gd name="T8" fmla="*/ 10 w 53"/>
                <a:gd name="T9" fmla="*/ 5 h 46"/>
                <a:gd name="T10" fmla="*/ 9 w 53"/>
                <a:gd name="T11" fmla="*/ 7 h 46"/>
                <a:gd name="T12" fmla="*/ 9 w 53"/>
                <a:gd name="T13" fmla="*/ 7 h 46"/>
                <a:gd name="T14" fmla="*/ 7 w 53"/>
                <a:gd name="T15" fmla="*/ 5 h 46"/>
                <a:gd name="T16" fmla="*/ 9 w 53"/>
                <a:gd name="T17" fmla="*/ 6 h 46"/>
                <a:gd name="T18" fmla="*/ 9 w 53"/>
                <a:gd name="T19" fmla="*/ 6 h 46"/>
                <a:gd name="T20" fmla="*/ 6 w 53"/>
                <a:gd name="T21" fmla="*/ 5 h 46"/>
                <a:gd name="T22" fmla="*/ 7 w 53"/>
                <a:gd name="T23" fmla="*/ 5 h 46"/>
                <a:gd name="T24" fmla="*/ 7 w 53"/>
                <a:gd name="T25" fmla="*/ 5 h 46"/>
                <a:gd name="T26" fmla="*/ 4 w 53"/>
                <a:gd name="T27" fmla="*/ 6 h 46"/>
                <a:gd name="T28" fmla="*/ 6 w 53"/>
                <a:gd name="T29" fmla="*/ 5 h 46"/>
                <a:gd name="T30" fmla="*/ 6 w 53"/>
                <a:gd name="T31" fmla="*/ 5 h 46"/>
                <a:gd name="T32" fmla="*/ 4 w 53"/>
                <a:gd name="T33" fmla="*/ 7 h 46"/>
                <a:gd name="T34" fmla="*/ 4 w 53"/>
                <a:gd name="T35" fmla="*/ 5 h 46"/>
                <a:gd name="T36" fmla="*/ 4 w 53"/>
                <a:gd name="T37" fmla="*/ 5 h 46"/>
                <a:gd name="T38" fmla="*/ 6 w 53"/>
                <a:gd name="T39" fmla="*/ 6 h 46"/>
                <a:gd name="T40" fmla="*/ 4 w 53"/>
                <a:gd name="T41" fmla="*/ 6 h 46"/>
                <a:gd name="T42" fmla="*/ 4 w 53"/>
                <a:gd name="T43" fmla="*/ 6 h 46"/>
                <a:gd name="T44" fmla="*/ 7 w 53"/>
                <a:gd name="T45" fmla="*/ 7 h 46"/>
                <a:gd name="T46" fmla="*/ 7 w 53"/>
                <a:gd name="T47" fmla="*/ 7 h 46"/>
                <a:gd name="T48" fmla="*/ 6 w 53"/>
                <a:gd name="T49" fmla="*/ 12 h 46"/>
                <a:gd name="T50" fmla="*/ 6 w 53"/>
                <a:gd name="T51" fmla="*/ 12 h 46"/>
                <a:gd name="T52" fmla="*/ 3 w 53"/>
                <a:gd name="T53" fmla="*/ 10 h 46"/>
                <a:gd name="T54" fmla="*/ 3 w 53"/>
                <a:gd name="T55" fmla="*/ 10 h 46"/>
                <a:gd name="T56" fmla="*/ 3 w 53"/>
                <a:gd name="T57" fmla="*/ 9 h 46"/>
                <a:gd name="T58" fmla="*/ 1 w 53"/>
                <a:gd name="T59" fmla="*/ 7 h 46"/>
                <a:gd name="T60" fmla="*/ 1 w 53"/>
                <a:gd name="T61" fmla="*/ 7 h 46"/>
                <a:gd name="T62" fmla="*/ 0 w 53"/>
                <a:gd name="T63" fmla="*/ 6 h 46"/>
                <a:gd name="T64" fmla="*/ 1 w 53"/>
                <a:gd name="T65" fmla="*/ 3 h 46"/>
                <a:gd name="T66" fmla="*/ 1 w 53"/>
                <a:gd name="T67" fmla="*/ 3 h 46"/>
                <a:gd name="T68" fmla="*/ 3 w 53"/>
                <a:gd name="T69" fmla="*/ 1 h 46"/>
                <a:gd name="T70" fmla="*/ 6 w 53"/>
                <a:gd name="T71" fmla="*/ 0 h 46"/>
                <a:gd name="T72" fmla="*/ 6 w 53"/>
                <a:gd name="T73" fmla="*/ 0 h 46"/>
                <a:gd name="T74" fmla="*/ 7 w 53"/>
                <a:gd name="T75" fmla="*/ 0 h 46"/>
                <a:gd name="T76" fmla="*/ 10 w 53"/>
                <a:gd name="T77" fmla="*/ 1 h 46"/>
                <a:gd name="T78" fmla="*/ 10 w 53"/>
                <a:gd name="T79" fmla="*/ 1 h 46"/>
                <a:gd name="T80" fmla="*/ 12 w 53"/>
                <a:gd name="T81" fmla="*/ 3 h 46"/>
                <a:gd name="T82" fmla="*/ 13 w 53"/>
                <a:gd name="T83" fmla="*/ 6 h 46"/>
                <a:gd name="T84" fmla="*/ 13 w 53"/>
                <a:gd name="T85" fmla="*/ 6 h 46"/>
                <a:gd name="T86" fmla="*/ 13 w 53"/>
                <a:gd name="T87" fmla="*/ 7 h 46"/>
                <a:gd name="T88" fmla="*/ 12 w 53"/>
                <a:gd name="T89" fmla="*/ 9 h 46"/>
                <a:gd name="T90" fmla="*/ 12 w 53"/>
                <a:gd name="T91" fmla="*/ 9 h 46"/>
                <a:gd name="T92" fmla="*/ 10 w 53"/>
                <a:gd name="T93" fmla="*/ 10 h 46"/>
                <a:gd name="T94" fmla="*/ 7 w 53"/>
                <a:gd name="T95" fmla="*/ 12 h 46"/>
                <a:gd name="T96" fmla="*/ 6 w 53"/>
                <a:gd name="T97" fmla="*/ 7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"/>
                <a:gd name="T148" fmla="*/ 0 h 46"/>
                <a:gd name="T149" fmla="*/ 53 w 53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" h="46">
                  <a:moveTo>
                    <a:pt x="24" y="29"/>
                  </a:moveTo>
                  <a:lnTo>
                    <a:pt x="36" y="23"/>
                  </a:lnTo>
                  <a:lnTo>
                    <a:pt x="42" y="17"/>
                  </a:lnTo>
                  <a:lnTo>
                    <a:pt x="36" y="29"/>
                  </a:lnTo>
                  <a:lnTo>
                    <a:pt x="30" y="17"/>
                  </a:lnTo>
                  <a:lnTo>
                    <a:pt x="36" y="23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19" y="23"/>
                  </a:lnTo>
                  <a:lnTo>
                    <a:pt x="24" y="17"/>
                  </a:lnTo>
                  <a:lnTo>
                    <a:pt x="19" y="29"/>
                  </a:lnTo>
                  <a:lnTo>
                    <a:pt x="19" y="17"/>
                  </a:lnTo>
                  <a:lnTo>
                    <a:pt x="24" y="23"/>
                  </a:lnTo>
                  <a:lnTo>
                    <a:pt x="19" y="23"/>
                  </a:lnTo>
                  <a:lnTo>
                    <a:pt x="30" y="29"/>
                  </a:lnTo>
                  <a:lnTo>
                    <a:pt x="24" y="46"/>
                  </a:lnTo>
                  <a:lnTo>
                    <a:pt x="13" y="40"/>
                  </a:lnTo>
                  <a:lnTo>
                    <a:pt x="13" y="34"/>
                  </a:lnTo>
                  <a:lnTo>
                    <a:pt x="7" y="29"/>
                  </a:lnTo>
                  <a:lnTo>
                    <a:pt x="0" y="23"/>
                  </a:lnTo>
                  <a:lnTo>
                    <a:pt x="7" y="11"/>
                  </a:lnTo>
                  <a:lnTo>
                    <a:pt x="13" y="5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5"/>
                  </a:lnTo>
                  <a:lnTo>
                    <a:pt x="48" y="11"/>
                  </a:lnTo>
                  <a:lnTo>
                    <a:pt x="53" y="23"/>
                  </a:lnTo>
                  <a:lnTo>
                    <a:pt x="53" y="29"/>
                  </a:lnTo>
                  <a:lnTo>
                    <a:pt x="48" y="34"/>
                  </a:lnTo>
                  <a:lnTo>
                    <a:pt x="42" y="40"/>
                  </a:lnTo>
                  <a:lnTo>
                    <a:pt x="30" y="46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5" name="Freeform 900"/>
            <p:cNvSpPr>
              <a:spLocks/>
            </p:cNvSpPr>
            <p:nvPr/>
          </p:nvSpPr>
          <p:spPr bwMode="auto">
            <a:xfrm>
              <a:off x="4147" y="2915"/>
              <a:ext cx="3" cy="8"/>
            </a:xfrm>
            <a:custGeom>
              <a:avLst/>
              <a:gdLst>
                <a:gd name="T0" fmla="*/ 2 w 6"/>
                <a:gd name="T1" fmla="*/ 0 h 17"/>
                <a:gd name="T2" fmla="*/ 2 w 6"/>
                <a:gd name="T3" fmla="*/ 0 h 17"/>
                <a:gd name="T4" fmla="*/ 0 w 6"/>
                <a:gd name="T5" fmla="*/ 0 h 17"/>
                <a:gd name="T6" fmla="*/ 2 w 6"/>
                <a:gd name="T7" fmla="*/ 4 h 17"/>
                <a:gd name="T8" fmla="*/ 0 w 6"/>
                <a:gd name="T9" fmla="*/ 4 h 17"/>
                <a:gd name="T10" fmla="*/ 0 w 6"/>
                <a:gd name="T11" fmla="*/ 4 h 17"/>
                <a:gd name="T12" fmla="*/ 2 w 6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7"/>
                <a:gd name="T23" fmla="*/ 6 w 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7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6" name="Rectangle 901"/>
            <p:cNvSpPr>
              <a:spLocks noChangeArrowheads="1"/>
            </p:cNvSpPr>
            <p:nvPr/>
          </p:nvSpPr>
          <p:spPr bwMode="auto">
            <a:xfrm>
              <a:off x="4083" y="3276"/>
              <a:ext cx="131" cy="13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7" name="Rectangle 902"/>
            <p:cNvSpPr>
              <a:spLocks noChangeArrowheads="1"/>
            </p:cNvSpPr>
            <p:nvPr/>
          </p:nvSpPr>
          <p:spPr bwMode="auto">
            <a:xfrm>
              <a:off x="4083" y="3273"/>
              <a:ext cx="140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8" name="Rectangle 903"/>
            <p:cNvSpPr>
              <a:spLocks noChangeArrowheads="1"/>
            </p:cNvSpPr>
            <p:nvPr/>
          </p:nvSpPr>
          <p:spPr bwMode="auto">
            <a:xfrm>
              <a:off x="4214" y="3276"/>
              <a:ext cx="9" cy="14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9" name="Rectangle 904"/>
            <p:cNvSpPr>
              <a:spLocks noChangeArrowheads="1"/>
            </p:cNvSpPr>
            <p:nvPr/>
          </p:nvSpPr>
          <p:spPr bwMode="auto">
            <a:xfrm>
              <a:off x="4080" y="3408"/>
              <a:ext cx="137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0" name="Rectangle 905"/>
            <p:cNvSpPr>
              <a:spLocks noChangeArrowheads="1"/>
            </p:cNvSpPr>
            <p:nvPr/>
          </p:nvSpPr>
          <p:spPr bwMode="auto">
            <a:xfrm>
              <a:off x="4080" y="3273"/>
              <a:ext cx="8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1" name="Rectangle 906"/>
            <p:cNvSpPr>
              <a:spLocks noChangeArrowheads="1"/>
            </p:cNvSpPr>
            <p:nvPr/>
          </p:nvSpPr>
          <p:spPr bwMode="auto">
            <a:xfrm>
              <a:off x="4209" y="3132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2" name="Rectangle 907"/>
            <p:cNvSpPr>
              <a:spLocks noChangeArrowheads="1"/>
            </p:cNvSpPr>
            <p:nvPr/>
          </p:nvSpPr>
          <p:spPr bwMode="auto">
            <a:xfrm>
              <a:off x="4191" y="3119"/>
              <a:ext cx="9" cy="15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3" name="Rectangle 908"/>
            <p:cNvSpPr>
              <a:spLocks noChangeArrowheads="1"/>
            </p:cNvSpPr>
            <p:nvPr/>
          </p:nvSpPr>
          <p:spPr bwMode="auto">
            <a:xfrm>
              <a:off x="4083" y="1450"/>
              <a:ext cx="131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4" name="Rectangle 909"/>
            <p:cNvSpPr>
              <a:spLocks noChangeArrowheads="1"/>
            </p:cNvSpPr>
            <p:nvPr/>
          </p:nvSpPr>
          <p:spPr bwMode="auto">
            <a:xfrm>
              <a:off x="4083" y="1447"/>
              <a:ext cx="140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5" name="Rectangle 910"/>
            <p:cNvSpPr>
              <a:spLocks noChangeArrowheads="1"/>
            </p:cNvSpPr>
            <p:nvPr/>
          </p:nvSpPr>
          <p:spPr bwMode="auto">
            <a:xfrm>
              <a:off x="4214" y="1450"/>
              <a:ext cx="9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6" name="Rectangle 911"/>
            <p:cNvSpPr>
              <a:spLocks noChangeArrowheads="1"/>
            </p:cNvSpPr>
            <p:nvPr/>
          </p:nvSpPr>
          <p:spPr bwMode="auto">
            <a:xfrm>
              <a:off x="4080" y="1578"/>
              <a:ext cx="137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7" name="Rectangle 912"/>
            <p:cNvSpPr>
              <a:spLocks noChangeArrowheads="1"/>
            </p:cNvSpPr>
            <p:nvPr/>
          </p:nvSpPr>
          <p:spPr bwMode="auto">
            <a:xfrm>
              <a:off x="4080" y="1447"/>
              <a:ext cx="8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8" name="Rectangle 913"/>
            <p:cNvSpPr>
              <a:spLocks noChangeArrowheads="1"/>
            </p:cNvSpPr>
            <p:nvPr/>
          </p:nvSpPr>
          <p:spPr bwMode="auto">
            <a:xfrm>
              <a:off x="4386" y="1421"/>
              <a:ext cx="222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9" name="Rectangle 914"/>
            <p:cNvSpPr>
              <a:spLocks noChangeArrowheads="1"/>
            </p:cNvSpPr>
            <p:nvPr/>
          </p:nvSpPr>
          <p:spPr bwMode="auto">
            <a:xfrm>
              <a:off x="4590" y="1430"/>
              <a:ext cx="18" cy="229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0" name="Rectangle 915"/>
            <p:cNvSpPr>
              <a:spLocks noChangeArrowheads="1"/>
            </p:cNvSpPr>
            <p:nvPr/>
          </p:nvSpPr>
          <p:spPr bwMode="auto">
            <a:xfrm>
              <a:off x="4378" y="3711"/>
              <a:ext cx="221" cy="1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1" name="Rectangle 916"/>
            <p:cNvSpPr>
              <a:spLocks noChangeArrowheads="1"/>
            </p:cNvSpPr>
            <p:nvPr/>
          </p:nvSpPr>
          <p:spPr bwMode="auto">
            <a:xfrm>
              <a:off x="4378" y="1421"/>
              <a:ext cx="17" cy="229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2" name="Rectangle 917"/>
            <p:cNvSpPr>
              <a:spLocks noChangeArrowheads="1"/>
            </p:cNvSpPr>
            <p:nvPr/>
          </p:nvSpPr>
          <p:spPr bwMode="auto">
            <a:xfrm>
              <a:off x="3826" y="1450"/>
              <a:ext cx="129" cy="12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3" name="Rectangle 918"/>
            <p:cNvSpPr>
              <a:spLocks noChangeArrowheads="1"/>
            </p:cNvSpPr>
            <p:nvPr/>
          </p:nvSpPr>
          <p:spPr bwMode="auto">
            <a:xfrm>
              <a:off x="3826" y="1447"/>
              <a:ext cx="137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4" name="Rectangle 919"/>
            <p:cNvSpPr>
              <a:spLocks noChangeArrowheads="1"/>
            </p:cNvSpPr>
            <p:nvPr/>
          </p:nvSpPr>
          <p:spPr bwMode="auto">
            <a:xfrm>
              <a:off x="3955" y="1450"/>
              <a:ext cx="8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5" name="Rectangle 920"/>
            <p:cNvSpPr>
              <a:spLocks noChangeArrowheads="1"/>
            </p:cNvSpPr>
            <p:nvPr/>
          </p:nvSpPr>
          <p:spPr bwMode="auto">
            <a:xfrm>
              <a:off x="3823" y="1578"/>
              <a:ext cx="134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6" name="Rectangle 921"/>
            <p:cNvSpPr>
              <a:spLocks noChangeArrowheads="1"/>
            </p:cNvSpPr>
            <p:nvPr/>
          </p:nvSpPr>
          <p:spPr bwMode="auto">
            <a:xfrm>
              <a:off x="3823" y="1447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7" name="Rectangle 922"/>
            <p:cNvSpPr>
              <a:spLocks noChangeArrowheads="1"/>
            </p:cNvSpPr>
            <p:nvPr/>
          </p:nvSpPr>
          <p:spPr bwMode="auto">
            <a:xfrm>
              <a:off x="3826" y="2523"/>
              <a:ext cx="129" cy="12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8" name="Rectangle 923"/>
            <p:cNvSpPr>
              <a:spLocks noChangeArrowheads="1"/>
            </p:cNvSpPr>
            <p:nvPr/>
          </p:nvSpPr>
          <p:spPr bwMode="auto">
            <a:xfrm>
              <a:off x="3826" y="2521"/>
              <a:ext cx="137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9" name="Rectangle 924"/>
            <p:cNvSpPr>
              <a:spLocks noChangeArrowheads="1"/>
            </p:cNvSpPr>
            <p:nvPr/>
          </p:nvSpPr>
          <p:spPr bwMode="auto">
            <a:xfrm>
              <a:off x="3955" y="2523"/>
              <a:ext cx="8" cy="13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0" name="Rectangle 925"/>
            <p:cNvSpPr>
              <a:spLocks noChangeArrowheads="1"/>
            </p:cNvSpPr>
            <p:nvPr/>
          </p:nvSpPr>
          <p:spPr bwMode="auto">
            <a:xfrm>
              <a:off x="3823" y="2652"/>
              <a:ext cx="134" cy="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1" name="Rectangle 926"/>
            <p:cNvSpPr>
              <a:spLocks noChangeArrowheads="1"/>
            </p:cNvSpPr>
            <p:nvPr/>
          </p:nvSpPr>
          <p:spPr bwMode="auto">
            <a:xfrm>
              <a:off x="3823" y="2521"/>
              <a:ext cx="9" cy="13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2" name="Rectangle 927"/>
            <p:cNvSpPr>
              <a:spLocks noChangeArrowheads="1"/>
            </p:cNvSpPr>
            <p:nvPr/>
          </p:nvSpPr>
          <p:spPr bwMode="auto">
            <a:xfrm>
              <a:off x="3847" y="3431"/>
              <a:ext cx="8" cy="11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3" name="Rectangle 928"/>
            <p:cNvSpPr>
              <a:spLocks noChangeArrowheads="1"/>
            </p:cNvSpPr>
            <p:nvPr/>
          </p:nvSpPr>
          <p:spPr bwMode="auto">
            <a:xfrm>
              <a:off x="3806" y="3247"/>
              <a:ext cx="180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4" name="Rectangle 929"/>
            <p:cNvSpPr>
              <a:spLocks noChangeArrowheads="1"/>
            </p:cNvSpPr>
            <p:nvPr/>
          </p:nvSpPr>
          <p:spPr bwMode="auto">
            <a:xfrm>
              <a:off x="3969" y="3256"/>
              <a:ext cx="17" cy="18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5" name="Rectangle 930"/>
            <p:cNvSpPr>
              <a:spLocks noChangeArrowheads="1"/>
            </p:cNvSpPr>
            <p:nvPr/>
          </p:nvSpPr>
          <p:spPr bwMode="auto">
            <a:xfrm>
              <a:off x="3797" y="3422"/>
              <a:ext cx="181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6" name="Rectangle 931"/>
            <p:cNvSpPr>
              <a:spLocks noChangeArrowheads="1"/>
            </p:cNvSpPr>
            <p:nvPr/>
          </p:nvSpPr>
          <p:spPr bwMode="auto">
            <a:xfrm>
              <a:off x="3797" y="3247"/>
              <a:ext cx="17" cy="18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7" name="Rectangle 932"/>
            <p:cNvSpPr>
              <a:spLocks noChangeArrowheads="1"/>
            </p:cNvSpPr>
            <p:nvPr/>
          </p:nvSpPr>
          <p:spPr bwMode="auto">
            <a:xfrm>
              <a:off x="3847" y="2523"/>
              <a:ext cx="8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8" name="Rectangle 933"/>
            <p:cNvSpPr>
              <a:spLocks noChangeArrowheads="1"/>
            </p:cNvSpPr>
            <p:nvPr/>
          </p:nvSpPr>
          <p:spPr bwMode="auto">
            <a:xfrm>
              <a:off x="3847" y="2407"/>
              <a:ext cx="8" cy="11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9" name="Rectangle 935"/>
            <p:cNvSpPr>
              <a:spLocks noChangeArrowheads="1"/>
            </p:cNvSpPr>
            <p:nvPr/>
          </p:nvSpPr>
          <p:spPr bwMode="auto">
            <a:xfrm>
              <a:off x="3847" y="2118"/>
              <a:ext cx="8" cy="11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0" name="Rectangle 936"/>
            <p:cNvSpPr>
              <a:spLocks noChangeArrowheads="1"/>
            </p:cNvSpPr>
            <p:nvPr/>
          </p:nvSpPr>
          <p:spPr bwMode="auto">
            <a:xfrm>
              <a:off x="3806" y="2226"/>
              <a:ext cx="180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1" name="Rectangle 937"/>
            <p:cNvSpPr>
              <a:spLocks noChangeArrowheads="1"/>
            </p:cNvSpPr>
            <p:nvPr/>
          </p:nvSpPr>
          <p:spPr bwMode="auto">
            <a:xfrm>
              <a:off x="3969" y="2235"/>
              <a:ext cx="17" cy="18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2" name="Rectangle 938"/>
            <p:cNvSpPr>
              <a:spLocks noChangeArrowheads="1"/>
            </p:cNvSpPr>
            <p:nvPr/>
          </p:nvSpPr>
          <p:spPr bwMode="auto">
            <a:xfrm>
              <a:off x="3797" y="2398"/>
              <a:ext cx="181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3" name="Rectangle 939"/>
            <p:cNvSpPr>
              <a:spLocks noChangeArrowheads="1"/>
            </p:cNvSpPr>
            <p:nvPr/>
          </p:nvSpPr>
          <p:spPr bwMode="auto">
            <a:xfrm>
              <a:off x="3797" y="2226"/>
              <a:ext cx="17" cy="18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4" name="Rectangle 940"/>
            <p:cNvSpPr>
              <a:spLocks noChangeArrowheads="1"/>
            </p:cNvSpPr>
            <p:nvPr/>
          </p:nvSpPr>
          <p:spPr bwMode="auto">
            <a:xfrm>
              <a:off x="3847" y="1870"/>
              <a:ext cx="8" cy="11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5" name="Rectangle 942"/>
            <p:cNvSpPr>
              <a:spLocks noChangeArrowheads="1"/>
            </p:cNvSpPr>
            <p:nvPr/>
          </p:nvSpPr>
          <p:spPr bwMode="auto">
            <a:xfrm>
              <a:off x="3847" y="1581"/>
              <a:ext cx="8" cy="11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6" name="Rectangle 943"/>
            <p:cNvSpPr>
              <a:spLocks noChangeArrowheads="1"/>
            </p:cNvSpPr>
            <p:nvPr/>
          </p:nvSpPr>
          <p:spPr bwMode="auto">
            <a:xfrm>
              <a:off x="3806" y="1690"/>
              <a:ext cx="180" cy="1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7" name="Rectangle 944"/>
            <p:cNvSpPr>
              <a:spLocks noChangeArrowheads="1"/>
            </p:cNvSpPr>
            <p:nvPr/>
          </p:nvSpPr>
          <p:spPr bwMode="auto">
            <a:xfrm>
              <a:off x="3969" y="1698"/>
              <a:ext cx="17" cy="18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8" name="Rectangle 945"/>
            <p:cNvSpPr>
              <a:spLocks noChangeArrowheads="1"/>
            </p:cNvSpPr>
            <p:nvPr/>
          </p:nvSpPr>
          <p:spPr bwMode="auto">
            <a:xfrm>
              <a:off x="3797" y="1862"/>
              <a:ext cx="181" cy="1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9" name="Rectangle 946"/>
            <p:cNvSpPr>
              <a:spLocks noChangeArrowheads="1"/>
            </p:cNvSpPr>
            <p:nvPr/>
          </p:nvSpPr>
          <p:spPr bwMode="auto">
            <a:xfrm>
              <a:off x="3797" y="1690"/>
              <a:ext cx="17" cy="18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0" name="Freeform 947"/>
            <p:cNvSpPr>
              <a:spLocks/>
            </p:cNvSpPr>
            <p:nvPr/>
          </p:nvSpPr>
          <p:spPr bwMode="auto">
            <a:xfrm>
              <a:off x="3435" y="2582"/>
              <a:ext cx="15" cy="14"/>
            </a:xfrm>
            <a:custGeom>
              <a:avLst/>
              <a:gdLst>
                <a:gd name="T0" fmla="*/ 8 w 30"/>
                <a:gd name="T1" fmla="*/ 3 h 30"/>
                <a:gd name="T2" fmla="*/ 6 w 30"/>
                <a:gd name="T3" fmla="*/ 1 h 30"/>
                <a:gd name="T4" fmla="*/ 3 w 30"/>
                <a:gd name="T5" fmla="*/ 0 h 30"/>
                <a:gd name="T6" fmla="*/ 2 w 30"/>
                <a:gd name="T7" fmla="*/ 1 h 30"/>
                <a:gd name="T8" fmla="*/ 0 w 30"/>
                <a:gd name="T9" fmla="*/ 3 h 30"/>
                <a:gd name="T10" fmla="*/ 2 w 30"/>
                <a:gd name="T11" fmla="*/ 6 h 30"/>
                <a:gd name="T12" fmla="*/ 3 w 30"/>
                <a:gd name="T13" fmla="*/ 7 h 30"/>
                <a:gd name="T14" fmla="*/ 6 w 30"/>
                <a:gd name="T15" fmla="*/ 6 h 30"/>
                <a:gd name="T16" fmla="*/ 8 w 30"/>
                <a:gd name="T17" fmla="*/ 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13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6" y="25"/>
                  </a:lnTo>
                  <a:lnTo>
                    <a:pt x="12" y="30"/>
                  </a:lnTo>
                  <a:lnTo>
                    <a:pt x="23" y="25"/>
                  </a:lnTo>
                  <a:lnTo>
                    <a:pt x="3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1" name="Freeform 948"/>
            <p:cNvSpPr>
              <a:spLocks/>
            </p:cNvSpPr>
            <p:nvPr/>
          </p:nvSpPr>
          <p:spPr bwMode="auto">
            <a:xfrm>
              <a:off x="3432" y="2579"/>
              <a:ext cx="24" cy="23"/>
            </a:xfrm>
            <a:custGeom>
              <a:avLst/>
              <a:gdLst>
                <a:gd name="T0" fmla="*/ 7 w 48"/>
                <a:gd name="T1" fmla="*/ 6 h 47"/>
                <a:gd name="T2" fmla="*/ 6 w 48"/>
                <a:gd name="T3" fmla="*/ 4 h 47"/>
                <a:gd name="T4" fmla="*/ 7 w 48"/>
                <a:gd name="T5" fmla="*/ 6 h 47"/>
                <a:gd name="T6" fmla="*/ 7 w 48"/>
                <a:gd name="T7" fmla="*/ 6 h 47"/>
                <a:gd name="T8" fmla="*/ 5 w 48"/>
                <a:gd name="T9" fmla="*/ 4 h 47"/>
                <a:gd name="T10" fmla="*/ 6 w 48"/>
                <a:gd name="T11" fmla="*/ 2 h 47"/>
                <a:gd name="T12" fmla="*/ 6 w 48"/>
                <a:gd name="T13" fmla="*/ 2 h 47"/>
                <a:gd name="T14" fmla="*/ 5 w 48"/>
                <a:gd name="T15" fmla="*/ 4 h 47"/>
                <a:gd name="T16" fmla="*/ 5 w 48"/>
                <a:gd name="T17" fmla="*/ 4 h 47"/>
                <a:gd name="T18" fmla="*/ 5 w 48"/>
                <a:gd name="T19" fmla="*/ 4 h 47"/>
                <a:gd name="T20" fmla="*/ 3 w 48"/>
                <a:gd name="T21" fmla="*/ 6 h 47"/>
                <a:gd name="T22" fmla="*/ 5 w 48"/>
                <a:gd name="T23" fmla="*/ 4 h 47"/>
                <a:gd name="T24" fmla="*/ 5 w 48"/>
                <a:gd name="T25" fmla="*/ 4 h 47"/>
                <a:gd name="T26" fmla="*/ 6 w 48"/>
                <a:gd name="T27" fmla="*/ 7 h 47"/>
                <a:gd name="T28" fmla="*/ 5 w 48"/>
                <a:gd name="T29" fmla="*/ 6 h 47"/>
                <a:gd name="T30" fmla="*/ 5 w 48"/>
                <a:gd name="T31" fmla="*/ 6 h 47"/>
                <a:gd name="T32" fmla="*/ 6 w 48"/>
                <a:gd name="T33" fmla="*/ 7 h 47"/>
                <a:gd name="T34" fmla="*/ 5 w 48"/>
                <a:gd name="T35" fmla="*/ 7 h 47"/>
                <a:gd name="T36" fmla="*/ 5 w 48"/>
                <a:gd name="T37" fmla="*/ 7 h 47"/>
                <a:gd name="T38" fmla="*/ 7 w 48"/>
                <a:gd name="T39" fmla="*/ 6 h 47"/>
                <a:gd name="T40" fmla="*/ 6 w 48"/>
                <a:gd name="T41" fmla="*/ 7 h 47"/>
                <a:gd name="T42" fmla="*/ 6 w 48"/>
                <a:gd name="T43" fmla="*/ 7 h 47"/>
                <a:gd name="T44" fmla="*/ 7 w 48"/>
                <a:gd name="T45" fmla="*/ 4 h 47"/>
                <a:gd name="T46" fmla="*/ 7 w 48"/>
                <a:gd name="T47" fmla="*/ 4 h 47"/>
                <a:gd name="T48" fmla="*/ 12 w 48"/>
                <a:gd name="T49" fmla="*/ 6 h 47"/>
                <a:gd name="T50" fmla="*/ 12 w 48"/>
                <a:gd name="T51" fmla="*/ 6 h 47"/>
                <a:gd name="T52" fmla="*/ 11 w 48"/>
                <a:gd name="T53" fmla="*/ 8 h 47"/>
                <a:gd name="T54" fmla="*/ 11 w 48"/>
                <a:gd name="T55" fmla="*/ 8 h 47"/>
                <a:gd name="T56" fmla="*/ 9 w 48"/>
                <a:gd name="T57" fmla="*/ 10 h 47"/>
                <a:gd name="T58" fmla="*/ 6 w 48"/>
                <a:gd name="T59" fmla="*/ 11 h 47"/>
                <a:gd name="T60" fmla="*/ 6 w 48"/>
                <a:gd name="T61" fmla="*/ 11 h 47"/>
                <a:gd name="T62" fmla="*/ 3 w 48"/>
                <a:gd name="T63" fmla="*/ 10 h 47"/>
                <a:gd name="T64" fmla="*/ 2 w 48"/>
                <a:gd name="T65" fmla="*/ 8 h 47"/>
                <a:gd name="T66" fmla="*/ 2 w 48"/>
                <a:gd name="T67" fmla="*/ 8 h 47"/>
                <a:gd name="T68" fmla="*/ 2 w 48"/>
                <a:gd name="T69" fmla="*/ 8 h 47"/>
                <a:gd name="T70" fmla="*/ 0 w 48"/>
                <a:gd name="T71" fmla="*/ 6 h 47"/>
                <a:gd name="T72" fmla="*/ 0 w 48"/>
                <a:gd name="T73" fmla="*/ 6 h 47"/>
                <a:gd name="T74" fmla="*/ 0 w 48"/>
                <a:gd name="T75" fmla="*/ 2 h 47"/>
                <a:gd name="T76" fmla="*/ 2 w 48"/>
                <a:gd name="T77" fmla="*/ 1 h 47"/>
                <a:gd name="T78" fmla="*/ 2 w 48"/>
                <a:gd name="T79" fmla="*/ 1 h 47"/>
                <a:gd name="T80" fmla="*/ 2 w 48"/>
                <a:gd name="T81" fmla="*/ 1 h 47"/>
                <a:gd name="T82" fmla="*/ 3 w 48"/>
                <a:gd name="T83" fmla="*/ 0 h 47"/>
                <a:gd name="T84" fmla="*/ 3 w 48"/>
                <a:gd name="T85" fmla="*/ 0 h 47"/>
                <a:gd name="T86" fmla="*/ 6 w 48"/>
                <a:gd name="T87" fmla="*/ 0 h 47"/>
                <a:gd name="T88" fmla="*/ 9 w 48"/>
                <a:gd name="T89" fmla="*/ 1 h 47"/>
                <a:gd name="T90" fmla="*/ 9 w 48"/>
                <a:gd name="T91" fmla="*/ 1 h 47"/>
                <a:gd name="T92" fmla="*/ 9 w 48"/>
                <a:gd name="T93" fmla="*/ 1 h 47"/>
                <a:gd name="T94" fmla="*/ 11 w 48"/>
                <a:gd name="T95" fmla="*/ 2 h 47"/>
                <a:gd name="T96" fmla="*/ 7 w 48"/>
                <a:gd name="T97" fmla="*/ 6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47"/>
                <a:gd name="T149" fmla="*/ 48 w 48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47">
                  <a:moveTo>
                    <a:pt x="29" y="24"/>
                  </a:moveTo>
                  <a:lnTo>
                    <a:pt x="25" y="18"/>
                  </a:lnTo>
                  <a:lnTo>
                    <a:pt x="29" y="24"/>
                  </a:lnTo>
                  <a:lnTo>
                    <a:pt x="18" y="18"/>
                  </a:lnTo>
                  <a:lnTo>
                    <a:pt x="25" y="11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5" y="30"/>
                  </a:lnTo>
                  <a:lnTo>
                    <a:pt x="18" y="24"/>
                  </a:lnTo>
                  <a:lnTo>
                    <a:pt x="25" y="30"/>
                  </a:lnTo>
                  <a:lnTo>
                    <a:pt x="18" y="30"/>
                  </a:lnTo>
                  <a:lnTo>
                    <a:pt x="29" y="24"/>
                  </a:lnTo>
                  <a:lnTo>
                    <a:pt x="25" y="30"/>
                  </a:lnTo>
                  <a:lnTo>
                    <a:pt x="29" y="18"/>
                  </a:lnTo>
                  <a:lnTo>
                    <a:pt x="48" y="24"/>
                  </a:lnTo>
                  <a:lnTo>
                    <a:pt x="42" y="35"/>
                  </a:lnTo>
                  <a:lnTo>
                    <a:pt x="36" y="41"/>
                  </a:lnTo>
                  <a:lnTo>
                    <a:pt x="25" y="47"/>
                  </a:lnTo>
                  <a:lnTo>
                    <a:pt x="12" y="41"/>
                  </a:lnTo>
                  <a:lnTo>
                    <a:pt x="6" y="35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6" y="5"/>
                  </a:lnTo>
                  <a:lnTo>
                    <a:pt x="12" y="0"/>
                  </a:lnTo>
                  <a:lnTo>
                    <a:pt x="25" y="0"/>
                  </a:lnTo>
                  <a:lnTo>
                    <a:pt x="36" y="5"/>
                  </a:lnTo>
                  <a:lnTo>
                    <a:pt x="42" y="11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2" name="Freeform 949"/>
            <p:cNvSpPr>
              <a:spLocks/>
            </p:cNvSpPr>
            <p:nvPr/>
          </p:nvSpPr>
          <p:spPr bwMode="auto">
            <a:xfrm>
              <a:off x="3447" y="2585"/>
              <a:ext cx="9" cy="6"/>
            </a:xfrm>
            <a:custGeom>
              <a:avLst/>
              <a:gdLst>
                <a:gd name="T0" fmla="*/ 0 w 19"/>
                <a:gd name="T1" fmla="*/ 1 h 13"/>
                <a:gd name="T2" fmla="*/ 0 w 19"/>
                <a:gd name="T3" fmla="*/ 1 h 13"/>
                <a:gd name="T4" fmla="*/ 0 w 19"/>
                <a:gd name="T5" fmla="*/ 3 h 13"/>
                <a:gd name="T6" fmla="*/ 3 w 19"/>
                <a:gd name="T7" fmla="*/ 0 h 13"/>
                <a:gd name="T8" fmla="*/ 4 w 19"/>
                <a:gd name="T9" fmla="*/ 3 h 13"/>
                <a:gd name="T10" fmla="*/ 4 w 19"/>
                <a:gd name="T11" fmla="*/ 3 h 13"/>
                <a:gd name="T12" fmla="*/ 0 w 19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3"/>
                <a:gd name="T23" fmla="*/ 19 w 1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3">
                  <a:moveTo>
                    <a:pt x="0" y="7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13" y="0"/>
                  </a:lnTo>
                  <a:lnTo>
                    <a:pt x="19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3" name="Freeform 950"/>
            <p:cNvSpPr>
              <a:spLocks/>
            </p:cNvSpPr>
            <p:nvPr/>
          </p:nvSpPr>
          <p:spPr bwMode="auto">
            <a:xfrm>
              <a:off x="3494" y="2582"/>
              <a:ext cx="14" cy="14"/>
            </a:xfrm>
            <a:custGeom>
              <a:avLst/>
              <a:gdLst>
                <a:gd name="T0" fmla="*/ 7 w 29"/>
                <a:gd name="T1" fmla="*/ 3 h 30"/>
                <a:gd name="T2" fmla="*/ 5 w 29"/>
                <a:gd name="T3" fmla="*/ 1 h 30"/>
                <a:gd name="T4" fmla="*/ 3 w 29"/>
                <a:gd name="T5" fmla="*/ 0 h 30"/>
                <a:gd name="T6" fmla="*/ 1 w 29"/>
                <a:gd name="T7" fmla="*/ 1 h 30"/>
                <a:gd name="T8" fmla="*/ 0 w 29"/>
                <a:gd name="T9" fmla="*/ 3 h 30"/>
                <a:gd name="T10" fmla="*/ 1 w 29"/>
                <a:gd name="T11" fmla="*/ 6 h 30"/>
                <a:gd name="T12" fmla="*/ 3 w 29"/>
                <a:gd name="T13" fmla="*/ 7 h 30"/>
                <a:gd name="T14" fmla="*/ 5 w 29"/>
                <a:gd name="T15" fmla="*/ 6 h 30"/>
                <a:gd name="T16" fmla="*/ 7 w 29"/>
                <a:gd name="T17" fmla="*/ 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0"/>
                <a:gd name="T29" fmla="*/ 29 w 29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0">
                  <a:moveTo>
                    <a:pt x="29" y="13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6" y="25"/>
                  </a:lnTo>
                  <a:lnTo>
                    <a:pt x="12" y="30"/>
                  </a:lnTo>
                  <a:lnTo>
                    <a:pt x="23" y="25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4" name="Freeform 951"/>
            <p:cNvSpPr>
              <a:spLocks/>
            </p:cNvSpPr>
            <p:nvPr/>
          </p:nvSpPr>
          <p:spPr bwMode="auto">
            <a:xfrm>
              <a:off x="3490" y="2579"/>
              <a:ext cx="24" cy="23"/>
            </a:xfrm>
            <a:custGeom>
              <a:avLst/>
              <a:gdLst>
                <a:gd name="T0" fmla="*/ 8 w 47"/>
                <a:gd name="T1" fmla="*/ 6 h 47"/>
                <a:gd name="T2" fmla="*/ 6 w 47"/>
                <a:gd name="T3" fmla="*/ 4 h 47"/>
                <a:gd name="T4" fmla="*/ 8 w 47"/>
                <a:gd name="T5" fmla="*/ 6 h 47"/>
                <a:gd name="T6" fmla="*/ 8 w 47"/>
                <a:gd name="T7" fmla="*/ 6 h 47"/>
                <a:gd name="T8" fmla="*/ 5 w 47"/>
                <a:gd name="T9" fmla="*/ 4 h 47"/>
                <a:gd name="T10" fmla="*/ 6 w 47"/>
                <a:gd name="T11" fmla="*/ 2 h 47"/>
                <a:gd name="T12" fmla="*/ 6 w 47"/>
                <a:gd name="T13" fmla="*/ 2 h 47"/>
                <a:gd name="T14" fmla="*/ 5 w 47"/>
                <a:gd name="T15" fmla="*/ 4 h 47"/>
                <a:gd name="T16" fmla="*/ 5 w 47"/>
                <a:gd name="T17" fmla="*/ 4 h 47"/>
                <a:gd name="T18" fmla="*/ 5 w 47"/>
                <a:gd name="T19" fmla="*/ 4 h 47"/>
                <a:gd name="T20" fmla="*/ 3 w 47"/>
                <a:gd name="T21" fmla="*/ 6 h 47"/>
                <a:gd name="T22" fmla="*/ 5 w 47"/>
                <a:gd name="T23" fmla="*/ 4 h 47"/>
                <a:gd name="T24" fmla="*/ 5 w 47"/>
                <a:gd name="T25" fmla="*/ 4 h 47"/>
                <a:gd name="T26" fmla="*/ 6 w 47"/>
                <a:gd name="T27" fmla="*/ 7 h 47"/>
                <a:gd name="T28" fmla="*/ 5 w 47"/>
                <a:gd name="T29" fmla="*/ 6 h 47"/>
                <a:gd name="T30" fmla="*/ 5 w 47"/>
                <a:gd name="T31" fmla="*/ 6 h 47"/>
                <a:gd name="T32" fmla="*/ 6 w 47"/>
                <a:gd name="T33" fmla="*/ 7 h 47"/>
                <a:gd name="T34" fmla="*/ 5 w 47"/>
                <a:gd name="T35" fmla="*/ 7 h 47"/>
                <a:gd name="T36" fmla="*/ 5 w 47"/>
                <a:gd name="T37" fmla="*/ 7 h 47"/>
                <a:gd name="T38" fmla="*/ 8 w 47"/>
                <a:gd name="T39" fmla="*/ 6 h 47"/>
                <a:gd name="T40" fmla="*/ 6 w 47"/>
                <a:gd name="T41" fmla="*/ 7 h 47"/>
                <a:gd name="T42" fmla="*/ 6 w 47"/>
                <a:gd name="T43" fmla="*/ 7 h 47"/>
                <a:gd name="T44" fmla="*/ 8 w 47"/>
                <a:gd name="T45" fmla="*/ 4 h 47"/>
                <a:gd name="T46" fmla="*/ 8 w 47"/>
                <a:gd name="T47" fmla="*/ 4 h 47"/>
                <a:gd name="T48" fmla="*/ 12 w 47"/>
                <a:gd name="T49" fmla="*/ 6 h 47"/>
                <a:gd name="T50" fmla="*/ 12 w 47"/>
                <a:gd name="T51" fmla="*/ 6 h 47"/>
                <a:gd name="T52" fmla="*/ 11 w 47"/>
                <a:gd name="T53" fmla="*/ 8 h 47"/>
                <a:gd name="T54" fmla="*/ 11 w 47"/>
                <a:gd name="T55" fmla="*/ 8 h 47"/>
                <a:gd name="T56" fmla="*/ 9 w 47"/>
                <a:gd name="T57" fmla="*/ 10 h 47"/>
                <a:gd name="T58" fmla="*/ 6 w 47"/>
                <a:gd name="T59" fmla="*/ 11 h 47"/>
                <a:gd name="T60" fmla="*/ 6 w 47"/>
                <a:gd name="T61" fmla="*/ 11 h 47"/>
                <a:gd name="T62" fmla="*/ 3 w 47"/>
                <a:gd name="T63" fmla="*/ 10 h 47"/>
                <a:gd name="T64" fmla="*/ 2 w 47"/>
                <a:gd name="T65" fmla="*/ 8 h 47"/>
                <a:gd name="T66" fmla="*/ 2 w 47"/>
                <a:gd name="T67" fmla="*/ 8 h 47"/>
                <a:gd name="T68" fmla="*/ 2 w 47"/>
                <a:gd name="T69" fmla="*/ 8 h 47"/>
                <a:gd name="T70" fmla="*/ 0 w 47"/>
                <a:gd name="T71" fmla="*/ 6 h 47"/>
                <a:gd name="T72" fmla="*/ 0 w 47"/>
                <a:gd name="T73" fmla="*/ 6 h 47"/>
                <a:gd name="T74" fmla="*/ 0 w 47"/>
                <a:gd name="T75" fmla="*/ 2 h 47"/>
                <a:gd name="T76" fmla="*/ 2 w 47"/>
                <a:gd name="T77" fmla="*/ 1 h 47"/>
                <a:gd name="T78" fmla="*/ 2 w 47"/>
                <a:gd name="T79" fmla="*/ 1 h 47"/>
                <a:gd name="T80" fmla="*/ 2 w 47"/>
                <a:gd name="T81" fmla="*/ 1 h 47"/>
                <a:gd name="T82" fmla="*/ 3 w 47"/>
                <a:gd name="T83" fmla="*/ 0 h 47"/>
                <a:gd name="T84" fmla="*/ 3 w 47"/>
                <a:gd name="T85" fmla="*/ 0 h 47"/>
                <a:gd name="T86" fmla="*/ 6 w 47"/>
                <a:gd name="T87" fmla="*/ 0 h 47"/>
                <a:gd name="T88" fmla="*/ 9 w 47"/>
                <a:gd name="T89" fmla="*/ 1 h 47"/>
                <a:gd name="T90" fmla="*/ 9 w 47"/>
                <a:gd name="T91" fmla="*/ 1 h 47"/>
                <a:gd name="T92" fmla="*/ 9 w 47"/>
                <a:gd name="T93" fmla="*/ 1 h 47"/>
                <a:gd name="T94" fmla="*/ 11 w 47"/>
                <a:gd name="T95" fmla="*/ 2 h 47"/>
                <a:gd name="T96" fmla="*/ 8 w 47"/>
                <a:gd name="T97" fmla="*/ 6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47"/>
                <a:gd name="T149" fmla="*/ 47 w 47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47">
                  <a:moveTo>
                    <a:pt x="29" y="24"/>
                  </a:moveTo>
                  <a:lnTo>
                    <a:pt x="24" y="18"/>
                  </a:lnTo>
                  <a:lnTo>
                    <a:pt x="29" y="24"/>
                  </a:lnTo>
                  <a:lnTo>
                    <a:pt x="18" y="18"/>
                  </a:lnTo>
                  <a:lnTo>
                    <a:pt x="24" y="11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29" y="24"/>
                  </a:lnTo>
                  <a:lnTo>
                    <a:pt x="24" y="30"/>
                  </a:lnTo>
                  <a:lnTo>
                    <a:pt x="29" y="18"/>
                  </a:lnTo>
                  <a:lnTo>
                    <a:pt x="47" y="24"/>
                  </a:lnTo>
                  <a:lnTo>
                    <a:pt x="41" y="35"/>
                  </a:lnTo>
                  <a:lnTo>
                    <a:pt x="35" y="41"/>
                  </a:lnTo>
                  <a:lnTo>
                    <a:pt x="24" y="47"/>
                  </a:lnTo>
                  <a:lnTo>
                    <a:pt x="12" y="41"/>
                  </a:lnTo>
                  <a:lnTo>
                    <a:pt x="6" y="35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6" y="5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5"/>
                  </a:lnTo>
                  <a:lnTo>
                    <a:pt x="41" y="11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5" name="Freeform 952"/>
            <p:cNvSpPr>
              <a:spLocks/>
            </p:cNvSpPr>
            <p:nvPr/>
          </p:nvSpPr>
          <p:spPr bwMode="auto">
            <a:xfrm>
              <a:off x="3505" y="2585"/>
              <a:ext cx="9" cy="6"/>
            </a:xfrm>
            <a:custGeom>
              <a:avLst/>
              <a:gdLst>
                <a:gd name="T0" fmla="*/ 0 w 18"/>
                <a:gd name="T1" fmla="*/ 1 h 13"/>
                <a:gd name="T2" fmla="*/ 0 w 18"/>
                <a:gd name="T3" fmla="*/ 1 h 13"/>
                <a:gd name="T4" fmla="*/ 0 w 18"/>
                <a:gd name="T5" fmla="*/ 3 h 13"/>
                <a:gd name="T6" fmla="*/ 3 w 18"/>
                <a:gd name="T7" fmla="*/ 0 h 13"/>
                <a:gd name="T8" fmla="*/ 5 w 18"/>
                <a:gd name="T9" fmla="*/ 3 h 13"/>
                <a:gd name="T10" fmla="*/ 5 w 18"/>
                <a:gd name="T11" fmla="*/ 3 h 13"/>
                <a:gd name="T12" fmla="*/ 0 w 18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3"/>
                <a:gd name="T23" fmla="*/ 18 w 18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3">
                  <a:moveTo>
                    <a:pt x="0" y="7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12" y="0"/>
                  </a:lnTo>
                  <a:lnTo>
                    <a:pt x="18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6" name="Freeform 953"/>
            <p:cNvSpPr>
              <a:spLocks/>
            </p:cNvSpPr>
            <p:nvPr/>
          </p:nvSpPr>
          <p:spPr bwMode="auto">
            <a:xfrm>
              <a:off x="3552" y="2582"/>
              <a:ext cx="14" cy="14"/>
            </a:xfrm>
            <a:custGeom>
              <a:avLst/>
              <a:gdLst>
                <a:gd name="T0" fmla="*/ 7 w 29"/>
                <a:gd name="T1" fmla="*/ 3 h 30"/>
                <a:gd name="T2" fmla="*/ 5 w 29"/>
                <a:gd name="T3" fmla="*/ 1 h 30"/>
                <a:gd name="T4" fmla="*/ 3 w 29"/>
                <a:gd name="T5" fmla="*/ 0 h 30"/>
                <a:gd name="T6" fmla="*/ 1 w 29"/>
                <a:gd name="T7" fmla="*/ 1 h 30"/>
                <a:gd name="T8" fmla="*/ 0 w 29"/>
                <a:gd name="T9" fmla="*/ 3 h 30"/>
                <a:gd name="T10" fmla="*/ 1 w 29"/>
                <a:gd name="T11" fmla="*/ 6 h 30"/>
                <a:gd name="T12" fmla="*/ 3 w 29"/>
                <a:gd name="T13" fmla="*/ 7 h 30"/>
                <a:gd name="T14" fmla="*/ 5 w 29"/>
                <a:gd name="T15" fmla="*/ 6 h 30"/>
                <a:gd name="T16" fmla="*/ 7 w 29"/>
                <a:gd name="T17" fmla="*/ 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0"/>
                <a:gd name="T29" fmla="*/ 29 w 29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0">
                  <a:moveTo>
                    <a:pt x="29" y="13"/>
                  </a:moveTo>
                  <a:lnTo>
                    <a:pt x="23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6" y="25"/>
                  </a:lnTo>
                  <a:lnTo>
                    <a:pt x="12" y="30"/>
                  </a:lnTo>
                  <a:lnTo>
                    <a:pt x="23" y="25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7" name="Freeform 954"/>
            <p:cNvSpPr>
              <a:spLocks/>
            </p:cNvSpPr>
            <p:nvPr/>
          </p:nvSpPr>
          <p:spPr bwMode="auto">
            <a:xfrm>
              <a:off x="3549" y="2579"/>
              <a:ext cx="24" cy="23"/>
            </a:xfrm>
            <a:custGeom>
              <a:avLst/>
              <a:gdLst>
                <a:gd name="T0" fmla="*/ 8 w 47"/>
                <a:gd name="T1" fmla="*/ 6 h 47"/>
                <a:gd name="T2" fmla="*/ 6 w 47"/>
                <a:gd name="T3" fmla="*/ 4 h 47"/>
                <a:gd name="T4" fmla="*/ 8 w 47"/>
                <a:gd name="T5" fmla="*/ 6 h 47"/>
                <a:gd name="T6" fmla="*/ 8 w 47"/>
                <a:gd name="T7" fmla="*/ 6 h 47"/>
                <a:gd name="T8" fmla="*/ 5 w 47"/>
                <a:gd name="T9" fmla="*/ 4 h 47"/>
                <a:gd name="T10" fmla="*/ 6 w 47"/>
                <a:gd name="T11" fmla="*/ 2 h 47"/>
                <a:gd name="T12" fmla="*/ 6 w 47"/>
                <a:gd name="T13" fmla="*/ 2 h 47"/>
                <a:gd name="T14" fmla="*/ 5 w 47"/>
                <a:gd name="T15" fmla="*/ 4 h 47"/>
                <a:gd name="T16" fmla="*/ 5 w 47"/>
                <a:gd name="T17" fmla="*/ 4 h 47"/>
                <a:gd name="T18" fmla="*/ 5 w 47"/>
                <a:gd name="T19" fmla="*/ 4 h 47"/>
                <a:gd name="T20" fmla="*/ 3 w 47"/>
                <a:gd name="T21" fmla="*/ 6 h 47"/>
                <a:gd name="T22" fmla="*/ 5 w 47"/>
                <a:gd name="T23" fmla="*/ 4 h 47"/>
                <a:gd name="T24" fmla="*/ 5 w 47"/>
                <a:gd name="T25" fmla="*/ 4 h 47"/>
                <a:gd name="T26" fmla="*/ 6 w 47"/>
                <a:gd name="T27" fmla="*/ 7 h 47"/>
                <a:gd name="T28" fmla="*/ 5 w 47"/>
                <a:gd name="T29" fmla="*/ 6 h 47"/>
                <a:gd name="T30" fmla="*/ 5 w 47"/>
                <a:gd name="T31" fmla="*/ 6 h 47"/>
                <a:gd name="T32" fmla="*/ 6 w 47"/>
                <a:gd name="T33" fmla="*/ 7 h 47"/>
                <a:gd name="T34" fmla="*/ 5 w 47"/>
                <a:gd name="T35" fmla="*/ 7 h 47"/>
                <a:gd name="T36" fmla="*/ 5 w 47"/>
                <a:gd name="T37" fmla="*/ 7 h 47"/>
                <a:gd name="T38" fmla="*/ 8 w 47"/>
                <a:gd name="T39" fmla="*/ 6 h 47"/>
                <a:gd name="T40" fmla="*/ 6 w 47"/>
                <a:gd name="T41" fmla="*/ 7 h 47"/>
                <a:gd name="T42" fmla="*/ 6 w 47"/>
                <a:gd name="T43" fmla="*/ 7 h 47"/>
                <a:gd name="T44" fmla="*/ 8 w 47"/>
                <a:gd name="T45" fmla="*/ 4 h 47"/>
                <a:gd name="T46" fmla="*/ 8 w 47"/>
                <a:gd name="T47" fmla="*/ 4 h 47"/>
                <a:gd name="T48" fmla="*/ 12 w 47"/>
                <a:gd name="T49" fmla="*/ 6 h 47"/>
                <a:gd name="T50" fmla="*/ 12 w 47"/>
                <a:gd name="T51" fmla="*/ 6 h 47"/>
                <a:gd name="T52" fmla="*/ 11 w 47"/>
                <a:gd name="T53" fmla="*/ 8 h 47"/>
                <a:gd name="T54" fmla="*/ 11 w 47"/>
                <a:gd name="T55" fmla="*/ 8 h 47"/>
                <a:gd name="T56" fmla="*/ 9 w 47"/>
                <a:gd name="T57" fmla="*/ 10 h 47"/>
                <a:gd name="T58" fmla="*/ 6 w 47"/>
                <a:gd name="T59" fmla="*/ 11 h 47"/>
                <a:gd name="T60" fmla="*/ 6 w 47"/>
                <a:gd name="T61" fmla="*/ 11 h 47"/>
                <a:gd name="T62" fmla="*/ 3 w 47"/>
                <a:gd name="T63" fmla="*/ 10 h 47"/>
                <a:gd name="T64" fmla="*/ 2 w 47"/>
                <a:gd name="T65" fmla="*/ 8 h 47"/>
                <a:gd name="T66" fmla="*/ 2 w 47"/>
                <a:gd name="T67" fmla="*/ 8 h 47"/>
                <a:gd name="T68" fmla="*/ 2 w 47"/>
                <a:gd name="T69" fmla="*/ 8 h 47"/>
                <a:gd name="T70" fmla="*/ 0 w 47"/>
                <a:gd name="T71" fmla="*/ 6 h 47"/>
                <a:gd name="T72" fmla="*/ 0 w 47"/>
                <a:gd name="T73" fmla="*/ 6 h 47"/>
                <a:gd name="T74" fmla="*/ 0 w 47"/>
                <a:gd name="T75" fmla="*/ 2 h 47"/>
                <a:gd name="T76" fmla="*/ 2 w 47"/>
                <a:gd name="T77" fmla="*/ 1 h 47"/>
                <a:gd name="T78" fmla="*/ 2 w 47"/>
                <a:gd name="T79" fmla="*/ 1 h 47"/>
                <a:gd name="T80" fmla="*/ 2 w 47"/>
                <a:gd name="T81" fmla="*/ 1 h 47"/>
                <a:gd name="T82" fmla="*/ 3 w 47"/>
                <a:gd name="T83" fmla="*/ 0 h 47"/>
                <a:gd name="T84" fmla="*/ 3 w 47"/>
                <a:gd name="T85" fmla="*/ 0 h 47"/>
                <a:gd name="T86" fmla="*/ 6 w 47"/>
                <a:gd name="T87" fmla="*/ 0 h 47"/>
                <a:gd name="T88" fmla="*/ 9 w 47"/>
                <a:gd name="T89" fmla="*/ 1 h 47"/>
                <a:gd name="T90" fmla="*/ 9 w 47"/>
                <a:gd name="T91" fmla="*/ 1 h 47"/>
                <a:gd name="T92" fmla="*/ 9 w 47"/>
                <a:gd name="T93" fmla="*/ 1 h 47"/>
                <a:gd name="T94" fmla="*/ 11 w 47"/>
                <a:gd name="T95" fmla="*/ 2 h 47"/>
                <a:gd name="T96" fmla="*/ 8 w 47"/>
                <a:gd name="T97" fmla="*/ 6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47"/>
                <a:gd name="T149" fmla="*/ 47 w 47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47">
                  <a:moveTo>
                    <a:pt x="29" y="24"/>
                  </a:moveTo>
                  <a:lnTo>
                    <a:pt x="24" y="18"/>
                  </a:lnTo>
                  <a:lnTo>
                    <a:pt x="29" y="24"/>
                  </a:lnTo>
                  <a:lnTo>
                    <a:pt x="18" y="18"/>
                  </a:lnTo>
                  <a:lnTo>
                    <a:pt x="24" y="11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29" y="24"/>
                  </a:lnTo>
                  <a:lnTo>
                    <a:pt x="24" y="30"/>
                  </a:lnTo>
                  <a:lnTo>
                    <a:pt x="29" y="18"/>
                  </a:lnTo>
                  <a:lnTo>
                    <a:pt x="47" y="24"/>
                  </a:lnTo>
                  <a:lnTo>
                    <a:pt x="41" y="35"/>
                  </a:lnTo>
                  <a:lnTo>
                    <a:pt x="35" y="41"/>
                  </a:lnTo>
                  <a:lnTo>
                    <a:pt x="24" y="47"/>
                  </a:lnTo>
                  <a:lnTo>
                    <a:pt x="12" y="41"/>
                  </a:lnTo>
                  <a:lnTo>
                    <a:pt x="6" y="35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6" y="5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5"/>
                  </a:lnTo>
                  <a:lnTo>
                    <a:pt x="41" y="11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8" name="Freeform 955"/>
            <p:cNvSpPr>
              <a:spLocks/>
            </p:cNvSpPr>
            <p:nvPr/>
          </p:nvSpPr>
          <p:spPr bwMode="auto">
            <a:xfrm>
              <a:off x="3563" y="2585"/>
              <a:ext cx="10" cy="6"/>
            </a:xfrm>
            <a:custGeom>
              <a:avLst/>
              <a:gdLst>
                <a:gd name="T0" fmla="*/ 0 w 18"/>
                <a:gd name="T1" fmla="*/ 1 h 13"/>
                <a:gd name="T2" fmla="*/ 0 w 18"/>
                <a:gd name="T3" fmla="*/ 1 h 13"/>
                <a:gd name="T4" fmla="*/ 0 w 18"/>
                <a:gd name="T5" fmla="*/ 3 h 13"/>
                <a:gd name="T6" fmla="*/ 4 w 18"/>
                <a:gd name="T7" fmla="*/ 0 h 13"/>
                <a:gd name="T8" fmla="*/ 6 w 18"/>
                <a:gd name="T9" fmla="*/ 3 h 13"/>
                <a:gd name="T10" fmla="*/ 6 w 18"/>
                <a:gd name="T11" fmla="*/ 3 h 13"/>
                <a:gd name="T12" fmla="*/ 0 w 18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3"/>
                <a:gd name="T23" fmla="*/ 18 w 18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3">
                  <a:moveTo>
                    <a:pt x="0" y="7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12" y="0"/>
                  </a:lnTo>
                  <a:lnTo>
                    <a:pt x="18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9" name="Rectangle 956"/>
            <p:cNvSpPr>
              <a:spLocks noChangeArrowheads="1"/>
            </p:cNvSpPr>
            <p:nvPr/>
          </p:nvSpPr>
          <p:spPr bwMode="auto">
            <a:xfrm>
              <a:off x="1951" y="3247"/>
              <a:ext cx="181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0" name="Rectangle 957"/>
            <p:cNvSpPr>
              <a:spLocks noChangeArrowheads="1"/>
            </p:cNvSpPr>
            <p:nvPr/>
          </p:nvSpPr>
          <p:spPr bwMode="auto">
            <a:xfrm>
              <a:off x="2114" y="3256"/>
              <a:ext cx="18" cy="18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1" name="Rectangle 958"/>
            <p:cNvSpPr>
              <a:spLocks noChangeArrowheads="1"/>
            </p:cNvSpPr>
            <p:nvPr/>
          </p:nvSpPr>
          <p:spPr bwMode="auto">
            <a:xfrm>
              <a:off x="1942" y="3422"/>
              <a:ext cx="181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2" name="Rectangle 959"/>
            <p:cNvSpPr>
              <a:spLocks noChangeArrowheads="1"/>
            </p:cNvSpPr>
            <p:nvPr/>
          </p:nvSpPr>
          <p:spPr bwMode="auto">
            <a:xfrm>
              <a:off x="1942" y="3247"/>
              <a:ext cx="17" cy="18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3" name="Rectangle 962"/>
            <p:cNvSpPr>
              <a:spLocks noChangeArrowheads="1"/>
            </p:cNvSpPr>
            <p:nvPr/>
          </p:nvSpPr>
          <p:spPr bwMode="auto">
            <a:xfrm>
              <a:off x="1732" y="3679"/>
              <a:ext cx="8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4" name="Rectangle 965"/>
            <p:cNvSpPr>
              <a:spLocks noChangeArrowheads="1"/>
            </p:cNvSpPr>
            <p:nvPr/>
          </p:nvSpPr>
          <p:spPr bwMode="auto">
            <a:xfrm>
              <a:off x="1819" y="3679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5" name="Rectangle 968"/>
            <p:cNvSpPr>
              <a:spLocks noChangeArrowheads="1"/>
            </p:cNvSpPr>
            <p:nvPr/>
          </p:nvSpPr>
          <p:spPr bwMode="auto">
            <a:xfrm>
              <a:off x="1991" y="3679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6" name="Rectangle 971"/>
            <p:cNvSpPr>
              <a:spLocks noChangeArrowheads="1"/>
            </p:cNvSpPr>
            <p:nvPr/>
          </p:nvSpPr>
          <p:spPr bwMode="auto">
            <a:xfrm>
              <a:off x="2076" y="3679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7" name="Rectangle 974"/>
            <p:cNvSpPr>
              <a:spLocks noChangeArrowheads="1"/>
            </p:cNvSpPr>
            <p:nvPr/>
          </p:nvSpPr>
          <p:spPr bwMode="auto">
            <a:xfrm>
              <a:off x="2248" y="3679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8" name="Rectangle 976"/>
            <p:cNvSpPr>
              <a:spLocks noChangeArrowheads="1"/>
            </p:cNvSpPr>
            <p:nvPr/>
          </p:nvSpPr>
          <p:spPr bwMode="auto">
            <a:xfrm>
              <a:off x="2336" y="3679"/>
              <a:ext cx="8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9" name="Rectangle 979"/>
            <p:cNvSpPr>
              <a:spLocks noChangeArrowheads="1"/>
            </p:cNvSpPr>
            <p:nvPr/>
          </p:nvSpPr>
          <p:spPr bwMode="auto">
            <a:xfrm>
              <a:off x="2508" y="3679"/>
              <a:ext cx="8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0" name="Rectangle 982"/>
            <p:cNvSpPr>
              <a:spLocks noChangeArrowheads="1"/>
            </p:cNvSpPr>
            <p:nvPr/>
          </p:nvSpPr>
          <p:spPr bwMode="auto">
            <a:xfrm>
              <a:off x="2592" y="3679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1" name="Rectangle 985"/>
            <p:cNvSpPr>
              <a:spLocks noChangeArrowheads="1"/>
            </p:cNvSpPr>
            <p:nvPr/>
          </p:nvSpPr>
          <p:spPr bwMode="auto">
            <a:xfrm>
              <a:off x="2764" y="3679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2" name="Rectangle 988"/>
            <p:cNvSpPr>
              <a:spLocks noChangeArrowheads="1"/>
            </p:cNvSpPr>
            <p:nvPr/>
          </p:nvSpPr>
          <p:spPr bwMode="auto">
            <a:xfrm>
              <a:off x="2852" y="3679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3" name="Rectangle 991"/>
            <p:cNvSpPr>
              <a:spLocks noChangeArrowheads="1"/>
            </p:cNvSpPr>
            <p:nvPr/>
          </p:nvSpPr>
          <p:spPr bwMode="auto">
            <a:xfrm>
              <a:off x="3024" y="3679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4" name="Rectangle 994"/>
            <p:cNvSpPr>
              <a:spLocks noChangeArrowheads="1"/>
            </p:cNvSpPr>
            <p:nvPr/>
          </p:nvSpPr>
          <p:spPr bwMode="auto">
            <a:xfrm>
              <a:off x="3111" y="3679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5" name="Rectangle 996"/>
            <p:cNvSpPr>
              <a:spLocks noChangeArrowheads="1"/>
            </p:cNvSpPr>
            <p:nvPr/>
          </p:nvSpPr>
          <p:spPr bwMode="auto">
            <a:xfrm>
              <a:off x="3847" y="3679"/>
              <a:ext cx="8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6" name="Rectangle 998"/>
            <p:cNvSpPr>
              <a:spLocks noChangeArrowheads="1"/>
            </p:cNvSpPr>
            <p:nvPr/>
          </p:nvSpPr>
          <p:spPr bwMode="auto">
            <a:xfrm>
              <a:off x="3931" y="3646"/>
              <a:ext cx="9" cy="20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7" name="Rectangle 1001"/>
            <p:cNvSpPr>
              <a:spLocks noChangeArrowheads="1"/>
            </p:cNvSpPr>
            <p:nvPr/>
          </p:nvSpPr>
          <p:spPr bwMode="auto">
            <a:xfrm>
              <a:off x="4103" y="3679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8" name="Rectangle 1002"/>
            <p:cNvSpPr>
              <a:spLocks noChangeArrowheads="1"/>
            </p:cNvSpPr>
            <p:nvPr/>
          </p:nvSpPr>
          <p:spPr bwMode="auto">
            <a:xfrm>
              <a:off x="4209" y="3668"/>
              <a:ext cx="9" cy="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9" name="Rectangle 1004"/>
            <p:cNvSpPr>
              <a:spLocks noChangeArrowheads="1"/>
            </p:cNvSpPr>
            <p:nvPr/>
          </p:nvSpPr>
          <p:spPr bwMode="auto">
            <a:xfrm>
              <a:off x="4191" y="3655"/>
              <a:ext cx="9" cy="19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0" name="Rectangle 1005"/>
            <p:cNvSpPr>
              <a:spLocks noChangeArrowheads="1"/>
            </p:cNvSpPr>
            <p:nvPr/>
          </p:nvSpPr>
          <p:spPr bwMode="auto">
            <a:xfrm>
              <a:off x="3826" y="3544"/>
              <a:ext cx="129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1" name="Rectangle 1006"/>
            <p:cNvSpPr>
              <a:spLocks noChangeArrowheads="1"/>
            </p:cNvSpPr>
            <p:nvPr/>
          </p:nvSpPr>
          <p:spPr bwMode="auto">
            <a:xfrm>
              <a:off x="3826" y="3542"/>
              <a:ext cx="137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2" name="Rectangle 1007"/>
            <p:cNvSpPr>
              <a:spLocks noChangeArrowheads="1"/>
            </p:cNvSpPr>
            <p:nvPr/>
          </p:nvSpPr>
          <p:spPr bwMode="auto">
            <a:xfrm>
              <a:off x="3955" y="3544"/>
              <a:ext cx="8" cy="14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3" name="Rectangle 1008"/>
            <p:cNvSpPr>
              <a:spLocks noChangeArrowheads="1"/>
            </p:cNvSpPr>
            <p:nvPr/>
          </p:nvSpPr>
          <p:spPr bwMode="auto">
            <a:xfrm>
              <a:off x="3823" y="3675"/>
              <a:ext cx="134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4" name="Rectangle 1009"/>
            <p:cNvSpPr>
              <a:spLocks noChangeArrowheads="1"/>
            </p:cNvSpPr>
            <p:nvPr/>
          </p:nvSpPr>
          <p:spPr bwMode="auto">
            <a:xfrm>
              <a:off x="3823" y="3542"/>
              <a:ext cx="9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5" name="Rectangle 1010"/>
            <p:cNvSpPr>
              <a:spLocks noChangeArrowheads="1"/>
            </p:cNvSpPr>
            <p:nvPr/>
          </p:nvSpPr>
          <p:spPr bwMode="auto">
            <a:xfrm>
              <a:off x="4083" y="3544"/>
              <a:ext cx="131" cy="1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6" name="Rectangle 1011"/>
            <p:cNvSpPr>
              <a:spLocks noChangeArrowheads="1"/>
            </p:cNvSpPr>
            <p:nvPr/>
          </p:nvSpPr>
          <p:spPr bwMode="auto">
            <a:xfrm>
              <a:off x="4083" y="3542"/>
              <a:ext cx="140" cy="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7" name="Rectangle 1012"/>
            <p:cNvSpPr>
              <a:spLocks noChangeArrowheads="1"/>
            </p:cNvSpPr>
            <p:nvPr/>
          </p:nvSpPr>
          <p:spPr bwMode="auto">
            <a:xfrm>
              <a:off x="4214" y="3544"/>
              <a:ext cx="9" cy="14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8" name="Rectangle 1013"/>
            <p:cNvSpPr>
              <a:spLocks noChangeArrowheads="1"/>
            </p:cNvSpPr>
            <p:nvPr/>
          </p:nvSpPr>
          <p:spPr bwMode="auto">
            <a:xfrm>
              <a:off x="4080" y="3675"/>
              <a:ext cx="137" cy="1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9" name="Rectangle 1014"/>
            <p:cNvSpPr>
              <a:spLocks noChangeArrowheads="1"/>
            </p:cNvSpPr>
            <p:nvPr/>
          </p:nvSpPr>
          <p:spPr bwMode="auto">
            <a:xfrm>
              <a:off x="4080" y="3542"/>
              <a:ext cx="8" cy="13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0" name="Rectangle 1015"/>
            <p:cNvSpPr>
              <a:spLocks noChangeArrowheads="1"/>
            </p:cNvSpPr>
            <p:nvPr/>
          </p:nvSpPr>
          <p:spPr bwMode="auto">
            <a:xfrm>
              <a:off x="4249" y="3848"/>
              <a:ext cx="17" cy="22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1" name="Rectangle 1016"/>
            <p:cNvSpPr>
              <a:spLocks noChangeArrowheads="1"/>
            </p:cNvSpPr>
            <p:nvPr/>
          </p:nvSpPr>
          <p:spPr bwMode="auto">
            <a:xfrm>
              <a:off x="1653" y="4055"/>
              <a:ext cx="2605" cy="1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2" name="Rectangle 1017"/>
            <p:cNvSpPr>
              <a:spLocks noChangeArrowheads="1"/>
            </p:cNvSpPr>
            <p:nvPr/>
          </p:nvSpPr>
          <p:spPr bwMode="auto">
            <a:xfrm>
              <a:off x="1653" y="3839"/>
              <a:ext cx="17" cy="225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3" name="Rectangle 1018"/>
            <p:cNvSpPr>
              <a:spLocks noChangeArrowheads="1"/>
            </p:cNvSpPr>
            <p:nvPr/>
          </p:nvSpPr>
          <p:spPr bwMode="auto">
            <a:xfrm>
              <a:off x="1662" y="3839"/>
              <a:ext cx="2604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4" name="Rectangle 1020"/>
            <p:cNvSpPr>
              <a:spLocks noChangeArrowheads="1"/>
            </p:cNvSpPr>
            <p:nvPr/>
          </p:nvSpPr>
          <p:spPr bwMode="auto">
            <a:xfrm>
              <a:off x="3931" y="1281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5" name="Rectangle 1021"/>
            <p:cNvSpPr>
              <a:spLocks noChangeArrowheads="1"/>
            </p:cNvSpPr>
            <p:nvPr/>
          </p:nvSpPr>
          <p:spPr bwMode="auto">
            <a:xfrm>
              <a:off x="2753" y="3872"/>
              <a:ext cx="6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-Roman"/>
                </a:rPr>
                <a:t>I/O block 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30716" name="Rectangle 1023"/>
            <p:cNvSpPr>
              <a:spLocks noChangeArrowheads="1"/>
            </p:cNvSpPr>
            <p:nvPr/>
          </p:nvSpPr>
          <p:spPr bwMode="auto">
            <a:xfrm>
              <a:off x="1732" y="1281"/>
              <a:ext cx="8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7" name="Rectangle 1025"/>
            <p:cNvSpPr>
              <a:spLocks noChangeArrowheads="1"/>
            </p:cNvSpPr>
            <p:nvPr/>
          </p:nvSpPr>
          <p:spPr bwMode="auto">
            <a:xfrm>
              <a:off x="1819" y="1281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8" name="Rectangle 1027"/>
            <p:cNvSpPr>
              <a:spLocks noChangeArrowheads="1"/>
            </p:cNvSpPr>
            <p:nvPr/>
          </p:nvSpPr>
          <p:spPr bwMode="auto">
            <a:xfrm>
              <a:off x="1991" y="1281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9" name="Rectangle 1029"/>
            <p:cNvSpPr>
              <a:spLocks noChangeArrowheads="1"/>
            </p:cNvSpPr>
            <p:nvPr/>
          </p:nvSpPr>
          <p:spPr bwMode="auto">
            <a:xfrm>
              <a:off x="2076" y="1281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0" name="Rectangle 1031"/>
            <p:cNvSpPr>
              <a:spLocks noChangeArrowheads="1"/>
            </p:cNvSpPr>
            <p:nvPr/>
          </p:nvSpPr>
          <p:spPr bwMode="auto">
            <a:xfrm>
              <a:off x="2248" y="1281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1" name="Rectangle 1032"/>
            <p:cNvSpPr>
              <a:spLocks noChangeArrowheads="1"/>
            </p:cNvSpPr>
            <p:nvPr/>
          </p:nvSpPr>
          <p:spPr bwMode="auto">
            <a:xfrm>
              <a:off x="2336" y="1281"/>
              <a:ext cx="8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2" name="Rectangle 1034"/>
            <p:cNvSpPr>
              <a:spLocks noChangeArrowheads="1"/>
            </p:cNvSpPr>
            <p:nvPr/>
          </p:nvSpPr>
          <p:spPr bwMode="auto">
            <a:xfrm>
              <a:off x="2508" y="1281"/>
              <a:ext cx="8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3" name="Rectangle 1036"/>
            <p:cNvSpPr>
              <a:spLocks noChangeArrowheads="1"/>
            </p:cNvSpPr>
            <p:nvPr/>
          </p:nvSpPr>
          <p:spPr bwMode="auto">
            <a:xfrm>
              <a:off x="2592" y="1281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4" name="Rectangle 1038"/>
            <p:cNvSpPr>
              <a:spLocks noChangeArrowheads="1"/>
            </p:cNvSpPr>
            <p:nvPr/>
          </p:nvSpPr>
          <p:spPr bwMode="auto">
            <a:xfrm>
              <a:off x="2764" y="1281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5" name="Rectangle 1040"/>
            <p:cNvSpPr>
              <a:spLocks noChangeArrowheads="1"/>
            </p:cNvSpPr>
            <p:nvPr/>
          </p:nvSpPr>
          <p:spPr bwMode="auto">
            <a:xfrm>
              <a:off x="2852" y="1281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" name="Rectangle 1042"/>
            <p:cNvSpPr>
              <a:spLocks noChangeArrowheads="1"/>
            </p:cNvSpPr>
            <p:nvPr/>
          </p:nvSpPr>
          <p:spPr bwMode="auto">
            <a:xfrm>
              <a:off x="3024" y="1281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Rectangle 1044"/>
            <p:cNvSpPr>
              <a:spLocks noChangeArrowheads="1"/>
            </p:cNvSpPr>
            <p:nvPr/>
          </p:nvSpPr>
          <p:spPr bwMode="auto">
            <a:xfrm>
              <a:off x="3111" y="1281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Rectangle 1045"/>
            <p:cNvSpPr>
              <a:spLocks noChangeArrowheads="1"/>
            </p:cNvSpPr>
            <p:nvPr/>
          </p:nvSpPr>
          <p:spPr bwMode="auto">
            <a:xfrm>
              <a:off x="3847" y="1281"/>
              <a:ext cx="8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Rectangle 1047"/>
            <p:cNvSpPr>
              <a:spLocks noChangeArrowheads="1"/>
            </p:cNvSpPr>
            <p:nvPr/>
          </p:nvSpPr>
          <p:spPr bwMode="auto">
            <a:xfrm>
              <a:off x="4103" y="1281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Rectangle 1049"/>
            <p:cNvSpPr>
              <a:spLocks noChangeArrowheads="1"/>
            </p:cNvSpPr>
            <p:nvPr/>
          </p:nvSpPr>
          <p:spPr bwMode="auto">
            <a:xfrm>
              <a:off x="4191" y="1281"/>
              <a:ext cx="9" cy="169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Rectangle 1050"/>
            <p:cNvSpPr>
              <a:spLocks noChangeArrowheads="1"/>
            </p:cNvSpPr>
            <p:nvPr/>
          </p:nvSpPr>
          <p:spPr bwMode="auto">
            <a:xfrm>
              <a:off x="1653" y="1056"/>
              <a:ext cx="17" cy="225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Rectangle 1051"/>
            <p:cNvSpPr>
              <a:spLocks noChangeArrowheads="1"/>
            </p:cNvSpPr>
            <p:nvPr/>
          </p:nvSpPr>
          <p:spPr bwMode="auto">
            <a:xfrm>
              <a:off x="1662" y="1056"/>
              <a:ext cx="2604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Rectangle 1052"/>
            <p:cNvSpPr>
              <a:spLocks noChangeArrowheads="1"/>
            </p:cNvSpPr>
            <p:nvPr/>
          </p:nvSpPr>
          <p:spPr bwMode="auto">
            <a:xfrm>
              <a:off x="4249" y="1065"/>
              <a:ext cx="17" cy="225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053"/>
            <p:cNvSpPr>
              <a:spLocks noChangeArrowheads="1"/>
            </p:cNvSpPr>
            <p:nvPr/>
          </p:nvSpPr>
          <p:spPr bwMode="auto">
            <a:xfrm>
              <a:off x="1653" y="1272"/>
              <a:ext cx="2605" cy="1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Rectangle 1054"/>
            <p:cNvSpPr>
              <a:spLocks noChangeArrowheads="1"/>
            </p:cNvSpPr>
            <p:nvPr/>
          </p:nvSpPr>
          <p:spPr bwMode="auto">
            <a:xfrm>
              <a:off x="2753" y="1066"/>
              <a:ext cx="6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-Roman"/>
                </a:rPr>
                <a:t>I/O block 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30736" name="Rectangle 1055"/>
            <p:cNvSpPr>
              <a:spLocks noChangeArrowheads="1"/>
            </p:cNvSpPr>
            <p:nvPr/>
          </p:nvSpPr>
          <p:spPr bwMode="auto">
            <a:xfrm rot="5400000">
              <a:off x="4200" y="2485"/>
              <a:ext cx="6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-Roman"/>
                </a:rPr>
                <a:t>I/O block 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30737" name="Rectangle 1056"/>
            <p:cNvSpPr>
              <a:spLocks noChangeArrowheads="1"/>
            </p:cNvSpPr>
            <p:nvPr/>
          </p:nvSpPr>
          <p:spPr bwMode="auto">
            <a:xfrm rot="-5400000">
              <a:off x="1116" y="2446"/>
              <a:ext cx="6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-Roman"/>
                </a:rPr>
                <a:t>I/O block 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30738" name="Line 1058"/>
            <p:cNvSpPr>
              <a:spLocks noChangeShapeType="1"/>
            </p:cNvSpPr>
            <p:nvPr/>
          </p:nvSpPr>
          <p:spPr bwMode="auto">
            <a:xfrm flipV="1">
              <a:off x="1056" y="3360"/>
              <a:ext cx="960" cy="52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0739" name="Line 1059"/>
            <p:cNvSpPr>
              <a:spLocks noChangeShapeType="1"/>
            </p:cNvSpPr>
            <p:nvPr/>
          </p:nvSpPr>
          <p:spPr bwMode="auto">
            <a:xfrm>
              <a:off x="960" y="1728"/>
              <a:ext cx="1056" cy="2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sp>
        <p:nvSpPr>
          <p:cNvPr id="29760" name="Text Box 1060"/>
          <p:cNvSpPr txBox="1">
            <a:spLocks noChangeArrowheads="1"/>
          </p:cNvSpPr>
          <p:nvPr/>
        </p:nvSpPr>
        <p:spPr bwMode="auto">
          <a:xfrm>
            <a:off x="444500" y="6007100"/>
            <a:ext cx="11874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logic block</a:t>
            </a:r>
          </a:p>
        </p:txBody>
      </p:sp>
      <p:sp>
        <p:nvSpPr>
          <p:cNvPr id="29761" name="Text Box 1061"/>
          <p:cNvSpPr txBox="1">
            <a:spLocks noChangeArrowheads="1"/>
          </p:cNvSpPr>
          <p:nvPr/>
        </p:nvSpPr>
        <p:spPr bwMode="auto">
          <a:xfrm>
            <a:off x="228600" y="2362200"/>
            <a:ext cx="17224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interconnection</a:t>
            </a:r>
            <a:br>
              <a:rPr lang="en-US"/>
            </a:br>
            <a:r>
              <a:rPr lang="en-US"/>
              <a:t>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en-US" dirty="0" err="1" smtClean="0"/>
              <a:t>LUTs</a:t>
            </a:r>
            <a:endParaRPr lang="en-US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Logic blocks are implemented using a lookup table (</a:t>
            </a:r>
            <a:r>
              <a:rPr lang="en-US" sz="2400" dirty="0" err="1" smtClean="0"/>
              <a:t>LUT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Small number of inputs, one output</a:t>
            </a:r>
          </a:p>
          <a:p>
            <a:pPr lvl="2"/>
            <a:r>
              <a:rPr lang="en-US" sz="2000" dirty="0" smtClean="0"/>
              <a:t>Contains storage cells that can be loaded with the desired values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A 2 input </a:t>
            </a:r>
            <a:r>
              <a:rPr lang="en-US" sz="2000" dirty="0" err="1" smtClean="0"/>
              <a:t>LUT</a:t>
            </a:r>
            <a:r>
              <a:rPr lang="en-US" sz="2000" dirty="0" smtClean="0"/>
              <a:t> uses 3 </a:t>
            </a:r>
            <a:r>
              <a:rPr lang="en-US" sz="2000" dirty="0" err="1" smtClean="0"/>
              <a:t>MUXes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 implement any desired function</a:t>
            </a:r>
            <a:br>
              <a:rPr lang="en-US" sz="2000" dirty="0" smtClean="0"/>
            </a:br>
            <a:r>
              <a:rPr lang="en-US" sz="2000" dirty="0" smtClean="0"/>
              <a:t>of 2 variables</a:t>
            </a:r>
          </a:p>
          <a:p>
            <a:pPr lvl="3"/>
            <a:r>
              <a:rPr lang="en-US" sz="1800" dirty="0" smtClean="0"/>
              <a:t>Shannon's expansion at work!</a:t>
            </a:r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4782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4782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61791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2051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2051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890963" y="44005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89096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40243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40243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42973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42973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44370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44370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47101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47101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48482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48482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3617913" y="51371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3070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34782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32051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40243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34782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3890963" y="5646738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42973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47101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44370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4848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2659063" y="31226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30702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30702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3070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2659063" y="44005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3" name="Rectangle 39"/>
          <p:cNvSpPr>
            <a:spLocks noChangeArrowheads="1"/>
          </p:cNvSpPr>
          <p:nvPr/>
        </p:nvSpPr>
        <p:spPr bwMode="auto">
          <a:xfrm>
            <a:off x="265906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279717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279717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6016625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7" name="Rectangle 43"/>
          <p:cNvSpPr>
            <a:spLocks noChangeArrowheads="1"/>
          </p:cNvSpPr>
          <p:nvPr/>
        </p:nvSpPr>
        <p:spPr bwMode="auto">
          <a:xfrm>
            <a:off x="614997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8" name="Rectangle 44"/>
          <p:cNvSpPr>
            <a:spLocks noChangeArrowheads="1"/>
          </p:cNvSpPr>
          <p:nvPr/>
        </p:nvSpPr>
        <p:spPr bwMode="auto">
          <a:xfrm>
            <a:off x="5715000" y="5824538"/>
            <a:ext cx="4763" cy="127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9" name="Rectangle 45"/>
          <p:cNvSpPr>
            <a:spLocks noChangeArrowheads="1"/>
          </p:cNvSpPr>
          <p:nvPr/>
        </p:nvSpPr>
        <p:spPr bwMode="auto">
          <a:xfrm>
            <a:off x="6016625" y="51371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0" name="Rectangle 46"/>
          <p:cNvSpPr>
            <a:spLocks noChangeArrowheads="1"/>
          </p:cNvSpPr>
          <p:nvPr/>
        </p:nvSpPr>
        <p:spPr bwMode="auto">
          <a:xfrm>
            <a:off x="6562725" y="31226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1" name="Rectangle 47"/>
          <p:cNvSpPr>
            <a:spLocks noChangeArrowheads="1"/>
          </p:cNvSpPr>
          <p:nvPr/>
        </p:nvSpPr>
        <p:spPr bwMode="auto">
          <a:xfrm>
            <a:off x="614997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2" name="Rectangle 48"/>
          <p:cNvSpPr>
            <a:spLocks noChangeArrowheads="1"/>
          </p:cNvSpPr>
          <p:nvPr/>
        </p:nvSpPr>
        <p:spPr bwMode="auto">
          <a:xfrm>
            <a:off x="614997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3" name="Rectangle 49"/>
          <p:cNvSpPr>
            <a:spLocks noChangeArrowheads="1"/>
          </p:cNvSpPr>
          <p:nvPr/>
        </p:nvSpPr>
        <p:spPr bwMode="auto">
          <a:xfrm>
            <a:off x="6191250" y="5824538"/>
            <a:ext cx="4763" cy="127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4" name="Rectangle 50"/>
          <p:cNvSpPr>
            <a:spLocks noChangeArrowheads="1"/>
          </p:cNvSpPr>
          <p:nvPr/>
        </p:nvSpPr>
        <p:spPr bwMode="auto">
          <a:xfrm>
            <a:off x="614997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5" name="Rectangle 51"/>
          <p:cNvSpPr>
            <a:spLocks noChangeArrowheads="1"/>
          </p:cNvSpPr>
          <p:nvPr/>
        </p:nvSpPr>
        <p:spPr bwMode="auto">
          <a:xfrm>
            <a:off x="65627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6" name="Rectangle 52"/>
          <p:cNvSpPr>
            <a:spLocks noChangeArrowheads="1"/>
          </p:cNvSpPr>
          <p:nvPr/>
        </p:nvSpPr>
        <p:spPr bwMode="auto">
          <a:xfrm>
            <a:off x="65627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7" name="Rectangle 53"/>
          <p:cNvSpPr>
            <a:spLocks noChangeArrowheads="1"/>
          </p:cNvSpPr>
          <p:nvPr/>
        </p:nvSpPr>
        <p:spPr bwMode="auto">
          <a:xfrm>
            <a:off x="64230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8" name="Rectangle 54"/>
          <p:cNvSpPr>
            <a:spLocks noChangeArrowheads="1"/>
          </p:cNvSpPr>
          <p:nvPr/>
        </p:nvSpPr>
        <p:spPr bwMode="auto">
          <a:xfrm>
            <a:off x="64230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9" name="Rectangle 55"/>
          <p:cNvSpPr>
            <a:spLocks noChangeArrowheads="1"/>
          </p:cNvSpPr>
          <p:nvPr/>
        </p:nvSpPr>
        <p:spPr bwMode="auto">
          <a:xfrm>
            <a:off x="6016625" y="354806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0" name="Rectangle 56"/>
          <p:cNvSpPr>
            <a:spLocks noChangeArrowheads="1"/>
          </p:cNvSpPr>
          <p:nvPr/>
        </p:nvSpPr>
        <p:spPr bwMode="auto">
          <a:xfrm>
            <a:off x="6016625" y="28860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1" name="Rectangle 57"/>
          <p:cNvSpPr>
            <a:spLocks noChangeArrowheads="1"/>
          </p:cNvSpPr>
          <p:nvPr/>
        </p:nvSpPr>
        <p:spPr bwMode="auto">
          <a:xfrm>
            <a:off x="3617913" y="6024563"/>
            <a:ext cx="12700" cy="6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2" name="Rectangle 58"/>
          <p:cNvSpPr>
            <a:spLocks noChangeArrowheads="1"/>
          </p:cNvSpPr>
          <p:nvPr/>
        </p:nvSpPr>
        <p:spPr bwMode="auto">
          <a:xfrm>
            <a:off x="6016625" y="6024563"/>
            <a:ext cx="12700" cy="6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3" name="Rectangle 59"/>
          <p:cNvSpPr>
            <a:spLocks noChangeArrowheads="1"/>
          </p:cNvSpPr>
          <p:nvPr/>
        </p:nvSpPr>
        <p:spPr bwMode="auto">
          <a:xfrm>
            <a:off x="614997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4" name="Rectangle 60"/>
          <p:cNvSpPr>
            <a:spLocks noChangeArrowheads="1"/>
          </p:cNvSpPr>
          <p:nvPr/>
        </p:nvSpPr>
        <p:spPr bwMode="auto">
          <a:xfrm>
            <a:off x="2659063" y="24923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5" name="Rectangle 61"/>
          <p:cNvSpPr>
            <a:spLocks noChangeArrowheads="1"/>
          </p:cNvSpPr>
          <p:nvPr/>
        </p:nvSpPr>
        <p:spPr bwMode="auto">
          <a:xfrm>
            <a:off x="279717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6" name="Rectangle 62"/>
          <p:cNvSpPr>
            <a:spLocks noChangeArrowheads="1"/>
          </p:cNvSpPr>
          <p:nvPr/>
        </p:nvSpPr>
        <p:spPr bwMode="auto">
          <a:xfrm>
            <a:off x="30702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32051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8" name="Rectangle 64"/>
          <p:cNvSpPr>
            <a:spLocks noChangeArrowheads="1"/>
          </p:cNvSpPr>
          <p:nvPr/>
        </p:nvSpPr>
        <p:spPr bwMode="auto">
          <a:xfrm>
            <a:off x="34782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9" name="Rectangle 65"/>
          <p:cNvSpPr>
            <a:spLocks noChangeArrowheads="1"/>
          </p:cNvSpPr>
          <p:nvPr/>
        </p:nvSpPr>
        <p:spPr bwMode="auto">
          <a:xfrm>
            <a:off x="3890963" y="24923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0" name="Rectangle 66"/>
          <p:cNvSpPr>
            <a:spLocks noChangeArrowheads="1"/>
          </p:cNvSpPr>
          <p:nvPr/>
        </p:nvSpPr>
        <p:spPr bwMode="auto">
          <a:xfrm>
            <a:off x="40243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1" name="Rectangle 67"/>
          <p:cNvSpPr>
            <a:spLocks noChangeArrowheads="1"/>
          </p:cNvSpPr>
          <p:nvPr/>
        </p:nvSpPr>
        <p:spPr bwMode="auto">
          <a:xfrm>
            <a:off x="42973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44370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3" name="Rectangle 69"/>
          <p:cNvSpPr>
            <a:spLocks noChangeArrowheads="1"/>
          </p:cNvSpPr>
          <p:nvPr/>
        </p:nvSpPr>
        <p:spPr bwMode="auto">
          <a:xfrm>
            <a:off x="47101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4" name="Rectangle 70"/>
          <p:cNvSpPr>
            <a:spLocks noChangeArrowheads="1"/>
          </p:cNvSpPr>
          <p:nvPr/>
        </p:nvSpPr>
        <p:spPr bwMode="auto">
          <a:xfrm>
            <a:off x="48482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64230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6" name="Rectangle 72"/>
          <p:cNvSpPr>
            <a:spLocks noChangeArrowheads="1"/>
          </p:cNvSpPr>
          <p:nvPr/>
        </p:nvSpPr>
        <p:spPr bwMode="auto">
          <a:xfrm>
            <a:off x="65627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52"/>
          <p:cNvGrpSpPr>
            <a:grpSpLocks/>
          </p:cNvGrpSpPr>
          <p:nvPr/>
        </p:nvGrpSpPr>
        <p:grpSpPr bwMode="auto">
          <a:xfrm>
            <a:off x="5700713" y="3987800"/>
            <a:ext cx="3367087" cy="2565400"/>
            <a:chOff x="2640" y="1206"/>
            <a:chExt cx="2366" cy="1761"/>
          </a:xfrm>
        </p:grpSpPr>
        <p:sp>
          <p:nvSpPr>
            <p:cNvPr id="31818" name="Line 1053"/>
            <p:cNvSpPr>
              <a:spLocks noChangeShapeType="1"/>
            </p:cNvSpPr>
            <p:nvPr/>
          </p:nvSpPr>
          <p:spPr bwMode="auto">
            <a:xfrm>
              <a:off x="3462" y="2209"/>
              <a:ext cx="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19" name="Line 1054"/>
            <p:cNvSpPr>
              <a:spLocks noChangeShapeType="1"/>
            </p:cNvSpPr>
            <p:nvPr/>
          </p:nvSpPr>
          <p:spPr bwMode="auto">
            <a:xfrm>
              <a:off x="3462" y="2486"/>
              <a:ext cx="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20" name="Line 1055"/>
            <p:cNvSpPr>
              <a:spLocks noChangeShapeType="1"/>
            </p:cNvSpPr>
            <p:nvPr/>
          </p:nvSpPr>
          <p:spPr bwMode="auto">
            <a:xfrm>
              <a:off x="3462" y="1916"/>
              <a:ext cx="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21" name="Line 1056"/>
            <p:cNvSpPr>
              <a:spLocks noChangeShapeType="1"/>
            </p:cNvSpPr>
            <p:nvPr/>
          </p:nvSpPr>
          <p:spPr bwMode="auto">
            <a:xfrm>
              <a:off x="3462" y="1624"/>
              <a:ext cx="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22" name="Line 1057"/>
            <p:cNvSpPr>
              <a:spLocks noChangeShapeType="1"/>
            </p:cNvSpPr>
            <p:nvPr/>
          </p:nvSpPr>
          <p:spPr bwMode="auto">
            <a:xfrm flipH="1">
              <a:off x="3820" y="1770"/>
              <a:ext cx="32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23" name="Freeform 1058"/>
            <p:cNvSpPr>
              <a:spLocks/>
            </p:cNvSpPr>
            <p:nvPr/>
          </p:nvSpPr>
          <p:spPr bwMode="auto">
            <a:xfrm>
              <a:off x="3625" y="1542"/>
              <a:ext cx="195" cy="456"/>
            </a:xfrm>
            <a:custGeom>
              <a:avLst/>
              <a:gdLst>
                <a:gd name="T0" fmla="*/ 98 w 390"/>
                <a:gd name="T1" fmla="*/ 49 h 911"/>
                <a:gd name="T2" fmla="*/ 98 w 390"/>
                <a:gd name="T3" fmla="*/ 187 h 911"/>
                <a:gd name="T4" fmla="*/ 0 w 390"/>
                <a:gd name="T5" fmla="*/ 228 h 911"/>
                <a:gd name="T6" fmla="*/ 0 w 390"/>
                <a:gd name="T7" fmla="*/ 0 h 911"/>
                <a:gd name="T8" fmla="*/ 98 w 390"/>
                <a:gd name="T9" fmla="*/ 49 h 9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911"/>
                <a:gd name="T17" fmla="*/ 390 w 390"/>
                <a:gd name="T18" fmla="*/ 911 h 9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911">
                  <a:moveTo>
                    <a:pt x="390" y="195"/>
                  </a:moveTo>
                  <a:lnTo>
                    <a:pt x="390" y="748"/>
                  </a:lnTo>
                  <a:lnTo>
                    <a:pt x="0" y="911"/>
                  </a:lnTo>
                  <a:lnTo>
                    <a:pt x="0" y="0"/>
                  </a:lnTo>
                  <a:lnTo>
                    <a:pt x="390" y="195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Line 1059"/>
            <p:cNvSpPr>
              <a:spLocks noChangeShapeType="1"/>
            </p:cNvSpPr>
            <p:nvPr/>
          </p:nvSpPr>
          <p:spPr bwMode="auto">
            <a:xfrm flipV="1">
              <a:off x="3739" y="1949"/>
              <a:ext cx="1" cy="11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25" name="Rectangle 1060"/>
            <p:cNvSpPr>
              <a:spLocks noChangeArrowheads="1"/>
            </p:cNvSpPr>
            <p:nvPr/>
          </p:nvSpPr>
          <p:spPr bwMode="auto">
            <a:xfrm>
              <a:off x="4912" y="1968"/>
              <a:ext cx="94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rgbClr val="000000"/>
                  </a:solidFill>
                  <a:latin typeface="Times-Roman"/>
                </a:rPr>
                <a:t>f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826" name="Rectangle 1061"/>
            <p:cNvSpPr>
              <a:spLocks noChangeArrowheads="1"/>
            </p:cNvSpPr>
            <p:nvPr/>
          </p:nvSpPr>
          <p:spPr bwMode="auto">
            <a:xfrm>
              <a:off x="3170" y="1477"/>
              <a:ext cx="292" cy="293"/>
            </a:xfrm>
            <a:prstGeom prst="rect">
              <a:avLst/>
            </a:prstGeom>
            <a:noFill/>
            <a:ln w="2381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Rectangle 1062"/>
            <p:cNvSpPr>
              <a:spLocks noChangeArrowheads="1"/>
            </p:cNvSpPr>
            <p:nvPr/>
          </p:nvSpPr>
          <p:spPr bwMode="auto">
            <a:xfrm>
              <a:off x="3229" y="1558"/>
              <a:ext cx="28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3300"/>
                  </a:solidFill>
                  <a:latin typeface="Times-Roman"/>
                </a:rPr>
                <a:t>0/1 </a:t>
              </a:r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31828" name="Rectangle 1063"/>
            <p:cNvSpPr>
              <a:spLocks noChangeArrowheads="1"/>
            </p:cNvSpPr>
            <p:nvPr/>
          </p:nvSpPr>
          <p:spPr bwMode="auto">
            <a:xfrm>
              <a:off x="3170" y="1770"/>
              <a:ext cx="292" cy="293"/>
            </a:xfrm>
            <a:prstGeom prst="rect">
              <a:avLst/>
            </a:prstGeom>
            <a:noFill/>
            <a:ln w="2381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Rectangle 1064"/>
            <p:cNvSpPr>
              <a:spLocks noChangeArrowheads="1"/>
            </p:cNvSpPr>
            <p:nvPr/>
          </p:nvSpPr>
          <p:spPr bwMode="auto">
            <a:xfrm>
              <a:off x="3229" y="1846"/>
              <a:ext cx="28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3300"/>
                  </a:solidFill>
                  <a:latin typeface="Times-Roman"/>
                </a:rPr>
                <a:t>0/1 </a:t>
              </a:r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31830" name="Rectangle 1065"/>
            <p:cNvSpPr>
              <a:spLocks noChangeArrowheads="1"/>
            </p:cNvSpPr>
            <p:nvPr/>
          </p:nvSpPr>
          <p:spPr bwMode="auto">
            <a:xfrm>
              <a:off x="3170" y="2063"/>
              <a:ext cx="292" cy="276"/>
            </a:xfrm>
            <a:prstGeom prst="rect">
              <a:avLst/>
            </a:prstGeom>
            <a:noFill/>
            <a:ln w="2381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Rectangle 1066"/>
            <p:cNvSpPr>
              <a:spLocks noChangeArrowheads="1"/>
            </p:cNvSpPr>
            <p:nvPr/>
          </p:nvSpPr>
          <p:spPr bwMode="auto">
            <a:xfrm>
              <a:off x="3229" y="2134"/>
              <a:ext cx="283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3300"/>
                  </a:solidFill>
                  <a:latin typeface="Times-Roman"/>
                </a:rPr>
                <a:t>0/1 </a:t>
              </a:r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31832" name="Rectangle 1067"/>
            <p:cNvSpPr>
              <a:spLocks noChangeArrowheads="1"/>
            </p:cNvSpPr>
            <p:nvPr/>
          </p:nvSpPr>
          <p:spPr bwMode="auto">
            <a:xfrm>
              <a:off x="3170" y="2339"/>
              <a:ext cx="292" cy="293"/>
            </a:xfrm>
            <a:prstGeom prst="rect">
              <a:avLst/>
            </a:prstGeom>
            <a:noFill/>
            <a:ln w="2381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Line 1068"/>
            <p:cNvSpPr>
              <a:spLocks noChangeShapeType="1"/>
            </p:cNvSpPr>
            <p:nvPr/>
          </p:nvSpPr>
          <p:spPr bwMode="auto">
            <a:xfrm flipH="1">
              <a:off x="3820" y="2339"/>
              <a:ext cx="32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34" name="Freeform 1069"/>
            <p:cNvSpPr>
              <a:spLocks/>
            </p:cNvSpPr>
            <p:nvPr/>
          </p:nvSpPr>
          <p:spPr bwMode="auto">
            <a:xfrm>
              <a:off x="3625" y="2112"/>
              <a:ext cx="195" cy="471"/>
            </a:xfrm>
            <a:custGeom>
              <a:avLst/>
              <a:gdLst>
                <a:gd name="T0" fmla="*/ 98 w 390"/>
                <a:gd name="T1" fmla="*/ 48 h 944"/>
                <a:gd name="T2" fmla="*/ 98 w 390"/>
                <a:gd name="T3" fmla="*/ 186 h 944"/>
                <a:gd name="T4" fmla="*/ 0 w 390"/>
                <a:gd name="T5" fmla="*/ 235 h 944"/>
                <a:gd name="T6" fmla="*/ 0 w 390"/>
                <a:gd name="T7" fmla="*/ 0 h 944"/>
                <a:gd name="T8" fmla="*/ 98 w 390"/>
                <a:gd name="T9" fmla="*/ 48 h 9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944"/>
                <a:gd name="T17" fmla="*/ 390 w 390"/>
                <a:gd name="T18" fmla="*/ 944 h 9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944">
                  <a:moveTo>
                    <a:pt x="390" y="195"/>
                  </a:moveTo>
                  <a:lnTo>
                    <a:pt x="390" y="748"/>
                  </a:lnTo>
                  <a:lnTo>
                    <a:pt x="0" y="944"/>
                  </a:lnTo>
                  <a:lnTo>
                    <a:pt x="0" y="0"/>
                  </a:lnTo>
                  <a:lnTo>
                    <a:pt x="390" y="195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Line 1070"/>
            <p:cNvSpPr>
              <a:spLocks noChangeShapeType="1"/>
            </p:cNvSpPr>
            <p:nvPr/>
          </p:nvSpPr>
          <p:spPr bwMode="auto">
            <a:xfrm flipV="1">
              <a:off x="3739" y="2518"/>
              <a:ext cx="1" cy="11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36" name="Line 1071"/>
            <p:cNvSpPr>
              <a:spLocks noChangeShapeType="1"/>
            </p:cNvSpPr>
            <p:nvPr/>
          </p:nvSpPr>
          <p:spPr bwMode="auto">
            <a:xfrm>
              <a:off x="4145" y="2209"/>
              <a:ext cx="179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37" name="Line 1072"/>
            <p:cNvSpPr>
              <a:spLocks noChangeShapeType="1"/>
            </p:cNvSpPr>
            <p:nvPr/>
          </p:nvSpPr>
          <p:spPr bwMode="auto">
            <a:xfrm>
              <a:off x="4145" y="1916"/>
              <a:ext cx="179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38" name="Line 1073"/>
            <p:cNvSpPr>
              <a:spLocks noChangeShapeType="1"/>
            </p:cNvSpPr>
            <p:nvPr/>
          </p:nvSpPr>
          <p:spPr bwMode="auto">
            <a:xfrm flipH="1">
              <a:off x="4503" y="2063"/>
              <a:ext cx="341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39" name="Freeform 1074"/>
            <p:cNvSpPr>
              <a:spLocks/>
            </p:cNvSpPr>
            <p:nvPr/>
          </p:nvSpPr>
          <p:spPr bwMode="auto">
            <a:xfrm>
              <a:off x="4324" y="1835"/>
              <a:ext cx="179" cy="456"/>
            </a:xfrm>
            <a:custGeom>
              <a:avLst/>
              <a:gdLst>
                <a:gd name="T0" fmla="*/ 90 w 358"/>
                <a:gd name="T1" fmla="*/ 41 h 911"/>
                <a:gd name="T2" fmla="*/ 90 w 358"/>
                <a:gd name="T3" fmla="*/ 179 h 911"/>
                <a:gd name="T4" fmla="*/ 0 w 358"/>
                <a:gd name="T5" fmla="*/ 228 h 911"/>
                <a:gd name="T6" fmla="*/ 0 w 358"/>
                <a:gd name="T7" fmla="*/ 0 h 911"/>
                <a:gd name="T8" fmla="*/ 90 w 358"/>
                <a:gd name="T9" fmla="*/ 41 h 9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8"/>
                <a:gd name="T16" fmla="*/ 0 h 911"/>
                <a:gd name="T17" fmla="*/ 358 w 358"/>
                <a:gd name="T18" fmla="*/ 911 h 9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8" h="911">
                  <a:moveTo>
                    <a:pt x="358" y="163"/>
                  </a:moveTo>
                  <a:lnTo>
                    <a:pt x="358" y="716"/>
                  </a:lnTo>
                  <a:lnTo>
                    <a:pt x="0" y="911"/>
                  </a:lnTo>
                  <a:lnTo>
                    <a:pt x="0" y="0"/>
                  </a:lnTo>
                  <a:lnTo>
                    <a:pt x="358" y="163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Line 1075"/>
            <p:cNvSpPr>
              <a:spLocks noChangeShapeType="1"/>
            </p:cNvSpPr>
            <p:nvPr/>
          </p:nvSpPr>
          <p:spPr bwMode="auto">
            <a:xfrm flipV="1">
              <a:off x="4145" y="2209"/>
              <a:ext cx="1" cy="13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41" name="Line 1076"/>
            <p:cNvSpPr>
              <a:spLocks noChangeShapeType="1"/>
            </p:cNvSpPr>
            <p:nvPr/>
          </p:nvSpPr>
          <p:spPr bwMode="auto">
            <a:xfrm>
              <a:off x="4145" y="1770"/>
              <a:ext cx="1" cy="14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42" name="Freeform 1077"/>
            <p:cNvSpPr>
              <a:spLocks/>
            </p:cNvSpPr>
            <p:nvPr/>
          </p:nvSpPr>
          <p:spPr bwMode="auto">
            <a:xfrm>
              <a:off x="2828" y="1315"/>
              <a:ext cx="1610" cy="569"/>
            </a:xfrm>
            <a:custGeom>
              <a:avLst/>
              <a:gdLst>
                <a:gd name="T0" fmla="*/ 0 w 3220"/>
                <a:gd name="T1" fmla="*/ 0 h 1139"/>
                <a:gd name="T2" fmla="*/ 805 w 3220"/>
                <a:gd name="T3" fmla="*/ 0 h 1139"/>
                <a:gd name="T4" fmla="*/ 805 w 3220"/>
                <a:gd name="T5" fmla="*/ 284 h 1139"/>
                <a:gd name="T6" fmla="*/ 0 60000 65536"/>
                <a:gd name="T7" fmla="*/ 0 60000 65536"/>
                <a:gd name="T8" fmla="*/ 0 60000 65536"/>
                <a:gd name="T9" fmla="*/ 0 w 3220"/>
                <a:gd name="T10" fmla="*/ 0 h 1139"/>
                <a:gd name="T11" fmla="*/ 3220 w 3220"/>
                <a:gd name="T12" fmla="*/ 1139 h 1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20" h="1139">
                  <a:moveTo>
                    <a:pt x="0" y="0"/>
                  </a:moveTo>
                  <a:lnTo>
                    <a:pt x="3220" y="0"/>
                  </a:lnTo>
                  <a:lnTo>
                    <a:pt x="3220" y="1139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Rectangle 1078"/>
            <p:cNvSpPr>
              <a:spLocks noChangeArrowheads="1"/>
            </p:cNvSpPr>
            <p:nvPr/>
          </p:nvSpPr>
          <p:spPr bwMode="auto">
            <a:xfrm>
              <a:off x="3229" y="2422"/>
              <a:ext cx="28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3300"/>
                  </a:solidFill>
                  <a:latin typeface="Times-Roman"/>
                </a:rPr>
                <a:t>0/1 </a:t>
              </a:r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079"/>
            <p:cNvGrpSpPr>
              <a:grpSpLocks/>
            </p:cNvGrpSpPr>
            <p:nvPr/>
          </p:nvGrpSpPr>
          <p:grpSpPr bwMode="auto">
            <a:xfrm>
              <a:off x="2640" y="1206"/>
              <a:ext cx="183" cy="235"/>
              <a:chOff x="1612" y="626"/>
              <a:chExt cx="183" cy="235"/>
            </a:xfrm>
          </p:grpSpPr>
          <p:sp>
            <p:nvSpPr>
              <p:cNvPr id="31852" name="Rectangle 1080"/>
              <p:cNvSpPr>
                <a:spLocks noChangeArrowheads="1"/>
              </p:cNvSpPr>
              <p:nvPr/>
            </p:nvSpPr>
            <p:spPr bwMode="auto">
              <a:xfrm>
                <a:off x="1612" y="626"/>
                <a:ext cx="132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i="1">
                    <a:solidFill>
                      <a:srgbClr val="000000"/>
                    </a:solidFill>
                    <a:latin typeface="Times-Roman"/>
                  </a:rPr>
                  <a:t>x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853" name="Rectangle 1081"/>
              <p:cNvSpPr>
                <a:spLocks noChangeArrowheads="1"/>
              </p:cNvSpPr>
              <p:nvPr/>
            </p:nvSpPr>
            <p:spPr bwMode="auto">
              <a:xfrm>
                <a:off x="1683" y="704"/>
                <a:ext cx="112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Times-Roman"/>
                  </a:rPr>
                  <a:t>1 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1845" name="Rectangle 1082"/>
            <p:cNvSpPr>
              <a:spLocks noChangeArrowheads="1"/>
            </p:cNvSpPr>
            <p:nvPr/>
          </p:nvSpPr>
          <p:spPr bwMode="auto">
            <a:xfrm>
              <a:off x="2640" y="2736"/>
              <a:ext cx="13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846" name="Rectangle 1083"/>
            <p:cNvSpPr>
              <a:spLocks noChangeArrowheads="1"/>
            </p:cNvSpPr>
            <p:nvPr/>
          </p:nvSpPr>
          <p:spPr bwMode="auto">
            <a:xfrm>
              <a:off x="2713" y="2810"/>
              <a:ext cx="111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-Roman"/>
                </a:rPr>
                <a:t>2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847" name="Line 1084"/>
            <p:cNvSpPr>
              <a:spLocks noChangeShapeType="1"/>
            </p:cNvSpPr>
            <p:nvPr/>
          </p:nvSpPr>
          <p:spPr bwMode="auto">
            <a:xfrm>
              <a:off x="2824" y="2832"/>
              <a:ext cx="11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48" name="Line 1085"/>
            <p:cNvSpPr>
              <a:spLocks noChangeShapeType="1"/>
            </p:cNvSpPr>
            <p:nvPr/>
          </p:nvSpPr>
          <p:spPr bwMode="auto">
            <a:xfrm>
              <a:off x="3736" y="2544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49" name="Line 1086"/>
            <p:cNvSpPr>
              <a:spLocks noChangeShapeType="1"/>
            </p:cNvSpPr>
            <p:nvPr/>
          </p:nvSpPr>
          <p:spPr bwMode="auto">
            <a:xfrm flipV="1">
              <a:off x="3968" y="2064"/>
              <a:ext cx="0" cy="7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50" name="Line 1087"/>
            <p:cNvSpPr>
              <a:spLocks noChangeShapeType="1"/>
            </p:cNvSpPr>
            <p:nvPr/>
          </p:nvSpPr>
          <p:spPr bwMode="auto">
            <a:xfrm flipH="1">
              <a:off x="3736" y="2064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51" name="Oval 1088"/>
            <p:cNvSpPr>
              <a:spLocks noChangeArrowheads="1"/>
            </p:cNvSpPr>
            <p:nvPr/>
          </p:nvSpPr>
          <p:spPr bwMode="auto">
            <a:xfrm>
              <a:off x="3712" y="2808"/>
              <a:ext cx="48" cy="4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Logic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525963"/>
          </a:xfrm>
        </p:spPr>
        <p:txBody>
          <a:bodyPr/>
          <a:lstStyle/>
          <a:p>
            <a:r>
              <a:rPr lang="en-GB" dirty="0" smtClean="0"/>
              <a:t>8-Bit adder using General purpose ICs</a:t>
            </a:r>
            <a:endParaRPr lang="en-GB" dirty="0"/>
          </a:p>
        </p:txBody>
      </p:sp>
      <p:pic>
        <p:nvPicPr>
          <p:cNvPr id="4" name="Picture 3" descr="8_bit_adder_fu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97287"/>
            <a:ext cx="7162800" cy="5064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en-US" dirty="0" smtClean="0"/>
              <a:t>Example 2 Input </a:t>
            </a:r>
            <a:r>
              <a:rPr lang="en-US" dirty="0" err="1" smtClean="0"/>
              <a:t>LUT</a:t>
            </a:r>
            <a:endParaRPr lang="en-US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32771" name="Freeform 4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Freeform 5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Freeform 6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4782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34782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361791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32051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32051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3890963" y="44005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389096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Rectangle 14"/>
          <p:cNvSpPr>
            <a:spLocks noChangeArrowheads="1"/>
          </p:cNvSpPr>
          <p:nvPr/>
        </p:nvSpPr>
        <p:spPr bwMode="auto">
          <a:xfrm>
            <a:off x="40243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40243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Rectangle 16"/>
          <p:cNvSpPr>
            <a:spLocks noChangeArrowheads="1"/>
          </p:cNvSpPr>
          <p:nvPr/>
        </p:nvSpPr>
        <p:spPr bwMode="auto">
          <a:xfrm>
            <a:off x="42973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42973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5" name="Rectangle 18"/>
          <p:cNvSpPr>
            <a:spLocks noChangeArrowheads="1"/>
          </p:cNvSpPr>
          <p:nvPr/>
        </p:nvSpPr>
        <p:spPr bwMode="auto">
          <a:xfrm>
            <a:off x="44370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44370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7" name="Rectangle 20"/>
          <p:cNvSpPr>
            <a:spLocks noChangeArrowheads="1"/>
          </p:cNvSpPr>
          <p:nvPr/>
        </p:nvSpPr>
        <p:spPr bwMode="auto">
          <a:xfrm>
            <a:off x="47101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47101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9" name="Rectangle 22"/>
          <p:cNvSpPr>
            <a:spLocks noChangeArrowheads="1"/>
          </p:cNvSpPr>
          <p:nvPr/>
        </p:nvSpPr>
        <p:spPr bwMode="auto">
          <a:xfrm>
            <a:off x="48482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0" name="Rectangle 23"/>
          <p:cNvSpPr>
            <a:spLocks noChangeArrowheads="1"/>
          </p:cNvSpPr>
          <p:nvPr/>
        </p:nvSpPr>
        <p:spPr bwMode="auto">
          <a:xfrm>
            <a:off x="48482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1" name="Rectangle 24"/>
          <p:cNvSpPr>
            <a:spLocks noChangeArrowheads="1"/>
          </p:cNvSpPr>
          <p:nvPr/>
        </p:nvSpPr>
        <p:spPr bwMode="auto">
          <a:xfrm>
            <a:off x="3617913" y="51371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2" name="Rectangle 25"/>
          <p:cNvSpPr>
            <a:spLocks noChangeArrowheads="1"/>
          </p:cNvSpPr>
          <p:nvPr/>
        </p:nvSpPr>
        <p:spPr bwMode="auto">
          <a:xfrm>
            <a:off x="3070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3" name="Rectangle 26"/>
          <p:cNvSpPr>
            <a:spLocks noChangeArrowheads="1"/>
          </p:cNvSpPr>
          <p:nvPr/>
        </p:nvSpPr>
        <p:spPr bwMode="auto">
          <a:xfrm>
            <a:off x="34782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Rectangle 27"/>
          <p:cNvSpPr>
            <a:spLocks noChangeArrowheads="1"/>
          </p:cNvSpPr>
          <p:nvPr/>
        </p:nvSpPr>
        <p:spPr bwMode="auto">
          <a:xfrm>
            <a:off x="32051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5" name="Rectangle 28"/>
          <p:cNvSpPr>
            <a:spLocks noChangeArrowheads="1"/>
          </p:cNvSpPr>
          <p:nvPr/>
        </p:nvSpPr>
        <p:spPr bwMode="auto">
          <a:xfrm>
            <a:off x="40243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6" name="Rectangle 29"/>
          <p:cNvSpPr>
            <a:spLocks noChangeArrowheads="1"/>
          </p:cNvSpPr>
          <p:nvPr/>
        </p:nvSpPr>
        <p:spPr bwMode="auto">
          <a:xfrm>
            <a:off x="34782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7" name="Rectangle 30"/>
          <p:cNvSpPr>
            <a:spLocks noChangeArrowheads="1"/>
          </p:cNvSpPr>
          <p:nvPr/>
        </p:nvSpPr>
        <p:spPr bwMode="auto">
          <a:xfrm>
            <a:off x="3890963" y="5646738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8" name="Rectangle 31"/>
          <p:cNvSpPr>
            <a:spLocks noChangeArrowheads="1"/>
          </p:cNvSpPr>
          <p:nvPr/>
        </p:nvSpPr>
        <p:spPr bwMode="auto">
          <a:xfrm>
            <a:off x="42973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9" name="Rectangle 32"/>
          <p:cNvSpPr>
            <a:spLocks noChangeArrowheads="1"/>
          </p:cNvSpPr>
          <p:nvPr/>
        </p:nvSpPr>
        <p:spPr bwMode="auto">
          <a:xfrm>
            <a:off x="47101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0" name="Rectangle 33"/>
          <p:cNvSpPr>
            <a:spLocks noChangeArrowheads="1"/>
          </p:cNvSpPr>
          <p:nvPr/>
        </p:nvSpPr>
        <p:spPr bwMode="auto">
          <a:xfrm>
            <a:off x="44370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1" name="Rectangle 34"/>
          <p:cNvSpPr>
            <a:spLocks noChangeArrowheads="1"/>
          </p:cNvSpPr>
          <p:nvPr/>
        </p:nvSpPr>
        <p:spPr bwMode="auto">
          <a:xfrm>
            <a:off x="4848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Rectangle 35"/>
          <p:cNvSpPr>
            <a:spLocks noChangeArrowheads="1"/>
          </p:cNvSpPr>
          <p:nvPr/>
        </p:nvSpPr>
        <p:spPr bwMode="auto">
          <a:xfrm>
            <a:off x="2659063" y="31226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3" name="Rectangle 36"/>
          <p:cNvSpPr>
            <a:spLocks noChangeArrowheads="1"/>
          </p:cNvSpPr>
          <p:nvPr/>
        </p:nvSpPr>
        <p:spPr bwMode="auto">
          <a:xfrm>
            <a:off x="30702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4" name="Rectangle 37"/>
          <p:cNvSpPr>
            <a:spLocks noChangeArrowheads="1"/>
          </p:cNvSpPr>
          <p:nvPr/>
        </p:nvSpPr>
        <p:spPr bwMode="auto">
          <a:xfrm>
            <a:off x="30702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5" name="Rectangle 38"/>
          <p:cNvSpPr>
            <a:spLocks noChangeArrowheads="1"/>
          </p:cNvSpPr>
          <p:nvPr/>
        </p:nvSpPr>
        <p:spPr bwMode="auto">
          <a:xfrm>
            <a:off x="3070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6" name="Rectangle 39"/>
          <p:cNvSpPr>
            <a:spLocks noChangeArrowheads="1"/>
          </p:cNvSpPr>
          <p:nvPr/>
        </p:nvSpPr>
        <p:spPr bwMode="auto">
          <a:xfrm>
            <a:off x="2659063" y="44005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7" name="Rectangle 40"/>
          <p:cNvSpPr>
            <a:spLocks noChangeArrowheads="1"/>
          </p:cNvSpPr>
          <p:nvPr/>
        </p:nvSpPr>
        <p:spPr bwMode="auto">
          <a:xfrm>
            <a:off x="265906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8" name="Rectangle 41"/>
          <p:cNvSpPr>
            <a:spLocks noChangeArrowheads="1"/>
          </p:cNvSpPr>
          <p:nvPr/>
        </p:nvSpPr>
        <p:spPr bwMode="auto">
          <a:xfrm>
            <a:off x="279717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9" name="Rectangle 42"/>
          <p:cNvSpPr>
            <a:spLocks noChangeArrowheads="1"/>
          </p:cNvSpPr>
          <p:nvPr/>
        </p:nvSpPr>
        <p:spPr bwMode="auto">
          <a:xfrm>
            <a:off x="279717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0" name="Rectangle 43"/>
          <p:cNvSpPr>
            <a:spLocks noChangeArrowheads="1"/>
          </p:cNvSpPr>
          <p:nvPr/>
        </p:nvSpPr>
        <p:spPr bwMode="auto">
          <a:xfrm>
            <a:off x="6016625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1" name="Rectangle 44"/>
          <p:cNvSpPr>
            <a:spLocks noChangeArrowheads="1"/>
          </p:cNvSpPr>
          <p:nvPr/>
        </p:nvSpPr>
        <p:spPr bwMode="auto">
          <a:xfrm>
            <a:off x="614997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2" name="Rectangle 45"/>
          <p:cNvSpPr>
            <a:spLocks noChangeArrowheads="1"/>
          </p:cNvSpPr>
          <p:nvPr/>
        </p:nvSpPr>
        <p:spPr bwMode="auto">
          <a:xfrm>
            <a:off x="5715000" y="5824538"/>
            <a:ext cx="4763" cy="127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3" name="Rectangle 46"/>
          <p:cNvSpPr>
            <a:spLocks noChangeArrowheads="1"/>
          </p:cNvSpPr>
          <p:nvPr/>
        </p:nvSpPr>
        <p:spPr bwMode="auto">
          <a:xfrm>
            <a:off x="6016625" y="51371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4" name="Rectangle 47"/>
          <p:cNvSpPr>
            <a:spLocks noChangeArrowheads="1"/>
          </p:cNvSpPr>
          <p:nvPr/>
        </p:nvSpPr>
        <p:spPr bwMode="auto">
          <a:xfrm>
            <a:off x="6562725" y="31226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5" name="Rectangle 48"/>
          <p:cNvSpPr>
            <a:spLocks noChangeArrowheads="1"/>
          </p:cNvSpPr>
          <p:nvPr/>
        </p:nvSpPr>
        <p:spPr bwMode="auto">
          <a:xfrm>
            <a:off x="614997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6" name="Rectangle 49"/>
          <p:cNvSpPr>
            <a:spLocks noChangeArrowheads="1"/>
          </p:cNvSpPr>
          <p:nvPr/>
        </p:nvSpPr>
        <p:spPr bwMode="auto">
          <a:xfrm>
            <a:off x="614997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7" name="Rectangle 50"/>
          <p:cNvSpPr>
            <a:spLocks noChangeArrowheads="1"/>
          </p:cNvSpPr>
          <p:nvPr/>
        </p:nvSpPr>
        <p:spPr bwMode="auto">
          <a:xfrm>
            <a:off x="6191250" y="5824538"/>
            <a:ext cx="4763" cy="127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8" name="Rectangle 51"/>
          <p:cNvSpPr>
            <a:spLocks noChangeArrowheads="1"/>
          </p:cNvSpPr>
          <p:nvPr/>
        </p:nvSpPr>
        <p:spPr bwMode="auto">
          <a:xfrm>
            <a:off x="614997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9" name="Rectangle 52"/>
          <p:cNvSpPr>
            <a:spLocks noChangeArrowheads="1"/>
          </p:cNvSpPr>
          <p:nvPr/>
        </p:nvSpPr>
        <p:spPr bwMode="auto">
          <a:xfrm>
            <a:off x="65627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0" name="Rectangle 53"/>
          <p:cNvSpPr>
            <a:spLocks noChangeArrowheads="1"/>
          </p:cNvSpPr>
          <p:nvPr/>
        </p:nvSpPr>
        <p:spPr bwMode="auto">
          <a:xfrm>
            <a:off x="65627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1" name="Rectangle 54"/>
          <p:cNvSpPr>
            <a:spLocks noChangeArrowheads="1"/>
          </p:cNvSpPr>
          <p:nvPr/>
        </p:nvSpPr>
        <p:spPr bwMode="auto">
          <a:xfrm>
            <a:off x="64230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2" name="Rectangle 55"/>
          <p:cNvSpPr>
            <a:spLocks noChangeArrowheads="1"/>
          </p:cNvSpPr>
          <p:nvPr/>
        </p:nvSpPr>
        <p:spPr bwMode="auto">
          <a:xfrm>
            <a:off x="64230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3" name="Rectangle 56"/>
          <p:cNvSpPr>
            <a:spLocks noChangeArrowheads="1"/>
          </p:cNvSpPr>
          <p:nvPr/>
        </p:nvSpPr>
        <p:spPr bwMode="auto">
          <a:xfrm>
            <a:off x="6016625" y="354806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4" name="Rectangle 57"/>
          <p:cNvSpPr>
            <a:spLocks noChangeArrowheads="1"/>
          </p:cNvSpPr>
          <p:nvPr/>
        </p:nvSpPr>
        <p:spPr bwMode="auto">
          <a:xfrm>
            <a:off x="6016625" y="28860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5" name="Rectangle 58"/>
          <p:cNvSpPr>
            <a:spLocks noChangeArrowheads="1"/>
          </p:cNvSpPr>
          <p:nvPr/>
        </p:nvSpPr>
        <p:spPr bwMode="auto">
          <a:xfrm>
            <a:off x="3617913" y="6024563"/>
            <a:ext cx="12700" cy="6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6" name="Rectangle 59"/>
          <p:cNvSpPr>
            <a:spLocks noChangeArrowheads="1"/>
          </p:cNvSpPr>
          <p:nvPr/>
        </p:nvSpPr>
        <p:spPr bwMode="auto">
          <a:xfrm>
            <a:off x="6016625" y="6024563"/>
            <a:ext cx="12700" cy="6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7" name="Rectangle 60"/>
          <p:cNvSpPr>
            <a:spLocks noChangeArrowheads="1"/>
          </p:cNvSpPr>
          <p:nvPr/>
        </p:nvSpPr>
        <p:spPr bwMode="auto">
          <a:xfrm>
            <a:off x="614997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8" name="Rectangle 61"/>
          <p:cNvSpPr>
            <a:spLocks noChangeArrowheads="1"/>
          </p:cNvSpPr>
          <p:nvPr/>
        </p:nvSpPr>
        <p:spPr bwMode="auto">
          <a:xfrm>
            <a:off x="2659063" y="24923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9" name="Rectangle 62"/>
          <p:cNvSpPr>
            <a:spLocks noChangeArrowheads="1"/>
          </p:cNvSpPr>
          <p:nvPr/>
        </p:nvSpPr>
        <p:spPr bwMode="auto">
          <a:xfrm>
            <a:off x="279717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0" name="Rectangle 63"/>
          <p:cNvSpPr>
            <a:spLocks noChangeArrowheads="1"/>
          </p:cNvSpPr>
          <p:nvPr/>
        </p:nvSpPr>
        <p:spPr bwMode="auto">
          <a:xfrm>
            <a:off x="30702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1" name="Rectangle 64"/>
          <p:cNvSpPr>
            <a:spLocks noChangeArrowheads="1"/>
          </p:cNvSpPr>
          <p:nvPr/>
        </p:nvSpPr>
        <p:spPr bwMode="auto">
          <a:xfrm>
            <a:off x="32051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2" name="Rectangle 65"/>
          <p:cNvSpPr>
            <a:spLocks noChangeArrowheads="1"/>
          </p:cNvSpPr>
          <p:nvPr/>
        </p:nvSpPr>
        <p:spPr bwMode="auto">
          <a:xfrm>
            <a:off x="34782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3" name="Rectangle 66"/>
          <p:cNvSpPr>
            <a:spLocks noChangeArrowheads="1"/>
          </p:cNvSpPr>
          <p:nvPr/>
        </p:nvSpPr>
        <p:spPr bwMode="auto">
          <a:xfrm>
            <a:off x="3890963" y="24923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4" name="Rectangle 67"/>
          <p:cNvSpPr>
            <a:spLocks noChangeArrowheads="1"/>
          </p:cNvSpPr>
          <p:nvPr/>
        </p:nvSpPr>
        <p:spPr bwMode="auto">
          <a:xfrm>
            <a:off x="40243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5" name="Rectangle 68"/>
          <p:cNvSpPr>
            <a:spLocks noChangeArrowheads="1"/>
          </p:cNvSpPr>
          <p:nvPr/>
        </p:nvSpPr>
        <p:spPr bwMode="auto">
          <a:xfrm>
            <a:off x="42973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6" name="Rectangle 69"/>
          <p:cNvSpPr>
            <a:spLocks noChangeArrowheads="1"/>
          </p:cNvSpPr>
          <p:nvPr/>
        </p:nvSpPr>
        <p:spPr bwMode="auto">
          <a:xfrm>
            <a:off x="44370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7" name="Rectangle 70"/>
          <p:cNvSpPr>
            <a:spLocks noChangeArrowheads="1"/>
          </p:cNvSpPr>
          <p:nvPr/>
        </p:nvSpPr>
        <p:spPr bwMode="auto">
          <a:xfrm>
            <a:off x="47101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8" name="Rectangle 71"/>
          <p:cNvSpPr>
            <a:spLocks noChangeArrowheads="1"/>
          </p:cNvSpPr>
          <p:nvPr/>
        </p:nvSpPr>
        <p:spPr bwMode="auto">
          <a:xfrm>
            <a:off x="48482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9" name="Rectangle 72"/>
          <p:cNvSpPr>
            <a:spLocks noChangeArrowheads="1"/>
          </p:cNvSpPr>
          <p:nvPr/>
        </p:nvSpPr>
        <p:spPr bwMode="auto">
          <a:xfrm>
            <a:off x="64230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0" name="Rectangle 73"/>
          <p:cNvSpPr>
            <a:spLocks noChangeArrowheads="1"/>
          </p:cNvSpPr>
          <p:nvPr/>
        </p:nvSpPr>
        <p:spPr bwMode="auto">
          <a:xfrm>
            <a:off x="65627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74610" name="Group 146"/>
          <p:cNvGraphicFramePr>
            <a:graphicFrameLocks noGrp="1"/>
          </p:cNvGraphicFramePr>
          <p:nvPr/>
        </p:nvGraphicFramePr>
        <p:xfrm>
          <a:off x="838200" y="1752600"/>
          <a:ext cx="1943100" cy="1422402"/>
        </p:xfrm>
        <a:graphic>
          <a:graphicData uri="http://schemas.openxmlformats.org/drawingml/2006/table">
            <a:tbl>
              <a:tblPr/>
              <a:tblGrid>
                <a:gridCol w="647700"/>
                <a:gridCol w="647700"/>
                <a:gridCol w="647700"/>
              </a:tblGrid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59" name="Text Box 147"/>
          <p:cNvSpPr txBox="1">
            <a:spLocks noChangeArrowheads="1"/>
          </p:cNvSpPr>
          <p:nvPr/>
        </p:nvSpPr>
        <p:spPr bwMode="auto">
          <a:xfrm>
            <a:off x="3429000" y="2057400"/>
            <a:ext cx="54102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 = x</a:t>
            </a:r>
            <a:r>
              <a:rPr lang="en-US" baseline="-25000"/>
              <a:t>1</a:t>
            </a:r>
            <a:r>
              <a:rPr lang="en-US"/>
              <a:t>'x</a:t>
            </a:r>
            <a:r>
              <a:rPr lang="en-US" baseline="-25000"/>
              <a:t>2</a:t>
            </a:r>
            <a:r>
              <a:rPr lang="en-US"/>
              <a:t>' + x</a:t>
            </a:r>
            <a:r>
              <a:rPr lang="en-US" baseline="-25000"/>
              <a:t>1</a:t>
            </a:r>
            <a:r>
              <a:rPr lang="en-US"/>
              <a:t>x</a:t>
            </a:r>
            <a:r>
              <a:rPr lang="en-US" baseline="-25000"/>
              <a:t>2</a:t>
            </a:r>
            <a:r>
              <a:rPr lang="en-US"/>
              <a:t>, or using Shannon's expansion:</a:t>
            </a:r>
          </a:p>
          <a:p>
            <a:pPr>
              <a:spcBef>
                <a:spcPct val="50000"/>
              </a:spcBef>
            </a:pPr>
            <a:r>
              <a:rPr lang="en-US"/>
              <a:t>f = x</a:t>
            </a:r>
            <a:r>
              <a:rPr lang="en-US" baseline="-25000"/>
              <a:t>1</a:t>
            </a:r>
            <a:r>
              <a:rPr lang="en-US"/>
              <a:t>'(x</a:t>
            </a:r>
            <a:r>
              <a:rPr lang="en-US" baseline="-25000"/>
              <a:t>2</a:t>
            </a:r>
            <a:r>
              <a:rPr lang="en-US"/>
              <a:t>') + x</a:t>
            </a:r>
            <a:r>
              <a:rPr lang="en-US" baseline="-25000"/>
              <a:t>1</a:t>
            </a:r>
            <a:r>
              <a:rPr lang="en-US"/>
              <a:t>(x</a:t>
            </a:r>
            <a:r>
              <a:rPr lang="en-US" baseline="-25000"/>
              <a:t>2</a:t>
            </a:r>
            <a:r>
              <a:rPr lang="en-US"/>
              <a:t>)</a:t>
            </a:r>
            <a:br>
              <a:rPr lang="en-US"/>
            </a:br>
            <a:r>
              <a:rPr lang="en-US"/>
              <a:t>  = x</a:t>
            </a:r>
            <a:r>
              <a:rPr lang="en-US" baseline="-25000"/>
              <a:t>1</a:t>
            </a:r>
            <a:r>
              <a:rPr lang="en-US"/>
              <a:t>'(x</a:t>
            </a:r>
            <a:r>
              <a:rPr lang="en-US" baseline="-25000"/>
              <a:t>2</a:t>
            </a:r>
            <a:r>
              <a:rPr lang="en-US"/>
              <a:t>'(1) + x</a:t>
            </a:r>
            <a:r>
              <a:rPr lang="en-US" baseline="-25000"/>
              <a:t>2</a:t>
            </a:r>
            <a:r>
              <a:rPr lang="en-US"/>
              <a:t>(0)) + x</a:t>
            </a:r>
            <a:r>
              <a:rPr lang="en-US" baseline="-25000"/>
              <a:t>1</a:t>
            </a:r>
            <a:r>
              <a:rPr lang="en-US"/>
              <a:t>(x</a:t>
            </a:r>
            <a:r>
              <a:rPr lang="en-US" baseline="-25000"/>
              <a:t>2</a:t>
            </a:r>
            <a:r>
              <a:rPr lang="en-US"/>
              <a:t>'(0) + x</a:t>
            </a:r>
            <a:r>
              <a:rPr lang="en-US" baseline="-25000"/>
              <a:t>2</a:t>
            </a:r>
            <a:r>
              <a:rPr lang="en-US"/>
              <a:t>(1))</a:t>
            </a:r>
          </a:p>
        </p:txBody>
      </p:sp>
      <p:grpSp>
        <p:nvGrpSpPr>
          <p:cNvPr id="2" name="Group 148"/>
          <p:cNvGrpSpPr>
            <a:grpSpLocks/>
          </p:cNvGrpSpPr>
          <p:nvPr/>
        </p:nvGrpSpPr>
        <p:grpSpPr bwMode="auto">
          <a:xfrm>
            <a:off x="2889250" y="3702050"/>
            <a:ext cx="3740150" cy="2774950"/>
            <a:chOff x="2640" y="1206"/>
            <a:chExt cx="2356" cy="1748"/>
          </a:xfrm>
        </p:grpSpPr>
        <p:sp>
          <p:nvSpPr>
            <p:cNvPr id="32861" name="Line 149"/>
            <p:cNvSpPr>
              <a:spLocks noChangeShapeType="1"/>
            </p:cNvSpPr>
            <p:nvPr/>
          </p:nvSpPr>
          <p:spPr bwMode="auto">
            <a:xfrm>
              <a:off x="3462" y="2209"/>
              <a:ext cx="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62" name="Line 150"/>
            <p:cNvSpPr>
              <a:spLocks noChangeShapeType="1"/>
            </p:cNvSpPr>
            <p:nvPr/>
          </p:nvSpPr>
          <p:spPr bwMode="auto">
            <a:xfrm>
              <a:off x="3462" y="2486"/>
              <a:ext cx="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63" name="Line 151"/>
            <p:cNvSpPr>
              <a:spLocks noChangeShapeType="1"/>
            </p:cNvSpPr>
            <p:nvPr/>
          </p:nvSpPr>
          <p:spPr bwMode="auto">
            <a:xfrm>
              <a:off x="3462" y="1916"/>
              <a:ext cx="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64" name="Line 152"/>
            <p:cNvSpPr>
              <a:spLocks noChangeShapeType="1"/>
            </p:cNvSpPr>
            <p:nvPr/>
          </p:nvSpPr>
          <p:spPr bwMode="auto">
            <a:xfrm>
              <a:off x="3462" y="1624"/>
              <a:ext cx="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65" name="Line 153"/>
            <p:cNvSpPr>
              <a:spLocks noChangeShapeType="1"/>
            </p:cNvSpPr>
            <p:nvPr/>
          </p:nvSpPr>
          <p:spPr bwMode="auto">
            <a:xfrm flipH="1">
              <a:off x="3820" y="1770"/>
              <a:ext cx="32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66" name="Freeform 154"/>
            <p:cNvSpPr>
              <a:spLocks/>
            </p:cNvSpPr>
            <p:nvPr/>
          </p:nvSpPr>
          <p:spPr bwMode="auto">
            <a:xfrm>
              <a:off x="3625" y="1542"/>
              <a:ext cx="195" cy="456"/>
            </a:xfrm>
            <a:custGeom>
              <a:avLst/>
              <a:gdLst>
                <a:gd name="T0" fmla="*/ 98 w 390"/>
                <a:gd name="T1" fmla="*/ 49 h 911"/>
                <a:gd name="T2" fmla="*/ 98 w 390"/>
                <a:gd name="T3" fmla="*/ 187 h 911"/>
                <a:gd name="T4" fmla="*/ 0 w 390"/>
                <a:gd name="T5" fmla="*/ 228 h 911"/>
                <a:gd name="T6" fmla="*/ 0 w 390"/>
                <a:gd name="T7" fmla="*/ 0 h 911"/>
                <a:gd name="T8" fmla="*/ 98 w 390"/>
                <a:gd name="T9" fmla="*/ 49 h 9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911"/>
                <a:gd name="T17" fmla="*/ 390 w 390"/>
                <a:gd name="T18" fmla="*/ 911 h 9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911">
                  <a:moveTo>
                    <a:pt x="390" y="195"/>
                  </a:moveTo>
                  <a:lnTo>
                    <a:pt x="390" y="748"/>
                  </a:lnTo>
                  <a:lnTo>
                    <a:pt x="0" y="911"/>
                  </a:lnTo>
                  <a:lnTo>
                    <a:pt x="0" y="0"/>
                  </a:lnTo>
                  <a:lnTo>
                    <a:pt x="390" y="195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Line 155"/>
            <p:cNvSpPr>
              <a:spLocks noChangeShapeType="1"/>
            </p:cNvSpPr>
            <p:nvPr/>
          </p:nvSpPr>
          <p:spPr bwMode="auto">
            <a:xfrm flipV="1">
              <a:off x="3739" y="1949"/>
              <a:ext cx="1" cy="11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68" name="Rectangle 156"/>
            <p:cNvSpPr>
              <a:spLocks noChangeArrowheads="1"/>
            </p:cNvSpPr>
            <p:nvPr/>
          </p:nvSpPr>
          <p:spPr bwMode="auto">
            <a:xfrm>
              <a:off x="4912" y="1968"/>
              <a:ext cx="8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rgbClr val="000000"/>
                  </a:solidFill>
                  <a:latin typeface="Times-Roman"/>
                </a:rPr>
                <a:t>f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869" name="Rectangle 157"/>
            <p:cNvSpPr>
              <a:spLocks noChangeArrowheads="1"/>
            </p:cNvSpPr>
            <p:nvPr/>
          </p:nvSpPr>
          <p:spPr bwMode="auto">
            <a:xfrm>
              <a:off x="3170" y="1477"/>
              <a:ext cx="292" cy="293"/>
            </a:xfrm>
            <a:prstGeom prst="rect">
              <a:avLst/>
            </a:prstGeom>
            <a:noFill/>
            <a:ln w="2381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Rectangle 158"/>
            <p:cNvSpPr>
              <a:spLocks noChangeArrowheads="1"/>
            </p:cNvSpPr>
            <p:nvPr/>
          </p:nvSpPr>
          <p:spPr bwMode="auto">
            <a:xfrm>
              <a:off x="3229" y="1558"/>
              <a:ext cx="12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3300"/>
                  </a:solidFill>
                  <a:latin typeface="Times-Roman"/>
                </a:rPr>
                <a:t>1 </a:t>
              </a:r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32871" name="Rectangle 159"/>
            <p:cNvSpPr>
              <a:spLocks noChangeArrowheads="1"/>
            </p:cNvSpPr>
            <p:nvPr/>
          </p:nvSpPr>
          <p:spPr bwMode="auto">
            <a:xfrm>
              <a:off x="3170" y="1770"/>
              <a:ext cx="292" cy="293"/>
            </a:xfrm>
            <a:prstGeom prst="rect">
              <a:avLst/>
            </a:prstGeom>
            <a:noFill/>
            <a:ln w="2381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Rectangle 160"/>
            <p:cNvSpPr>
              <a:spLocks noChangeArrowheads="1"/>
            </p:cNvSpPr>
            <p:nvPr/>
          </p:nvSpPr>
          <p:spPr bwMode="auto">
            <a:xfrm>
              <a:off x="3229" y="1846"/>
              <a:ext cx="12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3300"/>
                  </a:solidFill>
                  <a:latin typeface="Times-Roman"/>
                </a:rPr>
                <a:t>0 </a:t>
              </a:r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32873" name="Rectangle 161"/>
            <p:cNvSpPr>
              <a:spLocks noChangeArrowheads="1"/>
            </p:cNvSpPr>
            <p:nvPr/>
          </p:nvSpPr>
          <p:spPr bwMode="auto">
            <a:xfrm>
              <a:off x="3170" y="2063"/>
              <a:ext cx="292" cy="276"/>
            </a:xfrm>
            <a:prstGeom prst="rect">
              <a:avLst/>
            </a:prstGeom>
            <a:noFill/>
            <a:ln w="2381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Rectangle 162"/>
            <p:cNvSpPr>
              <a:spLocks noChangeArrowheads="1"/>
            </p:cNvSpPr>
            <p:nvPr/>
          </p:nvSpPr>
          <p:spPr bwMode="auto">
            <a:xfrm>
              <a:off x="3229" y="2134"/>
              <a:ext cx="12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3300"/>
                  </a:solidFill>
                  <a:latin typeface="Times-Roman"/>
                </a:rPr>
                <a:t>0 </a:t>
              </a:r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32875" name="Rectangle 163"/>
            <p:cNvSpPr>
              <a:spLocks noChangeArrowheads="1"/>
            </p:cNvSpPr>
            <p:nvPr/>
          </p:nvSpPr>
          <p:spPr bwMode="auto">
            <a:xfrm>
              <a:off x="3170" y="2339"/>
              <a:ext cx="292" cy="293"/>
            </a:xfrm>
            <a:prstGeom prst="rect">
              <a:avLst/>
            </a:prstGeom>
            <a:noFill/>
            <a:ln w="2381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Line 164"/>
            <p:cNvSpPr>
              <a:spLocks noChangeShapeType="1"/>
            </p:cNvSpPr>
            <p:nvPr/>
          </p:nvSpPr>
          <p:spPr bwMode="auto">
            <a:xfrm flipH="1">
              <a:off x="3820" y="2339"/>
              <a:ext cx="32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77" name="Freeform 165"/>
            <p:cNvSpPr>
              <a:spLocks/>
            </p:cNvSpPr>
            <p:nvPr/>
          </p:nvSpPr>
          <p:spPr bwMode="auto">
            <a:xfrm>
              <a:off x="3625" y="2112"/>
              <a:ext cx="195" cy="471"/>
            </a:xfrm>
            <a:custGeom>
              <a:avLst/>
              <a:gdLst>
                <a:gd name="T0" fmla="*/ 98 w 390"/>
                <a:gd name="T1" fmla="*/ 48 h 944"/>
                <a:gd name="T2" fmla="*/ 98 w 390"/>
                <a:gd name="T3" fmla="*/ 186 h 944"/>
                <a:gd name="T4" fmla="*/ 0 w 390"/>
                <a:gd name="T5" fmla="*/ 235 h 944"/>
                <a:gd name="T6" fmla="*/ 0 w 390"/>
                <a:gd name="T7" fmla="*/ 0 h 944"/>
                <a:gd name="T8" fmla="*/ 98 w 390"/>
                <a:gd name="T9" fmla="*/ 48 h 9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944"/>
                <a:gd name="T17" fmla="*/ 390 w 390"/>
                <a:gd name="T18" fmla="*/ 944 h 9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944">
                  <a:moveTo>
                    <a:pt x="390" y="195"/>
                  </a:moveTo>
                  <a:lnTo>
                    <a:pt x="390" y="748"/>
                  </a:lnTo>
                  <a:lnTo>
                    <a:pt x="0" y="944"/>
                  </a:lnTo>
                  <a:lnTo>
                    <a:pt x="0" y="0"/>
                  </a:lnTo>
                  <a:lnTo>
                    <a:pt x="390" y="195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Line 166"/>
            <p:cNvSpPr>
              <a:spLocks noChangeShapeType="1"/>
            </p:cNvSpPr>
            <p:nvPr/>
          </p:nvSpPr>
          <p:spPr bwMode="auto">
            <a:xfrm flipV="1">
              <a:off x="3739" y="2518"/>
              <a:ext cx="1" cy="11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79" name="Line 167"/>
            <p:cNvSpPr>
              <a:spLocks noChangeShapeType="1"/>
            </p:cNvSpPr>
            <p:nvPr/>
          </p:nvSpPr>
          <p:spPr bwMode="auto">
            <a:xfrm>
              <a:off x="4145" y="2209"/>
              <a:ext cx="179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80" name="Line 168"/>
            <p:cNvSpPr>
              <a:spLocks noChangeShapeType="1"/>
            </p:cNvSpPr>
            <p:nvPr/>
          </p:nvSpPr>
          <p:spPr bwMode="auto">
            <a:xfrm>
              <a:off x="4145" y="1916"/>
              <a:ext cx="179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81" name="Line 169"/>
            <p:cNvSpPr>
              <a:spLocks noChangeShapeType="1"/>
            </p:cNvSpPr>
            <p:nvPr/>
          </p:nvSpPr>
          <p:spPr bwMode="auto">
            <a:xfrm flipH="1">
              <a:off x="4503" y="2063"/>
              <a:ext cx="341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82" name="Freeform 170"/>
            <p:cNvSpPr>
              <a:spLocks/>
            </p:cNvSpPr>
            <p:nvPr/>
          </p:nvSpPr>
          <p:spPr bwMode="auto">
            <a:xfrm>
              <a:off x="4324" y="1835"/>
              <a:ext cx="179" cy="456"/>
            </a:xfrm>
            <a:custGeom>
              <a:avLst/>
              <a:gdLst>
                <a:gd name="T0" fmla="*/ 90 w 358"/>
                <a:gd name="T1" fmla="*/ 41 h 911"/>
                <a:gd name="T2" fmla="*/ 90 w 358"/>
                <a:gd name="T3" fmla="*/ 179 h 911"/>
                <a:gd name="T4" fmla="*/ 0 w 358"/>
                <a:gd name="T5" fmla="*/ 228 h 911"/>
                <a:gd name="T6" fmla="*/ 0 w 358"/>
                <a:gd name="T7" fmla="*/ 0 h 911"/>
                <a:gd name="T8" fmla="*/ 90 w 358"/>
                <a:gd name="T9" fmla="*/ 41 h 9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8"/>
                <a:gd name="T16" fmla="*/ 0 h 911"/>
                <a:gd name="T17" fmla="*/ 358 w 358"/>
                <a:gd name="T18" fmla="*/ 911 h 9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8" h="911">
                  <a:moveTo>
                    <a:pt x="358" y="163"/>
                  </a:moveTo>
                  <a:lnTo>
                    <a:pt x="358" y="716"/>
                  </a:lnTo>
                  <a:lnTo>
                    <a:pt x="0" y="911"/>
                  </a:lnTo>
                  <a:lnTo>
                    <a:pt x="0" y="0"/>
                  </a:lnTo>
                  <a:lnTo>
                    <a:pt x="358" y="163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Line 171"/>
            <p:cNvSpPr>
              <a:spLocks noChangeShapeType="1"/>
            </p:cNvSpPr>
            <p:nvPr/>
          </p:nvSpPr>
          <p:spPr bwMode="auto">
            <a:xfrm flipV="1">
              <a:off x="4145" y="2209"/>
              <a:ext cx="1" cy="13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84" name="Line 172"/>
            <p:cNvSpPr>
              <a:spLocks noChangeShapeType="1"/>
            </p:cNvSpPr>
            <p:nvPr/>
          </p:nvSpPr>
          <p:spPr bwMode="auto">
            <a:xfrm>
              <a:off x="4145" y="1770"/>
              <a:ext cx="1" cy="14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85" name="Freeform 173"/>
            <p:cNvSpPr>
              <a:spLocks/>
            </p:cNvSpPr>
            <p:nvPr/>
          </p:nvSpPr>
          <p:spPr bwMode="auto">
            <a:xfrm>
              <a:off x="2828" y="1315"/>
              <a:ext cx="1610" cy="569"/>
            </a:xfrm>
            <a:custGeom>
              <a:avLst/>
              <a:gdLst>
                <a:gd name="T0" fmla="*/ 0 w 3220"/>
                <a:gd name="T1" fmla="*/ 0 h 1139"/>
                <a:gd name="T2" fmla="*/ 805 w 3220"/>
                <a:gd name="T3" fmla="*/ 0 h 1139"/>
                <a:gd name="T4" fmla="*/ 805 w 3220"/>
                <a:gd name="T5" fmla="*/ 284 h 1139"/>
                <a:gd name="T6" fmla="*/ 0 60000 65536"/>
                <a:gd name="T7" fmla="*/ 0 60000 65536"/>
                <a:gd name="T8" fmla="*/ 0 60000 65536"/>
                <a:gd name="T9" fmla="*/ 0 w 3220"/>
                <a:gd name="T10" fmla="*/ 0 h 1139"/>
                <a:gd name="T11" fmla="*/ 3220 w 3220"/>
                <a:gd name="T12" fmla="*/ 1139 h 1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20" h="1139">
                  <a:moveTo>
                    <a:pt x="0" y="0"/>
                  </a:moveTo>
                  <a:lnTo>
                    <a:pt x="3220" y="0"/>
                  </a:lnTo>
                  <a:lnTo>
                    <a:pt x="3220" y="1139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Rectangle 174"/>
            <p:cNvSpPr>
              <a:spLocks noChangeArrowheads="1"/>
            </p:cNvSpPr>
            <p:nvPr/>
          </p:nvSpPr>
          <p:spPr bwMode="auto">
            <a:xfrm>
              <a:off x="3229" y="2422"/>
              <a:ext cx="12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3300"/>
                  </a:solidFill>
                  <a:latin typeface="Times-Roman"/>
                </a:rPr>
                <a:t>1 </a:t>
              </a:r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75"/>
            <p:cNvGrpSpPr>
              <a:grpSpLocks/>
            </p:cNvGrpSpPr>
            <p:nvPr/>
          </p:nvGrpSpPr>
          <p:grpSpPr bwMode="auto">
            <a:xfrm>
              <a:off x="2640" y="1206"/>
              <a:ext cx="172" cy="222"/>
              <a:chOff x="1612" y="626"/>
              <a:chExt cx="172" cy="222"/>
            </a:xfrm>
          </p:grpSpPr>
          <p:sp>
            <p:nvSpPr>
              <p:cNvPr id="32895" name="Rectangle 176"/>
              <p:cNvSpPr>
                <a:spLocks noChangeArrowheads="1"/>
              </p:cNvSpPr>
              <p:nvPr/>
            </p:nvSpPr>
            <p:spPr bwMode="auto">
              <a:xfrm>
                <a:off x="1612" y="626"/>
                <a:ext cx="11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i="1">
                    <a:solidFill>
                      <a:srgbClr val="000000"/>
                    </a:solidFill>
                    <a:latin typeface="Times-Roman"/>
                  </a:rPr>
                  <a:t>x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2896" name="Rectangle 177"/>
              <p:cNvSpPr>
                <a:spLocks noChangeArrowheads="1"/>
              </p:cNvSpPr>
              <p:nvPr/>
            </p:nvSpPr>
            <p:spPr bwMode="auto">
              <a:xfrm>
                <a:off x="1684" y="704"/>
                <a:ext cx="10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Times-Roman"/>
                  </a:rPr>
                  <a:t>1 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2888" name="Rectangle 178"/>
            <p:cNvSpPr>
              <a:spLocks noChangeArrowheads="1"/>
            </p:cNvSpPr>
            <p:nvPr/>
          </p:nvSpPr>
          <p:spPr bwMode="auto">
            <a:xfrm>
              <a:off x="2640" y="2736"/>
              <a:ext cx="11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889" name="Rectangle 179"/>
            <p:cNvSpPr>
              <a:spLocks noChangeArrowheads="1"/>
            </p:cNvSpPr>
            <p:nvPr/>
          </p:nvSpPr>
          <p:spPr bwMode="auto">
            <a:xfrm>
              <a:off x="2712" y="2810"/>
              <a:ext cx="1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-Roman"/>
                </a:rPr>
                <a:t>2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890" name="Line 180"/>
            <p:cNvSpPr>
              <a:spLocks noChangeShapeType="1"/>
            </p:cNvSpPr>
            <p:nvPr/>
          </p:nvSpPr>
          <p:spPr bwMode="auto">
            <a:xfrm>
              <a:off x="2824" y="2832"/>
              <a:ext cx="11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91" name="Line 181"/>
            <p:cNvSpPr>
              <a:spLocks noChangeShapeType="1"/>
            </p:cNvSpPr>
            <p:nvPr/>
          </p:nvSpPr>
          <p:spPr bwMode="auto">
            <a:xfrm>
              <a:off x="3736" y="2544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92" name="Line 182"/>
            <p:cNvSpPr>
              <a:spLocks noChangeShapeType="1"/>
            </p:cNvSpPr>
            <p:nvPr/>
          </p:nvSpPr>
          <p:spPr bwMode="auto">
            <a:xfrm flipV="1">
              <a:off x="3968" y="2064"/>
              <a:ext cx="0" cy="7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93" name="Line 183"/>
            <p:cNvSpPr>
              <a:spLocks noChangeShapeType="1"/>
            </p:cNvSpPr>
            <p:nvPr/>
          </p:nvSpPr>
          <p:spPr bwMode="auto">
            <a:xfrm flipH="1">
              <a:off x="3736" y="2064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94" name="Oval 184"/>
            <p:cNvSpPr>
              <a:spLocks noChangeArrowheads="1"/>
            </p:cNvSpPr>
            <p:nvPr/>
          </p:nvSpPr>
          <p:spPr bwMode="auto">
            <a:xfrm>
              <a:off x="3712" y="2808"/>
              <a:ext cx="48" cy="4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en-US" dirty="0" smtClean="0"/>
              <a:t>3 Input </a:t>
            </a:r>
            <a:r>
              <a:rPr lang="en-US" dirty="0" err="1" smtClean="0"/>
              <a:t>LUT</a:t>
            </a:r>
            <a:endParaRPr lang="en-US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7 </a:t>
            </a:r>
            <a:r>
              <a:rPr lang="en-US" sz="2400" dirty="0" err="1" smtClean="0"/>
              <a:t>2x1</a:t>
            </a:r>
            <a:r>
              <a:rPr lang="en-US" sz="2400" dirty="0" smtClean="0"/>
              <a:t> </a:t>
            </a:r>
            <a:r>
              <a:rPr lang="en-US" sz="2400" dirty="0" err="1" smtClean="0"/>
              <a:t>MUXes</a:t>
            </a:r>
            <a:r>
              <a:rPr lang="en-US" sz="2400" dirty="0" smtClean="0"/>
              <a:t> and</a:t>
            </a:r>
            <a:br>
              <a:rPr lang="en-US" sz="2400" dirty="0" smtClean="0"/>
            </a:br>
            <a:r>
              <a:rPr lang="en-US" sz="2400" dirty="0" smtClean="0"/>
              <a:t>8 storage cells are</a:t>
            </a:r>
            <a:br>
              <a:rPr lang="en-US" sz="2400" dirty="0" smtClean="0"/>
            </a:br>
            <a:r>
              <a:rPr lang="en-US" sz="2400" dirty="0" smtClean="0"/>
              <a:t>required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Commercial </a:t>
            </a:r>
            <a:r>
              <a:rPr lang="en-US" sz="2400" dirty="0" err="1" smtClean="0"/>
              <a:t>LUTs</a:t>
            </a:r>
            <a:r>
              <a:rPr lang="en-US" sz="2400" dirty="0" smtClean="0"/>
              <a:t> have</a:t>
            </a:r>
            <a:br>
              <a:rPr lang="en-US" sz="2400" dirty="0" smtClean="0"/>
            </a:br>
            <a:r>
              <a:rPr lang="en-US" sz="2400" dirty="0" smtClean="0"/>
              <a:t>4-5 inputs, and 16-32 </a:t>
            </a:r>
            <a:br>
              <a:rPr lang="en-US" sz="2400" dirty="0" smtClean="0"/>
            </a:br>
            <a:r>
              <a:rPr lang="en-US" sz="2400" dirty="0" smtClean="0"/>
              <a:t>storage cells</a:t>
            </a:r>
          </a:p>
        </p:txBody>
      </p:sp>
      <p:sp>
        <p:nvSpPr>
          <p:cNvPr id="33795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4782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4782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61791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32051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2051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890963" y="44005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89096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40243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0243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2973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2973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4370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4370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47101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7101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48482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48482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617913" y="51371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070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34782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32051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0243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34782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3890963" y="5646738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2973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47101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44370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4848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2659063" y="31226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30702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30702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3070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2659063" y="44005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265906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279717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279717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016625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614997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5715000" y="5824538"/>
            <a:ext cx="4763" cy="127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6016625" y="51371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8" name="Rectangle 46"/>
          <p:cNvSpPr>
            <a:spLocks noChangeArrowheads="1"/>
          </p:cNvSpPr>
          <p:nvPr/>
        </p:nvSpPr>
        <p:spPr bwMode="auto">
          <a:xfrm>
            <a:off x="6562725" y="31226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614997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614997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6191250" y="5824538"/>
            <a:ext cx="4763" cy="127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614997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65627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65627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5" name="Rectangle 53"/>
          <p:cNvSpPr>
            <a:spLocks noChangeArrowheads="1"/>
          </p:cNvSpPr>
          <p:nvPr/>
        </p:nvSpPr>
        <p:spPr bwMode="auto">
          <a:xfrm>
            <a:off x="64230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64230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6016625" y="354806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8" name="Rectangle 56"/>
          <p:cNvSpPr>
            <a:spLocks noChangeArrowheads="1"/>
          </p:cNvSpPr>
          <p:nvPr/>
        </p:nvSpPr>
        <p:spPr bwMode="auto">
          <a:xfrm>
            <a:off x="6016625" y="28860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3617913" y="6024563"/>
            <a:ext cx="12700" cy="6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6016625" y="6024563"/>
            <a:ext cx="12700" cy="6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1" name="Rectangle 59"/>
          <p:cNvSpPr>
            <a:spLocks noChangeArrowheads="1"/>
          </p:cNvSpPr>
          <p:nvPr/>
        </p:nvSpPr>
        <p:spPr bwMode="auto">
          <a:xfrm>
            <a:off x="614997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2659063" y="24923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279717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4" name="Rectangle 62"/>
          <p:cNvSpPr>
            <a:spLocks noChangeArrowheads="1"/>
          </p:cNvSpPr>
          <p:nvPr/>
        </p:nvSpPr>
        <p:spPr bwMode="auto">
          <a:xfrm>
            <a:off x="30702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32051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34782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7" name="Rectangle 65"/>
          <p:cNvSpPr>
            <a:spLocks noChangeArrowheads="1"/>
          </p:cNvSpPr>
          <p:nvPr/>
        </p:nvSpPr>
        <p:spPr bwMode="auto">
          <a:xfrm>
            <a:off x="3890963" y="24923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40243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42973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0" name="Rectangle 68"/>
          <p:cNvSpPr>
            <a:spLocks noChangeArrowheads="1"/>
          </p:cNvSpPr>
          <p:nvPr/>
        </p:nvSpPr>
        <p:spPr bwMode="auto">
          <a:xfrm>
            <a:off x="44370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47101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48482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64230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65627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89"/>
          <p:cNvGrpSpPr>
            <a:grpSpLocks/>
          </p:cNvGrpSpPr>
          <p:nvPr/>
        </p:nvGrpSpPr>
        <p:grpSpPr bwMode="auto">
          <a:xfrm>
            <a:off x="4191000" y="1606550"/>
            <a:ext cx="4930775" cy="4870450"/>
            <a:chOff x="2640" y="1012"/>
            <a:chExt cx="3106" cy="3068"/>
          </a:xfrm>
        </p:grpSpPr>
        <p:sp>
          <p:nvSpPr>
            <p:cNvPr id="33866" name="Line 109"/>
            <p:cNvSpPr>
              <a:spLocks noChangeShapeType="1"/>
            </p:cNvSpPr>
            <p:nvPr/>
          </p:nvSpPr>
          <p:spPr bwMode="auto">
            <a:xfrm>
              <a:off x="3462" y="2209"/>
              <a:ext cx="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67" name="Line 110"/>
            <p:cNvSpPr>
              <a:spLocks noChangeShapeType="1"/>
            </p:cNvSpPr>
            <p:nvPr/>
          </p:nvSpPr>
          <p:spPr bwMode="auto">
            <a:xfrm>
              <a:off x="3462" y="2486"/>
              <a:ext cx="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68" name="Line 111"/>
            <p:cNvSpPr>
              <a:spLocks noChangeShapeType="1"/>
            </p:cNvSpPr>
            <p:nvPr/>
          </p:nvSpPr>
          <p:spPr bwMode="auto">
            <a:xfrm>
              <a:off x="3462" y="3071"/>
              <a:ext cx="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69" name="Line 112"/>
            <p:cNvSpPr>
              <a:spLocks noChangeShapeType="1"/>
            </p:cNvSpPr>
            <p:nvPr/>
          </p:nvSpPr>
          <p:spPr bwMode="auto">
            <a:xfrm>
              <a:off x="3462" y="2779"/>
              <a:ext cx="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70" name="Line 113"/>
            <p:cNvSpPr>
              <a:spLocks noChangeShapeType="1"/>
            </p:cNvSpPr>
            <p:nvPr/>
          </p:nvSpPr>
          <p:spPr bwMode="auto">
            <a:xfrm>
              <a:off x="3462" y="3641"/>
              <a:ext cx="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71" name="Line 114"/>
            <p:cNvSpPr>
              <a:spLocks noChangeShapeType="1"/>
            </p:cNvSpPr>
            <p:nvPr/>
          </p:nvSpPr>
          <p:spPr bwMode="auto">
            <a:xfrm>
              <a:off x="3462" y="3348"/>
              <a:ext cx="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72" name="Line 115"/>
            <p:cNvSpPr>
              <a:spLocks noChangeShapeType="1"/>
            </p:cNvSpPr>
            <p:nvPr/>
          </p:nvSpPr>
          <p:spPr bwMode="auto">
            <a:xfrm>
              <a:off x="3462" y="1916"/>
              <a:ext cx="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73" name="Line 116"/>
            <p:cNvSpPr>
              <a:spLocks noChangeShapeType="1"/>
            </p:cNvSpPr>
            <p:nvPr/>
          </p:nvSpPr>
          <p:spPr bwMode="auto">
            <a:xfrm>
              <a:off x="3462" y="1624"/>
              <a:ext cx="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74" name="Line 117"/>
            <p:cNvSpPr>
              <a:spLocks noChangeShapeType="1"/>
            </p:cNvSpPr>
            <p:nvPr/>
          </p:nvSpPr>
          <p:spPr bwMode="auto">
            <a:xfrm flipH="1">
              <a:off x="3820" y="1770"/>
              <a:ext cx="32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75" name="Freeform 118"/>
            <p:cNvSpPr>
              <a:spLocks/>
            </p:cNvSpPr>
            <p:nvPr/>
          </p:nvSpPr>
          <p:spPr bwMode="auto">
            <a:xfrm>
              <a:off x="3625" y="1542"/>
              <a:ext cx="195" cy="456"/>
            </a:xfrm>
            <a:custGeom>
              <a:avLst/>
              <a:gdLst>
                <a:gd name="T0" fmla="*/ 98 w 390"/>
                <a:gd name="T1" fmla="*/ 49 h 911"/>
                <a:gd name="T2" fmla="*/ 98 w 390"/>
                <a:gd name="T3" fmla="*/ 187 h 911"/>
                <a:gd name="T4" fmla="*/ 0 w 390"/>
                <a:gd name="T5" fmla="*/ 228 h 911"/>
                <a:gd name="T6" fmla="*/ 0 w 390"/>
                <a:gd name="T7" fmla="*/ 0 h 911"/>
                <a:gd name="T8" fmla="*/ 98 w 390"/>
                <a:gd name="T9" fmla="*/ 49 h 9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911"/>
                <a:gd name="T17" fmla="*/ 390 w 390"/>
                <a:gd name="T18" fmla="*/ 911 h 9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911">
                  <a:moveTo>
                    <a:pt x="390" y="195"/>
                  </a:moveTo>
                  <a:lnTo>
                    <a:pt x="390" y="748"/>
                  </a:lnTo>
                  <a:lnTo>
                    <a:pt x="0" y="911"/>
                  </a:lnTo>
                  <a:lnTo>
                    <a:pt x="0" y="0"/>
                  </a:lnTo>
                  <a:lnTo>
                    <a:pt x="390" y="195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Line 119"/>
            <p:cNvSpPr>
              <a:spLocks noChangeShapeType="1"/>
            </p:cNvSpPr>
            <p:nvPr/>
          </p:nvSpPr>
          <p:spPr bwMode="auto">
            <a:xfrm flipV="1">
              <a:off x="3739" y="1949"/>
              <a:ext cx="1" cy="11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77" name="Rectangle 120"/>
            <p:cNvSpPr>
              <a:spLocks noChangeArrowheads="1"/>
            </p:cNvSpPr>
            <p:nvPr/>
          </p:nvSpPr>
          <p:spPr bwMode="auto">
            <a:xfrm>
              <a:off x="5662" y="2541"/>
              <a:ext cx="8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rgbClr val="000000"/>
                  </a:solidFill>
                  <a:latin typeface="Times-Roman"/>
                </a:rPr>
                <a:t>f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878" name="Rectangle 121"/>
            <p:cNvSpPr>
              <a:spLocks noChangeArrowheads="1"/>
            </p:cNvSpPr>
            <p:nvPr/>
          </p:nvSpPr>
          <p:spPr bwMode="auto">
            <a:xfrm>
              <a:off x="3170" y="1477"/>
              <a:ext cx="292" cy="293"/>
            </a:xfrm>
            <a:prstGeom prst="rect">
              <a:avLst/>
            </a:prstGeom>
            <a:noFill/>
            <a:ln w="2381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9" name="Rectangle 122"/>
            <p:cNvSpPr>
              <a:spLocks noChangeArrowheads="1"/>
            </p:cNvSpPr>
            <p:nvPr/>
          </p:nvSpPr>
          <p:spPr bwMode="auto">
            <a:xfrm>
              <a:off x="3229" y="1558"/>
              <a:ext cx="25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3300"/>
                  </a:solidFill>
                  <a:latin typeface="Times-Roman"/>
                </a:rPr>
                <a:t>0/1 </a:t>
              </a:r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33880" name="Rectangle 123"/>
            <p:cNvSpPr>
              <a:spLocks noChangeArrowheads="1"/>
            </p:cNvSpPr>
            <p:nvPr/>
          </p:nvSpPr>
          <p:spPr bwMode="auto">
            <a:xfrm>
              <a:off x="3170" y="1770"/>
              <a:ext cx="292" cy="293"/>
            </a:xfrm>
            <a:prstGeom prst="rect">
              <a:avLst/>
            </a:prstGeom>
            <a:noFill/>
            <a:ln w="2381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1" name="Rectangle 124"/>
            <p:cNvSpPr>
              <a:spLocks noChangeArrowheads="1"/>
            </p:cNvSpPr>
            <p:nvPr/>
          </p:nvSpPr>
          <p:spPr bwMode="auto">
            <a:xfrm>
              <a:off x="3229" y="1846"/>
              <a:ext cx="25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3300"/>
                  </a:solidFill>
                  <a:latin typeface="Times-Roman"/>
                </a:rPr>
                <a:t>0/1 </a:t>
              </a:r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33882" name="Rectangle 125"/>
            <p:cNvSpPr>
              <a:spLocks noChangeArrowheads="1"/>
            </p:cNvSpPr>
            <p:nvPr/>
          </p:nvSpPr>
          <p:spPr bwMode="auto">
            <a:xfrm>
              <a:off x="3170" y="2063"/>
              <a:ext cx="292" cy="276"/>
            </a:xfrm>
            <a:prstGeom prst="rect">
              <a:avLst/>
            </a:prstGeom>
            <a:noFill/>
            <a:ln w="2381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Rectangle 126"/>
            <p:cNvSpPr>
              <a:spLocks noChangeArrowheads="1"/>
            </p:cNvSpPr>
            <p:nvPr/>
          </p:nvSpPr>
          <p:spPr bwMode="auto">
            <a:xfrm>
              <a:off x="3229" y="2134"/>
              <a:ext cx="25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3300"/>
                  </a:solidFill>
                  <a:latin typeface="Times-Roman"/>
                </a:rPr>
                <a:t>0/1 </a:t>
              </a:r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33884" name="Rectangle 127"/>
            <p:cNvSpPr>
              <a:spLocks noChangeArrowheads="1"/>
            </p:cNvSpPr>
            <p:nvPr/>
          </p:nvSpPr>
          <p:spPr bwMode="auto">
            <a:xfrm>
              <a:off x="3170" y="2339"/>
              <a:ext cx="292" cy="293"/>
            </a:xfrm>
            <a:prstGeom prst="rect">
              <a:avLst/>
            </a:prstGeom>
            <a:noFill/>
            <a:ln w="2381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5" name="Line 128"/>
            <p:cNvSpPr>
              <a:spLocks noChangeShapeType="1"/>
            </p:cNvSpPr>
            <p:nvPr/>
          </p:nvSpPr>
          <p:spPr bwMode="auto">
            <a:xfrm flipH="1">
              <a:off x="3820" y="2339"/>
              <a:ext cx="32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86" name="Freeform 129"/>
            <p:cNvSpPr>
              <a:spLocks/>
            </p:cNvSpPr>
            <p:nvPr/>
          </p:nvSpPr>
          <p:spPr bwMode="auto">
            <a:xfrm>
              <a:off x="3625" y="2112"/>
              <a:ext cx="195" cy="471"/>
            </a:xfrm>
            <a:custGeom>
              <a:avLst/>
              <a:gdLst>
                <a:gd name="T0" fmla="*/ 98 w 390"/>
                <a:gd name="T1" fmla="*/ 48 h 944"/>
                <a:gd name="T2" fmla="*/ 98 w 390"/>
                <a:gd name="T3" fmla="*/ 186 h 944"/>
                <a:gd name="T4" fmla="*/ 0 w 390"/>
                <a:gd name="T5" fmla="*/ 235 h 944"/>
                <a:gd name="T6" fmla="*/ 0 w 390"/>
                <a:gd name="T7" fmla="*/ 0 h 944"/>
                <a:gd name="T8" fmla="*/ 98 w 390"/>
                <a:gd name="T9" fmla="*/ 48 h 9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944"/>
                <a:gd name="T17" fmla="*/ 390 w 390"/>
                <a:gd name="T18" fmla="*/ 944 h 9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944">
                  <a:moveTo>
                    <a:pt x="390" y="195"/>
                  </a:moveTo>
                  <a:lnTo>
                    <a:pt x="390" y="748"/>
                  </a:lnTo>
                  <a:lnTo>
                    <a:pt x="0" y="944"/>
                  </a:lnTo>
                  <a:lnTo>
                    <a:pt x="0" y="0"/>
                  </a:lnTo>
                  <a:lnTo>
                    <a:pt x="390" y="195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7" name="Line 130"/>
            <p:cNvSpPr>
              <a:spLocks noChangeShapeType="1"/>
            </p:cNvSpPr>
            <p:nvPr/>
          </p:nvSpPr>
          <p:spPr bwMode="auto">
            <a:xfrm flipV="1">
              <a:off x="3739" y="2518"/>
              <a:ext cx="1" cy="11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88" name="Line 131"/>
            <p:cNvSpPr>
              <a:spLocks noChangeShapeType="1"/>
            </p:cNvSpPr>
            <p:nvPr/>
          </p:nvSpPr>
          <p:spPr bwMode="auto">
            <a:xfrm>
              <a:off x="4145" y="2209"/>
              <a:ext cx="179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89" name="Line 132"/>
            <p:cNvSpPr>
              <a:spLocks noChangeShapeType="1"/>
            </p:cNvSpPr>
            <p:nvPr/>
          </p:nvSpPr>
          <p:spPr bwMode="auto">
            <a:xfrm>
              <a:off x="4145" y="1916"/>
              <a:ext cx="179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90" name="Line 133"/>
            <p:cNvSpPr>
              <a:spLocks noChangeShapeType="1"/>
            </p:cNvSpPr>
            <p:nvPr/>
          </p:nvSpPr>
          <p:spPr bwMode="auto">
            <a:xfrm flipH="1">
              <a:off x="4503" y="2063"/>
              <a:ext cx="341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91" name="Freeform 134"/>
            <p:cNvSpPr>
              <a:spLocks/>
            </p:cNvSpPr>
            <p:nvPr/>
          </p:nvSpPr>
          <p:spPr bwMode="auto">
            <a:xfrm>
              <a:off x="4324" y="1835"/>
              <a:ext cx="179" cy="456"/>
            </a:xfrm>
            <a:custGeom>
              <a:avLst/>
              <a:gdLst>
                <a:gd name="T0" fmla="*/ 90 w 358"/>
                <a:gd name="T1" fmla="*/ 41 h 911"/>
                <a:gd name="T2" fmla="*/ 90 w 358"/>
                <a:gd name="T3" fmla="*/ 179 h 911"/>
                <a:gd name="T4" fmla="*/ 0 w 358"/>
                <a:gd name="T5" fmla="*/ 228 h 911"/>
                <a:gd name="T6" fmla="*/ 0 w 358"/>
                <a:gd name="T7" fmla="*/ 0 h 911"/>
                <a:gd name="T8" fmla="*/ 90 w 358"/>
                <a:gd name="T9" fmla="*/ 41 h 9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8"/>
                <a:gd name="T16" fmla="*/ 0 h 911"/>
                <a:gd name="T17" fmla="*/ 358 w 358"/>
                <a:gd name="T18" fmla="*/ 911 h 9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8" h="911">
                  <a:moveTo>
                    <a:pt x="358" y="163"/>
                  </a:moveTo>
                  <a:lnTo>
                    <a:pt x="358" y="716"/>
                  </a:lnTo>
                  <a:lnTo>
                    <a:pt x="0" y="911"/>
                  </a:lnTo>
                  <a:lnTo>
                    <a:pt x="0" y="0"/>
                  </a:lnTo>
                  <a:lnTo>
                    <a:pt x="358" y="163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2" name="Line 135"/>
            <p:cNvSpPr>
              <a:spLocks noChangeShapeType="1"/>
            </p:cNvSpPr>
            <p:nvPr/>
          </p:nvSpPr>
          <p:spPr bwMode="auto">
            <a:xfrm flipV="1">
              <a:off x="4145" y="2209"/>
              <a:ext cx="1" cy="13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93" name="Line 136"/>
            <p:cNvSpPr>
              <a:spLocks noChangeShapeType="1"/>
            </p:cNvSpPr>
            <p:nvPr/>
          </p:nvSpPr>
          <p:spPr bwMode="auto">
            <a:xfrm>
              <a:off x="4145" y="1770"/>
              <a:ext cx="1" cy="14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94" name="Freeform 137"/>
            <p:cNvSpPr>
              <a:spLocks/>
            </p:cNvSpPr>
            <p:nvPr/>
          </p:nvSpPr>
          <p:spPr bwMode="auto">
            <a:xfrm>
              <a:off x="2828" y="1315"/>
              <a:ext cx="1610" cy="569"/>
            </a:xfrm>
            <a:custGeom>
              <a:avLst/>
              <a:gdLst>
                <a:gd name="T0" fmla="*/ 0 w 3220"/>
                <a:gd name="T1" fmla="*/ 0 h 1139"/>
                <a:gd name="T2" fmla="*/ 805 w 3220"/>
                <a:gd name="T3" fmla="*/ 0 h 1139"/>
                <a:gd name="T4" fmla="*/ 805 w 3220"/>
                <a:gd name="T5" fmla="*/ 284 h 1139"/>
                <a:gd name="T6" fmla="*/ 0 60000 65536"/>
                <a:gd name="T7" fmla="*/ 0 60000 65536"/>
                <a:gd name="T8" fmla="*/ 0 60000 65536"/>
                <a:gd name="T9" fmla="*/ 0 w 3220"/>
                <a:gd name="T10" fmla="*/ 0 h 1139"/>
                <a:gd name="T11" fmla="*/ 3220 w 3220"/>
                <a:gd name="T12" fmla="*/ 1139 h 1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20" h="1139">
                  <a:moveTo>
                    <a:pt x="0" y="0"/>
                  </a:moveTo>
                  <a:lnTo>
                    <a:pt x="3220" y="0"/>
                  </a:lnTo>
                  <a:lnTo>
                    <a:pt x="3220" y="1139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5" name="Rectangle 138"/>
            <p:cNvSpPr>
              <a:spLocks noChangeArrowheads="1"/>
            </p:cNvSpPr>
            <p:nvPr/>
          </p:nvSpPr>
          <p:spPr bwMode="auto">
            <a:xfrm>
              <a:off x="3056" y="1022"/>
              <a:ext cx="2260" cy="3058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6" name="Line 139"/>
            <p:cNvSpPr>
              <a:spLocks noChangeShapeType="1"/>
            </p:cNvSpPr>
            <p:nvPr/>
          </p:nvSpPr>
          <p:spPr bwMode="auto">
            <a:xfrm flipH="1">
              <a:off x="3820" y="2925"/>
              <a:ext cx="32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97" name="Freeform 140"/>
            <p:cNvSpPr>
              <a:spLocks/>
            </p:cNvSpPr>
            <p:nvPr/>
          </p:nvSpPr>
          <p:spPr bwMode="auto">
            <a:xfrm>
              <a:off x="3625" y="2697"/>
              <a:ext cx="195" cy="456"/>
            </a:xfrm>
            <a:custGeom>
              <a:avLst/>
              <a:gdLst>
                <a:gd name="T0" fmla="*/ 98 w 390"/>
                <a:gd name="T1" fmla="*/ 41 h 911"/>
                <a:gd name="T2" fmla="*/ 98 w 390"/>
                <a:gd name="T3" fmla="*/ 179 h 911"/>
                <a:gd name="T4" fmla="*/ 0 w 390"/>
                <a:gd name="T5" fmla="*/ 228 h 911"/>
                <a:gd name="T6" fmla="*/ 0 w 390"/>
                <a:gd name="T7" fmla="*/ 0 h 911"/>
                <a:gd name="T8" fmla="*/ 98 w 390"/>
                <a:gd name="T9" fmla="*/ 41 h 9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911"/>
                <a:gd name="T17" fmla="*/ 390 w 390"/>
                <a:gd name="T18" fmla="*/ 911 h 9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911">
                  <a:moveTo>
                    <a:pt x="390" y="163"/>
                  </a:moveTo>
                  <a:lnTo>
                    <a:pt x="390" y="716"/>
                  </a:lnTo>
                  <a:lnTo>
                    <a:pt x="0" y="911"/>
                  </a:lnTo>
                  <a:lnTo>
                    <a:pt x="0" y="0"/>
                  </a:lnTo>
                  <a:lnTo>
                    <a:pt x="390" y="163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8" name="Line 141"/>
            <p:cNvSpPr>
              <a:spLocks noChangeShapeType="1"/>
            </p:cNvSpPr>
            <p:nvPr/>
          </p:nvSpPr>
          <p:spPr bwMode="auto">
            <a:xfrm flipV="1">
              <a:off x="3739" y="3104"/>
              <a:ext cx="1" cy="11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99" name="Rectangle 142"/>
            <p:cNvSpPr>
              <a:spLocks noChangeArrowheads="1"/>
            </p:cNvSpPr>
            <p:nvPr/>
          </p:nvSpPr>
          <p:spPr bwMode="auto">
            <a:xfrm>
              <a:off x="3229" y="2422"/>
              <a:ext cx="25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3300"/>
                  </a:solidFill>
                  <a:latin typeface="Times-Roman"/>
                </a:rPr>
                <a:t>0/1 </a:t>
              </a:r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33900" name="Rectangle 143"/>
            <p:cNvSpPr>
              <a:spLocks noChangeArrowheads="1"/>
            </p:cNvSpPr>
            <p:nvPr/>
          </p:nvSpPr>
          <p:spPr bwMode="auto">
            <a:xfrm>
              <a:off x="3170" y="2632"/>
              <a:ext cx="292" cy="293"/>
            </a:xfrm>
            <a:prstGeom prst="rect">
              <a:avLst/>
            </a:prstGeom>
            <a:noFill/>
            <a:ln w="2381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01" name="Rectangle 144"/>
            <p:cNvSpPr>
              <a:spLocks noChangeArrowheads="1"/>
            </p:cNvSpPr>
            <p:nvPr/>
          </p:nvSpPr>
          <p:spPr bwMode="auto">
            <a:xfrm>
              <a:off x="3229" y="2711"/>
              <a:ext cx="25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3300"/>
                  </a:solidFill>
                  <a:latin typeface="Times-Roman"/>
                </a:rPr>
                <a:t>0/1 </a:t>
              </a:r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33902" name="Rectangle 145"/>
            <p:cNvSpPr>
              <a:spLocks noChangeArrowheads="1"/>
            </p:cNvSpPr>
            <p:nvPr/>
          </p:nvSpPr>
          <p:spPr bwMode="auto">
            <a:xfrm>
              <a:off x="3170" y="2925"/>
              <a:ext cx="292" cy="293"/>
            </a:xfrm>
            <a:prstGeom prst="rect">
              <a:avLst/>
            </a:prstGeom>
            <a:noFill/>
            <a:ln w="2381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03" name="Rectangle 146"/>
            <p:cNvSpPr>
              <a:spLocks noChangeArrowheads="1"/>
            </p:cNvSpPr>
            <p:nvPr/>
          </p:nvSpPr>
          <p:spPr bwMode="auto">
            <a:xfrm>
              <a:off x="3229" y="2999"/>
              <a:ext cx="25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3300"/>
                  </a:solidFill>
                  <a:latin typeface="Times-Roman"/>
                </a:rPr>
                <a:t>0/1 </a:t>
              </a:r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33904" name="Rectangle 147"/>
            <p:cNvSpPr>
              <a:spLocks noChangeArrowheads="1"/>
            </p:cNvSpPr>
            <p:nvPr/>
          </p:nvSpPr>
          <p:spPr bwMode="auto">
            <a:xfrm>
              <a:off x="3170" y="3218"/>
              <a:ext cx="292" cy="276"/>
            </a:xfrm>
            <a:prstGeom prst="rect">
              <a:avLst/>
            </a:prstGeom>
            <a:noFill/>
            <a:ln w="2381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05" name="Rectangle 148"/>
            <p:cNvSpPr>
              <a:spLocks noChangeArrowheads="1"/>
            </p:cNvSpPr>
            <p:nvPr/>
          </p:nvSpPr>
          <p:spPr bwMode="auto">
            <a:xfrm>
              <a:off x="3229" y="3287"/>
              <a:ext cx="25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3300"/>
                  </a:solidFill>
                  <a:latin typeface="Times-Roman"/>
                </a:rPr>
                <a:t>0/1 </a:t>
              </a:r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33906" name="Rectangle 149"/>
            <p:cNvSpPr>
              <a:spLocks noChangeArrowheads="1"/>
            </p:cNvSpPr>
            <p:nvPr/>
          </p:nvSpPr>
          <p:spPr bwMode="auto">
            <a:xfrm>
              <a:off x="3170" y="3494"/>
              <a:ext cx="292" cy="293"/>
            </a:xfrm>
            <a:prstGeom prst="rect">
              <a:avLst/>
            </a:prstGeom>
            <a:noFill/>
            <a:ln w="2381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07" name="Line 150"/>
            <p:cNvSpPr>
              <a:spLocks noChangeShapeType="1"/>
            </p:cNvSpPr>
            <p:nvPr/>
          </p:nvSpPr>
          <p:spPr bwMode="auto">
            <a:xfrm flipH="1">
              <a:off x="3820" y="3494"/>
              <a:ext cx="32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08" name="Freeform 151"/>
            <p:cNvSpPr>
              <a:spLocks/>
            </p:cNvSpPr>
            <p:nvPr/>
          </p:nvSpPr>
          <p:spPr bwMode="auto">
            <a:xfrm>
              <a:off x="3625" y="3267"/>
              <a:ext cx="195" cy="471"/>
            </a:xfrm>
            <a:custGeom>
              <a:avLst/>
              <a:gdLst>
                <a:gd name="T0" fmla="*/ 98 w 390"/>
                <a:gd name="T1" fmla="*/ 48 h 944"/>
                <a:gd name="T2" fmla="*/ 98 w 390"/>
                <a:gd name="T3" fmla="*/ 186 h 944"/>
                <a:gd name="T4" fmla="*/ 0 w 390"/>
                <a:gd name="T5" fmla="*/ 235 h 944"/>
                <a:gd name="T6" fmla="*/ 0 w 390"/>
                <a:gd name="T7" fmla="*/ 0 h 944"/>
                <a:gd name="T8" fmla="*/ 98 w 390"/>
                <a:gd name="T9" fmla="*/ 48 h 9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944"/>
                <a:gd name="T17" fmla="*/ 390 w 390"/>
                <a:gd name="T18" fmla="*/ 944 h 9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944">
                  <a:moveTo>
                    <a:pt x="390" y="195"/>
                  </a:moveTo>
                  <a:lnTo>
                    <a:pt x="390" y="748"/>
                  </a:lnTo>
                  <a:lnTo>
                    <a:pt x="0" y="944"/>
                  </a:lnTo>
                  <a:lnTo>
                    <a:pt x="0" y="0"/>
                  </a:lnTo>
                  <a:lnTo>
                    <a:pt x="390" y="195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09" name="Line 152"/>
            <p:cNvSpPr>
              <a:spLocks noChangeShapeType="1"/>
            </p:cNvSpPr>
            <p:nvPr/>
          </p:nvSpPr>
          <p:spPr bwMode="auto">
            <a:xfrm>
              <a:off x="4145" y="3348"/>
              <a:ext cx="179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10" name="Line 153"/>
            <p:cNvSpPr>
              <a:spLocks noChangeShapeType="1"/>
            </p:cNvSpPr>
            <p:nvPr/>
          </p:nvSpPr>
          <p:spPr bwMode="auto">
            <a:xfrm>
              <a:off x="4145" y="3071"/>
              <a:ext cx="179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11" name="Line 154"/>
            <p:cNvSpPr>
              <a:spLocks noChangeShapeType="1"/>
            </p:cNvSpPr>
            <p:nvPr/>
          </p:nvSpPr>
          <p:spPr bwMode="auto">
            <a:xfrm flipH="1">
              <a:off x="4503" y="3218"/>
              <a:ext cx="341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12" name="Freeform 155"/>
            <p:cNvSpPr>
              <a:spLocks/>
            </p:cNvSpPr>
            <p:nvPr/>
          </p:nvSpPr>
          <p:spPr bwMode="auto">
            <a:xfrm>
              <a:off x="4324" y="2974"/>
              <a:ext cx="179" cy="471"/>
            </a:xfrm>
            <a:custGeom>
              <a:avLst/>
              <a:gdLst>
                <a:gd name="T0" fmla="*/ 90 w 358"/>
                <a:gd name="T1" fmla="*/ 49 h 944"/>
                <a:gd name="T2" fmla="*/ 90 w 358"/>
                <a:gd name="T3" fmla="*/ 187 h 944"/>
                <a:gd name="T4" fmla="*/ 0 w 358"/>
                <a:gd name="T5" fmla="*/ 235 h 944"/>
                <a:gd name="T6" fmla="*/ 0 w 358"/>
                <a:gd name="T7" fmla="*/ 0 h 944"/>
                <a:gd name="T8" fmla="*/ 90 w 358"/>
                <a:gd name="T9" fmla="*/ 49 h 9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8"/>
                <a:gd name="T16" fmla="*/ 0 h 944"/>
                <a:gd name="T17" fmla="*/ 358 w 358"/>
                <a:gd name="T18" fmla="*/ 944 h 9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8" h="944">
                  <a:moveTo>
                    <a:pt x="358" y="196"/>
                  </a:moveTo>
                  <a:lnTo>
                    <a:pt x="358" y="749"/>
                  </a:lnTo>
                  <a:lnTo>
                    <a:pt x="0" y="944"/>
                  </a:lnTo>
                  <a:lnTo>
                    <a:pt x="0" y="0"/>
                  </a:lnTo>
                  <a:lnTo>
                    <a:pt x="358" y="196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13" name="Line 156"/>
            <p:cNvSpPr>
              <a:spLocks noChangeShapeType="1"/>
            </p:cNvSpPr>
            <p:nvPr/>
          </p:nvSpPr>
          <p:spPr bwMode="auto">
            <a:xfrm flipV="1">
              <a:off x="4145" y="3348"/>
              <a:ext cx="1" cy="14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14" name="Line 157"/>
            <p:cNvSpPr>
              <a:spLocks noChangeShapeType="1"/>
            </p:cNvSpPr>
            <p:nvPr/>
          </p:nvSpPr>
          <p:spPr bwMode="auto">
            <a:xfrm>
              <a:off x="4145" y="2925"/>
              <a:ext cx="1" cy="14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15" name="Line 158"/>
            <p:cNvSpPr>
              <a:spLocks noChangeShapeType="1"/>
            </p:cNvSpPr>
            <p:nvPr/>
          </p:nvSpPr>
          <p:spPr bwMode="auto">
            <a:xfrm flipV="1">
              <a:off x="3739" y="3673"/>
              <a:ext cx="1" cy="29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16" name="Freeform 159"/>
            <p:cNvSpPr>
              <a:spLocks/>
            </p:cNvSpPr>
            <p:nvPr/>
          </p:nvSpPr>
          <p:spPr bwMode="auto">
            <a:xfrm>
              <a:off x="2844" y="2063"/>
              <a:ext cx="1155" cy="1903"/>
            </a:xfrm>
            <a:custGeom>
              <a:avLst/>
              <a:gdLst>
                <a:gd name="T0" fmla="*/ 0 w 2309"/>
                <a:gd name="T1" fmla="*/ 952 h 3806"/>
                <a:gd name="T2" fmla="*/ 578 w 2309"/>
                <a:gd name="T3" fmla="*/ 952 h 3806"/>
                <a:gd name="T4" fmla="*/ 578 w 2309"/>
                <a:gd name="T5" fmla="*/ 0 h 3806"/>
                <a:gd name="T6" fmla="*/ 447 w 2309"/>
                <a:gd name="T7" fmla="*/ 0 h 38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09"/>
                <a:gd name="T13" fmla="*/ 0 h 3806"/>
                <a:gd name="T14" fmla="*/ 2309 w 2309"/>
                <a:gd name="T15" fmla="*/ 3806 h 38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09" h="3806">
                  <a:moveTo>
                    <a:pt x="0" y="3806"/>
                  </a:moveTo>
                  <a:lnTo>
                    <a:pt x="2309" y="3806"/>
                  </a:lnTo>
                  <a:lnTo>
                    <a:pt x="2309" y="0"/>
                  </a:lnTo>
                  <a:lnTo>
                    <a:pt x="1788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17" name="Line 160"/>
            <p:cNvSpPr>
              <a:spLocks noChangeShapeType="1"/>
            </p:cNvSpPr>
            <p:nvPr/>
          </p:nvSpPr>
          <p:spPr bwMode="auto">
            <a:xfrm flipH="1">
              <a:off x="3739" y="3218"/>
              <a:ext cx="260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18" name="Line 161"/>
            <p:cNvSpPr>
              <a:spLocks noChangeShapeType="1"/>
            </p:cNvSpPr>
            <p:nvPr/>
          </p:nvSpPr>
          <p:spPr bwMode="auto">
            <a:xfrm flipH="1">
              <a:off x="3739" y="2632"/>
              <a:ext cx="260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19" name="Freeform 162"/>
            <p:cNvSpPr>
              <a:spLocks/>
            </p:cNvSpPr>
            <p:nvPr/>
          </p:nvSpPr>
          <p:spPr bwMode="auto">
            <a:xfrm>
              <a:off x="3983" y="2616"/>
              <a:ext cx="32" cy="32"/>
            </a:xfrm>
            <a:custGeom>
              <a:avLst/>
              <a:gdLst>
                <a:gd name="T0" fmla="*/ 7 w 65"/>
                <a:gd name="T1" fmla="*/ 0 h 65"/>
                <a:gd name="T2" fmla="*/ 6 w 65"/>
                <a:gd name="T3" fmla="*/ 0 h 65"/>
                <a:gd name="T4" fmla="*/ 5 w 65"/>
                <a:gd name="T5" fmla="*/ 0 h 65"/>
                <a:gd name="T6" fmla="*/ 4 w 65"/>
                <a:gd name="T7" fmla="*/ 1 h 65"/>
                <a:gd name="T8" fmla="*/ 3 w 65"/>
                <a:gd name="T9" fmla="*/ 1 h 65"/>
                <a:gd name="T10" fmla="*/ 2 w 65"/>
                <a:gd name="T11" fmla="*/ 2 h 65"/>
                <a:gd name="T12" fmla="*/ 1 w 65"/>
                <a:gd name="T13" fmla="*/ 3 h 65"/>
                <a:gd name="T14" fmla="*/ 0 w 65"/>
                <a:gd name="T15" fmla="*/ 4 h 65"/>
                <a:gd name="T16" fmla="*/ 0 w 65"/>
                <a:gd name="T17" fmla="*/ 5 h 65"/>
                <a:gd name="T18" fmla="*/ 0 w 65"/>
                <a:gd name="T19" fmla="*/ 6 h 65"/>
                <a:gd name="T20" fmla="*/ 0 w 65"/>
                <a:gd name="T21" fmla="*/ 7 h 65"/>
                <a:gd name="T22" fmla="*/ 0 w 65"/>
                <a:gd name="T23" fmla="*/ 8 h 65"/>
                <a:gd name="T24" fmla="*/ 0 w 65"/>
                <a:gd name="T25" fmla="*/ 9 h 65"/>
                <a:gd name="T26" fmla="*/ 0 w 65"/>
                <a:gd name="T27" fmla="*/ 11 h 65"/>
                <a:gd name="T28" fmla="*/ 0 w 65"/>
                <a:gd name="T29" fmla="*/ 12 h 65"/>
                <a:gd name="T30" fmla="*/ 1 w 65"/>
                <a:gd name="T31" fmla="*/ 13 h 65"/>
                <a:gd name="T32" fmla="*/ 2 w 65"/>
                <a:gd name="T33" fmla="*/ 14 h 65"/>
                <a:gd name="T34" fmla="*/ 3 w 65"/>
                <a:gd name="T35" fmla="*/ 14 h 65"/>
                <a:gd name="T36" fmla="*/ 4 w 65"/>
                <a:gd name="T37" fmla="*/ 15 h 65"/>
                <a:gd name="T38" fmla="*/ 5 w 65"/>
                <a:gd name="T39" fmla="*/ 15 h 65"/>
                <a:gd name="T40" fmla="*/ 6 w 65"/>
                <a:gd name="T41" fmla="*/ 16 h 65"/>
                <a:gd name="T42" fmla="*/ 7 w 65"/>
                <a:gd name="T43" fmla="*/ 16 h 65"/>
                <a:gd name="T44" fmla="*/ 8 w 65"/>
                <a:gd name="T45" fmla="*/ 16 h 65"/>
                <a:gd name="T46" fmla="*/ 9 w 65"/>
                <a:gd name="T47" fmla="*/ 16 h 65"/>
                <a:gd name="T48" fmla="*/ 11 w 65"/>
                <a:gd name="T49" fmla="*/ 15 h 65"/>
                <a:gd name="T50" fmla="*/ 11 w 65"/>
                <a:gd name="T51" fmla="*/ 15 h 65"/>
                <a:gd name="T52" fmla="*/ 13 w 65"/>
                <a:gd name="T53" fmla="*/ 14 h 65"/>
                <a:gd name="T54" fmla="*/ 13 w 65"/>
                <a:gd name="T55" fmla="*/ 14 h 65"/>
                <a:gd name="T56" fmla="*/ 14 w 65"/>
                <a:gd name="T57" fmla="*/ 13 h 65"/>
                <a:gd name="T58" fmla="*/ 15 w 65"/>
                <a:gd name="T59" fmla="*/ 12 h 65"/>
                <a:gd name="T60" fmla="*/ 15 w 65"/>
                <a:gd name="T61" fmla="*/ 11 h 65"/>
                <a:gd name="T62" fmla="*/ 16 w 65"/>
                <a:gd name="T63" fmla="*/ 9 h 65"/>
                <a:gd name="T64" fmla="*/ 16 w 65"/>
                <a:gd name="T65" fmla="*/ 8 h 65"/>
                <a:gd name="T66" fmla="*/ 16 w 65"/>
                <a:gd name="T67" fmla="*/ 7 h 65"/>
                <a:gd name="T68" fmla="*/ 16 w 65"/>
                <a:gd name="T69" fmla="*/ 6 h 65"/>
                <a:gd name="T70" fmla="*/ 15 w 65"/>
                <a:gd name="T71" fmla="*/ 5 h 65"/>
                <a:gd name="T72" fmla="*/ 15 w 65"/>
                <a:gd name="T73" fmla="*/ 4 h 65"/>
                <a:gd name="T74" fmla="*/ 14 w 65"/>
                <a:gd name="T75" fmla="*/ 3 h 65"/>
                <a:gd name="T76" fmla="*/ 13 w 65"/>
                <a:gd name="T77" fmla="*/ 2 h 65"/>
                <a:gd name="T78" fmla="*/ 13 w 65"/>
                <a:gd name="T79" fmla="*/ 1 h 65"/>
                <a:gd name="T80" fmla="*/ 11 w 65"/>
                <a:gd name="T81" fmla="*/ 1 h 65"/>
                <a:gd name="T82" fmla="*/ 11 w 65"/>
                <a:gd name="T83" fmla="*/ 0 h 65"/>
                <a:gd name="T84" fmla="*/ 9 w 65"/>
                <a:gd name="T85" fmla="*/ 0 h 65"/>
                <a:gd name="T86" fmla="*/ 8 w 65"/>
                <a:gd name="T87" fmla="*/ 0 h 65"/>
                <a:gd name="T88" fmla="*/ 8 w 65"/>
                <a:gd name="T89" fmla="*/ 8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3" y="32"/>
                  </a:moveTo>
                  <a:lnTo>
                    <a:pt x="33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8"/>
                  </a:lnTo>
                  <a:lnTo>
                    <a:pt x="15" y="60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3" y="65"/>
                  </a:lnTo>
                  <a:lnTo>
                    <a:pt x="25" y="65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9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4" y="63"/>
                  </a:lnTo>
                  <a:lnTo>
                    <a:pt x="46" y="62"/>
                  </a:lnTo>
                  <a:lnTo>
                    <a:pt x="47" y="62"/>
                  </a:lnTo>
                  <a:lnTo>
                    <a:pt x="49" y="62"/>
                  </a:lnTo>
                  <a:lnTo>
                    <a:pt x="51" y="60"/>
                  </a:lnTo>
                  <a:lnTo>
                    <a:pt x="52" y="58"/>
                  </a:lnTo>
                  <a:lnTo>
                    <a:pt x="54" y="57"/>
                  </a:lnTo>
                  <a:lnTo>
                    <a:pt x="55" y="57"/>
                  </a:lnTo>
                  <a:lnTo>
                    <a:pt x="55" y="55"/>
                  </a:lnTo>
                  <a:lnTo>
                    <a:pt x="57" y="53"/>
                  </a:lnTo>
                  <a:lnTo>
                    <a:pt x="59" y="52"/>
                  </a:lnTo>
                  <a:lnTo>
                    <a:pt x="60" y="50"/>
                  </a:lnTo>
                  <a:lnTo>
                    <a:pt x="60" y="49"/>
                  </a:lnTo>
                  <a:lnTo>
                    <a:pt x="62" y="47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5" y="36"/>
                  </a:lnTo>
                  <a:lnTo>
                    <a:pt x="65" y="34"/>
                  </a:lnTo>
                  <a:lnTo>
                    <a:pt x="65" y="32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2" y="19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59" y="14"/>
                  </a:lnTo>
                  <a:lnTo>
                    <a:pt x="59" y="13"/>
                  </a:lnTo>
                  <a:lnTo>
                    <a:pt x="57" y="13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4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1" y="6"/>
                  </a:lnTo>
                  <a:lnTo>
                    <a:pt x="49" y="5"/>
                  </a:lnTo>
                  <a:lnTo>
                    <a:pt x="47" y="5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20" name="Freeform 163"/>
            <p:cNvSpPr>
              <a:spLocks/>
            </p:cNvSpPr>
            <p:nvPr/>
          </p:nvSpPr>
          <p:spPr bwMode="auto">
            <a:xfrm>
              <a:off x="3972" y="2622"/>
              <a:ext cx="40" cy="40"/>
            </a:xfrm>
            <a:custGeom>
              <a:avLst/>
              <a:gdLst>
                <a:gd name="T0" fmla="*/ 9 w 80"/>
                <a:gd name="T1" fmla="*/ 0 h 79"/>
                <a:gd name="T2" fmla="*/ 7 w 80"/>
                <a:gd name="T3" fmla="*/ 1 h 79"/>
                <a:gd name="T4" fmla="*/ 6 w 80"/>
                <a:gd name="T5" fmla="*/ 1 h 79"/>
                <a:gd name="T6" fmla="*/ 5 w 80"/>
                <a:gd name="T7" fmla="*/ 2 h 79"/>
                <a:gd name="T8" fmla="*/ 3 w 80"/>
                <a:gd name="T9" fmla="*/ 3 h 79"/>
                <a:gd name="T10" fmla="*/ 3 w 80"/>
                <a:gd name="T11" fmla="*/ 4 h 79"/>
                <a:gd name="T12" fmla="*/ 2 w 80"/>
                <a:gd name="T13" fmla="*/ 5 h 79"/>
                <a:gd name="T14" fmla="*/ 1 w 80"/>
                <a:gd name="T15" fmla="*/ 6 h 79"/>
                <a:gd name="T16" fmla="*/ 1 w 80"/>
                <a:gd name="T17" fmla="*/ 7 h 79"/>
                <a:gd name="T18" fmla="*/ 1 w 80"/>
                <a:gd name="T19" fmla="*/ 9 h 79"/>
                <a:gd name="T20" fmla="*/ 0 w 80"/>
                <a:gd name="T21" fmla="*/ 10 h 79"/>
                <a:gd name="T22" fmla="*/ 1 w 80"/>
                <a:gd name="T23" fmla="*/ 11 h 79"/>
                <a:gd name="T24" fmla="*/ 1 w 80"/>
                <a:gd name="T25" fmla="*/ 13 h 79"/>
                <a:gd name="T26" fmla="*/ 1 w 80"/>
                <a:gd name="T27" fmla="*/ 14 h 79"/>
                <a:gd name="T28" fmla="*/ 1 w 80"/>
                <a:gd name="T29" fmla="*/ 15 h 79"/>
                <a:gd name="T30" fmla="*/ 3 w 80"/>
                <a:gd name="T31" fmla="*/ 17 h 79"/>
                <a:gd name="T32" fmla="*/ 3 w 80"/>
                <a:gd name="T33" fmla="*/ 18 h 79"/>
                <a:gd name="T34" fmla="*/ 5 w 80"/>
                <a:gd name="T35" fmla="*/ 19 h 79"/>
                <a:gd name="T36" fmla="*/ 5 w 80"/>
                <a:gd name="T37" fmla="*/ 19 h 79"/>
                <a:gd name="T38" fmla="*/ 7 w 80"/>
                <a:gd name="T39" fmla="*/ 20 h 79"/>
                <a:gd name="T40" fmla="*/ 9 w 80"/>
                <a:gd name="T41" fmla="*/ 20 h 79"/>
                <a:gd name="T42" fmla="*/ 10 w 80"/>
                <a:gd name="T43" fmla="*/ 20 h 79"/>
                <a:gd name="T44" fmla="*/ 11 w 80"/>
                <a:gd name="T45" fmla="*/ 20 h 79"/>
                <a:gd name="T46" fmla="*/ 12 w 80"/>
                <a:gd name="T47" fmla="*/ 20 h 79"/>
                <a:gd name="T48" fmla="*/ 13 w 80"/>
                <a:gd name="T49" fmla="*/ 19 h 79"/>
                <a:gd name="T50" fmla="*/ 15 w 80"/>
                <a:gd name="T51" fmla="*/ 19 h 79"/>
                <a:gd name="T52" fmla="*/ 17 w 80"/>
                <a:gd name="T53" fmla="*/ 18 h 79"/>
                <a:gd name="T54" fmla="*/ 18 w 80"/>
                <a:gd name="T55" fmla="*/ 17 h 79"/>
                <a:gd name="T56" fmla="*/ 19 w 80"/>
                <a:gd name="T57" fmla="*/ 16 h 79"/>
                <a:gd name="T58" fmla="*/ 19 w 80"/>
                <a:gd name="T59" fmla="*/ 15 h 79"/>
                <a:gd name="T60" fmla="*/ 20 w 80"/>
                <a:gd name="T61" fmla="*/ 13 h 79"/>
                <a:gd name="T62" fmla="*/ 20 w 80"/>
                <a:gd name="T63" fmla="*/ 12 h 79"/>
                <a:gd name="T64" fmla="*/ 20 w 80"/>
                <a:gd name="T65" fmla="*/ 10 h 79"/>
                <a:gd name="T66" fmla="*/ 20 w 80"/>
                <a:gd name="T67" fmla="*/ 9 h 79"/>
                <a:gd name="T68" fmla="*/ 20 w 80"/>
                <a:gd name="T69" fmla="*/ 8 h 79"/>
                <a:gd name="T70" fmla="*/ 19 w 80"/>
                <a:gd name="T71" fmla="*/ 6 h 79"/>
                <a:gd name="T72" fmla="*/ 19 w 80"/>
                <a:gd name="T73" fmla="*/ 5 h 79"/>
                <a:gd name="T74" fmla="*/ 18 w 80"/>
                <a:gd name="T75" fmla="*/ 4 h 79"/>
                <a:gd name="T76" fmla="*/ 17 w 80"/>
                <a:gd name="T77" fmla="*/ 3 h 79"/>
                <a:gd name="T78" fmla="*/ 15 w 80"/>
                <a:gd name="T79" fmla="*/ 2 h 79"/>
                <a:gd name="T80" fmla="*/ 14 w 80"/>
                <a:gd name="T81" fmla="*/ 2 h 79"/>
                <a:gd name="T82" fmla="*/ 13 w 80"/>
                <a:gd name="T83" fmla="*/ 1 h 79"/>
                <a:gd name="T84" fmla="*/ 11 w 80"/>
                <a:gd name="T85" fmla="*/ 1 h 79"/>
                <a:gd name="T86" fmla="*/ 10 w 80"/>
                <a:gd name="T87" fmla="*/ 0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79"/>
                <a:gd name="T134" fmla="*/ 80 w 80"/>
                <a:gd name="T135" fmla="*/ 79 h 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79">
                  <a:moveTo>
                    <a:pt x="41" y="0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8" y="63"/>
                  </a:lnTo>
                  <a:lnTo>
                    <a:pt x="10" y="65"/>
                  </a:lnTo>
                  <a:lnTo>
                    <a:pt x="11" y="66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5" y="70"/>
                  </a:lnTo>
                  <a:lnTo>
                    <a:pt x="16" y="71"/>
                  </a:lnTo>
                  <a:lnTo>
                    <a:pt x="18" y="73"/>
                  </a:lnTo>
                  <a:lnTo>
                    <a:pt x="20" y="75"/>
                  </a:lnTo>
                  <a:lnTo>
                    <a:pt x="21" y="75"/>
                  </a:lnTo>
                  <a:lnTo>
                    <a:pt x="23" y="76"/>
                  </a:lnTo>
                  <a:lnTo>
                    <a:pt x="24" y="76"/>
                  </a:lnTo>
                  <a:lnTo>
                    <a:pt x="26" y="78"/>
                  </a:lnTo>
                  <a:lnTo>
                    <a:pt x="29" y="78"/>
                  </a:lnTo>
                  <a:lnTo>
                    <a:pt x="31" y="78"/>
                  </a:lnTo>
                  <a:lnTo>
                    <a:pt x="33" y="79"/>
                  </a:lnTo>
                  <a:lnTo>
                    <a:pt x="34" y="79"/>
                  </a:lnTo>
                  <a:lnTo>
                    <a:pt x="36" y="79"/>
                  </a:lnTo>
                  <a:lnTo>
                    <a:pt x="39" y="79"/>
                  </a:lnTo>
                  <a:lnTo>
                    <a:pt x="41" y="79"/>
                  </a:lnTo>
                  <a:lnTo>
                    <a:pt x="42" y="79"/>
                  </a:lnTo>
                  <a:lnTo>
                    <a:pt x="44" y="79"/>
                  </a:lnTo>
                  <a:lnTo>
                    <a:pt x="47" y="79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2" y="78"/>
                  </a:lnTo>
                  <a:lnTo>
                    <a:pt x="54" y="78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5" y="70"/>
                  </a:lnTo>
                  <a:lnTo>
                    <a:pt x="67" y="70"/>
                  </a:lnTo>
                  <a:lnTo>
                    <a:pt x="68" y="68"/>
                  </a:lnTo>
                  <a:lnTo>
                    <a:pt x="70" y="66"/>
                  </a:lnTo>
                  <a:lnTo>
                    <a:pt x="72" y="65"/>
                  </a:lnTo>
                  <a:lnTo>
                    <a:pt x="72" y="63"/>
                  </a:lnTo>
                  <a:lnTo>
                    <a:pt x="73" y="62"/>
                  </a:lnTo>
                  <a:lnTo>
                    <a:pt x="75" y="60"/>
                  </a:lnTo>
                  <a:lnTo>
                    <a:pt x="75" y="58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8" y="53"/>
                  </a:lnTo>
                  <a:lnTo>
                    <a:pt x="78" y="52"/>
                  </a:lnTo>
                  <a:lnTo>
                    <a:pt x="80" y="50"/>
                  </a:lnTo>
                  <a:lnTo>
                    <a:pt x="80" y="49"/>
                  </a:lnTo>
                  <a:lnTo>
                    <a:pt x="80" y="45"/>
                  </a:lnTo>
                  <a:lnTo>
                    <a:pt x="80" y="44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80" y="37"/>
                  </a:lnTo>
                  <a:lnTo>
                    <a:pt x="80" y="36"/>
                  </a:lnTo>
                  <a:lnTo>
                    <a:pt x="80" y="34"/>
                  </a:lnTo>
                  <a:lnTo>
                    <a:pt x="80" y="32"/>
                  </a:lnTo>
                  <a:lnTo>
                    <a:pt x="80" y="31"/>
                  </a:lnTo>
                  <a:lnTo>
                    <a:pt x="78" y="27"/>
                  </a:lnTo>
                  <a:lnTo>
                    <a:pt x="78" y="26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0" y="13"/>
                  </a:lnTo>
                  <a:lnTo>
                    <a:pt x="68" y="11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3" y="8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21" name="Freeform 164"/>
            <p:cNvSpPr>
              <a:spLocks/>
            </p:cNvSpPr>
            <p:nvPr/>
          </p:nvSpPr>
          <p:spPr bwMode="auto">
            <a:xfrm>
              <a:off x="3983" y="3201"/>
              <a:ext cx="32" cy="33"/>
            </a:xfrm>
            <a:custGeom>
              <a:avLst/>
              <a:gdLst>
                <a:gd name="T0" fmla="*/ 7 w 65"/>
                <a:gd name="T1" fmla="*/ 0 h 65"/>
                <a:gd name="T2" fmla="*/ 6 w 65"/>
                <a:gd name="T3" fmla="*/ 1 h 65"/>
                <a:gd name="T4" fmla="*/ 5 w 65"/>
                <a:gd name="T5" fmla="*/ 1 h 65"/>
                <a:gd name="T6" fmla="*/ 4 w 65"/>
                <a:gd name="T7" fmla="*/ 2 h 65"/>
                <a:gd name="T8" fmla="*/ 3 w 65"/>
                <a:gd name="T9" fmla="*/ 2 h 65"/>
                <a:gd name="T10" fmla="*/ 2 w 65"/>
                <a:gd name="T11" fmla="*/ 3 h 65"/>
                <a:gd name="T12" fmla="*/ 1 w 65"/>
                <a:gd name="T13" fmla="*/ 4 h 65"/>
                <a:gd name="T14" fmla="*/ 0 w 65"/>
                <a:gd name="T15" fmla="*/ 5 h 65"/>
                <a:gd name="T16" fmla="*/ 0 w 65"/>
                <a:gd name="T17" fmla="*/ 6 h 65"/>
                <a:gd name="T18" fmla="*/ 0 w 65"/>
                <a:gd name="T19" fmla="*/ 7 h 65"/>
                <a:gd name="T20" fmla="*/ 0 w 65"/>
                <a:gd name="T21" fmla="*/ 8 h 65"/>
                <a:gd name="T22" fmla="*/ 0 w 65"/>
                <a:gd name="T23" fmla="*/ 9 h 65"/>
                <a:gd name="T24" fmla="*/ 0 w 65"/>
                <a:gd name="T25" fmla="*/ 10 h 65"/>
                <a:gd name="T26" fmla="*/ 0 w 65"/>
                <a:gd name="T27" fmla="*/ 11 h 65"/>
                <a:gd name="T28" fmla="*/ 0 w 65"/>
                <a:gd name="T29" fmla="*/ 13 h 65"/>
                <a:gd name="T30" fmla="*/ 1 w 65"/>
                <a:gd name="T31" fmla="*/ 13 h 65"/>
                <a:gd name="T32" fmla="*/ 2 w 65"/>
                <a:gd name="T33" fmla="*/ 15 h 65"/>
                <a:gd name="T34" fmla="*/ 3 w 65"/>
                <a:gd name="T35" fmla="*/ 15 h 65"/>
                <a:gd name="T36" fmla="*/ 4 w 65"/>
                <a:gd name="T37" fmla="*/ 16 h 65"/>
                <a:gd name="T38" fmla="*/ 5 w 65"/>
                <a:gd name="T39" fmla="*/ 16 h 65"/>
                <a:gd name="T40" fmla="*/ 6 w 65"/>
                <a:gd name="T41" fmla="*/ 17 h 65"/>
                <a:gd name="T42" fmla="*/ 7 w 65"/>
                <a:gd name="T43" fmla="*/ 17 h 65"/>
                <a:gd name="T44" fmla="*/ 8 w 65"/>
                <a:gd name="T45" fmla="*/ 17 h 65"/>
                <a:gd name="T46" fmla="*/ 9 w 65"/>
                <a:gd name="T47" fmla="*/ 17 h 65"/>
                <a:gd name="T48" fmla="*/ 11 w 65"/>
                <a:gd name="T49" fmla="*/ 16 h 65"/>
                <a:gd name="T50" fmla="*/ 11 w 65"/>
                <a:gd name="T51" fmla="*/ 16 h 65"/>
                <a:gd name="T52" fmla="*/ 13 w 65"/>
                <a:gd name="T53" fmla="*/ 15 h 65"/>
                <a:gd name="T54" fmla="*/ 13 w 65"/>
                <a:gd name="T55" fmla="*/ 15 h 65"/>
                <a:gd name="T56" fmla="*/ 14 w 65"/>
                <a:gd name="T57" fmla="*/ 13 h 65"/>
                <a:gd name="T58" fmla="*/ 15 w 65"/>
                <a:gd name="T59" fmla="*/ 13 h 65"/>
                <a:gd name="T60" fmla="*/ 15 w 65"/>
                <a:gd name="T61" fmla="*/ 11 h 65"/>
                <a:gd name="T62" fmla="*/ 16 w 65"/>
                <a:gd name="T63" fmla="*/ 10 h 65"/>
                <a:gd name="T64" fmla="*/ 16 w 65"/>
                <a:gd name="T65" fmla="*/ 9 h 65"/>
                <a:gd name="T66" fmla="*/ 16 w 65"/>
                <a:gd name="T67" fmla="*/ 8 h 65"/>
                <a:gd name="T68" fmla="*/ 16 w 65"/>
                <a:gd name="T69" fmla="*/ 7 h 65"/>
                <a:gd name="T70" fmla="*/ 15 w 65"/>
                <a:gd name="T71" fmla="*/ 6 h 65"/>
                <a:gd name="T72" fmla="*/ 15 w 65"/>
                <a:gd name="T73" fmla="*/ 5 h 65"/>
                <a:gd name="T74" fmla="*/ 14 w 65"/>
                <a:gd name="T75" fmla="*/ 4 h 65"/>
                <a:gd name="T76" fmla="*/ 13 w 65"/>
                <a:gd name="T77" fmla="*/ 3 h 65"/>
                <a:gd name="T78" fmla="*/ 13 w 65"/>
                <a:gd name="T79" fmla="*/ 2 h 65"/>
                <a:gd name="T80" fmla="*/ 11 w 65"/>
                <a:gd name="T81" fmla="*/ 2 h 65"/>
                <a:gd name="T82" fmla="*/ 11 w 65"/>
                <a:gd name="T83" fmla="*/ 1 h 65"/>
                <a:gd name="T84" fmla="*/ 9 w 65"/>
                <a:gd name="T85" fmla="*/ 1 h 65"/>
                <a:gd name="T86" fmla="*/ 8 w 65"/>
                <a:gd name="T87" fmla="*/ 0 h 65"/>
                <a:gd name="T88" fmla="*/ 8 w 65"/>
                <a:gd name="T89" fmla="*/ 8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3" y="32"/>
                  </a:moveTo>
                  <a:lnTo>
                    <a:pt x="33" y="0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3" y="65"/>
                  </a:lnTo>
                  <a:lnTo>
                    <a:pt x="25" y="65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9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4" y="63"/>
                  </a:lnTo>
                  <a:lnTo>
                    <a:pt x="46" y="62"/>
                  </a:lnTo>
                  <a:lnTo>
                    <a:pt x="47" y="62"/>
                  </a:lnTo>
                  <a:lnTo>
                    <a:pt x="49" y="62"/>
                  </a:lnTo>
                  <a:lnTo>
                    <a:pt x="51" y="60"/>
                  </a:lnTo>
                  <a:lnTo>
                    <a:pt x="52" y="59"/>
                  </a:lnTo>
                  <a:lnTo>
                    <a:pt x="54" y="57"/>
                  </a:lnTo>
                  <a:lnTo>
                    <a:pt x="55" y="57"/>
                  </a:lnTo>
                  <a:lnTo>
                    <a:pt x="55" y="55"/>
                  </a:lnTo>
                  <a:lnTo>
                    <a:pt x="57" y="54"/>
                  </a:lnTo>
                  <a:lnTo>
                    <a:pt x="59" y="52"/>
                  </a:lnTo>
                  <a:lnTo>
                    <a:pt x="60" y="50"/>
                  </a:lnTo>
                  <a:lnTo>
                    <a:pt x="60" y="49"/>
                  </a:lnTo>
                  <a:lnTo>
                    <a:pt x="62" y="47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5" y="36"/>
                  </a:lnTo>
                  <a:lnTo>
                    <a:pt x="65" y="34"/>
                  </a:lnTo>
                  <a:lnTo>
                    <a:pt x="65" y="32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4" y="28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2" y="19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59" y="15"/>
                  </a:lnTo>
                  <a:lnTo>
                    <a:pt x="59" y="13"/>
                  </a:lnTo>
                  <a:lnTo>
                    <a:pt x="57" y="13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4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1" y="6"/>
                  </a:lnTo>
                  <a:lnTo>
                    <a:pt x="49" y="5"/>
                  </a:lnTo>
                  <a:lnTo>
                    <a:pt x="47" y="5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22" name="Freeform 165"/>
            <p:cNvSpPr>
              <a:spLocks/>
            </p:cNvSpPr>
            <p:nvPr/>
          </p:nvSpPr>
          <p:spPr bwMode="auto">
            <a:xfrm>
              <a:off x="3972" y="3192"/>
              <a:ext cx="40" cy="40"/>
            </a:xfrm>
            <a:custGeom>
              <a:avLst/>
              <a:gdLst>
                <a:gd name="T0" fmla="*/ 9 w 80"/>
                <a:gd name="T1" fmla="*/ 0 h 80"/>
                <a:gd name="T2" fmla="*/ 7 w 80"/>
                <a:gd name="T3" fmla="*/ 1 h 80"/>
                <a:gd name="T4" fmla="*/ 6 w 80"/>
                <a:gd name="T5" fmla="*/ 1 h 80"/>
                <a:gd name="T6" fmla="*/ 5 w 80"/>
                <a:gd name="T7" fmla="*/ 1 h 80"/>
                <a:gd name="T8" fmla="*/ 3 w 80"/>
                <a:gd name="T9" fmla="*/ 3 h 80"/>
                <a:gd name="T10" fmla="*/ 3 w 80"/>
                <a:gd name="T11" fmla="*/ 3 h 80"/>
                <a:gd name="T12" fmla="*/ 2 w 80"/>
                <a:gd name="T13" fmla="*/ 5 h 80"/>
                <a:gd name="T14" fmla="*/ 1 w 80"/>
                <a:gd name="T15" fmla="*/ 5 h 80"/>
                <a:gd name="T16" fmla="*/ 1 w 80"/>
                <a:gd name="T17" fmla="*/ 7 h 80"/>
                <a:gd name="T18" fmla="*/ 1 w 80"/>
                <a:gd name="T19" fmla="*/ 9 h 80"/>
                <a:gd name="T20" fmla="*/ 0 w 80"/>
                <a:gd name="T21" fmla="*/ 10 h 80"/>
                <a:gd name="T22" fmla="*/ 1 w 80"/>
                <a:gd name="T23" fmla="*/ 11 h 80"/>
                <a:gd name="T24" fmla="*/ 1 w 80"/>
                <a:gd name="T25" fmla="*/ 12 h 80"/>
                <a:gd name="T26" fmla="*/ 1 w 80"/>
                <a:gd name="T27" fmla="*/ 14 h 80"/>
                <a:gd name="T28" fmla="*/ 1 w 80"/>
                <a:gd name="T29" fmla="*/ 15 h 80"/>
                <a:gd name="T30" fmla="*/ 3 w 80"/>
                <a:gd name="T31" fmla="*/ 17 h 80"/>
                <a:gd name="T32" fmla="*/ 3 w 80"/>
                <a:gd name="T33" fmla="*/ 18 h 80"/>
                <a:gd name="T34" fmla="*/ 5 w 80"/>
                <a:gd name="T35" fmla="*/ 19 h 80"/>
                <a:gd name="T36" fmla="*/ 5 w 80"/>
                <a:gd name="T37" fmla="*/ 20 h 80"/>
                <a:gd name="T38" fmla="*/ 7 w 80"/>
                <a:gd name="T39" fmla="*/ 20 h 80"/>
                <a:gd name="T40" fmla="*/ 9 w 80"/>
                <a:gd name="T41" fmla="*/ 20 h 80"/>
                <a:gd name="T42" fmla="*/ 10 w 80"/>
                <a:gd name="T43" fmla="*/ 20 h 80"/>
                <a:gd name="T44" fmla="*/ 11 w 80"/>
                <a:gd name="T45" fmla="*/ 20 h 80"/>
                <a:gd name="T46" fmla="*/ 12 w 80"/>
                <a:gd name="T47" fmla="*/ 20 h 80"/>
                <a:gd name="T48" fmla="*/ 13 w 80"/>
                <a:gd name="T49" fmla="*/ 20 h 80"/>
                <a:gd name="T50" fmla="*/ 15 w 80"/>
                <a:gd name="T51" fmla="*/ 19 h 80"/>
                <a:gd name="T52" fmla="*/ 17 w 80"/>
                <a:gd name="T53" fmla="*/ 18 h 80"/>
                <a:gd name="T54" fmla="*/ 18 w 80"/>
                <a:gd name="T55" fmla="*/ 17 h 80"/>
                <a:gd name="T56" fmla="*/ 19 w 80"/>
                <a:gd name="T57" fmla="*/ 15 h 80"/>
                <a:gd name="T58" fmla="*/ 19 w 80"/>
                <a:gd name="T59" fmla="*/ 14 h 80"/>
                <a:gd name="T60" fmla="*/ 20 w 80"/>
                <a:gd name="T61" fmla="*/ 13 h 80"/>
                <a:gd name="T62" fmla="*/ 20 w 80"/>
                <a:gd name="T63" fmla="*/ 11 h 80"/>
                <a:gd name="T64" fmla="*/ 20 w 80"/>
                <a:gd name="T65" fmla="*/ 10 h 80"/>
                <a:gd name="T66" fmla="*/ 20 w 80"/>
                <a:gd name="T67" fmla="*/ 9 h 80"/>
                <a:gd name="T68" fmla="*/ 20 w 80"/>
                <a:gd name="T69" fmla="*/ 7 h 80"/>
                <a:gd name="T70" fmla="*/ 19 w 80"/>
                <a:gd name="T71" fmla="*/ 6 h 80"/>
                <a:gd name="T72" fmla="*/ 19 w 80"/>
                <a:gd name="T73" fmla="*/ 5 h 80"/>
                <a:gd name="T74" fmla="*/ 18 w 80"/>
                <a:gd name="T75" fmla="*/ 3 h 80"/>
                <a:gd name="T76" fmla="*/ 17 w 80"/>
                <a:gd name="T77" fmla="*/ 3 h 80"/>
                <a:gd name="T78" fmla="*/ 15 w 80"/>
                <a:gd name="T79" fmla="*/ 1 h 80"/>
                <a:gd name="T80" fmla="*/ 14 w 80"/>
                <a:gd name="T81" fmla="*/ 1 h 80"/>
                <a:gd name="T82" fmla="*/ 13 w 80"/>
                <a:gd name="T83" fmla="*/ 1 h 80"/>
                <a:gd name="T84" fmla="*/ 11 w 80"/>
                <a:gd name="T85" fmla="*/ 1 h 80"/>
                <a:gd name="T86" fmla="*/ 10 w 80"/>
                <a:gd name="T87" fmla="*/ 0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80"/>
                <a:gd name="T134" fmla="*/ 80 w 80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80">
                  <a:moveTo>
                    <a:pt x="41" y="0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3" y="56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5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3" y="70"/>
                  </a:lnTo>
                  <a:lnTo>
                    <a:pt x="15" y="70"/>
                  </a:lnTo>
                  <a:lnTo>
                    <a:pt x="16" y="72"/>
                  </a:lnTo>
                  <a:lnTo>
                    <a:pt x="18" y="74"/>
                  </a:lnTo>
                  <a:lnTo>
                    <a:pt x="20" y="75"/>
                  </a:lnTo>
                  <a:lnTo>
                    <a:pt x="21" y="75"/>
                  </a:lnTo>
                  <a:lnTo>
                    <a:pt x="23" y="77"/>
                  </a:lnTo>
                  <a:lnTo>
                    <a:pt x="24" y="77"/>
                  </a:lnTo>
                  <a:lnTo>
                    <a:pt x="26" y="79"/>
                  </a:lnTo>
                  <a:lnTo>
                    <a:pt x="29" y="79"/>
                  </a:lnTo>
                  <a:lnTo>
                    <a:pt x="31" y="79"/>
                  </a:lnTo>
                  <a:lnTo>
                    <a:pt x="33" y="80"/>
                  </a:lnTo>
                  <a:lnTo>
                    <a:pt x="34" y="80"/>
                  </a:lnTo>
                  <a:lnTo>
                    <a:pt x="36" y="80"/>
                  </a:lnTo>
                  <a:lnTo>
                    <a:pt x="39" y="80"/>
                  </a:lnTo>
                  <a:lnTo>
                    <a:pt x="41" y="80"/>
                  </a:lnTo>
                  <a:lnTo>
                    <a:pt x="42" y="80"/>
                  </a:lnTo>
                  <a:lnTo>
                    <a:pt x="44" y="80"/>
                  </a:lnTo>
                  <a:lnTo>
                    <a:pt x="47" y="80"/>
                  </a:lnTo>
                  <a:lnTo>
                    <a:pt x="49" y="80"/>
                  </a:lnTo>
                  <a:lnTo>
                    <a:pt x="50" y="79"/>
                  </a:lnTo>
                  <a:lnTo>
                    <a:pt x="52" y="79"/>
                  </a:lnTo>
                  <a:lnTo>
                    <a:pt x="54" y="79"/>
                  </a:lnTo>
                  <a:lnTo>
                    <a:pt x="55" y="77"/>
                  </a:lnTo>
                  <a:lnTo>
                    <a:pt x="57" y="77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63" y="74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7" y="70"/>
                  </a:lnTo>
                  <a:lnTo>
                    <a:pt x="68" y="69"/>
                  </a:lnTo>
                  <a:lnTo>
                    <a:pt x="70" y="67"/>
                  </a:lnTo>
                  <a:lnTo>
                    <a:pt x="72" y="65"/>
                  </a:lnTo>
                  <a:lnTo>
                    <a:pt x="72" y="64"/>
                  </a:lnTo>
                  <a:lnTo>
                    <a:pt x="73" y="62"/>
                  </a:lnTo>
                  <a:lnTo>
                    <a:pt x="75" y="61"/>
                  </a:lnTo>
                  <a:lnTo>
                    <a:pt x="75" y="59"/>
                  </a:lnTo>
                  <a:lnTo>
                    <a:pt x="76" y="57"/>
                  </a:lnTo>
                  <a:lnTo>
                    <a:pt x="76" y="5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80" y="51"/>
                  </a:lnTo>
                  <a:lnTo>
                    <a:pt x="80" y="49"/>
                  </a:lnTo>
                  <a:lnTo>
                    <a:pt x="80" y="46"/>
                  </a:lnTo>
                  <a:lnTo>
                    <a:pt x="80" y="44"/>
                  </a:lnTo>
                  <a:lnTo>
                    <a:pt x="80" y="43"/>
                  </a:lnTo>
                  <a:lnTo>
                    <a:pt x="80" y="41"/>
                  </a:lnTo>
                  <a:lnTo>
                    <a:pt x="80" y="38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3"/>
                  </a:lnTo>
                  <a:lnTo>
                    <a:pt x="80" y="31"/>
                  </a:lnTo>
                  <a:lnTo>
                    <a:pt x="78" y="28"/>
                  </a:lnTo>
                  <a:lnTo>
                    <a:pt x="78" y="26"/>
                  </a:lnTo>
                  <a:lnTo>
                    <a:pt x="76" y="25"/>
                  </a:lnTo>
                  <a:lnTo>
                    <a:pt x="76" y="23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3" y="18"/>
                  </a:lnTo>
                  <a:lnTo>
                    <a:pt x="72" y="17"/>
                  </a:lnTo>
                  <a:lnTo>
                    <a:pt x="72" y="15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7" y="12"/>
                  </a:lnTo>
                  <a:lnTo>
                    <a:pt x="65" y="10"/>
                  </a:lnTo>
                  <a:lnTo>
                    <a:pt x="63" y="9"/>
                  </a:lnTo>
                  <a:lnTo>
                    <a:pt x="63" y="7"/>
                  </a:lnTo>
                  <a:lnTo>
                    <a:pt x="62" y="7"/>
                  </a:lnTo>
                  <a:lnTo>
                    <a:pt x="60" y="5"/>
                  </a:lnTo>
                  <a:lnTo>
                    <a:pt x="57" y="5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23" name="Freeform 166"/>
            <p:cNvSpPr>
              <a:spLocks/>
            </p:cNvSpPr>
            <p:nvPr/>
          </p:nvSpPr>
          <p:spPr bwMode="auto">
            <a:xfrm>
              <a:off x="3722" y="3950"/>
              <a:ext cx="33" cy="32"/>
            </a:xfrm>
            <a:custGeom>
              <a:avLst/>
              <a:gdLst>
                <a:gd name="T0" fmla="*/ 8 w 65"/>
                <a:gd name="T1" fmla="*/ 0 h 66"/>
                <a:gd name="T2" fmla="*/ 7 w 65"/>
                <a:gd name="T3" fmla="*/ 0 h 66"/>
                <a:gd name="T4" fmla="*/ 6 w 65"/>
                <a:gd name="T5" fmla="*/ 1 h 66"/>
                <a:gd name="T6" fmla="*/ 4 w 65"/>
                <a:gd name="T7" fmla="*/ 1 h 66"/>
                <a:gd name="T8" fmla="*/ 4 w 65"/>
                <a:gd name="T9" fmla="*/ 1 h 66"/>
                <a:gd name="T10" fmla="*/ 3 w 65"/>
                <a:gd name="T11" fmla="*/ 2 h 66"/>
                <a:gd name="T12" fmla="*/ 2 w 65"/>
                <a:gd name="T13" fmla="*/ 3 h 66"/>
                <a:gd name="T14" fmla="*/ 1 w 65"/>
                <a:gd name="T15" fmla="*/ 4 h 66"/>
                <a:gd name="T16" fmla="*/ 1 w 65"/>
                <a:gd name="T17" fmla="*/ 5 h 66"/>
                <a:gd name="T18" fmla="*/ 0 w 65"/>
                <a:gd name="T19" fmla="*/ 6 h 66"/>
                <a:gd name="T20" fmla="*/ 0 w 65"/>
                <a:gd name="T21" fmla="*/ 7 h 66"/>
                <a:gd name="T22" fmla="*/ 0 w 65"/>
                <a:gd name="T23" fmla="*/ 8 h 66"/>
                <a:gd name="T24" fmla="*/ 0 w 65"/>
                <a:gd name="T25" fmla="*/ 9 h 66"/>
                <a:gd name="T26" fmla="*/ 1 w 65"/>
                <a:gd name="T27" fmla="*/ 10 h 66"/>
                <a:gd name="T28" fmla="*/ 1 w 65"/>
                <a:gd name="T29" fmla="*/ 12 h 66"/>
                <a:gd name="T30" fmla="*/ 2 w 65"/>
                <a:gd name="T31" fmla="*/ 13 h 66"/>
                <a:gd name="T32" fmla="*/ 3 w 65"/>
                <a:gd name="T33" fmla="*/ 14 h 66"/>
                <a:gd name="T34" fmla="*/ 4 w 65"/>
                <a:gd name="T35" fmla="*/ 14 h 66"/>
                <a:gd name="T36" fmla="*/ 4 w 65"/>
                <a:gd name="T37" fmla="*/ 15 h 66"/>
                <a:gd name="T38" fmla="*/ 6 w 65"/>
                <a:gd name="T39" fmla="*/ 15 h 66"/>
                <a:gd name="T40" fmla="*/ 7 w 65"/>
                <a:gd name="T41" fmla="*/ 16 h 66"/>
                <a:gd name="T42" fmla="*/ 8 w 65"/>
                <a:gd name="T43" fmla="*/ 16 h 66"/>
                <a:gd name="T44" fmla="*/ 9 w 65"/>
                <a:gd name="T45" fmla="*/ 16 h 66"/>
                <a:gd name="T46" fmla="*/ 10 w 65"/>
                <a:gd name="T47" fmla="*/ 16 h 66"/>
                <a:gd name="T48" fmla="*/ 11 w 65"/>
                <a:gd name="T49" fmla="*/ 15 h 66"/>
                <a:gd name="T50" fmla="*/ 12 w 65"/>
                <a:gd name="T51" fmla="*/ 15 h 66"/>
                <a:gd name="T52" fmla="*/ 13 w 65"/>
                <a:gd name="T53" fmla="*/ 14 h 66"/>
                <a:gd name="T54" fmla="*/ 14 w 65"/>
                <a:gd name="T55" fmla="*/ 14 h 66"/>
                <a:gd name="T56" fmla="*/ 15 w 65"/>
                <a:gd name="T57" fmla="*/ 13 h 66"/>
                <a:gd name="T58" fmla="*/ 15 w 65"/>
                <a:gd name="T59" fmla="*/ 12 h 66"/>
                <a:gd name="T60" fmla="*/ 16 w 65"/>
                <a:gd name="T61" fmla="*/ 10 h 66"/>
                <a:gd name="T62" fmla="*/ 16 w 65"/>
                <a:gd name="T63" fmla="*/ 9 h 66"/>
                <a:gd name="T64" fmla="*/ 17 w 65"/>
                <a:gd name="T65" fmla="*/ 8 h 66"/>
                <a:gd name="T66" fmla="*/ 17 w 65"/>
                <a:gd name="T67" fmla="*/ 7 h 66"/>
                <a:gd name="T68" fmla="*/ 16 w 65"/>
                <a:gd name="T69" fmla="*/ 6 h 66"/>
                <a:gd name="T70" fmla="*/ 16 w 65"/>
                <a:gd name="T71" fmla="*/ 5 h 66"/>
                <a:gd name="T72" fmla="*/ 15 w 65"/>
                <a:gd name="T73" fmla="*/ 4 h 66"/>
                <a:gd name="T74" fmla="*/ 15 w 65"/>
                <a:gd name="T75" fmla="*/ 3 h 66"/>
                <a:gd name="T76" fmla="*/ 14 w 65"/>
                <a:gd name="T77" fmla="*/ 2 h 66"/>
                <a:gd name="T78" fmla="*/ 13 w 65"/>
                <a:gd name="T79" fmla="*/ 1 h 66"/>
                <a:gd name="T80" fmla="*/ 12 w 65"/>
                <a:gd name="T81" fmla="*/ 1 h 66"/>
                <a:gd name="T82" fmla="*/ 11 w 65"/>
                <a:gd name="T83" fmla="*/ 1 h 66"/>
                <a:gd name="T84" fmla="*/ 10 w 65"/>
                <a:gd name="T85" fmla="*/ 0 h 66"/>
                <a:gd name="T86" fmla="*/ 9 w 65"/>
                <a:gd name="T87" fmla="*/ 0 h 66"/>
                <a:gd name="T88" fmla="*/ 8 w 65"/>
                <a:gd name="T89" fmla="*/ 8 h 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6"/>
                <a:gd name="T137" fmla="*/ 65 w 65"/>
                <a:gd name="T138" fmla="*/ 66 h 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6">
                  <a:moveTo>
                    <a:pt x="32" y="33"/>
                  </a:moveTo>
                  <a:lnTo>
                    <a:pt x="32" y="0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3" y="48"/>
                  </a:lnTo>
                  <a:lnTo>
                    <a:pt x="3" y="49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6" y="53"/>
                  </a:lnTo>
                  <a:lnTo>
                    <a:pt x="6" y="54"/>
                  </a:lnTo>
                  <a:lnTo>
                    <a:pt x="8" y="56"/>
                  </a:lnTo>
                  <a:lnTo>
                    <a:pt x="10" y="57"/>
                  </a:lnTo>
                  <a:lnTo>
                    <a:pt x="11" y="59"/>
                  </a:lnTo>
                  <a:lnTo>
                    <a:pt x="13" y="59"/>
                  </a:lnTo>
                  <a:lnTo>
                    <a:pt x="15" y="61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3" y="66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29" y="66"/>
                  </a:lnTo>
                  <a:lnTo>
                    <a:pt x="31" y="66"/>
                  </a:lnTo>
                  <a:lnTo>
                    <a:pt x="32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9" y="66"/>
                  </a:lnTo>
                  <a:lnTo>
                    <a:pt x="41" y="66"/>
                  </a:lnTo>
                  <a:lnTo>
                    <a:pt x="42" y="66"/>
                  </a:lnTo>
                  <a:lnTo>
                    <a:pt x="44" y="64"/>
                  </a:lnTo>
                  <a:lnTo>
                    <a:pt x="45" y="62"/>
                  </a:lnTo>
                  <a:lnTo>
                    <a:pt x="47" y="62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2" y="59"/>
                  </a:lnTo>
                  <a:lnTo>
                    <a:pt x="54" y="57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60" y="51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2" y="44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3" y="40"/>
                  </a:lnTo>
                  <a:lnTo>
                    <a:pt x="63" y="38"/>
                  </a:lnTo>
                  <a:lnTo>
                    <a:pt x="65" y="36"/>
                  </a:lnTo>
                  <a:lnTo>
                    <a:pt x="65" y="35"/>
                  </a:lnTo>
                  <a:lnTo>
                    <a:pt x="65" y="33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3" y="28"/>
                  </a:lnTo>
                  <a:lnTo>
                    <a:pt x="63" y="26"/>
                  </a:lnTo>
                  <a:lnTo>
                    <a:pt x="63" y="25"/>
                  </a:lnTo>
                  <a:lnTo>
                    <a:pt x="63" y="23"/>
                  </a:lnTo>
                  <a:lnTo>
                    <a:pt x="62" y="23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60" y="18"/>
                  </a:lnTo>
                  <a:lnTo>
                    <a:pt x="60" y="17"/>
                  </a:lnTo>
                  <a:lnTo>
                    <a:pt x="58" y="15"/>
                  </a:lnTo>
                  <a:lnTo>
                    <a:pt x="58" y="13"/>
                  </a:lnTo>
                  <a:lnTo>
                    <a:pt x="57" y="13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9" y="5"/>
                  </a:lnTo>
                  <a:lnTo>
                    <a:pt x="47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24" name="Freeform 167"/>
            <p:cNvSpPr>
              <a:spLocks/>
            </p:cNvSpPr>
            <p:nvPr/>
          </p:nvSpPr>
          <p:spPr bwMode="auto">
            <a:xfrm>
              <a:off x="3728" y="3940"/>
              <a:ext cx="40" cy="40"/>
            </a:xfrm>
            <a:custGeom>
              <a:avLst/>
              <a:gdLst>
                <a:gd name="T0" fmla="*/ 9 w 80"/>
                <a:gd name="T1" fmla="*/ 0 h 80"/>
                <a:gd name="T2" fmla="*/ 7 w 80"/>
                <a:gd name="T3" fmla="*/ 1 h 80"/>
                <a:gd name="T4" fmla="*/ 6 w 80"/>
                <a:gd name="T5" fmla="*/ 1 h 80"/>
                <a:gd name="T6" fmla="*/ 5 w 80"/>
                <a:gd name="T7" fmla="*/ 1 h 80"/>
                <a:gd name="T8" fmla="*/ 3 w 80"/>
                <a:gd name="T9" fmla="*/ 3 h 80"/>
                <a:gd name="T10" fmla="*/ 3 w 80"/>
                <a:gd name="T11" fmla="*/ 3 h 80"/>
                <a:gd name="T12" fmla="*/ 2 w 80"/>
                <a:gd name="T13" fmla="*/ 5 h 80"/>
                <a:gd name="T14" fmla="*/ 1 w 80"/>
                <a:gd name="T15" fmla="*/ 5 h 80"/>
                <a:gd name="T16" fmla="*/ 1 w 80"/>
                <a:gd name="T17" fmla="*/ 7 h 80"/>
                <a:gd name="T18" fmla="*/ 1 w 80"/>
                <a:gd name="T19" fmla="*/ 9 h 80"/>
                <a:gd name="T20" fmla="*/ 0 w 80"/>
                <a:gd name="T21" fmla="*/ 10 h 80"/>
                <a:gd name="T22" fmla="*/ 1 w 80"/>
                <a:gd name="T23" fmla="*/ 11 h 80"/>
                <a:gd name="T24" fmla="*/ 1 w 80"/>
                <a:gd name="T25" fmla="*/ 12 h 80"/>
                <a:gd name="T26" fmla="*/ 1 w 80"/>
                <a:gd name="T27" fmla="*/ 13 h 80"/>
                <a:gd name="T28" fmla="*/ 1 w 80"/>
                <a:gd name="T29" fmla="*/ 15 h 80"/>
                <a:gd name="T30" fmla="*/ 3 w 80"/>
                <a:gd name="T31" fmla="*/ 17 h 80"/>
                <a:gd name="T32" fmla="*/ 3 w 80"/>
                <a:gd name="T33" fmla="*/ 18 h 80"/>
                <a:gd name="T34" fmla="*/ 5 w 80"/>
                <a:gd name="T35" fmla="*/ 19 h 80"/>
                <a:gd name="T36" fmla="*/ 5 w 80"/>
                <a:gd name="T37" fmla="*/ 19 h 80"/>
                <a:gd name="T38" fmla="*/ 7 w 80"/>
                <a:gd name="T39" fmla="*/ 20 h 80"/>
                <a:gd name="T40" fmla="*/ 9 w 80"/>
                <a:gd name="T41" fmla="*/ 20 h 80"/>
                <a:gd name="T42" fmla="*/ 10 w 80"/>
                <a:gd name="T43" fmla="*/ 20 h 80"/>
                <a:gd name="T44" fmla="*/ 11 w 80"/>
                <a:gd name="T45" fmla="*/ 20 h 80"/>
                <a:gd name="T46" fmla="*/ 12 w 80"/>
                <a:gd name="T47" fmla="*/ 20 h 80"/>
                <a:gd name="T48" fmla="*/ 14 w 80"/>
                <a:gd name="T49" fmla="*/ 19 h 80"/>
                <a:gd name="T50" fmla="*/ 15 w 80"/>
                <a:gd name="T51" fmla="*/ 19 h 80"/>
                <a:gd name="T52" fmla="*/ 17 w 80"/>
                <a:gd name="T53" fmla="*/ 18 h 80"/>
                <a:gd name="T54" fmla="*/ 18 w 80"/>
                <a:gd name="T55" fmla="*/ 17 h 80"/>
                <a:gd name="T56" fmla="*/ 19 w 80"/>
                <a:gd name="T57" fmla="*/ 15 h 80"/>
                <a:gd name="T58" fmla="*/ 20 w 80"/>
                <a:gd name="T59" fmla="*/ 14 h 80"/>
                <a:gd name="T60" fmla="*/ 20 w 80"/>
                <a:gd name="T61" fmla="*/ 13 h 80"/>
                <a:gd name="T62" fmla="*/ 20 w 80"/>
                <a:gd name="T63" fmla="*/ 11 h 80"/>
                <a:gd name="T64" fmla="*/ 20 w 80"/>
                <a:gd name="T65" fmla="*/ 10 h 80"/>
                <a:gd name="T66" fmla="*/ 20 w 80"/>
                <a:gd name="T67" fmla="*/ 9 h 80"/>
                <a:gd name="T68" fmla="*/ 20 w 80"/>
                <a:gd name="T69" fmla="*/ 7 h 80"/>
                <a:gd name="T70" fmla="*/ 20 w 80"/>
                <a:gd name="T71" fmla="*/ 6 h 80"/>
                <a:gd name="T72" fmla="*/ 19 w 80"/>
                <a:gd name="T73" fmla="*/ 5 h 80"/>
                <a:gd name="T74" fmla="*/ 18 w 80"/>
                <a:gd name="T75" fmla="*/ 3 h 80"/>
                <a:gd name="T76" fmla="*/ 17 w 80"/>
                <a:gd name="T77" fmla="*/ 3 h 80"/>
                <a:gd name="T78" fmla="*/ 16 w 80"/>
                <a:gd name="T79" fmla="*/ 1 h 80"/>
                <a:gd name="T80" fmla="*/ 14 w 80"/>
                <a:gd name="T81" fmla="*/ 1 h 80"/>
                <a:gd name="T82" fmla="*/ 13 w 80"/>
                <a:gd name="T83" fmla="*/ 1 h 80"/>
                <a:gd name="T84" fmla="*/ 11 w 80"/>
                <a:gd name="T85" fmla="*/ 1 h 80"/>
                <a:gd name="T86" fmla="*/ 10 w 80"/>
                <a:gd name="T87" fmla="*/ 0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80"/>
                <a:gd name="T134" fmla="*/ 80 w 80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80">
                  <a:moveTo>
                    <a:pt x="41" y="0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0" y="41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8" y="63"/>
                  </a:lnTo>
                  <a:lnTo>
                    <a:pt x="10" y="65"/>
                  </a:lnTo>
                  <a:lnTo>
                    <a:pt x="12" y="67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5" y="70"/>
                  </a:lnTo>
                  <a:lnTo>
                    <a:pt x="17" y="72"/>
                  </a:lnTo>
                  <a:lnTo>
                    <a:pt x="18" y="73"/>
                  </a:lnTo>
                  <a:lnTo>
                    <a:pt x="20" y="75"/>
                  </a:lnTo>
                  <a:lnTo>
                    <a:pt x="21" y="75"/>
                  </a:lnTo>
                  <a:lnTo>
                    <a:pt x="23" y="76"/>
                  </a:lnTo>
                  <a:lnTo>
                    <a:pt x="25" y="76"/>
                  </a:lnTo>
                  <a:lnTo>
                    <a:pt x="28" y="78"/>
                  </a:lnTo>
                  <a:lnTo>
                    <a:pt x="30" y="78"/>
                  </a:lnTo>
                  <a:lnTo>
                    <a:pt x="31" y="78"/>
                  </a:lnTo>
                  <a:lnTo>
                    <a:pt x="33" y="80"/>
                  </a:lnTo>
                  <a:lnTo>
                    <a:pt x="34" y="80"/>
                  </a:lnTo>
                  <a:lnTo>
                    <a:pt x="36" y="80"/>
                  </a:lnTo>
                  <a:lnTo>
                    <a:pt x="39" y="80"/>
                  </a:lnTo>
                  <a:lnTo>
                    <a:pt x="41" y="80"/>
                  </a:lnTo>
                  <a:lnTo>
                    <a:pt x="43" y="80"/>
                  </a:lnTo>
                  <a:lnTo>
                    <a:pt x="44" y="80"/>
                  </a:lnTo>
                  <a:lnTo>
                    <a:pt x="47" y="80"/>
                  </a:lnTo>
                  <a:lnTo>
                    <a:pt x="49" y="80"/>
                  </a:lnTo>
                  <a:lnTo>
                    <a:pt x="51" y="78"/>
                  </a:lnTo>
                  <a:lnTo>
                    <a:pt x="52" y="78"/>
                  </a:lnTo>
                  <a:lnTo>
                    <a:pt x="54" y="78"/>
                  </a:lnTo>
                  <a:lnTo>
                    <a:pt x="56" y="76"/>
                  </a:lnTo>
                  <a:lnTo>
                    <a:pt x="57" y="76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64" y="73"/>
                  </a:lnTo>
                  <a:lnTo>
                    <a:pt x="64" y="72"/>
                  </a:lnTo>
                  <a:lnTo>
                    <a:pt x="65" y="70"/>
                  </a:lnTo>
                  <a:lnTo>
                    <a:pt x="67" y="70"/>
                  </a:lnTo>
                  <a:lnTo>
                    <a:pt x="69" y="68"/>
                  </a:lnTo>
                  <a:lnTo>
                    <a:pt x="70" y="67"/>
                  </a:lnTo>
                  <a:lnTo>
                    <a:pt x="72" y="65"/>
                  </a:lnTo>
                  <a:lnTo>
                    <a:pt x="72" y="63"/>
                  </a:lnTo>
                  <a:lnTo>
                    <a:pt x="73" y="62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7" y="57"/>
                  </a:lnTo>
                  <a:lnTo>
                    <a:pt x="77" y="55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80" y="50"/>
                  </a:lnTo>
                  <a:lnTo>
                    <a:pt x="80" y="49"/>
                  </a:lnTo>
                  <a:lnTo>
                    <a:pt x="80" y="45"/>
                  </a:lnTo>
                  <a:lnTo>
                    <a:pt x="80" y="44"/>
                  </a:lnTo>
                  <a:lnTo>
                    <a:pt x="80" y="42"/>
                  </a:lnTo>
                  <a:lnTo>
                    <a:pt x="80" y="41"/>
                  </a:lnTo>
                  <a:lnTo>
                    <a:pt x="80" y="37"/>
                  </a:lnTo>
                  <a:lnTo>
                    <a:pt x="80" y="36"/>
                  </a:lnTo>
                  <a:lnTo>
                    <a:pt x="80" y="34"/>
                  </a:lnTo>
                  <a:lnTo>
                    <a:pt x="80" y="32"/>
                  </a:lnTo>
                  <a:lnTo>
                    <a:pt x="80" y="31"/>
                  </a:lnTo>
                  <a:lnTo>
                    <a:pt x="78" y="28"/>
                  </a:lnTo>
                  <a:lnTo>
                    <a:pt x="78" y="26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8"/>
                  </a:lnTo>
                  <a:lnTo>
                    <a:pt x="72" y="16"/>
                  </a:lnTo>
                  <a:lnTo>
                    <a:pt x="72" y="15"/>
                  </a:lnTo>
                  <a:lnTo>
                    <a:pt x="70" y="13"/>
                  </a:lnTo>
                  <a:lnTo>
                    <a:pt x="69" y="11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7" y="5"/>
                  </a:lnTo>
                  <a:lnTo>
                    <a:pt x="56" y="3"/>
                  </a:lnTo>
                  <a:lnTo>
                    <a:pt x="54" y="3"/>
                  </a:lnTo>
                  <a:lnTo>
                    <a:pt x="52" y="2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25" name="Line 168"/>
            <p:cNvSpPr>
              <a:spLocks noChangeShapeType="1"/>
            </p:cNvSpPr>
            <p:nvPr/>
          </p:nvSpPr>
          <p:spPr bwMode="auto">
            <a:xfrm>
              <a:off x="4844" y="2779"/>
              <a:ext cx="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26" name="Line 169"/>
            <p:cNvSpPr>
              <a:spLocks noChangeShapeType="1"/>
            </p:cNvSpPr>
            <p:nvPr/>
          </p:nvSpPr>
          <p:spPr bwMode="auto">
            <a:xfrm>
              <a:off x="4844" y="2486"/>
              <a:ext cx="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27" name="Line 170"/>
            <p:cNvSpPr>
              <a:spLocks noChangeShapeType="1"/>
            </p:cNvSpPr>
            <p:nvPr/>
          </p:nvSpPr>
          <p:spPr bwMode="auto">
            <a:xfrm flipH="1">
              <a:off x="5202" y="2632"/>
              <a:ext cx="32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28" name="Freeform 171"/>
            <p:cNvSpPr>
              <a:spLocks/>
            </p:cNvSpPr>
            <p:nvPr/>
          </p:nvSpPr>
          <p:spPr bwMode="auto">
            <a:xfrm>
              <a:off x="5007" y="2404"/>
              <a:ext cx="195" cy="456"/>
            </a:xfrm>
            <a:custGeom>
              <a:avLst/>
              <a:gdLst>
                <a:gd name="T0" fmla="*/ 98 w 390"/>
                <a:gd name="T1" fmla="*/ 49 h 911"/>
                <a:gd name="T2" fmla="*/ 98 w 390"/>
                <a:gd name="T3" fmla="*/ 187 h 911"/>
                <a:gd name="T4" fmla="*/ 0 w 390"/>
                <a:gd name="T5" fmla="*/ 228 h 911"/>
                <a:gd name="T6" fmla="*/ 0 w 390"/>
                <a:gd name="T7" fmla="*/ 0 h 911"/>
                <a:gd name="T8" fmla="*/ 98 w 390"/>
                <a:gd name="T9" fmla="*/ 49 h 9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911"/>
                <a:gd name="T17" fmla="*/ 390 w 390"/>
                <a:gd name="T18" fmla="*/ 911 h 9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911">
                  <a:moveTo>
                    <a:pt x="390" y="195"/>
                  </a:moveTo>
                  <a:lnTo>
                    <a:pt x="390" y="748"/>
                  </a:lnTo>
                  <a:lnTo>
                    <a:pt x="0" y="911"/>
                  </a:lnTo>
                  <a:lnTo>
                    <a:pt x="0" y="0"/>
                  </a:lnTo>
                  <a:lnTo>
                    <a:pt x="390" y="195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29" name="Line 172"/>
            <p:cNvSpPr>
              <a:spLocks noChangeShapeType="1"/>
            </p:cNvSpPr>
            <p:nvPr/>
          </p:nvSpPr>
          <p:spPr bwMode="auto">
            <a:xfrm flipV="1">
              <a:off x="4844" y="2063"/>
              <a:ext cx="1" cy="42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30" name="Line 173"/>
            <p:cNvSpPr>
              <a:spLocks noChangeShapeType="1"/>
            </p:cNvSpPr>
            <p:nvPr/>
          </p:nvSpPr>
          <p:spPr bwMode="auto">
            <a:xfrm flipV="1">
              <a:off x="4844" y="2779"/>
              <a:ext cx="1" cy="43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31" name="Line 174"/>
            <p:cNvSpPr>
              <a:spLocks noChangeShapeType="1"/>
            </p:cNvSpPr>
            <p:nvPr/>
          </p:nvSpPr>
          <p:spPr bwMode="auto">
            <a:xfrm flipV="1">
              <a:off x="4438" y="2925"/>
              <a:ext cx="1" cy="11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32" name="Freeform 175"/>
            <p:cNvSpPr>
              <a:spLocks/>
            </p:cNvSpPr>
            <p:nvPr/>
          </p:nvSpPr>
          <p:spPr bwMode="auto">
            <a:xfrm>
              <a:off x="4438" y="1315"/>
              <a:ext cx="244" cy="1610"/>
            </a:xfrm>
            <a:custGeom>
              <a:avLst/>
              <a:gdLst>
                <a:gd name="T0" fmla="*/ 0 w 487"/>
                <a:gd name="T1" fmla="*/ 0 h 3221"/>
                <a:gd name="T2" fmla="*/ 122 w 487"/>
                <a:gd name="T3" fmla="*/ 0 h 3221"/>
                <a:gd name="T4" fmla="*/ 122 w 487"/>
                <a:gd name="T5" fmla="*/ 170 h 3221"/>
                <a:gd name="T6" fmla="*/ 122 w 487"/>
                <a:gd name="T7" fmla="*/ 805 h 3221"/>
                <a:gd name="T8" fmla="*/ 98 w 487"/>
                <a:gd name="T9" fmla="*/ 805 h 3221"/>
                <a:gd name="T10" fmla="*/ 0 w 487"/>
                <a:gd name="T11" fmla="*/ 805 h 32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7"/>
                <a:gd name="T19" fmla="*/ 0 h 3221"/>
                <a:gd name="T20" fmla="*/ 487 w 487"/>
                <a:gd name="T21" fmla="*/ 3221 h 32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7" h="3221">
                  <a:moveTo>
                    <a:pt x="0" y="0"/>
                  </a:moveTo>
                  <a:lnTo>
                    <a:pt x="487" y="0"/>
                  </a:lnTo>
                  <a:lnTo>
                    <a:pt x="487" y="683"/>
                  </a:lnTo>
                  <a:lnTo>
                    <a:pt x="487" y="3221"/>
                  </a:lnTo>
                  <a:lnTo>
                    <a:pt x="390" y="3221"/>
                  </a:lnTo>
                  <a:lnTo>
                    <a:pt x="0" y="3221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33" name="Freeform 176"/>
            <p:cNvSpPr>
              <a:spLocks/>
            </p:cNvSpPr>
            <p:nvPr/>
          </p:nvSpPr>
          <p:spPr bwMode="auto">
            <a:xfrm>
              <a:off x="4422" y="1298"/>
              <a:ext cx="32" cy="33"/>
            </a:xfrm>
            <a:custGeom>
              <a:avLst/>
              <a:gdLst>
                <a:gd name="T0" fmla="*/ 7 w 65"/>
                <a:gd name="T1" fmla="*/ 0 h 65"/>
                <a:gd name="T2" fmla="*/ 6 w 65"/>
                <a:gd name="T3" fmla="*/ 1 h 65"/>
                <a:gd name="T4" fmla="*/ 5 w 65"/>
                <a:gd name="T5" fmla="*/ 1 h 65"/>
                <a:gd name="T6" fmla="*/ 4 w 65"/>
                <a:gd name="T7" fmla="*/ 1 h 65"/>
                <a:gd name="T8" fmla="*/ 3 w 65"/>
                <a:gd name="T9" fmla="*/ 2 h 65"/>
                <a:gd name="T10" fmla="*/ 2 w 65"/>
                <a:gd name="T11" fmla="*/ 3 h 65"/>
                <a:gd name="T12" fmla="*/ 1 w 65"/>
                <a:gd name="T13" fmla="*/ 4 h 65"/>
                <a:gd name="T14" fmla="*/ 0 w 65"/>
                <a:gd name="T15" fmla="*/ 5 h 65"/>
                <a:gd name="T16" fmla="*/ 0 w 65"/>
                <a:gd name="T17" fmla="*/ 6 h 65"/>
                <a:gd name="T18" fmla="*/ 0 w 65"/>
                <a:gd name="T19" fmla="*/ 7 h 65"/>
                <a:gd name="T20" fmla="*/ 0 w 65"/>
                <a:gd name="T21" fmla="*/ 8 h 65"/>
                <a:gd name="T22" fmla="*/ 0 w 65"/>
                <a:gd name="T23" fmla="*/ 9 h 65"/>
                <a:gd name="T24" fmla="*/ 0 w 65"/>
                <a:gd name="T25" fmla="*/ 10 h 65"/>
                <a:gd name="T26" fmla="*/ 0 w 65"/>
                <a:gd name="T27" fmla="*/ 11 h 65"/>
                <a:gd name="T28" fmla="*/ 0 w 65"/>
                <a:gd name="T29" fmla="*/ 12 h 65"/>
                <a:gd name="T30" fmla="*/ 1 w 65"/>
                <a:gd name="T31" fmla="*/ 13 h 65"/>
                <a:gd name="T32" fmla="*/ 2 w 65"/>
                <a:gd name="T33" fmla="*/ 15 h 65"/>
                <a:gd name="T34" fmla="*/ 3 w 65"/>
                <a:gd name="T35" fmla="*/ 15 h 65"/>
                <a:gd name="T36" fmla="*/ 4 w 65"/>
                <a:gd name="T37" fmla="*/ 16 h 65"/>
                <a:gd name="T38" fmla="*/ 5 w 65"/>
                <a:gd name="T39" fmla="*/ 16 h 65"/>
                <a:gd name="T40" fmla="*/ 6 w 65"/>
                <a:gd name="T41" fmla="*/ 17 h 65"/>
                <a:gd name="T42" fmla="*/ 7 w 65"/>
                <a:gd name="T43" fmla="*/ 17 h 65"/>
                <a:gd name="T44" fmla="*/ 8 w 65"/>
                <a:gd name="T45" fmla="*/ 17 h 65"/>
                <a:gd name="T46" fmla="*/ 9 w 65"/>
                <a:gd name="T47" fmla="*/ 17 h 65"/>
                <a:gd name="T48" fmla="*/ 11 w 65"/>
                <a:gd name="T49" fmla="*/ 16 h 65"/>
                <a:gd name="T50" fmla="*/ 11 w 65"/>
                <a:gd name="T51" fmla="*/ 16 h 65"/>
                <a:gd name="T52" fmla="*/ 13 w 65"/>
                <a:gd name="T53" fmla="*/ 15 h 65"/>
                <a:gd name="T54" fmla="*/ 13 w 65"/>
                <a:gd name="T55" fmla="*/ 15 h 65"/>
                <a:gd name="T56" fmla="*/ 14 w 65"/>
                <a:gd name="T57" fmla="*/ 13 h 65"/>
                <a:gd name="T58" fmla="*/ 15 w 65"/>
                <a:gd name="T59" fmla="*/ 12 h 65"/>
                <a:gd name="T60" fmla="*/ 15 w 65"/>
                <a:gd name="T61" fmla="*/ 11 h 65"/>
                <a:gd name="T62" fmla="*/ 16 w 65"/>
                <a:gd name="T63" fmla="*/ 10 h 65"/>
                <a:gd name="T64" fmla="*/ 16 w 65"/>
                <a:gd name="T65" fmla="*/ 9 h 65"/>
                <a:gd name="T66" fmla="*/ 16 w 65"/>
                <a:gd name="T67" fmla="*/ 8 h 65"/>
                <a:gd name="T68" fmla="*/ 16 w 65"/>
                <a:gd name="T69" fmla="*/ 7 h 65"/>
                <a:gd name="T70" fmla="*/ 15 w 65"/>
                <a:gd name="T71" fmla="*/ 6 h 65"/>
                <a:gd name="T72" fmla="*/ 15 w 65"/>
                <a:gd name="T73" fmla="*/ 5 h 65"/>
                <a:gd name="T74" fmla="*/ 14 w 65"/>
                <a:gd name="T75" fmla="*/ 4 h 65"/>
                <a:gd name="T76" fmla="*/ 13 w 65"/>
                <a:gd name="T77" fmla="*/ 3 h 65"/>
                <a:gd name="T78" fmla="*/ 13 w 65"/>
                <a:gd name="T79" fmla="*/ 2 h 65"/>
                <a:gd name="T80" fmla="*/ 11 w 65"/>
                <a:gd name="T81" fmla="*/ 1 h 65"/>
                <a:gd name="T82" fmla="*/ 11 w 65"/>
                <a:gd name="T83" fmla="*/ 1 h 65"/>
                <a:gd name="T84" fmla="*/ 9 w 65"/>
                <a:gd name="T85" fmla="*/ 1 h 65"/>
                <a:gd name="T86" fmla="*/ 8 w 65"/>
                <a:gd name="T87" fmla="*/ 0 h 65"/>
                <a:gd name="T88" fmla="*/ 8 w 65"/>
                <a:gd name="T89" fmla="*/ 8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"/>
                <a:gd name="T136" fmla="*/ 0 h 65"/>
                <a:gd name="T137" fmla="*/ 65 w 65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" h="65">
                  <a:moveTo>
                    <a:pt x="33" y="32"/>
                  </a:moveTo>
                  <a:lnTo>
                    <a:pt x="33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8"/>
                  </a:lnTo>
                  <a:lnTo>
                    <a:pt x="15" y="60"/>
                  </a:lnTo>
                  <a:lnTo>
                    <a:pt x="15" y="61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3" y="65"/>
                  </a:lnTo>
                  <a:lnTo>
                    <a:pt x="25" y="65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9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7" y="61"/>
                  </a:lnTo>
                  <a:lnTo>
                    <a:pt x="49" y="61"/>
                  </a:lnTo>
                  <a:lnTo>
                    <a:pt x="51" y="60"/>
                  </a:lnTo>
                  <a:lnTo>
                    <a:pt x="52" y="58"/>
                  </a:lnTo>
                  <a:lnTo>
                    <a:pt x="54" y="57"/>
                  </a:lnTo>
                  <a:lnTo>
                    <a:pt x="55" y="57"/>
                  </a:lnTo>
                  <a:lnTo>
                    <a:pt x="55" y="55"/>
                  </a:lnTo>
                  <a:lnTo>
                    <a:pt x="57" y="53"/>
                  </a:lnTo>
                  <a:lnTo>
                    <a:pt x="59" y="52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7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5" y="35"/>
                  </a:lnTo>
                  <a:lnTo>
                    <a:pt x="65" y="34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2" y="22"/>
                  </a:lnTo>
                  <a:lnTo>
                    <a:pt x="62" y="21"/>
                  </a:lnTo>
                  <a:lnTo>
                    <a:pt x="62" y="19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59" y="14"/>
                  </a:lnTo>
                  <a:lnTo>
                    <a:pt x="59" y="13"/>
                  </a:lnTo>
                  <a:lnTo>
                    <a:pt x="57" y="13"/>
                  </a:lnTo>
                  <a:lnTo>
                    <a:pt x="55" y="11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1" y="6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34" name="Freeform 177"/>
            <p:cNvSpPr>
              <a:spLocks/>
            </p:cNvSpPr>
            <p:nvPr/>
          </p:nvSpPr>
          <p:spPr bwMode="auto">
            <a:xfrm>
              <a:off x="4411" y="1289"/>
              <a:ext cx="40" cy="39"/>
            </a:xfrm>
            <a:custGeom>
              <a:avLst/>
              <a:gdLst>
                <a:gd name="T0" fmla="*/ 9 w 80"/>
                <a:gd name="T1" fmla="*/ 0 h 80"/>
                <a:gd name="T2" fmla="*/ 7 w 80"/>
                <a:gd name="T3" fmla="*/ 0 h 80"/>
                <a:gd name="T4" fmla="*/ 6 w 80"/>
                <a:gd name="T5" fmla="*/ 0 h 80"/>
                <a:gd name="T6" fmla="*/ 5 w 80"/>
                <a:gd name="T7" fmla="*/ 1 h 80"/>
                <a:gd name="T8" fmla="*/ 3 w 80"/>
                <a:gd name="T9" fmla="*/ 2 h 80"/>
                <a:gd name="T10" fmla="*/ 3 w 80"/>
                <a:gd name="T11" fmla="*/ 3 h 80"/>
                <a:gd name="T12" fmla="*/ 2 w 80"/>
                <a:gd name="T13" fmla="*/ 4 h 80"/>
                <a:gd name="T14" fmla="*/ 1 w 80"/>
                <a:gd name="T15" fmla="*/ 5 h 80"/>
                <a:gd name="T16" fmla="*/ 1 w 80"/>
                <a:gd name="T17" fmla="*/ 7 h 80"/>
                <a:gd name="T18" fmla="*/ 1 w 80"/>
                <a:gd name="T19" fmla="*/ 8 h 80"/>
                <a:gd name="T20" fmla="*/ 0 w 80"/>
                <a:gd name="T21" fmla="*/ 10 h 80"/>
                <a:gd name="T22" fmla="*/ 1 w 80"/>
                <a:gd name="T23" fmla="*/ 10 h 80"/>
                <a:gd name="T24" fmla="*/ 1 w 80"/>
                <a:gd name="T25" fmla="*/ 12 h 80"/>
                <a:gd name="T26" fmla="*/ 1 w 80"/>
                <a:gd name="T27" fmla="*/ 13 h 80"/>
                <a:gd name="T28" fmla="*/ 1 w 80"/>
                <a:gd name="T29" fmla="*/ 14 h 80"/>
                <a:gd name="T30" fmla="*/ 3 w 80"/>
                <a:gd name="T31" fmla="*/ 16 h 80"/>
                <a:gd name="T32" fmla="*/ 3 w 80"/>
                <a:gd name="T33" fmla="*/ 17 h 80"/>
                <a:gd name="T34" fmla="*/ 5 w 80"/>
                <a:gd name="T35" fmla="*/ 18 h 80"/>
                <a:gd name="T36" fmla="*/ 5 w 80"/>
                <a:gd name="T37" fmla="*/ 19 h 80"/>
                <a:gd name="T38" fmla="*/ 7 w 80"/>
                <a:gd name="T39" fmla="*/ 19 h 80"/>
                <a:gd name="T40" fmla="*/ 9 w 80"/>
                <a:gd name="T41" fmla="*/ 19 h 80"/>
                <a:gd name="T42" fmla="*/ 10 w 80"/>
                <a:gd name="T43" fmla="*/ 19 h 80"/>
                <a:gd name="T44" fmla="*/ 11 w 80"/>
                <a:gd name="T45" fmla="*/ 19 h 80"/>
                <a:gd name="T46" fmla="*/ 12 w 80"/>
                <a:gd name="T47" fmla="*/ 19 h 80"/>
                <a:gd name="T48" fmla="*/ 13 w 80"/>
                <a:gd name="T49" fmla="*/ 19 h 80"/>
                <a:gd name="T50" fmla="*/ 15 w 80"/>
                <a:gd name="T51" fmla="*/ 18 h 80"/>
                <a:gd name="T52" fmla="*/ 17 w 80"/>
                <a:gd name="T53" fmla="*/ 17 h 80"/>
                <a:gd name="T54" fmla="*/ 18 w 80"/>
                <a:gd name="T55" fmla="*/ 16 h 80"/>
                <a:gd name="T56" fmla="*/ 19 w 80"/>
                <a:gd name="T57" fmla="*/ 15 h 80"/>
                <a:gd name="T58" fmla="*/ 19 w 80"/>
                <a:gd name="T59" fmla="*/ 14 h 80"/>
                <a:gd name="T60" fmla="*/ 20 w 80"/>
                <a:gd name="T61" fmla="*/ 12 h 80"/>
                <a:gd name="T62" fmla="*/ 20 w 80"/>
                <a:gd name="T63" fmla="*/ 11 h 80"/>
                <a:gd name="T64" fmla="*/ 20 w 80"/>
                <a:gd name="T65" fmla="*/ 10 h 80"/>
                <a:gd name="T66" fmla="*/ 20 w 80"/>
                <a:gd name="T67" fmla="*/ 9 h 80"/>
                <a:gd name="T68" fmla="*/ 20 w 80"/>
                <a:gd name="T69" fmla="*/ 7 h 80"/>
                <a:gd name="T70" fmla="*/ 19 w 80"/>
                <a:gd name="T71" fmla="*/ 6 h 80"/>
                <a:gd name="T72" fmla="*/ 19 w 80"/>
                <a:gd name="T73" fmla="*/ 5 h 80"/>
                <a:gd name="T74" fmla="*/ 18 w 80"/>
                <a:gd name="T75" fmla="*/ 3 h 80"/>
                <a:gd name="T76" fmla="*/ 17 w 80"/>
                <a:gd name="T77" fmla="*/ 2 h 80"/>
                <a:gd name="T78" fmla="*/ 15 w 80"/>
                <a:gd name="T79" fmla="*/ 1 h 80"/>
                <a:gd name="T80" fmla="*/ 14 w 80"/>
                <a:gd name="T81" fmla="*/ 1 h 80"/>
                <a:gd name="T82" fmla="*/ 13 w 80"/>
                <a:gd name="T83" fmla="*/ 0 h 80"/>
                <a:gd name="T84" fmla="*/ 11 w 80"/>
                <a:gd name="T85" fmla="*/ 0 h 80"/>
                <a:gd name="T86" fmla="*/ 10 w 80"/>
                <a:gd name="T87" fmla="*/ 0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80"/>
                <a:gd name="T134" fmla="*/ 80 w 80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80">
                  <a:moveTo>
                    <a:pt x="41" y="0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0" y="41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5"/>
                  </a:lnTo>
                  <a:lnTo>
                    <a:pt x="11" y="67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5" y="70"/>
                  </a:lnTo>
                  <a:lnTo>
                    <a:pt x="16" y="72"/>
                  </a:lnTo>
                  <a:lnTo>
                    <a:pt x="18" y="73"/>
                  </a:lnTo>
                  <a:lnTo>
                    <a:pt x="20" y="75"/>
                  </a:lnTo>
                  <a:lnTo>
                    <a:pt x="21" y="75"/>
                  </a:lnTo>
                  <a:lnTo>
                    <a:pt x="23" y="77"/>
                  </a:lnTo>
                  <a:lnTo>
                    <a:pt x="24" y="77"/>
                  </a:lnTo>
                  <a:lnTo>
                    <a:pt x="26" y="78"/>
                  </a:lnTo>
                  <a:lnTo>
                    <a:pt x="29" y="78"/>
                  </a:lnTo>
                  <a:lnTo>
                    <a:pt x="31" y="78"/>
                  </a:lnTo>
                  <a:lnTo>
                    <a:pt x="33" y="80"/>
                  </a:lnTo>
                  <a:lnTo>
                    <a:pt x="34" y="80"/>
                  </a:lnTo>
                  <a:lnTo>
                    <a:pt x="36" y="80"/>
                  </a:lnTo>
                  <a:lnTo>
                    <a:pt x="39" y="80"/>
                  </a:lnTo>
                  <a:lnTo>
                    <a:pt x="41" y="80"/>
                  </a:lnTo>
                  <a:lnTo>
                    <a:pt x="42" y="80"/>
                  </a:lnTo>
                  <a:lnTo>
                    <a:pt x="44" y="80"/>
                  </a:lnTo>
                  <a:lnTo>
                    <a:pt x="47" y="80"/>
                  </a:lnTo>
                  <a:lnTo>
                    <a:pt x="49" y="80"/>
                  </a:lnTo>
                  <a:lnTo>
                    <a:pt x="50" y="78"/>
                  </a:lnTo>
                  <a:lnTo>
                    <a:pt x="52" y="78"/>
                  </a:lnTo>
                  <a:lnTo>
                    <a:pt x="54" y="78"/>
                  </a:lnTo>
                  <a:lnTo>
                    <a:pt x="55" y="77"/>
                  </a:lnTo>
                  <a:lnTo>
                    <a:pt x="57" y="77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63" y="73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7" y="70"/>
                  </a:lnTo>
                  <a:lnTo>
                    <a:pt x="68" y="68"/>
                  </a:lnTo>
                  <a:lnTo>
                    <a:pt x="70" y="67"/>
                  </a:lnTo>
                  <a:lnTo>
                    <a:pt x="72" y="65"/>
                  </a:lnTo>
                  <a:lnTo>
                    <a:pt x="72" y="64"/>
                  </a:lnTo>
                  <a:lnTo>
                    <a:pt x="73" y="62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80" y="50"/>
                  </a:lnTo>
                  <a:lnTo>
                    <a:pt x="80" y="49"/>
                  </a:lnTo>
                  <a:lnTo>
                    <a:pt x="80" y="46"/>
                  </a:lnTo>
                  <a:lnTo>
                    <a:pt x="80" y="44"/>
                  </a:lnTo>
                  <a:lnTo>
                    <a:pt x="80" y="42"/>
                  </a:lnTo>
                  <a:lnTo>
                    <a:pt x="80" y="41"/>
                  </a:lnTo>
                  <a:lnTo>
                    <a:pt x="80" y="37"/>
                  </a:lnTo>
                  <a:lnTo>
                    <a:pt x="80" y="36"/>
                  </a:lnTo>
                  <a:lnTo>
                    <a:pt x="80" y="34"/>
                  </a:lnTo>
                  <a:lnTo>
                    <a:pt x="80" y="33"/>
                  </a:lnTo>
                  <a:lnTo>
                    <a:pt x="80" y="31"/>
                  </a:lnTo>
                  <a:lnTo>
                    <a:pt x="78" y="28"/>
                  </a:lnTo>
                  <a:lnTo>
                    <a:pt x="78" y="26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5" y="21"/>
                  </a:lnTo>
                  <a:lnTo>
                    <a:pt x="75" y="20"/>
                  </a:lnTo>
                  <a:lnTo>
                    <a:pt x="73" y="18"/>
                  </a:lnTo>
                  <a:lnTo>
                    <a:pt x="72" y="16"/>
                  </a:lnTo>
                  <a:lnTo>
                    <a:pt x="72" y="15"/>
                  </a:lnTo>
                  <a:lnTo>
                    <a:pt x="70" y="13"/>
                  </a:lnTo>
                  <a:lnTo>
                    <a:pt x="68" y="11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3" y="8"/>
                  </a:lnTo>
                  <a:lnTo>
                    <a:pt x="63" y="7"/>
                  </a:lnTo>
                  <a:lnTo>
                    <a:pt x="62" y="7"/>
                  </a:lnTo>
                  <a:lnTo>
                    <a:pt x="60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35" name="Freeform 178"/>
            <p:cNvSpPr>
              <a:spLocks/>
            </p:cNvSpPr>
            <p:nvPr/>
          </p:nvSpPr>
          <p:spPr bwMode="auto">
            <a:xfrm>
              <a:off x="2828" y="1136"/>
              <a:ext cx="2293" cy="1333"/>
            </a:xfrm>
            <a:custGeom>
              <a:avLst/>
              <a:gdLst>
                <a:gd name="T0" fmla="*/ 0 w 4585"/>
                <a:gd name="T1" fmla="*/ 0 h 2668"/>
                <a:gd name="T2" fmla="*/ 1147 w 4585"/>
                <a:gd name="T3" fmla="*/ 0 h 2668"/>
                <a:gd name="T4" fmla="*/ 1147 w 4585"/>
                <a:gd name="T5" fmla="*/ 666 h 2668"/>
                <a:gd name="T6" fmla="*/ 0 60000 65536"/>
                <a:gd name="T7" fmla="*/ 0 60000 65536"/>
                <a:gd name="T8" fmla="*/ 0 60000 65536"/>
                <a:gd name="T9" fmla="*/ 0 w 4585"/>
                <a:gd name="T10" fmla="*/ 0 h 2668"/>
                <a:gd name="T11" fmla="*/ 4585 w 4585"/>
                <a:gd name="T12" fmla="*/ 2668 h 26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5" h="2668">
                  <a:moveTo>
                    <a:pt x="0" y="0"/>
                  </a:moveTo>
                  <a:lnTo>
                    <a:pt x="4585" y="0"/>
                  </a:lnTo>
                  <a:lnTo>
                    <a:pt x="4585" y="266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36" name="Rectangle 179"/>
            <p:cNvSpPr>
              <a:spLocks noChangeArrowheads="1"/>
            </p:cNvSpPr>
            <p:nvPr/>
          </p:nvSpPr>
          <p:spPr bwMode="auto">
            <a:xfrm>
              <a:off x="3229" y="3576"/>
              <a:ext cx="25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3300"/>
                  </a:solidFill>
                  <a:latin typeface="Times-Roman"/>
                </a:rPr>
                <a:t>0/1 </a:t>
              </a:r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80"/>
            <p:cNvGrpSpPr>
              <a:grpSpLocks/>
            </p:cNvGrpSpPr>
            <p:nvPr/>
          </p:nvGrpSpPr>
          <p:grpSpPr bwMode="auto">
            <a:xfrm>
              <a:off x="2640" y="1206"/>
              <a:ext cx="172" cy="222"/>
              <a:chOff x="1612" y="626"/>
              <a:chExt cx="172" cy="222"/>
            </a:xfrm>
          </p:grpSpPr>
          <p:sp>
            <p:nvSpPr>
              <p:cNvPr id="33943" name="Rectangle 181"/>
              <p:cNvSpPr>
                <a:spLocks noChangeArrowheads="1"/>
              </p:cNvSpPr>
              <p:nvPr/>
            </p:nvSpPr>
            <p:spPr bwMode="auto">
              <a:xfrm>
                <a:off x="1612" y="626"/>
                <a:ext cx="11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i="1">
                    <a:solidFill>
                      <a:srgbClr val="000000"/>
                    </a:solidFill>
                    <a:latin typeface="Times-Roman"/>
                  </a:rPr>
                  <a:t>x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3944" name="Rectangle 182"/>
              <p:cNvSpPr>
                <a:spLocks noChangeArrowheads="1"/>
              </p:cNvSpPr>
              <p:nvPr/>
            </p:nvSpPr>
            <p:spPr bwMode="auto">
              <a:xfrm>
                <a:off x="1684" y="704"/>
                <a:ext cx="10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Times-Roman"/>
                  </a:rPr>
                  <a:t>2 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3938" name="Rectangle 183"/>
            <p:cNvSpPr>
              <a:spLocks noChangeArrowheads="1"/>
            </p:cNvSpPr>
            <p:nvPr/>
          </p:nvSpPr>
          <p:spPr bwMode="auto">
            <a:xfrm>
              <a:off x="2640" y="3850"/>
              <a:ext cx="11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rgbClr val="000000"/>
                  </a:solidFill>
                  <a:latin typeface="Times-Roman"/>
                </a:rPr>
                <a:t>x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939" name="Rectangle 184"/>
            <p:cNvSpPr>
              <a:spLocks noChangeArrowheads="1"/>
            </p:cNvSpPr>
            <p:nvPr/>
          </p:nvSpPr>
          <p:spPr bwMode="auto">
            <a:xfrm>
              <a:off x="2712" y="3924"/>
              <a:ext cx="1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-Roman"/>
                </a:rPr>
                <a:t>3 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4" name="Group 185"/>
            <p:cNvGrpSpPr>
              <a:grpSpLocks/>
            </p:cNvGrpSpPr>
            <p:nvPr/>
          </p:nvGrpSpPr>
          <p:grpSpPr bwMode="auto">
            <a:xfrm>
              <a:off x="2642" y="1012"/>
              <a:ext cx="172" cy="222"/>
              <a:chOff x="1612" y="626"/>
              <a:chExt cx="172" cy="222"/>
            </a:xfrm>
          </p:grpSpPr>
          <p:sp>
            <p:nvSpPr>
              <p:cNvPr id="33941" name="Rectangle 186"/>
              <p:cNvSpPr>
                <a:spLocks noChangeArrowheads="1"/>
              </p:cNvSpPr>
              <p:nvPr/>
            </p:nvSpPr>
            <p:spPr bwMode="auto">
              <a:xfrm>
                <a:off x="1612" y="626"/>
                <a:ext cx="11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i="1">
                    <a:solidFill>
                      <a:srgbClr val="000000"/>
                    </a:solidFill>
                    <a:latin typeface="Times-Roman"/>
                  </a:rPr>
                  <a:t>x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3942" name="Rectangle 187"/>
              <p:cNvSpPr>
                <a:spLocks noChangeArrowheads="1"/>
              </p:cNvSpPr>
              <p:nvPr/>
            </p:nvSpPr>
            <p:spPr bwMode="auto">
              <a:xfrm>
                <a:off x="1684" y="704"/>
                <a:ext cx="10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Times-Roman"/>
                  </a:rPr>
                  <a:t>1 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Programming an FPGA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ISP method is used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LUTs</a:t>
            </a:r>
            <a:r>
              <a:rPr lang="en-US" sz="2400" dirty="0" smtClean="0"/>
              <a:t> contain </a:t>
            </a:r>
            <a:r>
              <a:rPr lang="en-US" sz="2400" u="sng" dirty="0" smtClean="0"/>
              <a:t>volatile</a:t>
            </a:r>
            <a:r>
              <a:rPr lang="en-US" sz="2400" dirty="0" smtClean="0"/>
              <a:t> storage cells</a:t>
            </a:r>
          </a:p>
          <a:p>
            <a:pPr lvl="2"/>
            <a:r>
              <a:rPr lang="en-US" sz="2000" dirty="0" smtClean="0"/>
              <a:t>None of the other </a:t>
            </a:r>
            <a:r>
              <a:rPr lang="en-US" sz="2000" dirty="0" err="1" smtClean="0"/>
              <a:t>PLD</a:t>
            </a:r>
            <a:r>
              <a:rPr lang="en-US" sz="2000" dirty="0" smtClean="0"/>
              <a:t> technologies are volatile</a:t>
            </a:r>
          </a:p>
          <a:p>
            <a:pPr lvl="2"/>
            <a:r>
              <a:rPr lang="en-US" sz="2000" dirty="0" smtClean="0"/>
              <a:t>FPGA storage cells are loaded via a PROM when power is first applied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 err="1" smtClean="0"/>
              <a:t>UP2</a:t>
            </a:r>
            <a:r>
              <a:rPr lang="en-US" sz="2400" dirty="0" smtClean="0"/>
              <a:t> Education Board by </a:t>
            </a:r>
            <a:r>
              <a:rPr lang="en-US" sz="2400" dirty="0" err="1" smtClean="0"/>
              <a:t>Altera</a:t>
            </a:r>
            <a:r>
              <a:rPr lang="en-US" sz="2400" dirty="0" smtClean="0"/>
              <a:t> contains a </a:t>
            </a:r>
            <a:r>
              <a:rPr lang="en-US" sz="2400" dirty="0" err="1" smtClean="0"/>
              <a:t>JTAG</a:t>
            </a:r>
            <a:r>
              <a:rPr lang="en-US" sz="2400" dirty="0" smtClean="0"/>
              <a:t> port, a MAX 7000 </a:t>
            </a:r>
            <a:r>
              <a:rPr lang="en-US" sz="2400" dirty="0" err="1" smtClean="0"/>
              <a:t>CPLD</a:t>
            </a:r>
            <a:r>
              <a:rPr lang="en-US" sz="2400" dirty="0" smtClean="0"/>
              <a:t>, and a FLEX </a:t>
            </a:r>
            <a:r>
              <a:rPr lang="en-US" sz="2400" dirty="0" err="1" smtClean="0"/>
              <a:t>10K</a:t>
            </a:r>
            <a:r>
              <a:rPr lang="en-US" sz="2400" dirty="0" smtClean="0"/>
              <a:t> FPGA</a:t>
            </a:r>
          </a:p>
          <a:p>
            <a:pPr lvl="2"/>
            <a:r>
              <a:rPr lang="en-US" sz="2000" dirty="0" smtClean="0"/>
              <a:t>The MAX 7000 </a:t>
            </a:r>
            <a:r>
              <a:rPr lang="en-US" sz="2000" dirty="0" err="1" smtClean="0"/>
              <a:t>CPLD</a:t>
            </a:r>
            <a:r>
              <a:rPr lang="en-US" sz="2000" dirty="0" smtClean="0"/>
              <a:t> chip is </a:t>
            </a:r>
            <a:r>
              <a:rPr lang="en-US" sz="2000" dirty="0" err="1" smtClean="0"/>
              <a:t>EPM7128SLC84</a:t>
            </a:r>
            <a:r>
              <a:rPr lang="en-US" sz="2000" dirty="0" smtClean="0"/>
              <a:t>-7</a:t>
            </a:r>
          </a:p>
          <a:p>
            <a:pPr lvl="2"/>
            <a:r>
              <a:rPr lang="en-US" sz="2000" dirty="0" err="1" smtClean="0"/>
              <a:t>EPM7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MAX 7000 family; </a:t>
            </a:r>
            <a:r>
              <a:rPr lang="en-US" sz="2000" dirty="0" smtClean="0"/>
              <a:t>128 </a:t>
            </a:r>
            <a:r>
              <a:rPr lang="en-US" sz="2000" dirty="0" err="1" smtClean="0"/>
              <a:t>macrocells</a:t>
            </a:r>
            <a:r>
              <a:rPr lang="en-US" sz="2000" dirty="0" smtClean="0"/>
              <a:t>; </a:t>
            </a:r>
            <a:r>
              <a:rPr lang="en-US" sz="2000" dirty="0" err="1" smtClean="0"/>
              <a:t>LC84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84 pin </a:t>
            </a:r>
            <a:r>
              <a:rPr lang="en-US" sz="2000" dirty="0" err="1" smtClean="0">
                <a:sym typeface="Wingdings" pitchFamily="2" charset="2"/>
              </a:rPr>
              <a:t>PLCC</a:t>
            </a:r>
            <a:r>
              <a:rPr lang="en-US" sz="2000" dirty="0" smtClean="0">
                <a:sym typeface="Wingdings" pitchFamily="2" charset="2"/>
              </a:rPr>
              <a:t> package; 7  speed grade</a:t>
            </a:r>
            <a:endParaRPr lang="en-US" sz="2000" dirty="0" smtClean="0"/>
          </a:p>
        </p:txBody>
      </p:sp>
      <p:sp>
        <p:nvSpPr>
          <p:cNvPr id="34819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4782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4782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61791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2051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2051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3890963" y="44005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89096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40243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40243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42973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42973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44370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4370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47101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47101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48482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48482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3617913" y="51371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3070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34782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32051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40243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34782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3890963" y="5646738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2973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47101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44370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4848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2659063" y="31226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30702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30702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3070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2659063" y="44005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265906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279717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279717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6016625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614997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5715000" y="5824538"/>
            <a:ext cx="4763" cy="127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6016625" y="51371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562725" y="31226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614997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614997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5" name="Rectangle 49"/>
          <p:cNvSpPr>
            <a:spLocks noChangeArrowheads="1"/>
          </p:cNvSpPr>
          <p:nvPr/>
        </p:nvSpPr>
        <p:spPr bwMode="auto">
          <a:xfrm>
            <a:off x="6191250" y="5824538"/>
            <a:ext cx="4763" cy="127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6" name="Rectangle 50"/>
          <p:cNvSpPr>
            <a:spLocks noChangeArrowheads="1"/>
          </p:cNvSpPr>
          <p:nvPr/>
        </p:nvSpPr>
        <p:spPr bwMode="auto">
          <a:xfrm>
            <a:off x="614997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7" name="Rectangle 51"/>
          <p:cNvSpPr>
            <a:spLocks noChangeArrowheads="1"/>
          </p:cNvSpPr>
          <p:nvPr/>
        </p:nvSpPr>
        <p:spPr bwMode="auto">
          <a:xfrm>
            <a:off x="65627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5627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64230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64230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1" name="Rectangle 55"/>
          <p:cNvSpPr>
            <a:spLocks noChangeArrowheads="1"/>
          </p:cNvSpPr>
          <p:nvPr/>
        </p:nvSpPr>
        <p:spPr bwMode="auto">
          <a:xfrm>
            <a:off x="6016625" y="354806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2" name="Rectangle 56"/>
          <p:cNvSpPr>
            <a:spLocks noChangeArrowheads="1"/>
          </p:cNvSpPr>
          <p:nvPr/>
        </p:nvSpPr>
        <p:spPr bwMode="auto">
          <a:xfrm>
            <a:off x="6016625" y="28860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3" name="Rectangle 57"/>
          <p:cNvSpPr>
            <a:spLocks noChangeArrowheads="1"/>
          </p:cNvSpPr>
          <p:nvPr/>
        </p:nvSpPr>
        <p:spPr bwMode="auto">
          <a:xfrm>
            <a:off x="3617913" y="6024563"/>
            <a:ext cx="12700" cy="6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4" name="Rectangle 58"/>
          <p:cNvSpPr>
            <a:spLocks noChangeArrowheads="1"/>
          </p:cNvSpPr>
          <p:nvPr/>
        </p:nvSpPr>
        <p:spPr bwMode="auto">
          <a:xfrm>
            <a:off x="6016625" y="6024563"/>
            <a:ext cx="12700" cy="6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5" name="Rectangle 59"/>
          <p:cNvSpPr>
            <a:spLocks noChangeArrowheads="1"/>
          </p:cNvSpPr>
          <p:nvPr/>
        </p:nvSpPr>
        <p:spPr bwMode="auto">
          <a:xfrm>
            <a:off x="614997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6" name="Rectangle 60"/>
          <p:cNvSpPr>
            <a:spLocks noChangeArrowheads="1"/>
          </p:cNvSpPr>
          <p:nvPr/>
        </p:nvSpPr>
        <p:spPr bwMode="auto">
          <a:xfrm>
            <a:off x="2659063" y="24923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7" name="Rectangle 61"/>
          <p:cNvSpPr>
            <a:spLocks noChangeArrowheads="1"/>
          </p:cNvSpPr>
          <p:nvPr/>
        </p:nvSpPr>
        <p:spPr bwMode="auto">
          <a:xfrm>
            <a:off x="279717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8" name="Rectangle 62"/>
          <p:cNvSpPr>
            <a:spLocks noChangeArrowheads="1"/>
          </p:cNvSpPr>
          <p:nvPr/>
        </p:nvSpPr>
        <p:spPr bwMode="auto">
          <a:xfrm>
            <a:off x="30702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9" name="Rectangle 63"/>
          <p:cNvSpPr>
            <a:spLocks noChangeArrowheads="1"/>
          </p:cNvSpPr>
          <p:nvPr/>
        </p:nvSpPr>
        <p:spPr bwMode="auto">
          <a:xfrm>
            <a:off x="32051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0" name="Rectangle 64"/>
          <p:cNvSpPr>
            <a:spLocks noChangeArrowheads="1"/>
          </p:cNvSpPr>
          <p:nvPr/>
        </p:nvSpPr>
        <p:spPr bwMode="auto">
          <a:xfrm>
            <a:off x="34782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1" name="Rectangle 65"/>
          <p:cNvSpPr>
            <a:spLocks noChangeArrowheads="1"/>
          </p:cNvSpPr>
          <p:nvPr/>
        </p:nvSpPr>
        <p:spPr bwMode="auto">
          <a:xfrm>
            <a:off x="3890963" y="24923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2" name="Rectangle 66"/>
          <p:cNvSpPr>
            <a:spLocks noChangeArrowheads="1"/>
          </p:cNvSpPr>
          <p:nvPr/>
        </p:nvSpPr>
        <p:spPr bwMode="auto">
          <a:xfrm>
            <a:off x="40243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3" name="Rectangle 67"/>
          <p:cNvSpPr>
            <a:spLocks noChangeArrowheads="1"/>
          </p:cNvSpPr>
          <p:nvPr/>
        </p:nvSpPr>
        <p:spPr bwMode="auto">
          <a:xfrm>
            <a:off x="42973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4" name="Rectangle 68"/>
          <p:cNvSpPr>
            <a:spLocks noChangeArrowheads="1"/>
          </p:cNvSpPr>
          <p:nvPr/>
        </p:nvSpPr>
        <p:spPr bwMode="auto">
          <a:xfrm>
            <a:off x="44370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5" name="Rectangle 69"/>
          <p:cNvSpPr>
            <a:spLocks noChangeArrowheads="1"/>
          </p:cNvSpPr>
          <p:nvPr/>
        </p:nvSpPr>
        <p:spPr bwMode="auto">
          <a:xfrm>
            <a:off x="47101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6" name="Rectangle 70"/>
          <p:cNvSpPr>
            <a:spLocks noChangeArrowheads="1"/>
          </p:cNvSpPr>
          <p:nvPr/>
        </p:nvSpPr>
        <p:spPr bwMode="auto">
          <a:xfrm>
            <a:off x="48482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7" name="Rectangle 71"/>
          <p:cNvSpPr>
            <a:spLocks noChangeArrowheads="1"/>
          </p:cNvSpPr>
          <p:nvPr/>
        </p:nvSpPr>
        <p:spPr bwMode="auto">
          <a:xfrm>
            <a:off x="64230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8" name="Rectangle 72"/>
          <p:cNvSpPr>
            <a:spLocks noChangeArrowheads="1"/>
          </p:cNvSpPr>
          <p:nvPr/>
        </p:nvSpPr>
        <p:spPr bwMode="auto">
          <a:xfrm>
            <a:off x="65627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229600" cy="5562600"/>
          </a:xfrm>
        </p:spPr>
        <p:txBody>
          <a:bodyPr/>
          <a:lstStyle/>
          <a:p>
            <a:r>
              <a:rPr lang="en-US" dirty="0" smtClean="0"/>
              <a:t>Example FPGA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Use an FPGA with 2 input </a:t>
            </a:r>
            <a:r>
              <a:rPr lang="en-US" sz="2400" dirty="0" err="1" smtClean="0"/>
              <a:t>LUTS</a:t>
            </a:r>
            <a:r>
              <a:rPr lang="en-US" sz="2400" dirty="0" smtClean="0"/>
              <a:t> to implement the function f =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1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2</a:t>
            </a:r>
            <a:r>
              <a:rPr lang="en-US" sz="2400" dirty="0" smtClean="0"/>
              <a:t> +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2</a:t>
            </a:r>
            <a:r>
              <a:rPr lang="en-US" sz="2400" dirty="0" err="1" smtClean="0"/>
              <a:t>'x</a:t>
            </a:r>
            <a:r>
              <a:rPr lang="en-US" sz="2400" baseline="-25000" dirty="0" err="1" smtClean="0"/>
              <a:t>3</a:t>
            </a:r>
            <a:endParaRPr lang="en-US" sz="2400" baseline="-25000" dirty="0" smtClean="0"/>
          </a:p>
          <a:p>
            <a:pPr lvl="1"/>
            <a:endParaRPr lang="en-US" sz="2400" dirty="0" smtClean="0"/>
          </a:p>
          <a:p>
            <a:pPr lvl="2"/>
            <a:r>
              <a:rPr lang="en-US" sz="2000" dirty="0" err="1" smtClean="0"/>
              <a:t>f</a:t>
            </a:r>
            <a:r>
              <a:rPr lang="en-US" sz="2000" baseline="-25000" dirty="0" err="1" smtClean="0"/>
              <a:t>1</a:t>
            </a:r>
            <a:r>
              <a:rPr lang="en-US" sz="2000" dirty="0" smtClean="0"/>
              <a:t> =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1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2</a:t>
            </a:r>
            <a:endParaRPr lang="en-US" sz="2000" baseline="-25000" dirty="0" smtClean="0"/>
          </a:p>
          <a:p>
            <a:pPr lvl="2"/>
            <a:r>
              <a:rPr lang="en-US" sz="2000" dirty="0" err="1" smtClean="0"/>
              <a:t>f</a:t>
            </a:r>
            <a:r>
              <a:rPr lang="en-US" sz="2000" baseline="-25000" dirty="0" err="1" smtClean="0"/>
              <a:t>2</a:t>
            </a:r>
            <a:r>
              <a:rPr lang="en-US" sz="2000" dirty="0" smtClean="0"/>
              <a:t> =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2</a:t>
            </a:r>
            <a:r>
              <a:rPr lang="en-US" sz="2000" dirty="0" err="1" smtClean="0"/>
              <a:t>'x</a:t>
            </a:r>
            <a:r>
              <a:rPr lang="en-US" sz="2000" baseline="-25000" dirty="0" err="1" smtClean="0"/>
              <a:t>3</a:t>
            </a:r>
            <a:endParaRPr lang="en-US" sz="2000" baseline="-25000" dirty="0" smtClean="0"/>
          </a:p>
          <a:p>
            <a:pPr lvl="2"/>
            <a:r>
              <a:rPr lang="en-US" sz="2000" dirty="0" smtClean="0"/>
              <a:t>f =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1</a:t>
            </a:r>
            <a:r>
              <a:rPr lang="en-US" sz="2000" dirty="0" smtClean="0"/>
              <a:t> +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2</a:t>
            </a:r>
            <a:endParaRPr lang="en-US" sz="2000" baseline="-25000" dirty="0" smtClean="0"/>
          </a:p>
        </p:txBody>
      </p:sp>
      <p:sp>
        <p:nvSpPr>
          <p:cNvPr id="35843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4782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4782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61791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2051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2051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890963" y="44005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389096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40243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40243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42973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42973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44370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44370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47101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47101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48482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8482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3617913" y="51371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3070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34782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32051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0243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34782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3890963" y="5646738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42973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47101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44370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4848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2659063" y="31226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30702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30702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3070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8" name="Rectangle 38"/>
          <p:cNvSpPr>
            <a:spLocks noChangeArrowheads="1"/>
          </p:cNvSpPr>
          <p:nvPr/>
        </p:nvSpPr>
        <p:spPr bwMode="auto">
          <a:xfrm>
            <a:off x="2659063" y="44005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265906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279717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279717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6016625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614997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4" name="Rectangle 44"/>
          <p:cNvSpPr>
            <a:spLocks noChangeArrowheads="1"/>
          </p:cNvSpPr>
          <p:nvPr/>
        </p:nvSpPr>
        <p:spPr bwMode="auto">
          <a:xfrm>
            <a:off x="5715000" y="5824538"/>
            <a:ext cx="4763" cy="127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6016625" y="51371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6562725" y="31226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614997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8" name="Rectangle 48"/>
          <p:cNvSpPr>
            <a:spLocks noChangeArrowheads="1"/>
          </p:cNvSpPr>
          <p:nvPr/>
        </p:nvSpPr>
        <p:spPr bwMode="auto">
          <a:xfrm>
            <a:off x="614997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6191250" y="5824538"/>
            <a:ext cx="4763" cy="127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0" name="Rectangle 50"/>
          <p:cNvSpPr>
            <a:spLocks noChangeArrowheads="1"/>
          </p:cNvSpPr>
          <p:nvPr/>
        </p:nvSpPr>
        <p:spPr bwMode="auto">
          <a:xfrm>
            <a:off x="614997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1" name="Rectangle 51"/>
          <p:cNvSpPr>
            <a:spLocks noChangeArrowheads="1"/>
          </p:cNvSpPr>
          <p:nvPr/>
        </p:nvSpPr>
        <p:spPr bwMode="auto">
          <a:xfrm>
            <a:off x="65627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2" name="Rectangle 52"/>
          <p:cNvSpPr>
            <a:spLocks noChangeArrowheads="1"/>
          </p:cNvSpPr>
          <p:nvPr/>
        </p:nvSpPr>
        <p:spPr bwMode="auto">
          <a:xfrm>
            <a:off x="65627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3" name="Rectangle 53"/>
          <p:cNvSpPr>
            <a:spLocks noChangeArrowheads="1"/>
          </p:cNvSpPr>
          <p:nvPr/>
        </p:nvSpPr>
        <p:spPr bwMode="auto">
          <a:xfrm>
            <a:off x="64230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4" name="Rectangle 54"/>
          <p:cNvSpPr>
            <a:spLocks noChangeArrowheads="1"/>
          </p:cNvSpPr>
          <p:nvPr/>
        </p:nvSpPr>
        <p:spPr bwMode="auto">
          <a:xfrm>
            <a:off x="64230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5" name="Rectangle 55"/>
          <p:cNvSpPr>
            <a:spLocks noChangeArrowheads="1"/>
          </p:cNvSpPr>
          <p:nvPr/>
        </p:nvSpPr>
        <p:spPr bwMode="auto">
          <a:xfrm>
            <a:off x="6016625" y="354806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6" name="Rectangle 56"/>
          <p:cNvSpPr>
            <a:spLocks noChangeArrowheads="1"/>
          </p:cNvSpPr>
          <p:nvPr/>
        </p:nvSpPr>
        <p:spPr bwMode="auto">
          <a:xfrm>
            <a:off x="6016625" y="28860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7" name="Rectangle 57"/>
          <p:cNvSpPr>
            <a:spLocks noChangeArrowheads="1"/>
          </p:cNvSpPr>
          <p:nvPr/>
        </p:nvSpPr>
        <p:spPr bwMode="auto">
          <a:xfrm>
            <a:off x="3617913" y="6024563"/>
            <a:ext cx="12700" cy="6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8" name="Rectangle 58"/>
          <p:cNvSpPr>
            <a:spLocks noChangeArrowheads="1"/>
          </p:cNvSpPr>
          <p:nvPr/>
        </p:nvSpPr>
        <p:spPr bwMode="auto">
          <a:xfrm>
            <a:off x="6016625" y="6024563"/>
            <a:ext cx="12700" cy="6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9" name="Rectangle 59"/>
          <p:cNvSpPr>
            <a:spLocks noChangeArrowheads="1"/>
          </p:cNvSpPr>
          <p:nvPr/>
        </p:nvSpPr>
        <p:spPr bwMode="auto">
          <a:xfrm>
            <a:off x="614997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0" name="Rectangle 60"/>
          <p:cNvSpPr>
            <a:spLocks noChangeArrowheads="1"/>
          </p:cNvSpPr>
          <p:nvPr/>
        </p:nvSpPr>
        <p:spPr bwMode="auto">
          <a:xfrm>
            <a:off x="2659063" y="24923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1" name="Rectangle 61"/>
          <p:cNvSpPr>
            <a:spLocks noChangeArrowheads="1"/>
          </p:cNvSpPr>
          <p:nvPr/>
        </p:nvSpPr>
        <p:spPr bwMode="auto">
          <a:xfrm>
            <a:off x="279717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30702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3" name="Rectangle 63"/>
          <p:cNvSpPr>
            <a:spLocks noChangeArrowheads="1"/>
          </p:cNvSpPr>
          <p:nvPr/>
        </p:nvSpPr>
        <p:spPr bwMode="auto">
          <a:xfrm>
            <a:off x="32051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4" name="Rectangle 64"/>
          <p:cNvSpPr>
            <a:spLocks noChangeArrowheads="1"/>
          </p:cNvSpPr>
          <p:nvPr/>
        </p:nvSpPr>
        <p:spPr bwMode="auto">
          <a:xfrm>
            <a:off x="34782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5" name="Rectangle 65"/>
          <p:cNvSpPr>
            <a:spLocks noChangeArrowheads="1"/>
          </p:cNvSpPr>
          <p:nvPr/>
        </p:nvSpPr>
        <p:spPr bwMode="auto">
          <a:xfrm>
            <a:off x="3890963" y="24923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40243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7" name="Rectangle 67"/>
          <p:cNvSpPr>
            <a:spLocks noChangeArrowheads="1"/>
          </p:cNvSpPr>
          <p:nvPr/>
        </p:nvSpPr>
        <p:spPr bwMode="auto">
          <a:xfrm>
            <a:off x="42973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44370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9" name="Rectangle 69"/>
          <p:cNvSpPr>
            <a:spLocks noChangeArrowheads="1"/>
          </p:cNvSpPr>
          <p:nvPr/>
        </p:nvSpPr>
        <p:spPr bwMode="auto">
          <a:xfrm>
            <a:off x="47101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10" name="Rectangle 70"/>
          <p:cNvSpPr>
            <a:spLocks noChangeArrowheads="1"/>
          </p:cNvSpPr>
          <p:nvPr/>
        </p:nvSpPr>
        <p:spPr bwMode="auto">
          <a:xfrm>
            <a:off x="48482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11" name="Rectangle 71"/>
          <p:cNvSpPr>
            <a:spLocks noChangeArrowheads="1"/>
          </p:cNvSpPr>
          <p:nvPr/>
        </p:nvSpPr>
        <p:spPr bwMode="auto">
          <a:xfrm>
            <a:off x="64230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12" name="Rectangle 72"/>
          <p:cNvSpPr>
            <a:spLocks noChangeArrowheads="1"/>
          </p:cNvSpPr>
          <p:nvPr/>
        </p:nvSpPr>
        <p:spPr bwMode="auto">
          <a:xfrm>
            <a:off x="65627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913" name="Picture 73" descr="Fig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57400"/>
            <a:ext cx="5027612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Another Example FPGA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200" dirty="0" smtClean="0"/>
              <a:t>Use an FPGA with 2 input </a:t>
            </a:r>
            <a:r>
              <a:rPr lang="en-US" sz="2200" dirty="0" err="1" smtClean="0"/>
              <a:t>LUTS</a:t>
            </a:r>
            <a:r>
              <a:rPr lang="en-US" sz="2200" dirty="0" smtClean="0"/>
              <a:t> to implement the function f = 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1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3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6</a:t>
            </a:r>
            <a:r>
              <a:rPr lang="en-US" sz="2200" dirty="0" smtClean="0"/>
              <a:t>' + 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1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4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5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6</a:t>
            </a:r>
            <a:r>
              <a:rPr lang="en-US" sz="2200" dirty="0" smtClean="0"/>
              <a:t>' + 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2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3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7</a:t>
            </a:r>
            <a:r>
              <a:rPr lang="en-US" sz="2200" dirty="0" smtClean="0"/>
              <a:t> + 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2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4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5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7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lvl="2"/>
            <a:r>
              <a:rPr lang="en-US" sz="2200" dirty="0" smtClean="0"/>
              <a:t>Fan-in of expression is too large for FPGA (this was simple to do in a </a:t>
            </a:r>
            <a:r>
              <a:rPr lang="en-US" sz="2200" dirty="0" err="1" smtClean="0"/>
              <a:t>CPLD</a:t>
            </a:r>
            <a:r>
              <a:rPr lang="en-US" sz="2200" dirty="0" smtClean="0"/>
              <a:t>)</a:t>
            </a:r>
          </a:p>
          <a:p>
            <a:pPr lvl="2"/>
            <a:endParaRPr lang="en-US" sz="2200" dirty="0" smtClean="0"/>
          </a:p>
          <a:p>
            <a:pPr lvl="2"/>
            <a:r>
              <a:rPr lang="en-US" sz="2200" dirty="0" smtClean="0"/>
              <a:t>Factor f to get sub-expressions with max fan-in = 2</a:t>
            </a:r>
          </a:p>
          <a:p>
            <a:pPr lvl="3"/>
            <a:r>
              <a:rPr lang="en-US" sz="2200" dirty="0" smtClean="0"/>
              <a:t>f = 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1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6</a:t>
            </a:r>
            <a:r>
              <a:rPr lang="en-US" sz="2200" dirty="0" smtClean="0"/>
              <a:t>'(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3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+ 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4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5</a:t>
            </a:r>
            <a:r>
              <a:rPr lang="en-US" sz="2200" dirty="0" smtClean="0"/>
              <a:t>) + 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2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7</a:t>
            </a:r>
            <a:r>
              <a:rPr lang="en-US" sz="2200" dirty="0" smtClean="0"/>
              <a:t>(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3</a:t>
            </a:r>
            <a:r>
              <a:rPr lang="en-US" sz="2200" dirty="0" smtClean="0"/>
              <a:t> + 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4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5</a:t>
            </a:r>
            <a:r>
              <a:rPr lang="en-US" sz="2200" dirty="0" smtClean="0"/>
              <a:t>)</a:t>
            </a:r>
            <a:br>
              <a:rPr lang="en-US" sz="2200" dirty="0" smtClean="0"/>
            </a:br>
            <a:r>
              <a:rPr lang="en-US" sz="2200" dirty="0" smtClean="0"/>
              <a:t>  = (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1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6</a:t>
            </a:r>
            <a:r>
              <a:rPr lang="en-US" sz="2200" dirty="0" smtClean="0"/>
              <a:t>' + 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2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7</a:t>
            </a:r>
            <a:r>
              <a:rPr lang="en-US" sz="2200" dirty="0" smtClean="0"/>
              <a:t>)(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3</a:t>
            </a:r>
            <a:r>
              <a:rPr lang="en-US" sz="2200" dirty="0" smtClean="0"/>
              <a:t> + 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4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5</a:t>
            </a:r>
            <a:r>
              <a:rPr lang="en-US" sz="2200" dirty="0" smtClean="0"/>
              <a:t>)</a:t>
            </a:r>
          </a:p>
          <a:p>
            <a:pPr lvl="3"/>
            <a:endParaRPr lang="en-US" sz="2200" dirty="0" smtClean="0"/>
          </a:p>
          <a:p>
            <a:pPr lvl="2"/>
            <a:r>
              <a:rPr lang="en-US" sz="2200" dirty="0" smtClean="0"/>
              <a:t>Could use Shannon's expansion instead</a:t>
            </a:r>
          </a:p>
          <a:p>
            <a:pPr lvl="3"/>
            <a:r>
              <a:rPr lang="en-US" sz="2200" dirty="0" smtClean="0"/>
              <a:t>Goal is to build expressions out of 2-input </a:t>
            </a:r>
            <a:r>
              <a:rPr lang="en-US" sz="2200" dirty="0" err="1" smtClean="0"/>
              <a:t>LUTs</a:t>
            </a:r>
            <a:endParaRPr lang="en-US" sz="2200" dirty="0" smtClean="0"/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4782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4782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61791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2051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2051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3890963" y="44005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89096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40243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40243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42973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42973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44370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44370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47101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47101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8482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8482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3617913" y="51371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3070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34782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32051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40243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34782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3890963" y="5646738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42973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47101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44370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4848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2659063" y="31226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30702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30702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3070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2659063" y="44005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265906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279717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279717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6016625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614997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5715000" y="5824538"/>
            <a:ext cx="4763" cy="127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6016625" y="51371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6562725" y="31226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614997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614997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6191250" y="5824538"/>
            <a:ext cx="4763" cy="127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4" name="Rectangle 50"/>
          <p:cNvSpPr>
            <a:spLocks noChangeArrowheads="1"/>
          </p:cNvSpPr>
          <p:nvPr/>
        </p:nvSpPr>
        <p:spPr bwMode="auto">
          <a:xfrm>
            <a:off x="614997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5" name="Rectangle 51"/>
          <p:cNvSpPr>
            <a:spLocks noChangeArrowheads="1"/>
          </p:cNvSpPr>
          <p:nvPr/>
        </p:nvSpPr>
        <p:spPr bwMode="auto">
          <a:xfrm>
            <a:off x="65627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6" name="Rectangle 52"/>
          <p:cNvSpPr>
            <a:spLocks noChangeArrowheads="1"/>
          </p:cNvSpPr>
          <p:nvPr/>
        </p:nvSpPr>
        <p:spPr bwMode="auto">
          <a:xfrm>
            <a:off x="65627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7" name="Rectangle 53"/>
          <p:cNvSpPr>
            <a:spLocks noChangeArrowheads="1"/>
          </p:cNvSpPr>
          <p:nvPr/>
        </p:nvSpPr>
        <p:spPr bwMode="auto">
          <a:xfrm>
            <a:off x="64230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8" name="Rectangle 54"/>
          <p:cNvSpPr>
            <a:spLocks noChangeArrowheads="1"/>
          </p:cNvSpPr>
          <p:nvPr/>
        </p:nvSpPr>
        <p:spPr bwMode="auto">
          <a:xfrm>
            <a:off x="64230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9" name="Rectangle 55"/>
          <p:cNvSpPr>
            <a:spLocks noChangeArrowheads="1"/>
          </p:cNvSpPr>
          <p:nvPr/>
        </p:nvSpPr>
        <p:spPr bwMode="auto">
          <a:xfrm>
            <a:off x="6016625" y="354806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0" name="Rectangle 56"/>
          <p:cNvSpPr>
            <a:spLocks noChangeArrowheads="1"/>
          </p:cNvSpPr>
          <p:nvPr/>
        </p:nvSpPr>
        <p:spPr bwMode="auto">
          <a:xfrm>
            <a:off x="6016625" y="28860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1" name="Rectangle 57"/>
          <p:cNvSpPr>
            <a:spLocks noChangeArrowheads="1"/>
          </p:cNvSpPr>
          <p:nvPr/>
        </p:nvSpPr>
        <p:spPr bwMode="auto">
          <a:xfrm>
            <a:off x="3617913" y="6024563"/>
            <a:ext cx="12700" cy="6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2" name="Rectangle 58"/>
          <p:cNvSpPr>
            <a:spLocks noChangeArrowheads="1"/>
          </p:cNvSpPr>
          <p:nvPr/>
        </p:nvSpPr>
        <p:spPr bwMode="auto">
          <a:xfrm>
            <a:off x="6016625" y="6024563"/>
            <a:ext cx="12700" cy="6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3" name="Rectangle 59"/>
          <p:cNvSpPr>
            <a:spLocks noChangeArrowheads="1"/>
          </p:cNvSpPr>
          <p:nvPr/>
        </p:nvSpPr>
        <p:spPr bwMode="auto">
          <a:xfrm>
            <a:off x="614997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4" name="Rectangle 60"/>
          <p:cNvSpPr>
            <a:spLocks noChangeArrowheads="1"/>
          </p:cNvSpPr>
          <p:nvPr/>
        </p:nvSpPr>
        <p:spPr bwMode="auto">
          <a:xfrm>
            <a:off x="2659063" y="24923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5" name="Rectangle 61"/>
          <p:cNvSpPr>
            <a:spLocks noChangeArrowheads="1"/>
          </p:cNvSpPr>
          <p:nvPr/>
        </p:nvSpPr>
        <p:spPr bwMode="auto">
          <a:xfrm>
            <a:off x="279717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6" name="Rectangle 62"/>
          <p:cNvSpPr>
            <a:spLocks noChangeArrowheads="1"/>
          </p:cNvSpPr>
          <p:nvPr/>
        </p:nvSpPr>
        <p:spPr bwMode="auto">
          <a:xfrm>
            <a:off x="30702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7" name="Rectangle 63"/>
          <p:cNvSpPr>
            <a:spLocks noChangeArrowheads="1"/>
          </p:cNvSpPr>
          <p:nvPr/>
        </p:nvSpPr>
        <p:spPr bwMode="auto">
          <a:xfrm>
            <a:off x="32051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34782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3890963" y="24923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40243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42973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44370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47101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48482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5" name="Rectangle 71"/>
          <p:cNvSpPr>
            <a:spLocks noChangeArrowheads="1"/>
          </p:cNvSpPr>
          <p:nvPr/>
        </p:nvSpPr>
        <p:spPr bwMode="auto">
          <a:xfrm>
            <a:off x="64230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6" name="Rectangle 72"/>
          <p:cNvSpPr>
            <a:spLocks noChangeArrowheads="1"/>
          </p:cNvSpPr>
          <p:nvPr/>
        </p:nvSpPr>
        <p:spPr bwMode="auto">
          <a:xfrm>
            <a:off x="65627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3" descr="fig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38313"/>
            <a:ext cx="6781800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229600" cy="4525963"/>
          </a:xfrm>
        </p:spPr>
        <p:txBody>
          <a:bodyPr/>
          <a:lstStyle/>
          <a:p>
            <a:r>
              <a:rPr lang="en-US" dirty="0" smtClean="0"/>
              <a:t>FPGA Implementation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f = 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1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6</a:t>
            </a:r>
            <a:r>
              <a:rPr lang="en-US" sz="2400" dirty="0" smtClean="0"/>
              <a:t>' +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2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7</a:t>
            </a:r>
            <a:r>
              <a:rPr lang="en-US" sz="2400" dirty="0" smtClean="0"/>
              <a:t>)(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3</a:t>
            </a:r>
            <a:r>
              <a:rPr lang="en-US" sz="2400" dirty="0" smtClean="0"/>
              <a:t> +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4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5</a:t>
            </a:r>
            <a:r>
              <a:rPr lang="en-US" sz="2400" dirty="0" smtClean="0"/>
              <a:t>)</a:t>
            </a:r>
          </a:p>
        </p:txBody>
      </p:sp>
      <p:sp>
        <p:nvSpPr>
          <p:cNvPr id="37892" name="Freeform 3"/>
          <p:cNvSpPr>
            <a:spLocks/>
          </p:cNvSpPr>
          <p:nvPr/>
        </p:nvSpPr>
        <p:spPr bwMode="auto">
          <a:xfrm>
            <a:off x="4133850" y="2787650"/>
            <a:ext cx="1222375" cy="1588"/>
          </a:xfrm>
          <a:custGeom>
            <a:avLst/>
            <a:gdLst>
              <a:gd name="T0" fmla="*/ 1762029271 w 848"/>
              <a:gd name="T1" fmla="*/ 0 h 1588"/>
              <a:gd name="T2" fmla="*/ 0 w 848"/>
              <a:gd name="T3" fmla="*/ 0 h 1588"/>
              <a:gd name="T4" fmla="*/ 1762029271 w 848"/>
              <a:gd name="T5" fmla="*/ 0 h 1588"/>
              <a:gd name="T6" fmla="*/ 0 60000 65536"/>
              <a:gd name="T7" fmla="*/ 0 60000 65536"/>
              <a:gd name="T8" fmla="*/ 0 60000 65536"/>
              <a:gd name="T9" fmla="*/ 0 w 848"/>
              <a:gd name="T10" fmla="*/ 0 h 1588"/>
              <a:gd name="T11" fmla="*/ 848 w 84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588">
                <a:moveTo>
                  <a:pt x="848" y="0"/>
                </a:moveTo>
                <a:lnTo>
                  <a:pt x="0" y="0"/>
                </a:lnTo>
                <a:lnTo>
                  <a:pt x="8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Freeform 4"/>
          <p:cNvSpPr>
            <a:spLocks/>
          </p:cNvSpPr>
          <p:nvPr/>
        </p:nvSpPr>
        <p:spPr bwMode="auto">
          <a:xfrm>
            <a:off x="3384550" y="2532063"/>
            <a:ext cx="1971675" cy="0"/>
          </a:xfrm>
          <a:custGeom>
            <a:avLst/>
            <a:gdLst>
              <a:gd name="T0" fmla="*/ 2147483647 w 1368"/>
              <a:gd name="T1" fmla="*/ 0 w 1368"/>
              <a:gd name="T2" fmla="*/ 2147483647 w 1368"/>
              <a:gd name="T3" fmla="*/ 0 60000 65536"/>
              <a:gd name="T4" fmla="*/ 0 60000 65536"/>
              <a:gd name="T5" fmla="*/ 0 60000 65536"/>
              <a:gd name="T6" fmla="*/ 0 w 1368"/>
              <a:gd name="T7" fmla="*/ 1368 w 13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36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Freeform 5"/>
          <p:cNvSpPr>
            <a:spLocks/>
          </p:cNvSpPr>
          <p:nvPr/>
        </p:nvSpPr>
        <p:spPr bwMode="auto">
          <a:xfrm>
            <a:off x="3384550" y="4238625"/>
            <a:ext cx="1971675" cy="1588"/>
          </a:xfrm>
          <a:custGeom>
            <a:avLst/>
            <a:gdLst>
              <a:gd name="T0" fmla="*/ 2147483647 w 1368"/>
              <a:gd name="T1" fmla="*/ 0 h 1588"/>
              <a:gd name="T2" fmla="*/ 0 w 1368"/>
              <a:gd name="T3" fmla="*/ 0 h 1588"/>
              <a:gd name="T4" fmla="*/ 2147483647 w 1368"/>
              <a:gd name="T5" fmla="*/ 0 h 1588"/>
              <a:gd name="T6" fmla="*/ 0 60000 65536"/>
              <a:gd name="T7" fmla="*/ 0 60000 65536"/>
              <a:gd name="T8" fmla="*/ 0 60000 65536"/>
              <a:gd name="T9" fmla="*/ 0 w 1368"/>
              <a:gd name="T10" fmla="*/ 0 h 1588"/>
              <a:gd name="T11" fmla="*/ 1368 w 136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1588">
                <a:moveTo>
                  <a:pt x="1368" y="0"/>
                </a:moveTo>
                <a:lnTo>
                  <a:pt x="0" y="0"/>
                </a:lnTo>
                <a:lnTo>
                  <a:pt x="136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34782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34782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361791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32051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Rectangle 10"/>
          <p:cNvSpPr>
            <a:spLocks noChangeArrowheads="1"/>
          </p:cNvSpPr>
          <p:nvPr/>
        </p:nvSpPr>
        <p:spPr bwMode="auto">
          <a:xfrm>
            <a:off x="32051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Rectangle 11"/>
          <p:cNvSpPr>
            <a:spLocks noChangeArrowheads="1"/>
          </p:cNvSpPr>
          <p:nvPr/>
        </p:nvSpPr>
        <p:spPr bwMode="auto">
          <a:xfrm>
            <a:off x="3890963" y="44005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Rectangle 12"/>
          <p:cNvSpPr>
            <a:spLocks noChangeArrowheads="1"/>
          </p:cNvSpPr>
          <p:nvPr/>
        </p:nvSpPr>
        <p:spPr bwMode="auto">
          <a:xfrm>
            <a:off x="389096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40243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Rectangle 14"/>
          <p:cNvSpPr>
            <a:spLocks noChangeArrowheads="1"/>
          </p:cNvSpPr>
          <p:nvPr/>
        </p:nvSpPr>
        <p:spPr bwMode="auto">
          <a:xfrm>
            <a:off x="40243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Rectangle 15"/>
          <p:cNvSpPr>
            <a:spLocks noChangeArrowheads="1"/>
          </p:cNvSpPr>
          <p:nvPr/>
        </p:nvSpPr>
        <p:spPr bwMode="auto">
          <a:xfrm>
            <a:off x="42973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Rectangle 16"/>
          <p:cNvSpPr>
            <a:spLocks noChangeArrowheads="1"/>
          </p:cNvSpPr>
          <p:nvPr/>
        </p:nvSpPr>
        <p:spPr bwMode="auto">
          <a:xfrm>
            <a:off x="42973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Rectangle 17"/>
          <p:cNvSpPr>
            <a:spLocks noChangeArrowheads="1"/>
          </p:cNvSpPr>
          <p:nvPr/>
        </p:nvSpPr>
        <p:spPr bwMode="auto">
          <a:xfrm>
            <a:off x="443706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7" name="Rectangle 18"/>
          <p:cNvSpPr>
            <a:spLocks noChangeArrowheads="1"/>
          </p:cNvSpPr>
          <p:nvPr/>
        </p:nvSpPr>
        <p:spPr bwMode="auto">
          <a:xfrm>
            <a:off x="443706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8" name="Rectangle 19"/>
          <p:cNvSpPr>
            <a:spLocks noChangeArrowheads="1"/>
          </p:cNvSpPr>
          <p:nvPr/>
        </p:nvSpPr>
        <p:spPr bwMode="auto">
          <a:xfrm>
            <a:off x="4710113" y="4400550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9" name="Rectangle 20"/>
          <p:cNvSpPr>
            <a:spLocks noChangeArrowheads="1"/>
          </p:cNvSpPr>
          <p:nvPr/>
        </p:nvSpPr>
        <p:spPr bwMode="auto">
          <a:xfrm>
            <a:off x="4710113" y="4659313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0" name="Rectangle 21"/>
          <p:cNvSpPr>
            <a:spLocks noChangeArrowheads="1"/>
          </p:cNvSpPr>
          <p:nvPr/>
        </p:nvSpPr>
        <p:spPr bwMode="auto">
          <a:xfrm>
            <a:off x="48482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1" name="Rectangle 22"/>
          <p:cNvSpPr>
            <a:spLocks noChangeArrowheads="1"/>
          </p:cNvSpPr>
          <p:nvPr/>
        </p:nvSpPr>
        <p:spPr bwMode="auto">
          <a:xfrm>
            <a:off x="48482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2" name="Rectangle 23"/>
          <p:cNvSpPr>
            <a:spLocks noChangeArrowheads="1"/>
          </p:cNvSpPr>
          <p:nvPr/>
        </p:nvSpPr>
        <p:spPr bwMode="auto">
          <a:xfrm>
            <a:off x="3617913" y="51371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3" name="Rectangle 24"/>
          <p:cNvSpPr>
            <a:spLocks noChangeArrowheads="1"/>
          </p:cNvSpPr>
          <p:nvPr/>
        </p:nvSpPr>
        <p:spPr bwMode="auto">
          <a:xfrm>
            <a:off x="3070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4" name="Rectangle 25"/>
          <p:cNvSpPr>
            <a:spLocks noChangeArrowheads="1"/>
          </p:cNvSpPr>
          <p:nvPr/>
        </p:nvSpPr>
        <p:spPr bwMode="auto">
          <a:xfrm>
            <a:off x="34782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5" name="Rectangle 26"/>
          <p:cNvSpPr>
            <a:spLocks noChangeArrowheads="1"/>
          </p:cNvSpPr>
          <p:nvPr/>
        </p:nvSpPr>
        <p:spPr bwMode="auto">
          <a:xfrm>
            <a:off x="32051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6" name="Rectangle 27"/>
          <p:cNvSpPr>
            <a:spLocks noChangeArrowheads="1"/>
          </p:cNvSpPr>
          <p:nvPr/>
        </p:nvSpPr>
        <p:spPr bwMode="auto">
          <a:xfrm>
            <a:off x="40243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7" name="Rectangle 28"/>
          <p:cNvSpPr>
            <a:spLocks noChangeArrowheads="1"/>
          </p:cNvSpPr>
          <p:nvPr/>
        </p:nvSpPr>
        <p:spPr bwMode="auto">
          <a:xfrm>
            <a:off x="34782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8" name="Rectangle 29"/>
          <p:cNvSpPr>
            <a:spLocks noChangeArrowheads="1"/>
          </p:cNvSpPr>
          <p:nvPr/>
        </p:nvSpPr>
        <p:spPr bwMode="auto">
          <a:xfrm>
            <a:off x="3890963" y="5646738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9" name="Rectangle 30"/>
          <p:cNvSpPr>
            <a:spLocks noChangeArrowheads="1"/>
          </p:cNvSpPr>
          <p:nvPr/>
        </p:nvSpPr>
        <p:spPr bwMode="auto">
          <a:xfrm>
            <a:off x="42973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0" name="Rectangle 31"/>
          <p:cNvSpPr>
            <a:spLocks noChangeArrowheads="1"/>
          </p:cNvSpPr>
          <p:nvPr/>
        </p:nvSpPr>
        <p:spPr bwMode="auto">
          <a:xfrm>
            <a:off x="471011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1" name="Rectangle 32"/>
          <p:cNvSpPr>
            <a:spLocks noChangeArrowheads="1"/>
          </p:cNvSpPr>
          <p:nvPr/>
        </p:nvSpPr>
        <p:spPr bwMode="auto">
          <a:xfrm>
            <a:off x="4437063" y="5646738"/>
            <a:ext cx="14287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2" name="Rectangle 33"/>
          <p:cNvSpPr>
            <a:spLocks noChangeArrowheads="1"/>
          </p:cNvSpPr>
          <p:nvPr/>
        </p:nvSpPr>
        <p:spPr bwMode="auto">
          <a:xfrm>
            <a:off x="4848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3" name="Rectangle 34"/>
          <p:cNvSpPr>
            <a:spLocks noChangeArrowheads="1"/>
          </p:cNvSpPr>
          <p:nvPr/>
        </p:nvSpPr>
        <p:spPr bwMode="auto">
          <a:xfrm>
            <a:off x="2659063" y="31226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4" name="Rectangle 35"/>
          <p:cNvSpPr>
            <a:spLocks noChangeArrowheads="1"/>
          </p:cNvSpPr>
          <p:nvPr/>
        </p:nvSpPr>
        <p:spPr bwMode="auto">
          <a:xfrm>
            <a:off x="30702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5" name="Rectangle 36"/>
          <p:cNvSpPr>
            <a:spLocks noChangeArrowheads="1"/>
          </p:cNvSpPr>
          <p:nvPr/>
        </p:nvSpPr>
        <p:spPr bwMode="auto">
          <a:xfrm>
            <a:off x="30702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6" name="Rectangle 37"/>
          <p:cNvSpPr>
            <a:spLocks noChangeArrowheads="1"/>
          </p:cNvSpPr>
          <p:nvPr/>
        </p:nvSpPr>
        <p:spPr bwMode="auto">
          <a:xfrm>
            <a:off x="307022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7" name="Rectangle 38"/>
          <p:cNvSpPr>
            <a:spLocks noChangeArrowheads="1"/>
          </p:cNvSpPr>
          <p:nvPr/>
        </p:nvSpPr>
        <p:spPr bwMode="auto">
          <a:xfrm>
            <a:off x="2659063" y="44005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8" name="Rectangle 39"/>
          <p:cNvSpPr>
            <a:spLocks noChangeArrowheads="1"/>
          </p:cNvSpPr>
          <p:nvPr/>
        </p:nvSpPr>
        <p:spPr bwMode="auto">
          <a:xfrm>
            <a:off x="2659063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9" name="Rectangle 40"/>
          <p:cNvSpPr>
            <a:spLocks noChangeArrowheads="1"/>
          </p:cNvSpPr>
          <p:nvPr/>
        </p:nvSpPr>
        <p:spPr bwMode="auto">
          <a:xfrm>
            <a:off x="279717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0" name="Rectangle 41"/>
          <p:cNvSpPr>
            <a:spLocks noChangeArrowheads="1"/>
          </p:cNvSpPr>
          <p:nvPr/>
        </p:nvSpPr>
        <p:spPr bwMode="auto">
          <a:xfrm>
            <a:off x="279717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1" name="Rectangle 42"/>
          <p:cNvSpPr>
            <a:spLocks noChangeArrowheads="1"/>
          </p:cNvSpPr>
          <p:nvPr/>
        </p:nvSpPr>
        <p:spPr bwMode="auto">
          <a:xfrm>
            <a:off x="6016625" y="465931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2" name="Rectangle 43"/>
          <p:cNvSpPr>
            <a:spLocks noChangeArrowheads="1"/>
          </p:cNvSpPr>
          <p:nvPr/>
        </p:nvSpPr>
        <p:spPr bwMode="auto">
          <a:xfrm>
            <a:off x="614997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3" name="Rectangle 44"/>
          <p:cNvSpPr>
            <a:spLocks noChangeArrowheads="1"/>
          </p:cNvSpPr>
          <p:nvPr/>
        </p:nvSpPr>
        <p:spPr bwMode="auto">
          <a:xfrm>
            <a:off x="5715000" y="5824538"/>
            <a:ext cx="4763" cy="127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4" name="Rectangle 45"/>
          <p:cNvSpPr>
            <a:spLocks noChangeArrowheads="1"/>
          </p:cNvSpPr>
          <p:nvPr/>
        </p:nvSpPr>
        <p:spPr bwMode="auto">
          <a:xfrm>
            <a:off x="6016625" y="5137150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5" name="Rectangle 46"/>
          <p:cNvSpPr>
            <a:spLocks noChangeArrowheads="1"/>
          </p:cNvSpPr>
          <p:nvPr/>
        </p:nvSpPr>
        <p:spPr bwMode="auto">
          <a:xfrm>
            <a:off x="6562725" y="31226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6" name="Rectangle 47"/>
          <p:cNvSpPr>
            <a:spLocks noChangeArrowheads="1"/>
          </p:cNvSpPr>
          <p:nvPr/>
        </p:nvSpPr>
        <p:spPr bwMode="auto">
          <a:xfrm>
            <a:off x="614997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7" name="Rectangle 48"/>
          <p:cNvSpPr>
            <a:spLocks noChangeArrowheads="1"/>
          </p:cNvSpPr>
          <p:nvPr/>
        </p:nvSpPr>
        <p:spPr bwMode="auto">
          <a:xfrm>
            <a:off x="614997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8" name="Rectangle 49"/>
          <p:cNvSpPr>
            <a:spLocks noChangeArrowheads="1"/>
          </p:cNvSpPr>
          <p:nvPr/>
        </p:nvSpPr>
        <p:spPr bwMode="auto">
          <a:xfrm>
            <a:off x="6191250" y="5824538"/>
            <a:ext cx="4763" cy="127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9" name="Rectangle 50"/>
          <p:cNvSpPr>
            <a:spLocks noChangeArrowheads="1"/>
          </p:cNvSpPr>
          <p:nvPr/>
        </p:nvSpPr>
        <p:spPr bwMode="auto">
          <a:xfrm>
            <a:off x="6149975" y="5646738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0" name="Rectangle 51"/>
          <p:cNvSpPr>
            <a:spLocks noChangeArrowheads="1"/>
          </p:cNvSpPr>
          <p:nvPr/>
        </p:nvSpPr>
        <p:spPr bwMode="auto">
          <a:xfrm>
            <a:off x="65627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1" name="Rectangle 52"/>
          <p:cNvSpPr>
            <a:spLocks noChangeArrowheads="1"/>
          </p:cNvSpPr>
          <p:nvPr/>
        </p:nvSpPr>
        <p:spPr bwMode="auto">
          <a:xfrm>
            <a:off x="65627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2" name="Rectangle 53"/>
          <p:cNvSpPr>
            <a:spLocks noChangeArrowheads="1"/>
          </p:cNvSpPr>
          <p:nvPr/>
        </p:nvSpPr>
        <p:spPr bwMode="auto">
          <a:xfrm>
            <a:off x="6423025" y="4400550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3" name="Rectangle 54"/>
          <p:cNvSpPr>
            <a:spLocks noChangeArrowheads="1"/>
          </p:cNvSpPr>
          <p:nvPr/>
        </p:nvSpPr>
        <p:spPr bwMode="auto">
          <a:xfrm>
            <a:off x="6423025" y="4659313"/>
            <a:ext cx="14288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4" name="Rectangle 55"/>
          <p:cNvSpPr>
            <a:spLocks noChangeArrowheads="1"/>
          </p:cNvSpPr>
          <p:nvPr/>
        </p:nvSpPr>
        <p:spPr bwMode="auto">
          <a:xfrm>
            <a:off x="6016625" y="3548063"/>
            <a:ext cx="12700" cy="47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5" name="Rectangle 56"/>
          <p:cNvSpPr>
            <a:spLocks noChangeArrowheads="1"/>
          </p:cNvSpPr>
          <p:nvPr/>
        </p:nvSpPr>
        <p:spPr bwMode="auto">
          <a:xfrm>
            <a:off x="6016625" y="28860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6" name="Rectangle 57"/>
          <p:cNvSpPr>
            <a:spLocks noChangeArrowheads="1"/>
          </p:cNvSpPr>
          <p:nvPr/>
        </p:nvSpPr>
        <p:spPr bwMode="auto">
          <a:xfrm>
            <a:off x="3617913" y="6024563"/>
            <a:ext cx="12700" cy="6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7" name="Rectangle 58"/>
          <p:cNvSpPr>
            <a:spLocks noChangeArrowheads="1"/>
          </p:cNvSpPr>
          <p:nvPr/>
        </p:nvSpPr>
        <p:spPr bwMode="auto">
          <a:xfrm>
            <a:off x="6016625" y="6024563"/>
            <a:ext cx="12700" cy="6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8" name="Rectangle 59"/>
          <p:cNvSpPr>
            <a:spLocks noChangeArrowheads="1"/>
          </p:cNvSpPr>
          <p:nvPr/>
        </p:nvSpPr>
        <p:spPr bwMode="auto">
          <a:xfrm>
            <a:off x="614997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9" name="Rectangle 60"/>
          <p:cNvSpPr>
            <a:spLocks noChangeArrowheads="1"/>
          </p:cNvSpPr>
          <p:nvPr/>
        </p:nvSpPr>
        <p:spPr bwMode="auto">
          <a:xfrm>
            <a:off x="2659063" y="24923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0" name="Rectangle 61"/>
          <p:cNvSpPr>
            <a:spLocks noChangeArrowheads="1"/>
          </p:cNvSpPr>
          <p:nvPr/>
        </p:nvSpPr>
        <p:spPr bwMode="auto">
          <a:xfrm>
            <a:off x="279717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1" name="Rectangle 62"/>
          <p:cNvSpPr>
            <a:spLocks noChangeArrowheads="1"/>
          </p:cNvSpPr>
          <p:nvPr/>
        </p:nvSpPr>
        <p:spPr bwMode="auto">
          <a:xfrm>
            <a:off x="30702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2" name="Rectangle 63"/>
          <p:cNvSpPr>
            <a:spLocks noChangeArrowheads="1"/>
          </p:cNvSpPr>
          <p:nvPr/>
        </p:nvSpPr>
        <p:spPr bwMode="auto">
          <a:xfrm>
            <a:off x="32051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3" name="Rectangle 64"/>
          <p:cNvSpPr>
            <a:spLocks noChangeArrowheads="1"/>
          </p:cNvSpPr>
          <p:nvPr/>
        </p:nvSpPr>
        <p:spPr bwMode="auto">
          <a:xfrm>
            <a:off x="34782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4" name="Rectangle 65"/>
          <p:cNvSpPr>
            <a:spLocks noChangeArrowheads="1"/>
          </p:cNvSpPr>
          <p:nvPr/>
        </p:nvSpPr>
        <p:spPr bwMode="auto">
          <a:xfrm>
            <a:off x="3890963" y="2492375"/>
            <a:ext cx="12700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5" name="Rectangle 66"/>
          <p:cNvSpPr>
            <a:spLocks noChangeArrowheads="1"/>
          </p:cNvSpPr>
          <p:nvPr/>
        </p:nvSpPr>
        <p:spPr bwMode="auto">
          <a:xfrm>
            <a:off x="40243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6" name="Rectangle 67"/>
          <p:cNvSpPr>
            <a:spLocks noChangeArrowheads="1"/>
          </p:cNvSpPr>
          <p:nvPr/>
        </p:nvSpPr>
        <p:spPr bwMode="auto">
          <a:xfrm>
            <a:off x="42973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7" name="Rectangle 68"/>
          <p:cNvSpPr>
            <a:spLocks noChangeArrowheads="1"/>
          </p:cNvSpPr>
          <p:nvPr/>
        </p:nvSpPr>
        <p:spPr bwMode="auto">
          <a:xfrm>
            <a:off x="443706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8" name="Rectangle 69"/>
          <p:cNvSpPr>
            <a:spLocks noChangeArrowheads="1"/>
          </p:cNvSpPr>
          <p:nvPr/>
        </p:nvSpPr>
        <p:spPr bwMode="auto">
          <a:xfrm>
            <a:off x="4710113" y="2492375"/>
            <a:ext cx="14287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9" name="Rectangle 70"/>
          <p:cNvSpPr>
            <a:spLocks noChangeArrowheads="1"/>
          </p:cNvSpPr>
          <p:nvPr/>
        </p:nvSpPr>
        <p:spPr bwMode="auto">
          <a:xfrm>
            <a:off x="48482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0" name="Rectangle 71"/>
          <p:cNvSpPr>
            <a:spLocks noChangeArrowheads="1"/>
          </p:cNvSpPr>
          <p:nvPr/>
        </p:nvSpPr>
        <p:spPr bwMode="auto">
          <a:xfrm>
            <a:off x="64230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1" name="Rectangle 72"/>
          <p:cNvSpPr>
            <a:spLocks noChangeArrowheads="1"/>
          </p:cNvSpPr>
          <p:nvPr/>
        </p:nvSpPr>
        <p:spPr bwMode="auto">
          <a:xfrm>
            <a:off x="6562725" y="2492375"/>
            <a:ext cx="14288" cy="47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09A4-DBCC-41E1-97AC-DA9163703CAD}" type="slidenum">
              <a:rPr lang="en-US"/>
              <a:pPr/>
              <a:t>56</a:t>
            </a:fld>
            <a:endParaRPr lang="en-US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graphicFrame>
        <p:nvGraphicFramePr>
          <p:cNvPr id="579587" name="Group 3"/>
          <p:cNvGraphicFramePr>
            <a:graphicFrameLocks noGrp="1"/>
          </p:cNvGraphicFramePr>
          <p:nvPr/>
        </p:nvGraphicFramePr>
        <p:xfrm>
          <a:off x="1066800" y="2057400"/>
          <a:ext cx="7315200" cy="3887788"/>
        </p:xfrm>
        <a:graphic>
          <a:graphicData uri="http://schemas.openxmlformats.org/drawingml/2006/table">
            <a:tbl>
              <a:tblPr/>
              <a:tblGrid>
                <a:gridCol w="1268413"/>
                <a:gridCol w="1493837"/>
                <a:gridCol w="1193800"/>
                <a:gridCol w="1343025"/>
                <a:gridCol w="2016125"/>
              </a:tblGrid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Technology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Performance/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Time until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running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Time to high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Time to change code functionality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ASIC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Very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Very 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Very 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Impossible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FPGA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ASIP/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DSP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Generic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Low-Medium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Very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Not Attainable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Very 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3B"/>
                    </a:solidFill>
                  </a:tcPr>
                </a:tc>
              </a:tr>
            </a:tbl>
          </a:graphicData>
        </a:graphic>
      </p:graphicFrame>
      <p:sp>
        <p:nvSpPr>
          <p:cNvPr id="579627" name="AutoShape 43"/>
          <p:cNvSpPr>
            <a:spLocks noChangeArrowheads="1"/>
          </p:cNvSpPr>
          <p:nvPr/>
        </p:nvSpPr>
        <p:spPr bwMode="auto">
          <a:xfrm>
            <a:off x="304800" y="2209800"/>
            <a:ext cx="533400" cy="3352800"/>
          </a:xfrm>
          <a:prstGeom prst="upArrow">
            <a:avLst>
              <a:gd name="adj1" fmla="val 50000"/>
              <a:gd name="adj2" fmla="val 157143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79628" name="AutoShape 44"/>
          <p:cNvSpPr>
            <a:spLocks noChangeArrowheads="1"/>
          </p:cNvSpPr>
          <p:nvPr/>
        </p:nvSpPr>
        <p:spPr bwMode="auto">
          <a:xfrm rot="-10800000">
            <a:off x="8458200" y="2133600"/>
            <a:ext cx="533400" cy="3352800"/>
          </a:xfrm>
          <a:prstGeom prst="upArrow">
            <a:avLst>
              <a:gd name="adj1" fmla="val 50000"/>
              <a:gd name="adj2" fmla="val 157143"/>
            </a:avLst>
          </a:prstGeom>
          <a:gradFill rotWithShape="0">
            <a:gsLst>
              <a:gs pos="0">
                <a:srgbClr val="FFCC99">
                  <a:gamma/>
                  <a:shade val="46275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79629" name="Text Box 45"/>
          <p:cNvSpPr txBox="1">
            <a:spLocks noChangeArrowheads="1"/>
          </p:cNvSpPr>
          <p:nvPr/>
        </p:nvSpPr>
        <p:spPr bwMode="auto">
          <a:xfrm rot="-5400000">
            <a:off x="143669" y="3818731"/>
            <a:ext cx="871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Speed</a:t>
            </a:r>
          </a:p>
        </p:txBody>
      </p:sp>
      <p:sp>
        <p:nvSpPr>
          <p:cNvPr id="579630" name="Text Box 46"/>
          <p:cNvSpPr txBox="1">
            <a:spLocks noChangeArrowheads="1"/>
          </p:cNvSpPr>
          <p:nvPr/>
        </p:nvSpPr>
        <p:spPr bwMode="auto">
          <a:xfrm rot="-5400000">
            <a:off x="8122444" y="3459956"/>
            <a:ext cx="1220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Flexibility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229600" cy="4525963"/>
          </a:xfrm>
        </p:spPr>
        <p:txBody>
          <a:bodyPr/>
          <a:lstStyle/>
          <a:p>
            <a:r>
              <a:rPr lang="en-US" dirty="0" smtClean="0"/>
              <a:t>Digital Logic Technology Tradeoffs</a:t>
            </a:r>
          </a:p>
          <a:p>
            <a:pPr lvl="1"/>
            <a:endParaRPr lang="en-US" sz="2400" dirty="0" smtClean="0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2362200" y="5943600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2362200" y="19050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200400" y="60960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Engineering cost / Time to develop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28600" y="34290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Speed / Density / Complexity / Likely</a:t>
            </a:r>
            <a:br>
              <a:rPr lang="en-US" dirty="0"/>
            </a:br>
            <a:r>
              <a:rPr lang="en-US" dirty="0"/>
              <a:t>Market Volume</a:t>
            </a: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2514600" y="4495800"/>
            <a:ext cx="26670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PLDs</a:t>
            </a: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3657600" y="3657600"/>
            <a:ext cx="26670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CPLDs</a:t>
            </a:r>
            <a:br>
              <a:rPr lang="en-US"/>
            </a:br>
            <a:r>
              <a:rPr lang="en-US"/>
              <a:t>FPGAs</a:t>
            </a:r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4876800" y="2819400"/>
            <a:ext cx="26670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ASICs</a:t>
            </a:r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5943600" y="1905000"/>
            <a:ext cx="26670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Full custom</a:t>
            </a:r>
            <a:br>
              <a:rPr lang="en-US"/>
            </a:br>
            <a:r>
              <a:rPr lang="en-US"/>
              <a:t>VLSI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A963F8-C8C8-4388-A41A-73C8A1FB2349}" type="slidenum">
              <a:rPr lang="en-US"/>
              <a:pPr/>
              <a:t>58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PLD Logic Capacity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SPLD: about 200 gates</a:t>
            </a:r>
          </a:p>
          <a:p>
            <a:pPr eaLnBrk="1" hangingPunct="1"/>
            <a:r>
              <a:rPr lang="en-US" smtClean="0"/>
              <a:t>CPLD </a:t>
            </a:r>
          </a:p>
          <a:p>
            <a:pPr lvl="1" eaLnBrk="1" hangingPunct="1"/>
            <a:r>
              <a:rPr lang="en-US" smtClean="0"/>
              <a:t>Altera FLEX (250K logic gates)</a:t>
            </a:r>
          </a:p>
          <a:p>
            <a:pPr lvl="1" eaLnBrk="1" hangingPunct="1"/>
            <a:r>
              <a:rPr lang="en-US" smtClean="0"/>
              <a:t>Xilinx XC9500</a:t>
            </a:r>
          </a:p>
          <a:p>
            <a:pPr eaLnBrk="1" hangingPunct="1"/>
            <a:r>
              <a:rPr lang="en-US" smtClean="0"/>
              <a:t>FPGA </a:t>
            </a:r>
          </a:p>
          <a:p>
            <a:pPr lvl="1" eaLnBrk="1" hangingPunct="1"/>
            <a:r>
              <a:rPr lang="en-US" smtClean="0"/>
              <a:t>Xilinx Vertex-E ( 3 million logic gates)</a:t>
            </a:r>
          </a:p>
          <a:p>
            <a:pPr lvl="1" eaLnBrk="1" hangingPunct="1"/>
            <a:r>
              <a:rPr lang="en-US" smtClean="0"/>
              <a:t>Xilinx Spartan (10K logic gates)</a:t>
            </a:r>
          </a:p>
          <a:p>
            <a:pPr lvl="1" eaLnBrk="1" hangingPunct="1"/>
            <a:r>
              <a:rPr lang="en-US" smtClean="0"/>
              <a:t>Altera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1786D2-3A53-4392-ABF1-6CD12327D65D}" type="slidenum">
              <a:rPr lang="en-US"/>
              <a:pPr/>
              <a:t>59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FPGA Design Flow</a:t>
            </a:r>
          </a:p>
        </p:txBody>
      </p:sp>
      <p:sp>
        <p:nvSpPr>
          <p:cNvPr id="44036" name="AutoShape 3"/>
          <p:cNvSpPr>
            <a:spLocks noChangeArrowheads="1"/>
          </p:cNvSpPr>
          <p:nvPr/>
        </p:nvSpPr>
        <p:spPr bwMode="auto">
          <a:xfrm>
            <a:off x="3124200" y="2133600"/>
            <a:ext cx="2438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1"/>
                </a:solidFill>
              </a:rPr>
              <a:t>Design Entry</a:t>
            </a:r>
          </a:p>
        </p:txBody>
      </p:sp>
      <p:sp>
        <p:nvSpPr>
          <p:cNvPr id="44037" name="AutoShape 4"/>
          <p:cNvSpPr>
            <a:spLocks noChangeArrowheads="1"/>
          </p:cNvSpPr>
          <p:nvPr/>
        </p:nvSpPr>
        <p:spPr bwMode="auto">
          <a:xfrm>
            <a:off x="3124200" y="3124200"/>
            <a:ext cx="2438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1"/>
                </a:solidFill>
              </a:rPr>
              <a:t>Design Implementation</a:t>
            </a:r>
          </a:p>
        </p:txBody>
      </p:sp>
      <p:sp>
        <p:nvSpPr>
          <p:cNvPr id="44038" name="AutoShape 5"/>
          <p:cNvSpPr>
            <a:spLocks noChangeArrowheads="1"/>
          </p:cNvSpPr>
          <p:nvPr/>
        </p:nvSpPr>
        <p:spPr bwMode="auto">
          <a:xfrm>
            <a:off x="3124200" y="4114800"/>
            <a:ext cx="2438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1"/>
                </a:solidFill>
              </a:rPr>
              <a:t>Design Verification</a:t>
            </a:r>
          </a:p>
        </p:txBody>
      </p:sp>
      <p:sp>
        <p:nvSpPr>
          <p:cNvPr id="44039" name="AutoShape 6"/>
          <p:cNvSpPr>
            <a:spLocks noChangeArrowheads="1"/>
          </p:cNvSpPr>
          <p:nvPr/>
        </p:nvSpPr>
        <p:spPr bwMode="auto">
          <a:xfrm>
            <a:off x="3124200" y="5181600"/>
            <a:ext cx="2438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1"/>
                </a:solidFill>
              </a:rPr>
              <a:t>FPGA Configuration</a:t>
            </a:r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>
            <a:off x="42672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4041" name="Line 8"/>
          <p:cNvSpPr>
            <a:spLocks noChangeShapeType="1"/>
          </p:cNvSpPr>
          <p:nvPr/>
        </p:nvSpPr>
        <p:spPr bwMode="auto">
          <a:xfrm>
            <a:off x="42672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4042" name="Line 9"/>
          <p:cNvSpPr>
            <a:spLocks noChangeShapeType="1"/>
          </p:cNvSpPr>
          <p:nvPr/>
        </p:nvSpPr>
        <p:spPr bwMode="auto">
          <a:xfrm>
            <a:off x="4267200" y="4724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Logic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8-bit adder require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 16 </a:t>
            </a:r>
            <a:r>
              <a:rPr lang="en-GB" dirty="0" err="1" smtClean="0"/>
              <a:t>XOR</a:t>
            </a:r>
            <a:r>
              <a:rPr lang="en-GB" dirty="0" smtClean="0"/>
              <a:t> gates  (Four 74266 </a:t>
            </a:r>
            <a:r>
              <a:rPr lang="en-GB" dirty="0" err="1" smtClean="0"/>
              <a:t>Ics</a:t>
            </a:r>
            <a:r>
              <a:rPr lang="en-GB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29 AND gates (Eight 7408 ICs)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24 OR gates (Six 7432 ICs)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16 NOT gates (Four  7404 </a:t>
            </a:r>
            <a:r>
              <a:rPr lang="en-GB" dirty="0" err="1" smtClean="0"/>
              <a:t>Ics</a:t>
            </a:r>
            <a:r>
              <a:rPr lang="en-GB" dirty="0" smtClean="0"/>
              <a:t>)</a:t>
            </a:r>
          </a:p>
          <a:p>
            <a:r>
              <a:rPr lang="en-GB" dirty="0" smtClean="0"/>
              <a:t>And plenty of wires e.t.c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C80946-C8ED-45BE-9339-C3C1B77B5E2A}" type="slidenum">
              <a:rPr lang="en-US"/>
              <a:pPr/>
              <a:t>60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Design Entry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5060" name="AutoShape 3"/>
          <p:cNvSpPr>
            <a:spLocks noChangeArrowheads="1"/>
          </p:cNvSpPr>
          <p:nvPr/>
        </p:nvSpPr>
        <p:spPr bwMode="auto">
          <a:xfrm>
            <a:off x="2209800" y="2057400"/>
            <a:ext cx="1295400" cy="685800"/>
          </a:xfrm>
          <a:prstGeom prst="flowChartMagneticDis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1"/>
                </a:solidFill>
              </a:rPr>
              <a:t>Schematic</a:t>
            </a:r>
          </a:p>
        </p:txBody>
      </p:sp>
      <p:sp>
        <p:nvSpPr>
          <p:cNvPr id="45061" name="AutoShape 4"/>
          <p:cNvSpPr>
            <a:spLocks noChangeArrowheads="1"/>
          </p:cNvSpPr>
          <p:nvPr/>
        </p:nvSpPr>
        <p:spPr bwMode="auto">
          <a:xfrm>
            <a:off x="4800600" y="2057400"/>
            <a:ext cx="1295400" cy="685800"/>
          </a:xfrm>
          <a:prstGeom prst="flowChartMagneticDis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1"/>
                </a:solidFill>
              </a:rPr>
              <a:t>HDL</a:t>
            </a:r>
          </a:p>
        </p:txBody>
      </p:sp>
      <p:sp>
        <p:nvSpPr>
          <p:cNvPr id="45062" name="AutoShape 5"/>
          <p:cNvSpPr>
            <a:spLocks noChangeArrowheads="1"/>
          </p:cNvSpPr>
          <p:nvPr/>
        </p:nvSpPr>
        <p:spPr bwMode="auto">
          <a:xfrm>
            <a:off x="3429000" y="2895600"/>
            <a:ext cx="1524000" cy="685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1"/>
                </a:solidFill>
              </a:rPr>
              <a:t>Compile</a:t>
            </a:r>
          </a:p>
        </p:txBody>
      </p:sp>
      <p:sp>
        <p:nvSpPr>
          <p:cNvPr id="45063" name="AutoShape 6"/>
          <p:cNvSpPr>
            <a:spLocks noChangeArrowheads="1"/>
          </p:cNvSpPr>
          <p:nvPr/>
        </p:nvSpPr>
        <p:spPr bwMode="auto">
          <a:xfrm>
            <a:off x="3429000" y="3733800"/>
            <a:ext cx="1600200" cy="762000"/>
          </a:xfrm>
          <a:prstGeom prst="flowChartMagneticDis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1"/>
                </a:solidFill>
              </a:rPr>
              <a:t>Logic Equations</a:t>
            </a:r>
          </a:p>
        </p:txBody>
      </p:sp>
      <p:sp>
        <p:nvSpPr>
          <p:cNvPr id="45064" name="AutoShape 7"/>
          <p:cNvSpPr>
            <a:spLocks noChangeArrowheads="1"/>
          </p:cNvSpPr>
          <p:nvPr/>
        </p:nvSpPr>
        <p:spPr bwMode="auto">
          <a:xfrm>
            <a:off x="3505200" y="4648200"/>
            <a:ext cx="1524000" cy="685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1"/>
                </a:solidFill>
              </a:rPr>
              <a:t>Minimize</a:t>
            </a:r>
          </a:p>
        </p:txBody>
      </p:sp>
      <p:sp>
        <p:nvSpPr>
          <p:cNvPr id="45065" name="AutoShape 8"/>
          <p:cNvSpPr>
            <a:spLocks noChangeArrowheads="1"/>
          </p:cNvSpPr>
          <p:nvPr/>
        </p:nvSpPr>
        <p:spPr bwMode="auto">
          <a:xfrm>
            <a:off x="3352800" y="5562600"/>
            <a:ext cx="1905000" cy="838200"/>
          </a:xfrm>
          <a:prstGeom prst="flowChartMagneticDis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1"/>
                </a:solidFill>
              </a:rPr>
              <a:t>Reduced </a:t>
            </a:r>
          </a:p>
          <a:p>
            <a:r>
              <a:rPr lang="en-US">
                <a:solidFill>
                  <a:schemeClr val="tx1"/>
                </a:solidFill>
              </a:rPr>
              <a:t>Logic Equations</a:t>
            </a:r>
          </a:p>
          <a:p>
            <a:r>
              <a:rPr lang="en-US">
                <a:solidFill>
                  <a:schemeClr val="tx1"/>
                </a:solidFill>
              </a:rPr>
              <a:t>(Netlist)</a:t>
            </a:r>
          </a:p>
        </p:txBody>
      </p:sp>
      <p:sp>
        <p:nvSpPr>
          <p:cNvPr id="45066" name="AutoShape 9"/>
          <p:cNvSpPr>
            <a:spLocks noChangeArrowheads="1"/>
          </p:cNvSpPr>
          <p:nvPr/>
        </p:nvSpPr>
        <p:spPr bwMode="auto">
          <a:xfrm>
            <a:off x="6019800" y="4648200"/>
            <a:ext cx="1295400" cy="685800"/>
          </a:xfrm>
          <a:prstGeom prst="flowChartMagneticDis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1"/>
                </a:solidFill>
              </a:rPr>
              <a:t>Test vectors</a:t>
            </a:r>
          </a:p>
        </p:txBody>
      </p:sp>
      <p:sp>
        <p:nvSpPr>
          <p:cNvPr id="45067" name="AutoShape 10"/>
          <p:cNvSpPr>
            <a:spLocks noChangeArrowheads="1"/>
          </p:cNvSpPr>
          <p:nvPr/>
        </p:nvSpPr>
        <p:spPr bwMode="auto">
          <a:xfrm>
            <a:off x="5943600" y="5638800"/>
            <a:ext cx="1524000" cy="685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45068" name="Line 11"/>
          <p:cNvSpPr>
            <a:spLocks noChangeShapeType="1"/>
          </p:cNvSpPr>
          <p:nvPr/>
        </p:nvSpPr>
        <p:spPr bwMode="auto">
          <a:xfrm>
            <a:off x="419100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5069" name="Line 12"/>
          <p:cNvSpPr>
            <a:spLocks noChangeShapeType="1"/>
          </p:cNvSpPr>
          <p:nvPr/>
        </p:nvSpPr>
        <p:spPr bwMode="auto">
          <a:xfrm>
            <a:off x="41910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5070" name="Line 13"/>
          <p:cNvSpPr>
            <a:spLocks noChangeShapeType="1"/>
          </p:cNvSpPr>
          <p:nvPr/>
        </p:nvSpPr>
        <p:spPr bwMode="auto">
          <a:xfrm>
            <a:off x="4267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5071" name="Line 14"/>
          <p:cNvSpPr>
            <a:spLocks noChangeShapeType="1"/>
          </p:cNvSpPr>
          <p:nvPr/>
        </p:nvSpPr>
        <p:spPr bwMode="auto">
          <a:xfrm>
            <a:off x="6705600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5072" name="Line 15"/>
          <p:cNvSpPr>
            <a:spLocks noChangeShapeType="1"/>
          </p:cNvSpPr>
          <p:nvPr/>
        </p:nvSpPr>
        <p:spPr bwMode="auto">
          <a:xfrm>
            <a:off x="5257800" y="6019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5073" name="Line 16"/>
          <p:cNvSpPr>
            <a:spLocks noChangeShapeType="1"/>
          </p:cNvSpPr>
          <p:nvPr/>
        </p:nvSpPr>
        <p:spPr bwMode="auto">
          <a:xfrm>
            <a:off x="3505200" y="2438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5074" name="Line 17"/>
          <p:cNvSpPr>
            <a:spLocks noChangeShapeType="1"/>
          </p:cNvSpPr>
          <p:nvPr/>
        </p:nvSpPr>
        <p:spPr bwMode="auto">
          <a:xfrm flipH="1">
            <a:off x="4495800" y="2362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30BB1A-22E7-46DF-BED4-649AC43FF07B}" type="slidenum">
              <a:rPr lang="en-US"/>
              <a:pPr/>
              <a:t>61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Implementation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Input:</a:t>
            </a:r>
            <a:r>
              <a:rPr lang="en-US" smtClean="0">
                <a:solidFill>
                  <a:schemeClr val="bg2"/>
                </a:solidFill>
              </a:rPr>
              <a:t> </a:t>
            </a:r>
            <a:r>
              <a:rPr lang="en-US" smtClean="0">
                <a:solidFill>
                  <a:srgbClr val="800000"/>
                </a:solidFill>
              </a:rPr>
              <a:t>Netlist</a:t>
            </a:r>
            <a:r>
              <a:rPr lang="en-US" smtClean="0"/>
              <a:t>  Output:</a:t>
            </a:r>
            <a:r>
              <a:rPr lang="en-US" smtClean="0">
                <a:solidFill>
                  <a:schemeClr val="bg2"/>
                </a:solidFill>
              </a:rPr>
              <a:t> </a:t>
            </a:r>
            <a:r>
              <a:rPr lang="en-US" smtClean="0">
                <a:solidFill>
                  <a:srgbClr val="800000"/>
                </a:solidFill>
              </a:rPr>
              <a:t>bitstream</a:t>
            </a:r>
          </a:p>
          <a:p>
            <a:pPr eaLnBrk="1" hangingPunct="1"/>
            <a:r>
              <a:rPr lang="en-US" smtClean="0">
                <a:solidFill>
                  <a:srgbClr val="800000"/>
                </a:solidFill>
              </a:rPr>
              <a:t>Map</a:t>
            </a:r>
            <a:r>
              <a:rPr lang="en-US" smtClean="0"/>
              <a:t> the design onto FPGA resources</a:t>
            </a:r>
          </a:p>
          <a:p>
            <a:pPr lvl="1" eaLnBrk="1" hangingPunct="1"/>
            <a:r>
              <a:rPr lang="en-US" smtClean="0"/>
              <a:t>Break up the circuit so that each block has maximum n inputs</a:t>
            </a:r>
          </a:p>
          <a:p>
            <a:pPr lvl="1" eaLnBrk="1" hangingPunct="1"/>
            <a:r>
              <a:rPr lang="en-US" smtClean="0"/>
              <a:t>NP-hard problem</a:t>
            </a:r>
          </a:p>
          <a:p>
            <a:pPr lvl="1" eaLnBrk="1" hangingPunct="1"/>
            <a:r>
              <a:rPr lang="en-US" smtClean="0"/>
              <a:t>However, optimal solution is not required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1E264E-02C7-4278-9D1B-11259B82D11E}" type="slidenum">
              <a:rPr lang="en-US"/>
              <a:pPr/>
              <a:t>62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Implementation (Cont.)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800000"/>
                </a:solidFill>
              </a:rPr>
              <a:t>Place:</a:t>
            </a:r>
            <a:r>
              <a:rPr lang="en-US" smtClean="0"/>
              <a:t> assigns logic blocks created during mapping process to specific location on FPGA</a:t>
            </a:r>
          </a:p>
          <a:p>
            <a:pPr lvl="1" eaLnBrk="1" hangingPunct="1"/>
            <a:r>
              <a:rPr lang="en-US" smtClean="0"/>
              <a:t>Goal: minimize length of wires</a:t>
            </a:r>
          </a:p>
          <a:p>
            <a:pPr lvl="1" eaLnBrk="1" hangingPunct="1"/>
            <a:r>
              <a:rPr lang="en-US" smtClean="0"/>
              <a:t>Again NP-hard</a:t>
            </a:r>
          </a:p>
          <a:p>
            <a:pPr eaLnBrk="1" hangingPunct="1"/>
            <a:r>
              <a:rPr lang="en-US" smtClean="0">
                <a:solidFill>
                  <a:srgbClr val="800000"/>
                </a:solidFill>
              </a:rPr>
              <a:t>Route:</a:t>
            </a:r>
            <a:r>
              <a:rPr lang="en-US" smtClean="0"/>
              <a:t> routes interconnect paths between logic blocks</a:t>
            </a:r>
          </a:p>
          <a:p>
            <a:pPr lvl="1" eaLnBrk="1" hangingPunct="1"/>
            <a:r>
              <a:rPr lang="en-US" smtClean="0"/>
              <a:t>NP-hard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25B372-7000-49E0-844F-7D357E30D681}" type="slidenum">
              <a:rPr lang="en-US"/>
              <a:pPr/>
              <a:t>63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Implementation Techniques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Simulated annealing</a:t>
            </a:r>
          </a:p>
          <a:p>
            <a:pPr eaLnBrk="1" hangingPunct="1"/>
            <a:r>
              <a:rPr lang="en-US" smtClean="0"/>
              <a:t>Genetic algorithm</a:t>
            </a:r>
          </a:p>
          <a:p>
            <a:pPr eaLnBrk="1" hangingPunct="1"/>
            <a:r>
              <a:rPr lang="en-US" smtClean="0"/>
              <a:t>Mincut method</a:t>
            </a:r>
          </a:p>
          <a:p>
            <a:pPr eaLnBrk="1" hangingPunct="1"/>
            <a:r>
              <a:rPr lang="en-US" smtClean="0"/>
              <a:t>Heuristic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C54D69-DFF8-47FD-97A2-82F0AC120A54}" type="slidenum">
              <a:rPr lang="en-US"/>
              <a:pPr/>
              <a:t>64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Design Verification &amp; FPGA Configuration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Functional Simulation</a:t>
            </a:r>
          </a:p>
          <a:p>
            <a:pPr eaLnBrk="1" hangingPunct="1"/>
            <a:r>
              <a:rPr lang="en-US" smtClean="0"/>
              <a:t>Timing Simulation</a:t>
            </a:r>
          </a:p>
          <a:p>
            <a:pPr eaLnBrk="1" hangingPunct="1"/>
            <a:r>
              <a:rPr lang="en-US" smtClean="0"/>
              <a:t>Download bitstream into FPGA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Logic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Special purpose ICs are used to solve this problem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s20118120152445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057400"/>
            <a:ext cx="43815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919728-0FD6-4194-991D-AE603BBE235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87338" eaLnBrk="1" hangingPunct="1"/>
            <a:r>
              <a:rPr lang="en-US" smtClean="0"/>
              <a:t>Why Make ICs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Integration improves</a:t>
            </a:r>
          </a:p>
          <a:p>
            <a:pPr marL="742950" lvl="1" indent="-285750" eaLnBrk="1" hangingPunct="1"/>
            <a:r>
              <a:rPr lang="en-US" smtClean="0"/>
              <a:t>size</a:t>
            </a:r>
          </a:p>
          <a:p>
            <a:pPr marL="742950" lvl="1" indent="-285750" eaLnBrk="1" hangingPunct="1"/>
            <a:r>
              <a:rPr lang="en-US" smtClean="0"/>
              <a:t>speed</a:t>
            </a:r>
          </a:p>
          <a:p>
            <a:pPr marL="742950" lvl="1" indent="-285750" eaLnBrk="1" hangingPunct="1"/>
            <a:r>
              <a:rPr lang="en-US" smtClean="0"/>
              <a:t>power</a:t>
            </a:r>
          </a:p>
          <a:p>
            <a:pPr eaLnBrk="1" hangingPunct="1"/>
            <a:r>
              <a:rPr lang="en-US" smtClean="0"/>
              <a:t>Integration reduce manufacturing costs </a:t>
            </a:r>
          </a:p>
          <a:p>
            <a:pPr marL="742950" lvl="1" indent="-285750" eaLnBrk="1" hangingPunct="1"/>
            <a:r>
              <a:rPr lang="en-US" smtClean="0"/>
              <a:t>(almost) no manual assembly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C611BA-4722-49E3-8016-1BF5A8E7F48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87338" eaLnBrk="1" hangingPunct="1"/>
            <a:r>
              <a:rPr lang="en-US" dirty="0" smtClean="0"/>
              <a:t>IC Evolution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SSI – Small Scale Integration (early 1970s)</a:t>
            </a:r>
          </a:p>
          <a:p>
            <a:pPr marL="742950" lvl="1" indent="-285750" eaLnBrk="1" hangingPunct="1"/>
            <a:r>
              <a:rPr lang="en-US" smtClean="0"/>
              <a:t>contained 1 – 10 logic gates</a:t>
            </a:r>
          </a:p>
          <a:p>
            <a:pPr eaLnBrk="1" hangingPunct="1"/>
            <a:r>
              <a:rPr lang="en-US" smtClean="0"/>
              <a:t>MSI – Medium Scale Integration </a:t>
            </a:r>
          </a:p>
          <a:p>
            <a:pPr marL="742950" lvl="1" indent="-285750" eaLnBrk="1" hangingPunct="1"/>
            <a:r>
              <a:rPr lang="en-US" smtClean="0"/>
              <a:t>logic functions, counters</a:t>
            </a:r>
          </a:p>
          <a:p>
            <a:pPr eaLnBrk="1" hangingPunct="1"/>
            <a:r>
              <a:rPr lang="en-US" smtClean="0"/>
              <a:t>LSI – Large Scale Integration</a:t>
            </a:r>
          </a:p>
          <a:p>
            <a:pPr marL="742950" lvl="1" indent="-285750" eaLnBrk="1" hangingPunct="1"/>
            <a:r>
              <a:rPr lang="en-US" smtClean="0"/>
              <a:t>first microprocessors on the chip</a:t>
            </a:r>
          </a:p>
          <a:p>
            <a:pPr eaLnBrk="1" hangingPunct="1"/>
            <a:r>
              <a:rPr lang="en-US" smtClean="0"/>
              <a:t>VLSI – Very Large Scale Integration</a:t>
            </a:r>
          </a:p>
          <a:p>
            <a:pPr marL="742950" lvl="1" indent="-285750" eaLnBrk="1" hangingPunct="1"/>
            <a:r>
              <a:rPr lang="en-US" smtClean="0"/>
              <a:t>now offers 64-bit microprocessors, </a:t>
            </a:r>
            <a:br>
              <a:rPr lang="en-US" smtClean="0"/>
            </a:br>
            <a:r>
              <a:rPr lang="en-US" smtClean="0"/>
              <a:t>complete with cache memory (L1 and often L2), </a:t>
            </a:r>
            <a:br>
              <a:rPr lang="en-US" smtClean="0"/>
            </a:br>
            <a:r>
              <a:rPr lang="en-US" smtClean="0"/>
              <a:t>floating-point arithmetic unit(s),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2315</Words>
  <Application>Microsoft Office PowerPoint</Application>
  <PresentationFormat>On-screen Show (4:3)</PresentationFormat>
  <Paragraphs>757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Alvi Nastaleeq</vt:lpstr>
      <vt:lpstr>Arial</vt:lpstr>
      <vt:lpstr>Calibri</vt:lpstr>
      <vt:lpstr>System</vt:lpstr>
      <vt:lpstr>Tahoma</vt:lpstr>
      <vt:lpstr>Times New Roman</vt:lpstr>
      <vt:lpstr>Times-Roman</vt:lpstr>
      <vt:lpstr>Wingdings</vt:lpstr>
      <vt:lpstr>Office Theme</vt:lpstr>
      <vt:lpstr>Advanced FPGA Based System Design</vt:lpstr>
      <vt:lpstr>Logic Implementation</vt:lpstr>
      <vt:lpstr>Logic Implementation</vt:lpstr>
      <vt:lpstr>Logic Implementation</vt:lpstr>
      <vt:lpstr>Logic Implementation</vt:lpstr>
      <vt:lpstr>Logic Implementation</vt:lpstr>
      <vt:lpstr>Logic Implementation</vt:lpstr>
      <vt:lpstr>Why Make ICs</vt:lpstr>
      <vt:lpstr>IC Evolution</vt:lpstr>
      <vt:lpstr>Moore’s Law</vt:lpstr>
      <vt:lpstr>Moore’s Law</vt:lpstr>
      <vt:lpstr>The Cost of Fabrication</vt:lpstr>
      <vt:lpstr>Programmable Logic Devices</vt:lpstr>
      <vt:lpstr>PLD Advantages</vt:lpstr>
      <vt:lpstr>PLD Categorization</vt:lpstr>
      <vt:lpstr>PowerPoint Presentation</vt:lpstr>
      <vt:lpstr>Logic Implementation with PLA</vt:lpstr>
      <vt:lpstr>Programmable Logic Array</vt:lpstr>
      <vt:lpstr>PowerPoint Presentation</vt:lpstr>
      <vt:lpstr>PLA   4 X 6 X 2</vt:lpstr>
      <vt:lpstr>PowerPoint Presentation</vt:lpstr>
      <vt:lpstr>PowerPoint Presentation</vt:lpstr>
      <vt:lpstr>PowerPoint Presentation</vt:lpstr>
      <vt:lpstr>Programmable Array Logic (PAL)</vt:lpstr>
      <vt:lpstr>PowerPoint Presentation</vt:lpstr>
      <vt:lpstr>PowerPoint Presentation</vt:lpstr>
      <vt:lpstr>PAL Logic Diagram</vt:lpstr>
      <vt:lpstr>Design with PAL</vt:lpstr>
      <vt:lpstr>PowerPoint Presentation</vt:lpstr>
      <vt:lpstr>PowerPoint Presentation</vt:lpstr>
      <vt:lpstr>PowerPoint Presentation</vt:lpstr>
      <vt:lpstr>Programmable ROM (PROM)</vt:lpstr>
      <vt:lpstr>PowerPoint Presentation</vt:lpstr>
      <vt:lpstr>Logic Diagram of 8x3 PROM</vt:lpstr>
      <vt:lpstr>Combinational Circuit Implementation using PROM</vt:lpstr>
      <vt:lpstr>PROM Types</vt:lpstr>
      <vt:lpstr>PROM: Advantages and Disadvantages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</vt:lpstr>
      <vt:lpstr>PowerPoint Presentation</vt:lpstr>
      <vt:lpstr>PLD Logic Capacity</vt:lpstr>
      <vt:lpstr>FPGA Design Flow</vt:lpstr>
      <vt:lpstr>Design Entry  </vt:lpstr>
      <vt:lpstr>Design Implementation</vt:lpstr>
      <vt:lpstr>Design Implementation (Cont.)</vt:lpstr>
      <vt:lpstr>Design Implementation Techniques</vt:lpstr>
      <vt:lpstr>Design Verification &amp; FPGA Configuration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FPGA Based System Design</dc:title>
  <dc:creator>Imtiaz</dc:creator>
  <cp:lastModifiedBy>Dr.Imtiaz</cp:lastModifiedBy>
  <cp:revision>180</cp:revision>
  <dcterms:created xsi:type="dcterms:W3CDTF">2006-08-16T00:00:00Z</dcterms:created>
  <dcterms:modified xsi:type="dcterms:W3CDTF">2013-11-06T10:22:48Z</dcterms:modified>
</cp:coreProperties>
</file>