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10" r:id="rId3"/>
    <p:sldId id="314" r:id="rId4"/>
    <p:sldId id="315" r:id="rId5"/>
    <p:sldId id="313" r:id="rId6"/>
    <p:sldId id="316" r:id="rId7"/>
    <p:sldId id="317" r:id="rId8"/>
    <p:sldId id="318" r:id="rId9"/>
    <p:sldId id="319" r:id="rId10"/>
    <p:sldId id="311" r:id="rId11"/>
    <p:sldId id="312" r:id="rId12"/>
    <p:sldId id="320" r:id="rId13"/>
    <p:sldId id="321" r:id="rId14"/>
    <p:sldId id="322" r:id="rId15"/>
    <p:sldId id="323" r:id="rId16"/>
    <p:sldId id="324" r:id="rId17"/>
    <p:sldId id="325" r:id="rId18"/>
    <p:sldId id="32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849" autoAdjust="0"/>
  </p:normalViewPr>
  <p:slideViewPr>
    <p:cSldViewPr>
      <p:cViewPr varScale="1">
        <p:scale>
          <a:sx n="69" d="100"/>
          <a:sy n="69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51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8794F-88E5-43FA-A9ED-DEB8BDC79447}" type="datetimeFigureOut">
              <a:rPr lang="en-GB" smtClean="0"/>
              <a:pPr/>
              <a:t>21/01/2013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76B31-474A-42E0-89F2-21561EC166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624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76B31-474A-42E0-89F2-21561EC1668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0AFE-5118-4476-B4DD-D5785E23B83E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58AC-78F1-4B6C-ABCC-CC55CA3EC646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EC1A-6837-40BB-B1BF-5C0764F6FD6C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9C17-FBBF-4B78-BD5F-FDEE6D0E66DC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44AA-76E7-4AAA-B7CE-2222C576E8A1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9EAB-07F6-49B1-921C-61C7CA26FE85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116D-41DF-4EE7-BFCE-0DCBBA5D642D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817A-9086-4569-8998-B65A9C92F4B7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3B3F-DA8B-4CB2-A0D6-AA49BB8150D6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B04F-50D1-4D03-8E8E-F749DBEFC9AA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800F-3844-4445-9B7C-4B77C6F8C20E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E980E-1610-48AB-B8A1-910791CE8768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763000" cy="1470025"/>
          </a:xfrm>
        </p:spPr>
        <p:txBody>
          <a:bodyPr>
            <a:normAutofit/>
          </a:bodyPr>
          <a:lstStyle/>
          <a:p>
            <a:r>
              <a:rPr lang="en-GB" sz="4200" b="1" dirty="0" smtClean="0"/>
              <a:t>Advanced FPGA Based System Design</a:t>
            </a:r>
            <a:endParaRPr lang="en-GB" sz="4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146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GB" sz="3600" b="1" dirty="0" smtClean="0">
                <a:solidFill>
                  <a:schemeClr val="tx1"/>
                </a:solidFill>
              </a:rPr>
              <a:t>Lecture-11 &amp; 12</a:t>
            </a:r>
          </a:p>
          <a:p>
            <a:r>
              <a:rPr lang="en-GB" sz="3600" b="1" dirty="0" smtClean="0">
                <a:solidFill>
                  <a:schemeClr val="tx1"/>
                </a:solidFill>
              </a:rPr>
              <a:t>VHDL</a:t>
            </a:r>
          </a:p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Finite State Machines</a:t>
            </a:r>
            <a:endParaRPr lang="en-GB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00200" y="47244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lvi Nastaleeq" pitchFamily="2" charset="-78"/>
                <a:cs typeface="Alvi Nastaleeq" pitchFamily="2" charset="-78"/>
              </a:rPr>
              <a:t>By: Dr Imtiaz Hussain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imtiaz.hussain@faculty.muet.edu.pk</a:t>
            </a:r>
            <a:endParaRPr kumimoji="0" lang="en-GB" sz="240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GB" dirty="0" smtClean="0"/>
              <a:t>Example-1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95300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-GB" dirty="0" smtClean="0"/>
              <a:t>A BCD counter is an example of Moore Machine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680"/>
          <a:stretch>
            <a:fillRect/>
          </a:stretch>
        </p:blipFill>
        <p:spPr bwMode="auto">
          <a:xfrm>
            <a:off x="933450" y="2286000"/>
            <a:ext cx="73723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GB" dirty="0" smtClean="0"/>
              <a:t>Example-1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52400" y="1066800"/>
            <a:ext cx="8239328" cy="4973790"/>
            <a:chOff x="152400" y="1066800"/>
            <a:chExt cx="8239328" cy="497379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1066800"/>
              <a:ext cx="7774022" cy="2008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" y="2840190"/>
              <a:ext cx="8239328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GB" dirty="0" smtClean="0"/>
              <a:t>Example-1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789432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76200"/>
            <a:ext cx="2743200" cy="762000"/>
          </a:xfrm>
        </p:spPr>
        <p:txBody>
          <a:bodyPr>
            <a:normAutofit/>
          </a:bodyPr>
          <a:lstStyle/>
          <a:p>
            <a:pPr algn="r"/>
            <a:r>
              <a:rPr lang="en-GB" sz="3000" dirty="0" smtClean="0"/>
              <a:t>Example-1</a:t>
            </a: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2400" y="166250"/>
            <a:ext cx="6716855" cy="6518570"/>
            <a:chOff x="152400" y="166250"/>
            <a:chExt cx="6716855" cy="6518570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" y="166250"/>
              <a:ext cx="5857875" cy="3009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b="56413"/>
            <a:stretch>
              <a:fillRect/>
            </a:stretch>
          </p:blipFill>
          <p:spPr bwMode="auto">
            <a:xfrm>
              <a:off x="249380" y="3089560"/>
              <a:ext cx="6619875" cy="3595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76200"/>
            <a:ext cx="2743200" cy="762000"/>
          </a:xfrm>
        </p:spPr>
        <p:txBody>
          <a:bodyPr>
            <a:normAutofit/>
          </a:bodyPr>
          <a:lstStyle/>
          <a:p>
            <a:pPr algn="r"/>
            <a:r>
              <a:rPr lang="en-GB" sz="3000" dirty="0" smtClean="0"/>
              <a:t>Example-1</a:t>
            </a: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 t="42720"/>
          <a:stretch>
            <a:fillRect/>
          </a:stretch>
        </p:blipFill>
        <p:spPr bwMode="auto">
          <a:xfrm>
            <a:off x="228600" y="1066800"/>
            <a:ext cx="6939547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r>
              <a:rPr lang="en-GB" dirty="0" err="1" smtClean="0"/>
              <a:t>Example#2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525963"/>
          </a:xfrm>
        </p:spPr>
        <p:txBody>
          <a:bodyPr>
            <a:normAutofit/>
          </a:bodyPr>
          <a:lstStyle/>
          <a:p>
            <a:pPr algn="just"/>
            <a:r>
              <a:rPr lang="en-GB" sz="2600" dirty="0" smtClean="0"/>
              <a:t>The system has two states (state A and state B).</a:t>
            </a:r>
          </a:p>
          <a:p>
            <a:pPr algn="just"/>
            <a:r>
              <a:rPr lang="en-GB" sz="2600" dirty="0" smtClean="0"/>
              <a:t>State must change from one to the other every time </a:t>
            </a:r>
            <a:r>
              <a:rPr lang="en-GB" sz="2600" dirty="0" smtClean="0">
                <a:solidFill>
                  <a:srgbClr val="FF0000"/>
                </a:solidFill>
              </a:rPr>
              <a:t>d = ‘1’ </a:t>
            </a:r>
            <a:r>
              <a:rPr lang="en-GB" sz="2600" dirty="0" smtClean="0"/>
              <a:t>is received. </a:t>
            </a:r>
          </a:p>
          <a:p>
            <a:pPr algn="just"/>
            <a:r>
              <a:rPr lang="en-GB" sz="2600" dirty="0" smtClean="0"/>
              <a:t>The desired output is </a:t>
            </a:r>
            <a:r>
              <a:rPr lang="en-GB" sz="2600" dirty="0" smtClean="0">
                <a:solidFill>
                  <a:srgbClr val="FF0000"/>
                </a:solidFill>
              </a:rPr>
              <a:t>x = a </a:t>
            </a:r>
            <a:r>
              <a:rPr lang="en-GB" sz="2600" dirty="0" smtClean="0"/>
              <a:t>when the machine is in state A, or </a:t>
            </a:r>
            <a:r>
              <a:rPr lang="en-GB" sz="2600" dirty="0" smtClean="0">
                <a:solidFill>
                  <a:srgbClr val="FF0000"/>
                </a:solidFill>
              </a:rPr>
              <a:t>x =b</a:t>
            </a:r>
            <a:r>
              <a:rPr lang="en-GB" sz="2600" dirty="0" smtClean="0"/>
              <a:t> when in state B. </a:t>
            </a:r>
          </a:p>
          <a:p>
            <a:pPr algn="just"/>
            <a:r>
              <a:rPr lang="en-GB" sz="2600" dirty="0" smtClean="0"/>
              <a:t>The initial (reset) state is state A.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4267200"/>
            <a:ext cx="21145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l="2694"/>
          <a:stretch>
            <a:fillRect/>
          </a:stretch>
        </p:blipFill>
        <p:spPr bwMode="auto">
          <a:xfrm>
            <a:off x="3048000" y="4419600"/>
            <a:ext cx="599755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r>
              <a:rPr lang="en-GB" dirty="0" err="1" smtClean="0"/>
              <a:t>Example#2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02329"/>
            <a:ext cx="7749724" cy="85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255" y="2112815"/>
            <a:ext cx="7833181" cy="299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r>
              <a:rPr lang="en-GB" dirty="0" err="1" smtClean="0"/>
              <a:t>Example#2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7516906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r>
              <a:rPr lang="en-GB" dirty="0" err="1" smtClean="0"/>
              <a:t>Example#2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04800" y="1143000"/>
            <a:ext cx="6276975" cy="5305425"/>
            <a:chOff x="304800" y="1143000"/>
            <a:chExt cx="6276975" cy="530542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1143000"/>
              <a:ext cx="6276975" cy="328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" y="4419600"/>
              <a:ext cx="6229350" cy="2028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GB" dirty="0" smtClean="0"/>
              <a:t>Finite State Machines</a:t>
            </a:r>
          </a:p>
          <a:p>
            <a:pPr marL="760413" lvl="2" indent="-360363"/>
            <a:r>
              <a:rPr lang="en-GB" dirty="0" smtClean="0"/>
              <a:t>Design </a:t>
            </a:r>
            <a:r>
              <a:rPr lang="en-GB" dirty="0" err="1" smtClean="0"/>
              <a:t>Style#1</a:t>
            </a:r>
            <a:endParaRPr lang="en-GB" dirty="0" smtClean="0"/>
          </a:p>
          <a:p>
            <a:pPr marL="760413" lvl="2" indent="-360363"/>
            <a:r>
              <a:rPr lang="en-GB" dirty="0" smtClean="0"/>
              <a:t>Design </a:t>
            </a:r>
            <a:r>
              <a:rPr lang="en-GB" dirty="0" err="1" smtClean="0"/>
              <a:t>Style#2</a:t>
            </a:r>
            <a:endParaRPr lang="en-GB" dirty="0" smtClean="0"/>
          </a:p>
          <a:p>
            <a:pPr marL="360363" lvl="1" indent="-360363">
              <a:buFont typeface="Arial" pitchFamily="34" charset="0"/>
              <a:buChar char="•"/>
            </a:pPr>
            <a:r>
              <a:rPr lang="en-GB" dirty="0" smtClean="0"/>
              <a:t>Signals &amp; Variables</a:t>
            </a:r>
          </a:p>
          <a:p>
            <a:pPr marL="360363" lvl="1" indent="-360363">
              <a:buFont typeface="Arial" pitchFamily="34" charset="0"/>
              <a:buChar char="•"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84238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229600" cy="6019800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Several approaches can be conceived to design a </a:t>
            </a:r>
            <a:r>
              <a:rPr lang="en-GB" sz="2800" dirty="0" err="1" smtClean="0"/>
              <a:t>FSM</a:t>
            </a:r>
            <a:r>
              <a:rPr lang="en-GB" sz="2800" dirty="0" smtClean="0"/>
              <a:t>.</a:t>
            </a:r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We will discuss in detail one style that is well structured and easily applicable. </a:t>
            </a:r>
          </a:p>
          <a:p>
            <a:pPr algn="just"/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1090" y="1676400"/>
            <a:ext cx="5302531" cy="371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84238"/>
          </a:xfrm>
        </p:spPr>
        <p:txBody>
          <a:bodyPr/>
          <a:lstStyle/>
          <a:p>
            <a:r>
              <a:rPr lang="en-GB" dirty="0" smtClean="0"/>
              <a:t>Design </a:t>
            </a:r>
            <a:r>
              <a:rPr lang="en-GB" dirty="0" err="1" smtClean="0"/>
              <a:t>Style#1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In this style, the design of the lower section of the state machine is completely separated from that of the upper section.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514600"/>
            <a:ext cx="5302531" cy="371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r>
              <a:rPr lang="en-GB" dirty="0" smtClean="0"/>
              <a:t>Design </a:t>
            </a:r>
            <a:r>
              <a:rPr lang="en-GB" dirty="0" err="1" smtClean="0"/>
              <a:t>Style#1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686800" cy="4525963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It contains user-defined enumerated data type (here called state), which lists all possible states of the machine.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19400"/>
            <a:ext cx="8225518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r>
              <a:rPr lang="en-GB" dirty="0" smtClean="0"/>
              <a:t>Design </a:t>
            </a:r>
            <a:r>
              <a:rPr lang="en-GB" dirty="0" err="1" smtClean="0"/>
              <a:t>Style#1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686800" cy="4525963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Design of Lower (Sequential) section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2347079"/>
            <a:ext cx="838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just">
              <a:buFont typeface="Arial" pitchFamily="34" charset="0"/>
              <a:buChar char="•"/>
            </a:pPr>
            <a:r>
              <a:rPr lang="en-GB" sz="2200" dirty="0" smtClean="0"/>
              <a:t>The flip-flops are in the lower section, so clock and reset are connected to it. </a:t>
            </a:r>
          </a:p>
          <a:p>
            <a:pPr marL="263525" indent="-263525" algn="just">
              <a:buFont typeface="Arial" pitchFamily="34" charset="0"/>
              <a:buChar char="•"/>
            </a:pPr>
            <a:endParaRPr lang="en-GB" sz="2200" dirty="0" smtClean="0"/>
          </a:p>
          <a:p>
            <a:pPr marL="263525" indent="-263525" algn="just">
              <a:buFont typeface="Arial" pitchFamily="34" charset="0"/>
              <a:buChar char="•"/>
            </a:pPr>
            <a:r>
              <a:rPr lang="en-GB" sz="2200" dirty="0" smtClean="0"/>
              <a:t>The other lower section’s input is </a:t>
            </a:r>
            <a:r>
              <a:rPr lang="en-GB" sz="2200" dirty="0" err="1" smtClean="0"/>
              <a:t>nx_state</a:t>
            </a:r>
            <a:r>
              <a:rPr lang="en-GB" sz="2200" dirty="0" smtClean="0"/>
              <a:t> (next state), while </a:t>
            </a:r>
            <a:r>
              <a:rPr lang="en-GB" sz="2200" dirty="0" err="1" smtClean="0"/>
              <a:t>pr_state</a:t>
            </a:r>
            <a:r>
              <a:rPr lang="en-GB" sz="2200" dirty="0" smtClean="0"/>
              <a:t> (present state) is its only output. </a:t>
            </a:r>
          </a:p>
          <a:p>
            <a:pPr marL="263525" indent="-263525" algn="just">
              <a:buFont typeface="Arial" pitchFamily="34" charset="0"/>
              <a:buChar char="•"/>
            </a:pPr>
            <a:endParaRPr lang="en-GB" sz="2200" dirty="0" smtClean="0"/>
          </a:p>
          <a:p>
            <a:pPr marL="263525" indent="-263525" algn="just">
              <a:buFont typeface="Arial" pitchFamily="34" charset="0"/>
              <a:buChar char="•"/>
            </a:pPr>
            <a:r>
              <a:rPr lang="en-GB" sz="2200" dirty="0" smtClean="0"/>
              <a:t>Being the circuit of the lower (sequential) section, a PROCESS is required, in which any of the sequential statements (IF, WAIT, CASE, or LOOP, can be employed.</a:t>
            </a:r>
            <a:endParaRPr lang="en-GB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r>
              <a:rPr lang="en-GB" dirty="0" smtClean="0"/>
              <a:t>Design </a:t>
            </a:r>
            <a:r>
              <a:rPr lang="en-GB" dirty="0" err="1" smtClean="0"/>
              <a:t>Style#1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686800" cy="4525963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Design of Lower (Sequential) section</a:t>
            </a:r>
          </a:p>
          <a:p>
            <a:pPr lvl="1" algn="just"/>
            <a:r>
              <a:rPr lang="en-GB" sz="2400" dirty="0" smtClean="0"/>
              <a:t>A typical design template for the lower section is the following: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4147" y="2971800"/>
            <a:ext cx="676925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r>
              <a:rPr lang="en-GB" dirty="0" smtClean="0"/>
              <a:t>Design </a:t>
            </a:r>
            <a:r>
              <a:rPr lang="en-GB" dirty="0" err="1" smtClean="0"/>
              <a:t>Style#1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686800" cy="4525963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Design of Upper (Combinational) section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2347079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just">
              <a:buFont typeface="Arial" pitchFamily="34" charset="0"/>
              <a:buChar char="•"/>
            </a:pPr>
            <a:r>
              <a:rPr lang="en-GB" sz="2400" dirty="0" smtClean="0"/>
              <a:t>The upper section is fully combinational, so its code does not need to be sequential; concurrent code can be used as well. </a:t>
            </a:r>
          </a:p>
          <a:p>
            <a:pPr marL="263525" indent="-263525" algn="just">
              <a:buFont typeface="Arial" pitchFamily="34" charset="0"/>
              <a:buChar char="•"/>
            </a:pPr>
            <a:endParaRPr lang="en-GB" sz="2400" dirty="0" smtClean="0"/>
          </a:p>
          <a:p>
            <a:pPr marL="263525" indent="-263525" algn="just">
              <a:buFont typeface="Arial" pitchFamily="34" charset="0"/>
              <a:buChar char="•"/>
            </a:pPr>
            <a:r>
              <a:rPr lang="en-GB" sz="2400" dirty="0" smtClean="0"/>
              <a:t>In the design template shown in next slide, sequential code is employed, with the CASE statement playing the central role.</a:t>
            </a:r>
            <a:endParaRPr lang="en-GB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855"/>
            <a:ext cx="4629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3142</TotalTime>
  <Words>367</Words>
  <Application>Microsoft Office PowerPoint</Application>
  <PresentationFormat>On-screen Show (4:3)</PresentationFormat>
  <Paragraphs>76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Advanced FPGA Based System Design</vt:lpstr>
      <vt:lpstr>Contents</vt:lpstr>
      <vt:lpstr>Introduction</vt:lpstr>
      <vt:lpstr>Design Style#1</vt:lpstr>
      <vt:lpstr>Design Style#1</vt:lpstr>
      <vt:lpstr>Design Style#1</vt:lpstr>
      <vt:lpstr>Design Style#1</vt:lpstr>
      <vt:lpstr>Design Style#1</vt:lpstr>
      <vt:lpstr>Slide 9</vt:lpstr>
      <vt:lpstr>Example-1</vt:lpstr>
      <vt:lpstr>Example-1</vt:lpstr>
      <vt:lpstr>Example-1</vt:lpstr>
      <vt:lpstr>Example-1</vt:lpstr>
      <vt:lpstr>Example-1</vt:lpstr>
      <vt:lpstr>Example#2</vt:lpstr>
      <vt:lpstr>Example#2</vt:lpstr>
      <vt:lpstr>Example#2</vt:lpstr>
      <vt:lpstr>Example#2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FPGA Based System Design</dc:title>
  <dc:creator>Imtiaz</dc:creator>
  <cp:lastModifiedBy>Imtiaz Hussain</cp:lastModifiedBy>
  <cp:revision>677</cp:revision>
  <dcterms:created xsi:type="dcterms:W3CDTF">2006-08-16T00:00:00Z</dcterms:created>
  <dcterms:modified xsi:type="dcterms:W3CDTF">2013-01-21T08:13:36Z</dcterms:modified>
</cp:coreProperties>
</file>