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96" r:id="rId3"/>
    <p:sldId id="406" r:id="rId4"/>
    <p:sldId id="397" r:id="rId5"/>
    <p:sldId id="398" r:id="rId6"/>
    <p:sldId id="400" r:id="rId7"/>
    <p:sldId id="401" r:id="rId8"/>
    <p:sldId id="399" r:id="rId9"/>
    <p:sldId id="402" r:id="rId10"/>
    <p:sldId id="403" r:id="rId11"/>
    <p:sldId id="404" r:id="rId12"/>
    <p:sldId id="405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6" r:id="rId32"/>
    <p:sldId id="427" r:id="rId33"/>
    <p:sldId id="428" r:id="rId34"/>
    <p:sldId id="32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788"/>
    <a:srgbClr val="FEF1E6"/>
    <a:srgbClr val="FEF6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3317-8A94-4C4F-BF42-A3EB3310D867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D1F32-9F65-45BB-B97F-AA62E329A7F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5A4E-08A9-457D-89E6-C51BF6DBFCFA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B2AA-1B5A-4DC9-8C33-192C3B350BED}" type="datetimeFigureOut">
              <a:rPr lang="en-GB" smtClean="0"/>
              <a:pPr/>
              <a:t>26/03/2013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tiaz.hussain@faculty.muet.edu.pk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2" Type="http://schemas.openxmlformats.org/officeDocument/2006/relationships/oleObject" Target="../embeddings/oleObject9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41" Type="http://schemas.microsoft.com/office/2007/relationships/hdphoto" Target="NUL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Feedback </a:t>
            </a:r>
            <a:r>
              <a:rPr lang="en-US" b="1" dirty="0"/>
              <a:t>Control </a:t>
            </a:r>
            <a:r>
              <a:rPr lang="en-US" b="1" dirty="0" smtClean="0"/>
              <a:t>Systems (</a:t>
            </a:r>
            <a:r>
              <a:rPr lang="en-US" b="1" dirty="0" err="1" smtClean="0"/>
              <a:t>FCS</a:t>
            </a:r>
            <a:r>
              <a:rPr lang="en-US" b="1" dirty="0" smtClean="0"/>
              <a:t>)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123728" y="4985300"/>
            <a:ext cx="53285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2100" dirty="0" smtClean="0"/>
              <a:t>email: 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imtiaz.hussain@faculty.muet.edu.pk</a:t>
            </a:r>
            <a:endParaRPr lang="en-GB" sz="2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100" dirty="0" smtClean="0"/>
              <a:t>URL :</a:t>
            </a:r>
            <a:r>
              <a:rPr lang="en-GB" sz="2100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512152" y="2996952"/>
            <a:ext cx="62431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Lab-1-2-3-4</a:t>
            </a:r>
          </a:p>
          <a:p>
            <a:pPr algn="ctr"/>
            <a:r>
              <a:rPr lang="en-GB" sz="2400" dirty="0" smtClean="0"/>
              <a:t>Introduction to Modular Servo System</a:t>
            </a:r>
          </a:p>
          <a:p>
            <a:pPr algn="ctr"/>
            <a:r>
              <a:rPr lang="en-GB" sz="2400" dirty="0" smtClean="0"/>
              <a:t>Development of characteristics of D.C Motor</a:t>
            </a:r>
          </a:p>
          <a:p>
            <a:pPr algn="ctr"/>
            <a:r>
              <a:rPr lang="en-GB" sz="2400" dirty="0" smtClean="0"/>
              <a:t>Formation of Error Channel</a:t>
            </a:r>
          </a:p>
          <a:p>
            <a:pPr algn="ctr"/>
            <a:r>
              <a:rPr lang="en-GB" sz="2400" dirty="0" smtClean="0"/>
              <a:t>Experimental Determination of Transfer function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877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17621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Attenuator Unit (</a:t>
            </a:r>
            <a:r>
              <a:rPr lang="en-US" sz="2000" dirty="0" err="1" smtClean="0"/>
              <a:t>AU150B</a:t>
            </a:r>
            <a:r>
              <a:rPr lang="en-US" sz="2000" dirty="0" smtClean="0"/>
              <a:t>)</a:t>
            </a:r>
          </a:p>
        </p:txBody>
      </p:sp>
      <p:pic>
        <p:nvPicPr>
          <p:cNvPr id="179202" name="Picture 2" descr="E:\Google Drive\MCS\MCS Practicals on MS150\scan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4121869" cy="418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1762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Input potentiometer (</a:t>
            </a:r>
            <a:r>
              <a:rPr lang="en-US" sz="2000" dirty="0" err="1" smtClean="0"/>
              <a:t>IP150H</a:t>
            </a:r>
            <a:r>
              <a:rPr lang="en-US" sz="2000" dirty="0" smtClean="0"/>
              <a:t>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Output Potentiometer (</a:t>
            </a:r>
            <a:r>
              <a:rPr lang="en-US" sz="2000" dirty="0" err="1" smtClean="0"/>
              <a:t>OP150K</a:t>
            </a:r>
            <a:r>
              <a:rPr lang="en-US" sz="2000" dirty="0" smtClean="0"/>
              <a:t>)</a:t>
            </a:r>
          </a:p>
        </p:txBody>
      </p:sp>
      <p:pic>
        <p:nvPicPr>
          <p:cNvPr id="180226" name="Picture 2" descr="E:\Google Drive\MCS\MCS Practicals on MS150\scan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708920"/>
            <a:ext cx="6218562" cy="303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17621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Load Unit (</a:t>
            </a:r>
            <a:r>
              <a:rPr lang="en-US" sz="2000" dirty="0" err="1" smtClean="0"/>
              <a:t>LU150L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81250" name="Picture 2" descr="E:\Google Drive\MCS\MCS Practicals on MS150\scan0016.jpg"/>
          <p:cNvPicPr>
            <a:picLocks noChangeAspect="1" noChangeArrowheads="1"/>
          </p:cNvPicPr>
          <p:nvPr/>
        </p:nvPicPr>
        <p:blipFill>
          <a:blip r:embed="rId2" cstate="print"/>
          <a:srcRect l="18553" t="48720" r="32390"/>
          <a:stretch>
            <a:fillRect/>
          </a:stretch>
        </p:blipFill>
        <p:spPr bwMode="auto">
          <a:xfrm>
            <a:off x="2483768" y="2060848"/>
            <a:ext cx="4176464" cy="4243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Experiment#2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Development of characteristics of D.C Motor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50"/>
          </a:xfrm>
        </p:spPr>
        <p:txBody>
          <a:bodyPr/>
          <a:lstStyle/>
          <a:p>
            <a:r>
              <a:rPr lang="en-GB" dirty="0" smtClean="0"/>
              <a:t>Characteristics of D.C Motor</a:t>
            </a:r>
            <a:endParaRPr lang="en-GB" dirty="0"/>
          </a:p>
        </p:txBody>
      </p:sp>
      <p:pic>
        <p:nvPicPr>
          <p:cNvPr id="4" name="Content Placeholder 3" descr="scan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9838" y="2132856"/>
            <a:ext cx="6728700" cy="3456384"/>
          </a:xfrm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655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GB" sz="2200" b="1" dirty="0" smtClean="0"/>
              <a:t>Motor Characteristics (Armature control Mode) </a:t>
            </a:r>
            <a:endParaRPr lang="en-GB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6950"/>
          </a:xfrm>
        </p:spPr>
        <p:txBody>
          <a:bodyPr/>
          <a:lstStyle/>
          <a:p>
            <a:r>
              <a:rPr lang="en-GB" dirty="0" smtClean="0"/>
              <a:t>Characteristics of D.C Motor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65527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en-GB" sz="2200" b="1" dirty="0" smtClean="0"/>
              <a:t>Motor Characteristics (Field control Mode) </a:t>
            </a:r>
            <a:endParaRPr lang="en-GB" sz="2200" b="1" dirty="0"/>
          </a:p>
        </p:txBody>
      </p:sp>
      <p:pic>
        <p:nvPicPr>
          <p:cNvPr id="7" name="Content Placeholder 6" descr="scan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9134" y="2420888"/>
            <a:ext cx="5507202" cy="2967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Characteristics of D.C Motor</a:t>
            </a:r>
            <a:endParaRPr lang="en-GB" sz="3200" dirty="0"/>
          </a:p>
        </p:txBody>
      </p:sp>
      <p:pic>
        <p:nvPicPr>
          <p:cNvPr id="8" name="Content Placeholder 7" descr="scan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832"/>
          <a:stretch>
            <a:fillRect/>
          </a:stretch>
        </p:blipFill>
        <p:spPr>
          <a:xfrm>
            <a:off x="755576" y="836712"/>
            <a:ext cx="7848872" cy="5393974"/>
          </a:xfrm>
        </p:spPr>
      </p:pic>
      <p:sp>
        <p:nvSpPr>
          <p:cNvPr id="9" name="TextBox 8"/>
          <p:cNvSpPr txBox="1"/>
          <p:nvPr/>
        </p:nvSpPr>
        <p:spPr>
          <a:xfrm>
            <a:off x="3052751" y="3548397"/>
            <a:ext cx="511137" cy="31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+15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353411" y="1412775"/>
            <a:ext cx="554293" cy="31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com</a:t>
            </a:r>
            <a:endParaRPr lang="en-GB" sz="1400" dirty="0"/>
          </a:p>
        </p:txBody>
      </p:sp>
      <p:sp>
        <p:nvSpPr>
          <p:cNvPr id="11" name="Freeform 10"/>
          <p:cNvSpPr/>
          <p:nvPr/>
        </p:nvSpPr>
        <p:spPr>
          <a:xfrm>
            <a:off x="4911274" y="3856111"/>
            <a:ext cx="1388918" cy="711162"/>
          </a:xfrm>
          <a:custGeom>
            <a:avLst/>
            <a:gdLst>
              <a:gd name="connsiteX0" fmla="*/ 1242291 w 1242291"/>
              <a:gd name="connsiteY0" fmla="*/ 27709 h 665018"/>
              <a:gd name="connsiteX1" fmla="*/ 1131454 w 1242291"/>
              <a:gd name="connsiteY1" fmla="*/ 512618 h 665018"/>
              <a:gd name="connsiteX2" fmla="*/ 660400 w 1242291"/>
              <a:gd name="connsiteY2" fmla="*/ 651164 h 665018"/>
              <a:gd name="connsiteX3" fmla="*/ 92364 w 1242291"/>
              <a:gd name="connsiteY3" fmla="*/ 429491 h 665018"/>
              <a:gd name="connsiteX4" fmla="*/ 106218 w 1242291"/>
              <a:gd name="connsiteY4" fmla="*/ 0 h 665018"/>
              <a:gd name="connsiteX5" fmla="*/ 106218 w 1242291"/>
              <a:gd name="connsiteY5" fmla="*/ 0 h 665018"/>
              <a:gd name="connsiteX6" fmla="*/ 106218 w 1242291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2291" h="665018">
                <a:moveTo>
                  <a:pt x="1242291" y="27709"/>
                </a:moveTo>
                <a:cubicBezTo>
                  <a:pt x="1235363" y="218209"/>
                  <a:pt x="1228436" y="408709"/>
                  <a:pt x="1131454" y="512618"/>
                </a:cubicBezTo>
                <a:cubicBezTo>
                  <a:pt x="1034472" y="616527"/>
                  <a:pt x="833582" y="665018"/>
                  <a:pt x="660400" y="651164"/>
                </a:cubicBezTo>
                <a:cubicBezTo>
                  <a:pt x="487218" y="637310"/>
                  <a:pt x="184728" y="538018"/>
                  <a:pt x="92364" y="429491"/>
                </a:cubicBezTo>
                <a:cubicBezTo>
                  <a:pt x="0" y="320964"/>
                  <a:pt x="106218" y="0"/>
                  <a:pt x="106218" y="0"/>
                </a:cubicBezTo>
                <a:lnTo>
                  <a:pt x="106218" y="0"/>
                </a:lnTo>
                <a:lnTo>
                  <a:pt x="106218" y="0"/>
                </a:lnTo>
              </a:path>
            </a:pathLst>
          </a:cu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/>
        </p:nvSpPr>
        <p:spPr>
          <a:xfrm>
            <a:off x="4028109" y="3833337"/>
            <a:ext cx="327867" cy="1152000"/>
          </a:xfrm>
          <a:custGeom>
            <a:avLst/>
            <a:gdLst>
              <a:gd name="connsiteX0" fmla="*/ 0 w 293254"/>
              <a:gd name="connsiteY0" fmla="*/ 0 h 983673"/>
              <a:gd name="connsiteX1" fmla="*/ 249381 w 293254"/>
              <a:gd name="connsiteY1" fmla="*/ 415637 h 983673"/>
              <a:gd name="connsiteX2" fmla="*/ 263236 w 293254"/>
              <a:gd name="connsiteY2" fmla="*/ 983673 h 98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3254" h="983673">
                <a:moveTo>
                  <a:pt x="0" y="0"/>
                </a:moveTo>
                <a:cubicBezTo>
                  <a:pt x="102754" y="125846"/>
                  <a:pt x="205508" y="251692"/>
                  <a:pt x="249381" y="415637"/>
                </a:cubicBezTo>
                <a:cubicBezTo>
                  <a:pt x="293254" y="579582"/>
                  <a:pt x="278245" y="781627"/>
                  <a:pt x="263236" y="983673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250886" y="6372036"/>
            <a:ext cx="455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Experimental set up (Armature Control Mode) 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4716016" y="5924298"/>
            <a:ext cx="322028" cy="385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877272"/>
            <a:ext cx="322028" cy="385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Characteristics of D.C Motor</a:t>
            </a:r>
            <a:endParaRPr lang="en-GB" sz="3200" dirty="0"/>
          </a:p>
        </p:txBody>
      </p:sp>
      <p:sp>
        <p:nvSpPr>
          <p:cNvPr id="17" name="Rectangle 16"/>
          <p:cNvSpPr/>
          <p:nvPr/>
        </p:nvSpPr>
        <p:spPr>
          <a:xfrm>
            <a:off x="251520" y="678841"/>
            <a:ext cx="84249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GB" sz="2200" dirty="0" smtClean="0"/>
              <a:t>Connect the voltmeter across the </a:t>
            </a:r>
            <a:r>
              <a:rPr lang="en-GB" sz="2200" dirty="0" err="1" smtClean="0"/>
              <a:t>tacho</a:t>
            </a:r>
            <a:r>
              <a:rPr lang="en-GB" sz="2200" dirty="0" smtClean="0"/>
              <a:t> outputs and switch on the power.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GB" sz="1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en-GB" sz="2200" dirty="0" smtClean="0"/>
              <a:t>Turn the slider on the potentiometer till there is a reading of </a:t>
            </a:r>
            <a:r>
              <a:rPr lang="en-GB" sz="2200" dirty="0" err="1" smtClean="0"/>
              <a:t>1V</a:t>
            </a:r>
            <a:r>
              <a:rPr lang="en-GB" sz="2200" dirty="0" smtClean="0"/>
              <a:t> on the voltmeter.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GB" sz="1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en-GB" sz="2200" dirty="0" smtClean="0"/>
              <a:t>Count the turns of the geared 30:1 low speed shaft in one minute. </a:t>
            </a:r>
          </a:p>
          <a:p>
            <a:pPr marL="263525" indent="-263525" algn="just">
              <a:buFont typeface="Arial" pitchFamily="34" charset="0"/>
              <a:buChar char="•"/>
            </a:pPr>
            <a:endParaRPr lang="en-GB" sz="1000" dirty="0" smtClean="0"/>
          </a:p>
          <a:p>
            <a:pPr marL="263525" indent="-263525" algn="just">
              <a:buFont typeface="Arial" pitchFamily="34" charset="0"/>
              <a:buChar char="•"/>
            </a:pPr>
            <a:r>
              <a:rPr lang="en-GB" sz="2200" dirty="0" smtClean="0"/>
              <a:t>Tabulate your result in following table.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619672" y="3303096"/>
          <a:ext cx="609600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  <a:gridCol w="1872208"/>
                <a:gridCol w="576064"/>
                <a:gridCol w="1684784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S. 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Tachogenerator  Volts (V</a:t>
                      </a:r>
                      <a:r>
                        <a:rPr lang="en-GB" baseline="-25000" dirty="0" smtClean="0"/>
                        <a:t>g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GB" sz="1800" b="1" i="1" kern="1200" baseline="-25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en-GB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No. of rotations of low Speed Shaft (</a:t>
                      </a:r>
                      <a:r>
                        <a:rPr lang="en-GB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Speed in </a:t>
                      </a:r>
                    </a:p>
                    <a:p>
                      <a:pPr algn="ctr"/>
                      <a:r>
                        <a:rPr lang="en-GB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rev/min </a:t>
                      </a:r>
                    </a:p>
                    <a:p>
                      <a:pPr algn="ctr"/>
                      <a:r>
                        <a:rPr lang="en-GB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N=</a:t>
                      </a:r>
                      <a:r>
                        <a:rPr lang="en-GB" sz="1800" b="1" i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30×a</a:t>
                      </a:r>
                      <a:r>
                        <a:rPr lang="en-GB" sz="18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Autofit/>
          </a:bodyPr>
          <a:lstStyle/>
          <a:p>
            <a:r>
              <a:rPr lang="en-GB" sz="3200" dirty="0" smtClean="0"/>
              <a:t>Characteristics of D.C Motor</a:t>
            </a:r>
            <a:endParaRPr lang="en-GB" sz="3200" dirty="0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924944"/>
            <a:ext cx="5769523" cy="357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23528" y="1124744"/>
            <a:ext cx="86409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buFont typeface="Arial" pitchFamily="34" charset="0"/>
              <a:buChar char="•"/>
            </a:pPr>
            <a:r>
              <a:rPr lang="en-GB" sz="2200" dirty="0" smtClean="0"/>
              <a:t>Plot the graph of your results, as in following figure, of speed against Tachogenerator volts. The calibration factor should be about </a:t>
            </a:r>
            <a:r>
              <a:rPr lang="en-GB" sz="2200" dirty="0" err="1" smtClean="0"/>
              <a:t>2.5V</a:t>
            </a:r>
            <a:r>
              <a:rPr lang="en-GB" sz="2200" dirty="0" smtClean="0"/>
              <a:t> to </a:t>
            </a:r>
            <a:r>
              <a:rPr lang="en-GB" sz="2200" dirty="0" err="1" smtClean="0"/>
              <a:t>3V</a:t>
            </a:r>
            <a:r>
              <a:rPr lang="en-GB" sz="2200" dirty="0" smtClean="0"/>
              <a:t> per 1000 rev/min. </a:t>
            </a:r>
            <a:endParaRPr lang="en-GB" sz="2200" dirty="0"/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36912"/>
            <a:ext cx="1129263" cy="77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60032" y="2852936"/>
            <a:ext cx="200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calibration factor =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Experiment#3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Error Channel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Experiment#1</a:t>
            </a:r>
            <a:endParaRPr lang="en-GB" dirty="0" smtClean="0"/>
          </a:p>
          <a:p>
            <a:pPr lvl="1"/>
            <a:r>
              <a:rPr lang="en-GB" dirty="0" smtClean="0"/>
              <a:t>Introduction to Modular Servo system</a:t>
            </a:r>
          </a:p>
          <a:p>
            <a:r>
              <a:rPr lang="en-GB" dirty="0" err="1" smtClean="0"/>
              <a:t>Experiment#2</a:t>
            </a:r>
            <a:endParaRPr lang="en-GB" dirty="0" smtClean="0"/>
          </a:p>
          <a:p>
            <a:pPr lvl="1"/>
            <a:r>
              <a:rPr lang="en-GB" dirty="0" smtClean="0"/>
              <a:t>Speed Voltage characteristics of D.C Motor</a:t>
            </a:r>
          </a:p>
          <a:p>
            <a:r>
              <a:rPr lang="en-GB" dirty="0" err="1" smtClean="0"/>
              <a:t>Experiment#3</a:t>
            </a:r>
            <a:endParaRPr lang="en-GB" dirty="0" smtClean="0"/>
          </a:p>
          <a:p>
            <a:pPr lvl="1"/>
            <a:r>
              <a:rPr lang="en-GB" dirty="0" smtClean="0"/>
              <a:t>Error channel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Error Channel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115616" y="2060848"/>
            <a:ext cx="6912000" cy="2110685"/>
            <a:chOff x="1075008" y="2655919"/>
            <a:chExt cx="6912000" cy="2110685"/>
          </a:xfrm>
        </p:grpSpPr>
        <p:sp>
          <p:nvSpPr>
            <p:cNvPr id="5" name="Rectangle 4"/>
            <p:cNvSpPr/>
            <p:nvPr/>
          </p:nvSpPr>
          <p:spPr>
            <a:xfrm>
              <a:off x="5368039" y="2655919"/>
              <a:ext cx="1371600" cy="9906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Plant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929639" y="2655919"/>
              <a:ext cx="1371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Controller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2216129" y="3151219"/>
              <a:ext cx="73152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301239" y="3128359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739639" y="3136673"/>
              <a:ext cx="106680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30584" y="3165073"/>
              <a:ext cx="45719" cy="1554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10439" y="2953791"/>
              <a:ext cx="505690" cy="45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161799" y="3177542"/>
              <a:ext cx="548640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flipH="1" flipV="1">
              <a:off x="1935574" y="3410991"/>
              <a:ext cx="91440" cy="13307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4081" y="2754923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43451" y="2759027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0810" y="27590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60709" y="3277187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" name="Minus 17"/>
            <p:cNvSpPr/>
            <p:nvPr/>
          </p:nvSpPr>
          <p:spPr>
            <a:xfrm>
              <a:off x="1075008" y="4690404"/>
              <a:ext cx="6912000" cy="76200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03848" y="5301208"/>
          <a:ext cx="2185988" cy="533400"/>
        </p:xfrm>
        <a:graphic>
          <a:graphicData uri="http://schemas.openxmlformats.org/presentationml/2006/ole">
            <p:oleObj spid="_x0000_s1026" name="Equation" r:id="rId3" imgW="533160" imgH="139680" progId="Equation.3">
              <p:embed/>
            </p:oleObj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71600" y="1025236"/>
            <a:ext cx="1993273" cy="2403764"/>
            <a:chOff x="971600" y="1025236"/>
            <a:chExt cx="1993273" cy="2403764"/>
          </a:xfrm>
        </p:grpSpPr>
        <p:sp>
          <p:nvSpPr>
            <p:cNvPr id="19" name="Oval 18"/>
            <p:cNvSpPr/>
            <p:nvPr/>
          </p:nvSpPr>
          <p:spPr>
            <a:xfrm>
              <a:off x="971600" y="1628800"/>
              <a:ext cx="1800200" cy="1800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147455" y="1025236"/>
              <a:ext cx="817418" cy="554182"/>
            </a:xfrm>
            <a:custGeom>
              <a:avLst/>
              <a:gdLst>
                <a:gd name="connsiteX0" fmla="*/ 0 w 817418"/>
                <a:gd name="connsiteY0" fmla="*/ 554182 h 554182"/>
                <a:gd name="connsiteX1" fmla="*/ 817418 w 817418"/>
                <a:gd name="connsiteY1" fmla="*/ 0 h 55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17418" h="554182">
                  <a:moveTo>
                    <a:pt x="0" y="554182"/>
                  </a:moveTo>
                  <a:lnTo>
                    <a:pt x="817418" y="0"/>
                  </a:lnTo>
                </a:path>
              </a:pathLst>
            </a:cu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4968"/>
          </a:xfrm>
        </p:spPr>
        <p:txBody>
          <a:bodyPr/>
          <a:lstStyle/>
          <a:p>
            <a:r>
              <a:rPr lang="en-GB" dirty="0" smtClean="0"/>
              <a:t>Error Channel</a:t>
            </a:r>
            <a:endParaRPr lang="en-GB" dirty="0"/>
          </a:p>
        </p:txBody>
      </p:sp>
      <p:pic>
        <p:nvPicPr>
          <p:cNvPr id="22" name="Picture 21" descr="cr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04999"/>
            <a:ext cx="6408711" cy="4544074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8600" y="1124744"/>
            <a:ext cx="8686800" cy="650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Closed Loop Position Control System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Error Channel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68039" y="2655919"/>
            <a:ext cx="1371600" cy="990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29639" y="2655919"/>
            <a:ext cx="1371600" cy="9906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16129" y="3151219"/>
            <a:ext cx="731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01239" y="3128359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39639" y="3136673"/>
            <a:ext cx="1066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30584" y="3165073"/>
            <a:ext cx="45719" cy="1554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flipH="1">
            <a:off x="1943196" y="4733410"/>
            <a:ext cx="5120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10439" y="2953791"/>
            <a:ext cx="50569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161799" y="3177542"/>
            <a:ext cx="5486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H="1" flipV="1">
            <a:off x="1935574" y="3410991"/>
            <a:ext cx="91440" cy="13307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360810" y="2759027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</a:t>
            </a:r>
            <a:endParaRPr lang="en-US" sz="2400" i="1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3518454"/>
              </p:ext>
            </p:extLst>
          </p:nvPr>
        </p:nvGraphicFramePr>
        <p:xfrm>
          <a:off x="3000283" y="5257800"/>
          <a:ext cx="2601912" cy="873125"/>
        </p:xfrm>
        <a:graphic>
          <a:graphicData uri="http://schemas.openxmlformats.org/presentationml/2006/ole">
            <p:oleObj spid="_x0000_s34818" name="Equation" r:id="rId3" imgW="634680" imgH="2286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2160709" y="3277187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25293" y="1505589"/>
            <a:ext cx="861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 algn="just">
              <a:buFont typeface="Arial" pitchFamily="34" charset="0"/>
              <a:buChar char="•"/>
            </a:pPr>
            <a:r>
              <a:rPr lang="en-US" sz="2000" dirty="0" smtClean="0"/>
              <a:t>In a closed loop position control system reference input and output  are angular positions.</a:t>
            </a:r>
            <a:endParaRPr lang="en-US" sz="2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74565069"/>
              </p:ext>
            </p:extLst>
          </p:nvPr>
        </p:nvGraphicFramePr>
        <p:xfrm>
          <a:off x="1073730" y="2721242"/>
          <a:ext cx="323599" cy="485399"/>
        </p:xfrm>
        <a:graphic>
          <a:graphicData uri="http://schemas.openxmlformats.org/presentationml/2006/ole">
            <p:oleObj spid="_x0000_s34819" name="Equation" r:id="rId4" imgW="152280" imgH="2286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26459762"/>
              </p:ext>
            </p:extLst>
          </p:nvPr>
        </p:nvGraphicFramePr>
        <p:xfrm>
          <a:off x="7469188" y="2643188"/>
          <a:ext cx="350837" cy="485775"/>
        </p:xfrm>
        <a:graphic>
          <a:graphicData uri="http://schemas.openxmlformats.org/presentationml/2006/ole">
            <p:oleObj spid="_x0000_s34820" name="Equation" r:id="rId5" imgW="164880" imgH="2286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40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Control System (Block Diagram)</a:t>
            </a:r>
            <a:endParaRPr lang="en-US" dirty="0"/>
          </a:p>
        </p:txBody>
      </p:sp>
      <p:grpSp>
        <p:nvGrpSpPr>
          <p:cNvPr id="3" name="Group 25"/>
          <p:cNvGrpSpPr/>
          <p:nvPr/>
        </p:nvGrpSpPr>
        <p:grpSpPr>
          <a:xfrm>
            <a:off x="152400" y="1871928"/>
            <a:ext cx="8926200" cy="2508740"/>
            <a:chOff x="152400" y="3096064"/>
            <a:chExt cx="8926200" cy="2508740"/>
          </a:xfrm>
        </p:grpSpPr>
        <p:sp>
          <p:nvSpPr>
            <p:cNvPr id="4" name="Rectangle 3"/>
            <p:cNvSpPr/>
            <p:nvPr/>
          </p:nvSpPr>
          <p:spPr>
            <a:xfrm>
              <a:off x="3262532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Attenuator</a:t>
              </a:r>
              <a:endParaRPr lang="en-GB" sz="1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05000" y="3276600"/>
              <a:ext cx="9144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/>
                <a:t>Summing amplifier</a:t>
              </a:r>
              <a:endParaRPr lang="en-GB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648200" y="3276600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dirty="0" smtClean="0"/>
                <a:t>Pre-Amp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6634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Servo-Amp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" y="3096064"/>
              <a:ext cx="1066800" cy="8382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I/P</a:t>
              </a:r>
            </a:p>
            <a:p>
              <a:pPr algn="ctr"/>
              <a:r>
                <a:rPr lang="en-GB" sz="1700" dirty="0" smtClean="0"/>
                <a:t>Potentio-meter</a:t>
              </a:r>
              <a:endParaRPr lang="en-GB" sz="17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620000" y="3318804"/>
              <a:ext cx="990600" cy="838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D.C Motor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91000" y="4766604"/>
              <a:ext cx="1066800" cy="838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00" dirty="0" smtClean="0"/>
                <a:t>O/P</a:t>
              </a:r>
            </a:p>
            <a:p>
              <a:pPr algn="ctr"/>
              <a:r>
                <a:rPr lang="en-GB" sz="1700" dirty="0" smtClean="0"/>
                <a:t>Potentio-meter</a:t>
              </a:r>
              <a:endParaRPr lang="en-GB" sz="17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219200" y="35052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545000" y="3810000"/>
              <a:ext cx="360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2136" y="3810000"/>
              <a:ext cx="0" cy="1371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543928" y="5181600"/>
              <a:ext cx="2628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610600" y="3657600"/>
              <a:ext cx="468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853268" y="3657600"/>
              <a:ext cx="0" cy="1512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248736" y="5181600"/>
              <a:ext cx="3600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812264" y="3699804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216200" y="3719732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647928" y="3733800"/>
              <a:ext cx="504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160208" y="3727940"/>
              <a:ext cx="43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1371600" y="3136900"/>
            <a:ext cx="304800" cy="368300"/>
          </p:xfrm>
          <a:graphic>
            <a:graphicData uri="http://schemas.openxmlformats.org/presentationml/2006/ole">
              <p:oleObj spid="_x0000_s35842" name="Equation" r:id="rId3" imgW="152280" imgH="215640" progId="Equation.3">
                <p:embed/>
              </p:oleObj>
            </a:graphicData>
          </a:graphic>
        </p:graphicFrame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1651000" y="4648200"/>
            <a:ext cx="558800" cy="368300"/>
          </p:xfrm>
          <a:graphic>
            <a:graphicData uri="http://schemas.openxmlformats.org/presentationml/2006/ole">
              <p:oleObj spid="_x0000_s35843" name="Equation" r:id="rId4" imgW="279360" imgH="215640" progId="Equation.3">
                <p:embed/>
              </p:oleObj>
            </a:graphicData>
          </a:graphic>
        </p:graphicFrame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8699500" y="3289300"/>
            <a:ext cx="330200" cy="368300"/>
          </p:xfrm>
          <a:graphic>
            <a:graphicData uri="http://schemas.openxmlformats.org/presentationml/2006/ole">
              <p:oleObj spid="_x0000_s35844" name="Equation" r:id="rId5" imgW="164880" imgH="215640" progId="Equation.3">
                <p:embed/>
              </p:oleObj>
            </a:graphicData>
          </a:graphic>
        </p:graphicFrame>
        <p:graphicFrame>
          <p:nvGraphicFramePr>
            <p:cNvPr id="18437" name="Object 5"/>
            <p:cNvGraphicFramePr>
              <a:graphicFrameLocks noChangeAspect="1"/>
            </p:cNvGraphicFramePr>
            <p:nvPr/>
          </p:nvGraphicFramePr>
          <p:xfrm>
            <a:off x="2882900" y="3200400"/>
            <a:ext cx="330200" cy="368300"/>
          </p:xfrm>
          <a:graphic>
            <a:graphicData uri="http://schemas.openxmlformats.org/presentationml/2006/ole">
              <p:oleObj spid="_x0000_s35845" name="Equation" r:id="rId6" imgW="164880" imgH="215640" progId="Equation.3">
                <p:embed/>
              </p:oleObj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3248146" y="1844824"/>
            <a:ext cx="547260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1547664" y="4869160"/>
            <a:ext cx="6711146" cy="1602480"/>
            <a:chOff x="1547664" y="4869160"/>
            <a:chExt cx="6711146" cy="1602480"/>
          </a:xfrm>
        </p:grpSpPr>
        <p:pic>
          <p:nvPicPr>
            <p:cNvPr id="29" name="Picture 28"/>
            <p:cNvPicPr/>
            <p:nvPr/>
          </p:nvPicPr>
          <p:blipFill>
            <a:blip r:embed="rId7" cstate="print">
              <a:extLst>
                <a:ext uri="{BEBA8EAE-BF5A-486C-A8C5-ECC9F3942E4B}">
                  <a14:imgProps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  <a14:imgLayer r:embed="rId41">
                      <a14:imgEffect>
                        <a14:artisticPhotocopy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1547664" y="4869160"/>
              <a:ext cx="4005060" cy="1602480"/>
            </a:xfrm>
            <a:prstGeom prst="rect">
              <a:avLst/>
            </a:prstGeom>
          </p:spPr>
        </p:pic>
        <p:graphicFrame>
          <p:nvGraphicFramePr>
            <p:cNvPr id="35846" name="Object 6"/>
            <p:cNvGraphicFramePr>
              <a:graphicFrameLocks noChangeAspect="1"/>
            </p:cNvGraphicFramePr>
            <p:nvPr/>
          </p:nvGraphicFramePr>
          <p:xfrm>
            <a:off x="5940152" y="5805264"/>
            <a:ext cx="2318658" cy="504056"/>
          </p:xfrm>
          <a:graphic>
            <a:graphicData uri="http://schemas.openxmlformats.org/presentationml/2006/ole">
              <p:oleObj spid="_x0000_s35846" name="Equation" r:id="rId42" imgW="1091726" imgH="228501" progId="Equation.3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103125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11560" y="-27384"/>
            <a:ext cx="7920880" cy="6885384"/>
            <a:chOff x="611560" y="-27384"/>
            <a:chExt cx="7920880" cy="6885384"/>
          </a:xfrm>
        </p:grpSpPr>
        <p:pic>
          <p:nvPicPr>
            <p:cNvPr id="36869" name="Picture 5" descr="E:\Google Drive\MCS\MCS Practicals on MS150\scan0019.jpg"/>
            <p:cNvPicPr>
              <a:picLocks noChangeAspect="1" noChangeArrowheads="1"/>
            </p:cNvPicPr>
            <p:nvPr/>
          </p:nvPicPr>
          <p:blipFill>
            <a:blip r:embed="rId2" cstate="print">
              <a:lum contrast="10000"/>
            </a:blip>
            <a:srcRect t="3137" b="2740"/>
            <a:stretch>
              <a:fillRect/>
            </a:stretch>
          </p:blipFill>
          <p:spPr bwMode="auto">
            <a:xfrm>
              <a:off x="958777" y="-27384"/>
              <a:ext cx="7573663" cy="6885384"/>
            </a:xfrm>
            <a:prstGeom prst="rect">
              <a:avLst/>
            </a:prstGeom>
            <a:noFill/>
          </p:spPr>
        </p:pic>
        <p:sp>
          <p:nvSpPr>
            <p:cNvPr id="21" name="Rectangle 20"/>
            <p:cNvSpPr/>
            <p:nvPr/>
          </p:nvSpPr>
          <p:spPr>
            <a:xfrm>
              <a:off x="611560" y="188640"/>
              <a:ext cx="1080120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440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Calibration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525963"/>
          </a:xfrm>
        </p:spPr>
        <p:txBody>
          <a:bodyPr/>
          <a:lstStyle/>
          <a:p>
            <a:pPr algn="just"/>
            <a:r>
              <a:rPr lang="en-GB" dirty="0" smtClean="0"/>
              <a:t>Before connecting the two sliders into the operational amplifier inputs make certain that the slider resistance is same on both input and output potentiometers for all angular positions. 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If not, then loosen the dial and make an adjustment. </a:t>
            </a:r>
          </a:p>
          <a:p>
            <a:pPr algn="just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11560" y="1628804"/>
          <a:ext cx="8064895" cy="4320479"/>
        </p:xfrm>
        <a:graphic>
          <a:graphicData uri="http://schemas.openxmlformats.org/drawingml/2006/table">
            <a:tbl>
              <a:tblPr/>
              <a:tblGrid>
                <a:gridCol w="882685"/>
                <a:gridCol w="965679"/>
                <a:gridCol w="965679"/>
                <a:gridCol w="808336"/>
                <a:gridCol w="808336"/>
                <a:gridCol w="234135"/>
                <a:gridCol w="1788714"/>
                <a:gridCol w="171172"/>
                <a:gridCol w="1440159"/>
              </a:tblGrid>
              <a:tr h="144016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S.No</a:t>
                      </a:r>
                      <a:endParaRPr lang="en-GB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Input potentiometer</a:t>
                      </a: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Output potentiometer</a:t>
                      </a: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  <a:r>
                        <a:rPr lang="en-US" sz="1800" b="1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en-US" sz="1800" b="1" i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b="1" i="1" baseline="-250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GB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b="1" i="1" baseline="-250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o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(Measured)</a:t>
                      </a:r>
                      <a:endParaRPr lang="en-GB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0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i="1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</a:t>
                      </a: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V</a:t>
                      </a:r>
                      <a:r>
                        <a:rPr lang="en-US" sz="1800" i="1" baseline="-25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3691316" y="3137055"/>
          <a:ext cx="324991" cy="427620"/>
        </p:xfrm>
        <a:graphic>
          <a:graphicData uri="http://schemas.openxmlformats.org/presentationml/2006/ole">
            <p:oleObj spid="_x0000_s40961" name="Equation" r:id="rId3" imgW="177646" imgH="228402" progId="Equation.3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1907704" y="3068960"/>
          <a:ext cx="323528" cy="505513"/>
        </p:xfrm>
        <a:graphic>
          <a:graphicData uri="http://schemas.openxmlformats.org/presentationml/2006/ole">
            <p:oleObj spid="_x0000_s40963" name="Equation" r:id="rId4" imgW="152334" imgH="22850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Experiment#4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80920" cy="1752600"/>
          </a:xfrm>
        </p:spPr>
        <p:txBody>
          <a:bodyPr/>
          <a:lstStyle/>
          <a:p>
            <a:r>
              <a:rPr lang="en-GB" dirty="0" smtClean="0"/>
              <a:t>Experimental Determination of Transfer Function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Practical Determination of Transfer Function of 1</a:t>
            </a:r>
            <a:r>
              <a:rPr lang="en-GB" baseline="30000" dirty="0" smtClean="0"/>
              <a:t>st</a:t>
            </a:r>
            <a:r>
              <a:rPr lang="en-GB" dirty="0" smtClean="0"/>
              <a:t> Order Systems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2400" dirty="0" smtClean="0"/>
              <a:t>Often it is not possible or practical to obtain a system's transfer function analytically.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Perhaps the system is closed, and the component parts are not easily identifiable.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The system's step response can lead to a representation even though the inner construction is not known. </a:t>
            </a:r>
          </a:p>
          <a:p>
            <a:pPr algn="just"/>
            <a:endParaRPr lang="en-GB" sz="1000" dirty="0" smtClean="0"/>
          </a:p>
          <a:p>
            <a:pPr algn="just"/>
            <a:r>
              <a:rPr lang="en-GB" sz="2400" dirty="0" smtClean="0"/>
              <a:t>With a step input, we can measure the time constant and the steady-state value, from which the transfer function can be calculated.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 smtClean="0"/>
              <a:t>Practical Determination of Transfer Function of 1</a:t>
            </a:r>
            <a:r>
              <a:rPr lang="en-GB" sz="4000" baseline="30000" dirty="0" smtClean="0"/>
              <a:t>st</a:t>
            </a:r>
            <a:r>
              <a:rPr lang="en-GB" sz="4000" dirty="0" smtClean="0"/>
              <a:t> Order Systems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711349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2600" dirty="0" smtClean="0"/>
              <a:t>If we can identify </a:t>
            </a:r>
            <a:r>
              <a:rPr lang="en-GB" sz="2600" i="1" dirty="0" smtClean="0">
                <a:solidFill>
                  <a:srgbClr val="FF0000"/>
                </a:solidFill>
              </a:rPr>
              <a:t>T</a:t>
            </a:r>
            <a:r>
              <a:rPr lang="en-GB" sz="2600" dirty="0" smtClean="0"/>
              <a:t> and </a:t>
            </a:r>
            <a:r>
              <a:rPr lang="en-GB" sz="2600" i="1" dirty="0" smtClean="0">
                <a:solidFill>
                  <a:srgbClr val="FF0000"/>
                </a:solidFill>
              </a:rPr>
              <a:t>K</a:t>
            </a:r>
            <a:r>
              <a:rPr lang="en-GB" sz="2600" dirty="0" smtClean="0"/>
              <a:t> from laboratory testing we can obtain the transfer function of the system.</a:t>
            </a:r>
          </a:p>
          <a:p>
            <a:pPr algn="just"/>
            <a:endParaRPr lang="en-GB" sz="2400" dirty="0" smtClean="0"/>
          </a:p>
          <a:p>
            <a:pPr algn="just"/>
            <a:endParaRPr lang="en-GB" sz="2400" dirty="0" smtClean="0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3131840" y="3212976"/>
          <a:ext cx="2466124" cy="1152128"/>
        </p:xfrm>
        <a:graphic>
          <a:graphicData uri="http://schemas.openxmlformats.org/presentationml/2006/ole">
            <p:oleObj spid="_x0000_s44034" name="Equation" r:id="rId3" imgW="7617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Experiment#1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Introduction to Modular Servo system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10"/>
            <a:ext cx="8229600" cy="778098"/>
          </a:xfrm>
        </p:spPr>
        <p:txBody>
          <a:bodyPr>
            <a:normAutofit/>
          </a:bodyPr>
          <a:lstStyle/>
          <a:p>
            <a:r>
              <a:rPr lang="en-GB" sz="4000" dirty="0" smtClean="0"/>
              <a:t>First Order System With Delays</a:t>
            </a:r>
            <a:endParaRPr lang="en-GB" sz="4000" dirty="0"/>
          </a:p>
        </p:txBody>
      </p:sp>
      <p:pic>
        <p:nvPicPr>
          <p:cNvPr id="262147" name="Picture 3"/>
          <p:cNvPicPr>
            <a:picLocks noChangeAspect="1" noChangeArrowheads="1"/>
          </p:cNvPicPr>
          <p:nvPr/>
        </p:nvPicPr>
        <p:blipFill>
          <a:blip r:embed="rId4" cstate="print"/>
          <a:srcRect l="11250" t="7051" r="7500"/>
          <a:stretch>
            <a:fillRect/>
          </a:stretch>
        </p:blipFill>
        <p:spPr bwMode="auto">
          <a:xfrm>
            <a:off x="2915816" y="1237696"/>
            <a:ext cx="6078312" cy="498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2148" name="Object 2"/>
          <p:cNvGraphicFramePr>
            <a:graphicFrameLocks noChangeAspect="1"/>
          </p:cNvGraphicFramePr>
          <p:nvPr/>
        </p:nvGraphicFramePr>
        <p:xfrm>
          <a:off x="3541713" y="4851400"/>
          <a:ext cx="234950" cy="358775"/>
        </p:xfrm>
        <a:graphic>
          <a:graphicData uri="http://schemas.openxmlformats.org/presentationml/2006/ole">
            <p:oleObj spid="_x0000_s45059" name="Equation" r:id="rId5" imgW="152280" imgH="190440" progId="Equation.3">
              <p:embed/>
            </p:oleObj>
          </a:graphicData>
        </a:graphic>
      </p:graphicFrame>
      <p:grpSp>
        <p:nvGrpSpPr>
          <p:cNvPr id="3" name="Group 31"/>
          <p:cNvGrpSpPr/>
          <p:nvPr/>
        </p:nvGrpSpPr>
        <p:grpSpPr>
          <a:xfrm>
            <a:off x="3262208" y="3128504"/>
            <a:ext cx="1899504" cy="2491800"/>
            <a:chOff x="3262208" y="3128504"/>
            <a:chExt cx="1899504" cy="2491800"/>
          </a:xfrm>
        </p:grpSpPr>
        <p:cxnSp>
          <p:nvCxnSpPr>
            <p:cNvPr id="24" name="Straight Connector 23"/>
            <p:cNvCxnSpPr/>
            <p:nvPr/>
          </p:nvCxnSpPr>
          <p:spPr>
            <a:xfrm flipV="1">
              <a:off x="5120768" y="3172032"/>
              <a:ext cx="0" cy="24482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262208" y="3172032"/>
              <a:ext cx="18722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5053712" y="3128504"/>
              <a:ext cx="108000" cy="108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479925" y="5024438"/>
            <a:ext cx="195263" cy="263525"/>
          </p:xfrm>
          <a:graphic>
            <a:graphicData uri="http://schemas.openxmlformats.org/presentationml/2006/ole">
              <p:oleObj spid="_x0000_s45060" name="Equation" r:id="rId6" imgW="126720" imgH="139680" progId="Equation.3">
                <p:embed/>
              </p:oleObj>
            </a:graphicData>
          </a:graphic>
        </p:graphicFrame>
        <p:cxnSp>
          <p:nvCxnSpPr>
            <p:cNvPr id="29" name="Straight Connector 28"/>
            <p:cNvCxnSpPr/>
            <p:nvPr/>
          </p:nvCxnSpPr>
          <p:spPr>
            <a:xfrm flipV="1">
              <a:off x="3982288" y="5257768"/>
              <a:ext cx="0" cy="36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3982288" y="5373216"/>
              <a:ext cx="1152128" cy="0"/>
            </a:xfrm>
            <a:prstGeom prst="straightConnector1">
              <a:avLst/>
            </a:prstGeom>
            <a:ln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5062" name="Object 2"/>
          <p:cNvGraphicFramePr>
            <a:graphicFrameLocks noChangeAspect="1"/>
          </p:cNvGraphicFramePr>
          <p:nvPr/>
        </p:nvGraphicFramePr>
        <p:xfrm>
          <a:off x="110840" y="3131492"/>
          <a:ext cx="2867025" cy="1017588"/>
        </p:xfrm>
        <a:graphic>
          <a:graphicData uri="http://schemas.openxmlformats.org/presentationml/2006/ole">
            <p:oleObj spid="_x0000_s45062" name="Equation" r:id="rId7" imgW="100296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Armature Controlled D.C Motor (</a:t>
            </a:r>
            <a:r>
              <a:rPr lang="en-GB" i="1" dirty="0" smtClean="0"/>
              <a:t>L</a:t>
            </a:r>
            <a:r>
              <a:rPr lang="en-GB" i="1" baseline="-25000" dirty="0" smtClean="0"/>
              <a:t>a</a:t>
            </a:r>
            <a:r>
              <a:rPr lang="en-GB" i="1" dirty="0" smtClean="0"/>
              <a:t>=0</a:t>
            </a:r>
            <a:r>
              <a:rPr lang="en-GB" dirty="0" smtClean="0"/>
              <a:t>)</a:t>
            </a:r>
            <a:endParaRPr lang="en-GB" dirty="0"/>
          </a:p>
        </p:txBody>
      </p:sp>
      <p:graphicFrame>
        <p:nvGraphicFramePr>
          <p:cNvPr id="273410" name="Object 2"/>
          <p:cNvGraphicFramePr>
            <a:graphicFrameLocks noChangeAspect="1"/>
          </p:cNvGraphicFramePr>
          <p:nvPr/>
        </p:nvGraphicFramePr>
        <p:xfrm>
          <a:off x="274644" y="2852936"/>
          <a:ext cx="4081332" cy="3138289"/>
        </p:xfrm>
        <a:graphic>
          <a:graphicData uri="http://schemas.openxmlformats.org/presentationml/2006/ole">
            <p:oleObj spid="_x0000_s46082" name="Equation" r:id="rId3" imgW="1498320" imgH="1130040" progId="Equation.3">
              <p:embed/>
            </p:oleObj>
          </a:graphicData>
        </a:graphic>
      </p:graphicFrame>
      <p:grpSp>
        <p:nvGrpSpPr>
          <p:cNvPr id="4" name="Group 4"/>
          <p:cNvGrpSpPr/>
          <p:nvPr/>
        </p:nvGrpSpPr>
        <p:grpSpPr>
          <a:xfrm>
            <a:off x="4788024" y="2767073"/>
            <a:ext cx="4186885" cy="2318111"/>
            <a:chOff x="4860032" y="980728"/>
            <a:chExt cx="4186885" cy="231811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6127278" y="1450218"/>
              <a:ext cx="863475" cy="193959"/>
              <a:chOff x="1673" y="2077"/>
              <a:chExt cx="818" cy="149"/>
            </a:xfrm>
          </p:grpSpPr>
          <p:sp>
            <p:nvSpPr>
              <p:cNvPr id="56" name="Arc 4"/>
              <p:cNvSpPr>
                <a:spLocks/>
              </p:cNvSpPr>
              <p:nvPr/>
            </p:nvSpPr>
            <p:spPr bwMode="auto">
              <a:xfrm>
                <a:off x="1673" y="2077"/>
                <a:ext cx="163" cy="141"/>
              </a:xfrm>
              <a:custGeom>
                <a:avLst/>
                <a:gdLst>
                  <a:gd name="G0" fmla="+- 21276 0 0"/>
                  <a:gd name="G1" fmla="+- 21600 0 0"/>
                  <a:gd name="G2" fmla="+- 21600 0 0"/>
                  <a:gd name="T0" fmla="*/ 0 w 42876"/>
                  <a:gd name="T1" fmla="*/ 17875 h 34596"/>
                  <a:gd name="T2" fmla="*/ 38529 w 42876"/>
                  <a:gd name="T3" fmla="*/ 34596 h 34596"/>
                  <a:gd name="T4" fmla="*/ 21276 w 42876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876" h="34596" fill="none" extrusionOk="0">
                    <a:moveTo>
                      <a:pt x="-1" y="17874"/>
                    </a:moveTo>
                    <a:cubicBezTo>
                      <a:pt x="1809" y="7539"/>
                      <a:pt x="10783" y="-1"/>
                      <a:pt x="21276" y="0"/>
                    </a:cubicBezTo>
                    <a:cubicBezTo>
                      <a:pt x="33205" y="0"/>
                      <a:pt x="42876" y="9670"/>
                      <a:pt x="42876" y="21600"/>
                    </a:cubicBezTo>
                    <a:cubicBezTo>
                      <a:pt x="42876" y="26288"/>
                      <a:pt x="41350" y="30850"/>
                      <a:pt x="38528" y="34595"/>
                    </a:cubicBezTo>
                  </a:path>
                  <a:path w="42876" h="34596" stroke="0" extrusionOk="0">
                    <a:moveTo>
                      <a:pt x="-1" y="17874"/>
                    </a:moveTo>
                    <a:cubicBezTo>
                      <a:pt x="1809" y="7539"/>
                      <a:pt x="10783" y="-1"/>
                      <a:pt x="21276" y="0"/>
                    </a:cubicBezTo>
                    <a:cubicBezTo>
                      <a:pt x="33205" y="0"/>
                      <a:pt x="42876" y="9670"/>
                      <a:pt x="42876" y="21600"/>
                    </a:cubicBezTo>
                    <a:cubicBezTo>
                      <a:pt x="42876" y="26288"/>
                      <a:pt x="41350" y="30850"/>
                      <a:pt x="38528" y="34595"/>
                    </a:cubicBezTo>
                    <a:lnTo>
                      <a:pt x="21276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Arc 5"/>
              <p:cNvSpPr>
                <a:spLocks/>
              </p:cNvSpPr>
              <p:nvPr/>
            </p:nvSpPr>
            <p:spPr bwMode="auto">
              <a:xfrm>
                <a:off x="1801" y="2081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" name="Arc 6"/>
              <p:cNvSpPr>
                <a:spLocks/>
              </p:cNvSpPr>
              <p:nvPr/>
            </p:nvSpPr>
            <p:spPr bwMode="auto">
              <a:xfrm>
                <a:off x="1933" y="2077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9" name="Arc 7"/>
              <p:cNvSpPr>
                <a:spLocks/>
              </p:cNvSpPr>
              <p:nvPr/>
            </p:nvSpPr>
            <p:spPr bwMode="auto">
              <a:xfrm>
                <a:off x="2065" y="2081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0" name="Arc 8"/>
              <p:cNvSpPr>
                <a:spLocks/>
              </p:cNvSpPr>
              <p:nvPr/>
            </p:nvSpPr>
            <p:spPr bwMode="auto">
              <a:xfrm>
                <a:off x="2195" y="2085"/>
                <a:ext cx="164" cy="14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3200"/>
                  <a:gd name="T1" fmla="*/ 33539 h 34596"/>
                  <a:gd name="T2" fmla="*/ 38853 w 43200"/>
                  <a:gd name="T3" fmla="*/ 34596 h 34596"/>
                  <a:gd name="T4" fmla="*/ 21600 w 43200"/>
                  <a:gd name="T5" fmla="*/ 21600 h 34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34596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</a:path>
                  <a:path w="43200" h="34596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6288"/>
                      <a:pt x="41674" y="30850"/>
                      <a:pt x="38852" y="3459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" name="Arc 9"/>
              <p:cNvSpPr>
                <a:spLocks/>
              </p:cNvSpPr>
              <p:nvPr/>
            </p:nvSpPr>
            <p:spPr bwMode="auto">
              <a:xfrm>
                <a:off x="2328" y="2081"/>
                <a:ext cx="163" cy="13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599 w 42961"/>
                  <a:gd name="T1" fmla="*/ 33539 h 33539"/>
                  <a:gd name="T2" fmla="*/ 42961 w 42961"/>
                  <a:gd name="T3" fmla="*/ 18398 h 33539"/>
                  <a:gd name="T4" fmla="*/ 21600 w 42961"/>
                  <a:gd name="T5" fmla="*/ 21600 h 33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961" h="33539" fill="none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292" y="-1"/>
                      <a:pt x="41376" y="7823"/>
                      <a:pt x="42961" y="18397"/>
                    </a:cubicBezTo>
                  </a:path>
                  <a:path w="42961" h="33539" stroke="0" extrusionOk="0">
                    <a:moveTo>
                      <a:pt x="3599" y="33538"/>
                    </a:moveTo>
                    <a:cubicBezTo>
                      <a:pt x="1251" y="29999"/>
                      <a:pt x="0" y="2584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2292" y="-1"/>
                      <a:pt x="41376" y="7823"/>
                      <a:pt x="42961" y="1839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60032" y="1894331"/>
              <a:ext cx="503403" cy="52205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V="1">
              <a:off x="5101246" y="1513663"/>
              <a:ext cx="0" cy="391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 rot="16200000">
              <a:off x="5524241" y="1014112"/>
              <a:ext cx="195772" cy="101904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9" y="140"/>
                </a:cxn>
                <a:cxn ang="0">
                  <a:pos x="77" y="188"/>
                </a:cxn>
                <a:cxn ang="0">
                  <a:pos x="0" y="188"/>
                </a:cxn>
                <a:cxn ang="0">
                  <a:pos x="77" y="235"/>
                </a:cxn>
                <a:cxn ang="0">
                  <a:pos x="0" y="235"/>
                </a:cxn>
                <a:cxn ang="0">
                  <a:pos x="77" y="283"/>
                </a:cxn>
                <a:cxn ang="0">
                  <a:pos x="0" y="283"/>
                </a:cxn>
                <a:cxn ang="0">
                  <a:pos x="77" y="329"/>
                </a:cxn>
                <a:cxn ang="0">
                  <a:pos x="0" y="329"/>
                </a:cxn>
                <a:cxn ang="0">
                  <a:pos x="77" y="377"/>
                </a:cxn>
                <a:cxn ang="0">
                  <a:pos x="0" y="377"/>
                </a:cxn>
                <a:cxn ang="0">
                  <a:pos x="39" y="424"/>
                </a:cxn>
                <a:cxn ang="0">
                  <a:pos x="39" y="518"/>
                </a:cxn>
              </a:cxnLst>
              <a:rect l="0" t="0" r="r" b="b"/>
              <a:pathLst>
                <a:path w="78" h="519">
                  <a:moveTo>
                    <a:pt x="39" y="0"/>
                  </a:moveTo>
                  <a:lnTo>
                    <a:pt x="39" y="140"/>
                  </a:lnTo>
                  <a:lnTo>
                    <a:pt x="77" y="188"/>
                  </a:lnTo>
                  <a:lnTo>
                    <a:pt x="0" y="188"/>
                  </a:lnTo>
                  <a:lnTo>
                    <a:pt x="77" y="235"/>
                  </a:lnTo>
                  <a:lnTo>
                    <a:pt x="0" y="235"/>
                  </a:lnTo>
                  <a:lnTo>
                    <a:pt x="77" y="283"/>
                  </a:lnTo>
                  <a:lnTo>
                    <a:pt x="0" y="283"/>
                  </a:lnTo>
                  <a:lnTo>
                    <a:pt x="77" y="329"/>
                  </a:lnTo>
                  <a:lnTo>
                    <a:pt x="0" y="329"/>
                  </a:lnTo>
                  <a:lnTo>
                    <a:pt x="77" y="377"/>
                  </a:lnTo>
                  <a:lnTo>
                    <a:pt x="0" y="377"/>
                  </a:lnTo>
                  <a:lnTo>
                    <a:pt x="39" y="424"/>
                  </a:lnTo>
                  <a:lnTo>
                    <a:pt x="39" y="518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3"/>
            <p:cNvSpPr>
              <a:spLocks/>
            </p:cNvSpPr>
            <p:nvPr/>
          </p:nvSpPr>
          <p:spPr bwMode="auto">
            <a:xfrm>
              <a:off x="5111733" y="2416389"/>
              <a:ext cx="985830" cy="217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"/>
                </a:cxn>
                <a:cxn ang="0">
                  <a:pos x="564" y="120"/>
                </a:cxn>
              </a:cxnLst>
              <a:rect l="0" t="0" r="r" b="b"/>
              <a:pathLst>
                <a:path w="564" h="120">
                  <a:moveTo>
                    <a:pt x="0" y="0"/>
                  </a:moveTo>
                  <a:lnTo>
                    <a:pt x="0" y="120"/>
                  </a:lnTo>
                  <a:lnTo>
                    <a:pt x="564" y="1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4891495" y="1926959"/>
              <a:ext cx="44047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/>
                <a:t> u</a:t>
              </a:r>
              <a:endParaRPr lang="en-US" sz="2000" dirty="0"/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>
              <a:off x="5887812" y="1742064"/>
              <a:ext cx="4824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6055613" y="1660492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/>
                <a:t>i</a:t>
              </a:r>
              <a:r>
                <a:rPr lang="en-US" sz="2000" baseline="-25000" dirty="0" err="1"/>
                <a:t>a</a:t>
              </a:r>
              <a:endParaRPr lang="en-US" sz="2000" dirty="0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6092319" y="2639352"/>
              <a:ext cx="5244" cy="978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5931253" y="2740217"/>
              <a:ext cx="356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5988935" y="2811371"/>
              <a:ext cx="220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auto">
            <a:xfrm>
              <a:off x="7159404" y="1878016"/>
              <a:ext cx="31789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/>
                <a:t>T</a:t>
              </a:r>
              <a:endParaRPr lang="en-US" sz="2000" i="1" dirty="0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 flipH="1">
              <a:off x="7037947" y="1829073"/>
              <a:ext cx="503403" cy="52205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7294892" y="1535415"/>
              <a:ext cx="5244" cy="2066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 flipH="1">
              <a:off x="6083580" y="2432704"/>
              <a:ext cx="1206069" cy="2012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0"/>
                </a:cxn>
                <a:cxn ang="0">
                  <a:pos x="564" y="120"/>
                </a:cxn>
              </a:cxnLst>
              <a:rect l="0" t="0" r="r" b="b"/>
              <a:pathLst>
                <a:path w="564" h="120">
                  <a:moveTo>
                    <a:pt x="0" y="0"/>
                  </a:moveTo>
                  <a:lnTo>
                    <a:pt x="0" y="120"/>
                  </a:lnTo>
                  <a:lnTo>
                    <a:pt x="564" y="1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Text Box 24"/>
            <p:cNvSpPr txBox="1">
              <a:spLocks noChangeArrowheads="1"/>
            </p:cNvSpPr>
            <p:nvPr/>
          </p:nvSpPr>
          <p:spPr bwMode="auto">
            <a:xfrm flipH="1">
              <a:off x="5223600" y="980728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R</a:t>
              </a:r>
              <a:r>
                <a:rPr lang="en-US" sz="2000" baseline="-25000" dirty="0"/>
                <a:t>a</a:t>
              </a:r>
              <a:endParaRPr lang="en-US" sz="2000" dirty="0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6999493" y="1546292"/>
              <a:ext cx="3041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 flipH="1">
              <a:off x="6429669" y="991604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/>
                <a:t>L</a:t>
              </a:r>
              <a:r>
                <a:rPr lang="en-US" sz="2000" baseline="-25000"/>
                <a:t>a</a:t>
              </a:r>
              <a:endParaRPr lang="en-US" sz="2000"/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7198756" y="1736625"/>
              <a:ext cx="199264" cy="8519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7193512" y="2351132"/>
              <a:ext cx="199264" cy="8519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7539602" y="2046598"/>
              <a:ext cx="749860" cy="85197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8221293" y="1448406"/>
              <a:ext cx="288408" cy="125620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Rectangle 31" descr="Light upward diagonal"/>
            <p:cNvSpPr>
              <a:spLocks noChangeArrowheads="1"/>
            </p:cNvSpPr>
            <p:nvPr/>
          </p:nvSpPr>
          <p:spPr bwMode="auto">
            <a:xfrm>
              <a:off x="7618258" y="1834511"/>
              <a:ext cx="298895" cy="190334"/>
            </a:xfrm>
            <a:prstGeom prst="rect">
              <a:avLst/>
            </a:prstGeom>
            <a:pattFill prst="ltUpDiag">
              <a:fgClr>
                <a:schemeClr val="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7623502" y="1834511"/>
              <a:ext cx="293651" cy="1903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5"/>
                </a:cxn>
                <a:cxn ang="0">
                  <a:pos x="168" y="105"/>
                </a:cxn>
                <a:cxn ang="0">
                  <a:pos x="168" y="0"/>
                </a:cxn>
              </a:cxnLst>
              <a:rect l="0" t="0" r="r" b="b"/>
              <a:pathLst>
                <a:path w="168" h="105">
                  <a:moveTo>
                    <a:pt x="0" y="6"/>
                  </a:moveTo>
                  <a:lnTo>
                    <a:pt x="0" y="105"/>
                  </a:lnTo>
                  <a:lnTo>
                    <a:pt x="168" y="105"/>
                  </a:lnTo>
                  <a:lnTo>
                    <a:pt x="1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33" descr="Light upward diagonal"/>
            <p:cNvSpPr>
              <a:spLocks noChangeArrowheads="1"/>
            </p:cNvSpPr>
            <p:nvPr/>
          </p:nvSpPr>
          <p:spPr bwMode="auto">
            <a:xfrm flipV="1">
              <a:off x="7628746" y="2160798"/>
              <a:ext cx="298895" cy="190334"/>
            </a:xfrm>
            <a:prstGeom prst="rect">
              <a:avLst/>
            </a:prstGeom>
            <a:pattFill prst="ltUpDiag">
              <a:fgClr>
                <a:schemeClr val="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 flipV="1">
              <a:off x="7633990" y="2155360"/>
              <a:ext cx="293651" cy="19033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05"/>
                </a:cxn>
                <a:cxn ang="0">
                  <a:pos x="168" y="105"/>
                </a:cxn>
                <a:cxn ang="0">
                  <a:pos x="168" y="0"/>
                </a:cxn>
              </a:cxnLst>
              <a:rect l="0" t="0" r="r" b="b"/>
              <a:pathLst>
                <a:path w="168" h="105">
                  <a:moveTo>
                    <a:pt x="0" y="6"/>
                  </a:moveTo>
                  <a:lnTo>
                    <a:pt x="0" y="105"/>
                  </a:lnTo>
                  <a:lnTo>
                    <a:pt x="168" y="105"/>
                  </a:lnTo>
                  <a:lnTo>
                    <a:pt x="168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 flipH="1">
              <a:off x="8257228" y="1908048"/>
              <a:ext cx="50235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J</a:t>
              </a:r>
              <a:endParaRPr lang="en-US" sz="2000" dirty="0"/>
            </a:p>
          </p:txBody>
        </p:sp>
        <p:sp>
          <p:nvSpPr>
            <p:cNvPr id="33" name="Freeform 39"/>
            <p:cNvSpPr>
              <a:spLocks/>
            </p:cNvSpPr>
            <p:nvPr/>
          </p:nvSpPr>
          <p:spPr bwMode="auto">
            <a:xfrm>
              <a:off x="7994062" y="1883454"/>
              <a:ext cx="138086" cy="424173"/>
            </a:xfrm>
            <a:custGeom>
              <a:avLst/>
              <a:gdLst/>
              <a:ahLst/>
              <a:cxnLst>
                <a:cxn ang="0">
                  <a:pos x="79" y="0"/>
                </a:cxn>
                <a:cxn ang="0">
                  <a:pos x="25" y="30"/>
                </a:cxn>
                <a:cxn ang="0">
                  <a:pos x="1" y="120"/>
                </a:cxn>
                <a:cxn ang="0">
                  <a:pos x="19" y="210"/>
                </a:cxn>
                <a:cxn ang="0">
                  <a:pos x="67" y="234"/>
                </a:cxn>
              </a:cxnLst>
              <a:rect l="0" t="0" r="r" b="b"/>
              <a:pathLst>
                <a:path w="79" h="234">
                  <a:moveTo>
                    <a:pt x="79" y="0"/>
                  </a:moveTo>
                  <a:cubicBezTo>
                    <a:pt x="58" y="5"/>
                    <a:pt x="38" y="10"/>
                    <a:pt x="25" y="30"/>
                  </a:cubicBezTo>
                  <a:cubicBezTo>
                    <a:pt x="12" y="50"/>
                    <a:pt x="2" y="90"/>
                    <a:pt x="1" y="120"/>
                  </a:cubicBezTo>
                  <a:cubicBezTo>
                    <a:pt x="0" y="150"/>
                    <a:pt x="8" y="191"/>
                    <a:pt x="19" y="210"/>
                  </a:cubicBezTo>
                  <a:cubicBezTo>
                    <a:pt x="30" y="229"/>
                    <a:pt x="55" y="230"/>
                    <a:pt x="67" y="23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 flipH="1">
              <a:off x="7646225" y="2318503"/>
              <a:ext cx="671203" cy="45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ym typeface="Symbol" pitchFamily="18" charset="2"/>
                </a:rPr>
                <a:t></a:t>
              </a:r>
              <a:endParaRPr lang="en-US" sz="2000"/>
            </a:p>
          </p:txBody>
        </p:sp>
        <p:sp>
          <p:nvSpPr>
            <p:cNvPr id="35" name="Text Box 43"/>
            <p:cNvSpPr txBox="1">
              <a:spLocks noChangeArrowheads="1"/>
            </p:cNvSpPr>
            <p:nvPr/>
          </p:nvSpPr>
          <p:spPr bwMode="auto">
            <a:xfrm flipH="1">
              <a:off x="7602734" y="1390145"/>
              <a:ext cx="37588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/>
                <a:t>B</a:t>
              </a:r>
              <a:endParaRPr lang="en-US" sz="2000" dirty="0"/>
            </a:p>
          </p:txBody>
        </p:sp>
        <p:sp>
          <p:nvSpPr>
            <p:cNvPr id="36" name="Line 15"/>
            <p:cNvSpPr>
              <a:spLocks noChangeShapeType="1"/>
            </p:cNvSpPr>
            <p:nvPr/>
          </p:nvSpPr>
          <p:spPr bwMode="auto">
            <a:xfrm rot="16200000">
              <a:off x="6723638" y="2107666"/>
              <a:ext cx="482427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>
              <a:off x="6581681" y="1868312"/>
              <a:ext cx="6712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err="1" smtClean="0"/>
                <a:t>e</a:t>
              </a:r>
              <a:r>
                <a:rPr lang="en-US" sz="2000" baseline="-25000" dirty="0" err="1" smtClean="0"/>
                <a:t>b</a:t>
              </a:r>
              <a:endParaRPr lang="en-US" sz="2000" dirty="0"/>
            </a:p>
          </p:txBody>
        </p:sp>
        <p:sp>
          <p:nvSpPr>
            <p:cNvPr id="38" name="Line 19"/>
            <p:cNvSpPr>
              <a:spLocks noChangeShapeType="1"/>
            </p:cNvSpPr>
            <p:nvPr/>
          </p:nvSpPr>
          <p:spPr bwMode="auto">
            <a:xfrm>
              <a:off x="6039870" y="2894501"/>
              <a:ext cx="144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" name="Group 67"/>
            <p:cNvGrpSpPr/>
            <p:nvPr/>
          </p:nvGrpSpPr>
          <p:grpSpPr>
            <a:xfrm>
              <a:off x="7150433" y="2636912"/>
              <a:ext cx="764666" cy="661927"/>
              <a:chOff x="7609903" y="3055105"/>
              <a:chExt cx="764666" cy="661927"/>
            </a:xfrm>
          </p:grpSpPr>
          <p:grpSp>
            <p:nvGrpSpPr>
              <p:cNvPr id="39" name="Group 3"/>
              <p:cNvGrpSpPr>
                <a:grpSpLocks/>
              </p:cNvGrpSpPr>
              <p:nvPr/>
            </p:nvGrpSpPr>
            <p:grpSpPr bwMode="auto">
              <a:xfrm rot="19579827">
                <a:off x="7664245" y="3177472"/>
                <a:ext cx="458072" cy="135954"/>
                <a:chOff x="1673" y="2077"/>
                <a:chExt cx="818" cy="149"/>
              </a:xfrm>
            </p:grpSpPr>
            <p:sp>
              <p:nvSpPr>
                <p:cNvPr id="50" name="Arc 4"/>
                <p:cNvSpPr>
                  <a:spLocks/>
                </p:cNvSpPr>
                <p:nvPr/>
              </p:nvSpPr>
              <p:spPr bwMode="auto">
                <a:xfrm>
                  <a:off x="1673" y="2077"/>
                  <a:ext cx="163" cy="141"/>
                </a:xfrm>
                <a:custGeom>
                  <a:avLst/>
                  <a:gdLst>
                    <a:gd name="G0" fmla="+- 21276 0 0"/>
                    <a:gd name="G1" fmla="+- 21600 0 0"/>
                    <a:gd name="G2" fmla="+- 21600 0 0"/>
                    <a:gd name="T0" fmla="*/ 0 w 42876"/>
                    <a:gd name="T1" fmla="*/ 17875 h 34596"/>
                    <a:gd name="T2" fmla="*/ 38529 w 42876"/>
                    <a:gd name="T3" fmla="*/ 34596 h 34596"/>
                    <a:gd name="T4" fmla="*/ 21276 w 42876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876" h="34596" fill="none" extrusionOk="0">
                      <a:moveTo>
                        <a:pt x="-1" y="17874"/>
                      </a:moveTo>
                      <a:cubicBezTo>
                        <a:pt x="1809" y="7539"/>
                        <a:pt x="10783" y="-1"/>
                        <a:pt x="21276" y="0"/>
                      </a:cubicBezTo>
                      <a:cubicBezTo>
                        <a:pt x="33205" y="0"/>
                        <a:pt x="42876" y="9670"/>
                        <a:pt x="42876" y="21600"/>
                      </a:cubicBezTo>
                      <a:cubicBezTo>
                        <a:pt x="42876" y="26288"/>
                        <a:pt x="41350" y="30850"/>
                        <a:pt x="38528" y="34595"/>
                      </a:cubicBezTo>
                    </a:path>
                    <a:path w="42876" h="34596" stroke="0" extrusionOk="0">
                      <a:moveTo>
                        <a:pt x="-1" y="17874"/>
                      </a:moveTo>
                      <a:cubicBezTo>
                        <a:pt x="1809" y="7539"/>
                        <a:pt x="10783" y="-1"/>
                        <a:pt x="21276" y="0"/>
                      </a:cubicBezTo>
                      <a:cubicBezTo>
                        <a:pt x="33205" y="0"/>
                        <a:pt x="42876" y="9670"/>
                        <a:pt x="42876" y="21600"/>
                      </a:cubicBezTo>
                      <a:cubicBezTo>
                        <a:pt x="42876" y="26288"/>
                        <a:pt x="41350" y="30850"/>
                        <a:pt x="38528" y="34595"/>
                      </a:cubicBezTo>
                      <a:lnTo>
                        <a:pt x="21276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1" name="Arc 5"/>
                <p:cNvSpPr>
                  <a:spLocks/>
                </p:cNvSpPr>
                <p:nvPr/>
              </p:nvSpPr>
              <p:spPr bwMode="auto">
                <a:xfrm>
                  <a:off x="1801" y="2081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2" name="Arc 6"/>
                <p:cNvSpPr>
                  <a:spLocks/>
                </p:cNvSpPr>
                <p:nvPr/>
              </p:nvSpPr>
              <p:spPr bwMode="auto">
                <a:xfrm>
                  <a:off x="1933" y="2077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3" name="Arc 7"/>
                <p:cNvSpPr>
                  <a:spLocks/>
                </p:cNvSpPr>
                <p:nvPr/>
              </p:nvSpPr>
              <p:spPr bwMode="auto">
                <a:xfrm>
                  <a:off x="2065" y="2081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4" name="Arc 8"/>
                <p:cNvSpPr>
                  <a:spLocks/>
                </p:cNvSpPr>
                <p:nvPr/>
              </p:nvSpPr>
              <p:spPr bwMode="auto">
                <a:xfrm>
                  <a:off x="2195" y="2085"/>
                  <a:ext cx="164" cy="141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3200"/>
                    <a:gd name="T1" fmla="*/ 33539 h 34596"/>
                    <a:gd name="T2" fmla="*/ 38853 w 43200"/>
                    <a:gd name="T3" fmla="*/ 34596 h 34596"/>
                    <a:gd name="T4" fmla="*/ 21600 w 43200"/>
                    <a:gd name="T5" fmla="*/ 21600 h 345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34596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</a:path>
                    <a:path w="43200" h="34596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6288"/>
                        <a:pt x="41674" y="30850"/>
                        <a:pt x="38852" y="34595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55" name="Arc 9"/>
                <p:cNvSpPr>
                  <a:spLocks/>
                </p:cNvSpPr>
                <p:nvPr/>
              </p:nvSpPr>
              <p:spPr bwMode="auto">
                <a:xfrm>
                  <a:off x="2328" y="2081"/>
                  <a:ext cx="163" cy="137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3599 w 42961"/>
                    <a:gd name="T1" fmla="*/ 33539 h 33539"/>
                    <a:gd name="T2" fmla="*/ 42961 w 42961"/>
                    <a:gd name="T3" fmla="*/ 18398 h 33539"/>
                    <a:gd name="T4" fmla="*/ 21600 w 42961"/>
                    <a:gd name="T5" fmla="*/ 21600 h 33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961" h="33539" fill="none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2292" y="-1"/>
                        <a:pt x="41376" y="7823"/>
                        <a:pt x="42961" y="18397"/>
                      </a:cubicBezTo>
                    </a:path>
                    <a:path w="42961" h="33539" stroke="0" extrusionOk="0">
                      <a:moveTo>
                        <a:pt x="3599" y="33538"/>
                      </a:moveTo>
                      <a:cubicBezTo>
                        <a:pt x="1251" y="29999"/>
                        <a:pt x="0" y="25846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2292" y="-1"/>
                        <a:pt x="41376" y="7823"/>
                        <a:pt x="42961" y="1839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cxnSp>
            <p:nvCxnSpPr>
              <p:cNvPr id="42" name="Straight Connector 41"/>
              <p:cNvCxnSpPr/>
              <p:nvPr/>
            </p:nvCxnSpPr>
            <p:spPr>
              <a:xfrm flipV="1">
                <a:off x="8086249" y="3055105"/>
                <a:ext cx="86151" cy="53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flipV="1">
                <a:off x="7609903" y="3362102"/>
                <a:ext cx="86151" cy="5304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12924" y="3415145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58545" y="3068960"/>
                <a:ext cx="216024" cy="2880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7956376" y="3429000"/>
                <a:ext cx="144016" cy="2160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 flipV="1">
                <a:off x="8067211" y="3428995"/>
                <a:ext cx="108000" cy="144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7826215" y="3573016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V="1">
                <a:off x="8144690" y="3370847"/>
                <a:ext cx="216024" cy="14401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 Box 24"/>
            <p:cNvSpPr txBox="1">
              <a:spLocks noChangeArrowheads="1"/>
            </p:cNvSpPr>
            <p:nvPr/>
          </p:nvSpPr>
          <p:spPr bwMode="auto">
            <a:xfrm rot="19643315" flipH="1">
              <a:off x="7318726" y="2905978"/>
              <a:ext cx="172819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i="1" dirty="0" err="1" smtClean="0"/>
                <a:t>V</a:t>
              </a:r>
              <a:r>
                <a:rPr lang="en-US" sz="1600" baseline="-25000" dirty="0" err="1" smtClean="0"/>
                <a:t>f</a:t>
              </a:r>
              <a:r>
                <a:rPr lang="en-US" sz="1600" i="1" dirty="0" smtClean="0"/>
                <a:t>=constant</a:t>
              </a:r>
              <a:endParaRPr lang="en-US" sz="1600" dirty="0"/>
            </a:p>
          </p:txBody>
        </p:sp>
      </p:grpSp>
      <p:sp>
        <p:nvSpPr>
          <p:cNvPr id="63" name="Title 1"/>
          <p:cNvSpPr txBox="1">
            <a:spLocks/>
          </p:cNvSpPr>
          <p:nvPr/>
        </p:nvSpPr>
        <p:spPr>
          <a:xfrm>
            <a:off x="6096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Determination of Transfer Function of Armature Controlled D.C Motor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Step Response of D.C Motor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752"/>
            <a:ext cx="8928992" cy="4525963"/>
          </a:xfrm>
        </p:spPr>
        <p:txBody>
          <a:bodyPr>
            <a:normAutofit/>
          </a:bodyPr>
          <a:lstStyle/>
          <a:p>
            <a:pPr algn="just"/>
            <a:r>
              <a:rPr lang="en-GB" sz="2600" dirty="0" smtClean="0"/>
              <a:t>Apply square wave of amplitude </a:t>
            </a:r>
            <a:r>
              <a:rPr lang="en-GB" sz="2600" dirty="0" smtClean="0">
                <a:solidFill>
                  <a:srgbClr val="FF0000"/>
                </a:solidFill>
              </a:rPr>
              <a:t>10 volts </a:t>
            </a:r>
            <a:r>
              <a:rPr lang="en-GB" sz="2600" dirty="0" smtClean="0"/>
              <a:t>and frequency </a:t>
            </a:r>
            <a:r>
              <a:rPr lang="en-GB" sz="2600" dirty="0" err="1" smtClean="0">
                <a:solidFill>
                  <a:srgbClr val="FF0000"/>
                </a:solidFill>
              </a:rPr>
              <a:t>0.1Hz</a:t>
            </a:r>
            <a:r>
              <a:rPr lang="en-GB" sz="2600" dirty="0" smtClean="0"/>
              <a:t>.  </a:t>
            </a:r>
            <a:endParaRPr lang="en-GB" sz="26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51520" y="2420888"/>
            <a:ext cx="8892480" cy="2127462"/>
            <a:chOff x="251520" y="4437112"/>
            <a:chExt cx="8892480" cy="2127462"/>
          </a:xfrm>
        </p:grpSpPr>
        <p:sp>
          <p:nvSpPr>
            <p:cNvPr id="4" name="Rectangle 3"/>
            <p:cNvSpPr/>
            <p:nvPr/>
          </p:nvSpPr>
          <p:spPr>
            <a:xfrm>
              <a:off x="4067944" y="4738792"/>
              <a:ext cx="1440160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Armature</a:t>
              </a:r>
            </a:p>
            <a:p>
              <a:pPr algn="ctr"/>
              <a:r>
                <a:rPr lang="en-GB" b="1" dirty="0" smtClean="0"/>
                <a:t>Controlled</a:t>
              </a:r>
            </a:p>
            <a:p>
              <a:pPr algn="ctr"/>
              <a:r>
                <a:rPr lang="en-GB" b="1" dirty="0" smtClean="0"/>
                <a:t>D.C Motor</a:t>
              </a:r>
              <a:endParaRPr lang="en-GB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3059832" y="5179548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5508104" y="5170840"/>
              <a:ext cx="10081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Picture 2" descr="http://www.fse-automation.com/product_images/uploaded_images/product-200271716631.jpg"/>
            <p:cNvPicPr>
              <a:picLocks noChangeAspect="1" noChangeArrowheads="1"/>
            </p:cNvPicPr>
            <p:nvPr/>
          </p:nvPicPr>
          <p:blipFill>
            <a:blip r:embed="rId2" cstate="print"/>
            <a:srcRect l="8491" t="4990" r="6460" b="10179"/>
            <a:stretch>
              <a:fillRect/>
            </a:stretch>
          </p:blipFill>
          <p:spPr bwMode="auto">
            <a:xfrm>
              <a:off x="251520" y="4437112"/>
              <a:ext cx="2192008" cy="1656184"/>
            </a:xfrm>
            <a:prstGeom prst="rect">
              <a:avLst/>
            </a:prstGeom>
            <a:noFill/>
          </p:spPr>
        </p:pic>
        <p:pic>
          <p:nvPicPr>
            <p:cNvPr id="8" name="Picture 4" descr="http://www.gwinstek.com/webmanage/IMG/uploadfiles/image/GDS1000A_F.jpg"/>
            <p:cNvPicPr>
              <a:picLocks noChangeAspect="1" noChangeArrowheads="1"/>
            </p:cNvPicPr>
            <p:nvPr/>
          </p:nvPicPr>
          <p:blipFill>
            <a:blip r:embed="rId3" cstate="print"/>
            <a:srcRect l="3012" r="2113" b="7114"/>
            <a:stretch>
              <a:fillRect/>
            </a:stretch>
          </p:blipFill>
          <p:spPr bwMode="auto">
            <a:xfrm>
              <a:off x="6749734" y="4437112"/>
              <a:ext cx="2394266" cy="1368152"/>
            </a:xfrm>
            <a:prstGeom prst="rect">
              <a:avLst/>
            </a:prstGeom>
            <a:noFill/>
          </p:spPr>
        </p:pic>
        <p:sp>
          <p:nvSpPr>
            <p:cNvPr id="9" name="Freeform 8"/>
            <p:cNvSpPr/>
            <p:nvPr/>
          </p:nvSpPr>
          <p:spPr>
            <a:xfrm>
              <a:off x="1692322" y="5172501"/>
              <a:ext cx="1392072" cy="825690"/>
            </a:xfrm>
            <a:custGeom>
              <a:avLst/>
              <a:gdLst>
                <a:gd name="connsiteX0" fmla="*/ 0 w 1392072"/>
                <a:gd name="connsiteY0" fmla="*/ 122830 h 825690"/>
                <a:gd name="connsiteX1" fmla="*/ 682388 w 1392072"/>
                <a:gd name="connsiteY1" fmla="*/ 805218 h 825690"/>
                <a:gd name="connsiteX2" fmla="*/ 1392072 w 1392072"/>
                <a:gd name="connsiteY2" fmla="*/ 0 h 82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2072" h="825690">
                  <a:moveTo>
                    <a:pt x="0" y="122830"/>
                  </a:moveTo>
                  <a:cubicBezTo>
                    <a:pt x="225188" y="474260"/>
                    <a:pt x="450376" y="825690"/>
                    <a:pt x="682388" y="805218"/>
                  </a:cubicBezTo>
                  <a:cubicBezTo>
                    <a:pt x="914400" y="784746"/>
                    <a:pt x="1153236" y="392373"/>
                    <a:pt x="1392072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416723" y="5158854"/>
              <a:ext cx="1826525" cy="1405720"/>
            </a:xfrm>
            <a:custGeom>
              <a:avLst/>
              <a:gdLst>
                <a:gd name="connsiteX0" fmla="*/ 65964 w 1826525"/>
                <a:gd name="connsiteY0" fmla="*/ 0 h 1405720"/>
                <a:gd name="connsiteX1" fmla="*/ 175146 w 1826525"/>
                <a:gd name="connsiteY1" fmla="*/ 982639 h 1405720"/>
                <a:gd name="connsiteX2" fmla="*/ 1116841 w 1826525"/>
                <a:gd name="connsiteY2" fmla="*/ 1323833 h 1405720"/>
                <a:gd name="connsiteX3" fmla="*/ 1826525 w 1826525"/>
                <a:gd name="connsiteY3" fmla="*/ 491319 h 140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6525" h="1405720">
                  <a:moveTo>
                    <a:pt x="65964" y="0"/>
                  </a:moveTo>
                  <a:cubicBezTo>
                    <a:pt x="32982" y="381000"/>
                    <a:pt x="0" y="762000"/>
                    <a:pt x="175146" y="982639"/>
                  </a:cubicBezTo>
                  <a:cubicBezTo>
                    <a:pt x="350292" y="1203278"/>
                    <a:pt x="841611" y="1405720"/>
                    <a:pt x="1116841" y="1323833"/>
                  </a:cubicBezTo>
                  <a:cubicBezTo>
                    <a:pt x="1392071" y="1241946"/>
                    <a:pt x="1609298" y="866632"/>
                    <a:pt x="1826525" y="491319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84414" y="4475559"/>
            <a:ext cx="8652034" cy="2337817"/>
            <a:chOff x="384414" y="4475559"/>
            <a:chExt cx="8652034" cy="2337817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756448" y="4581128"/>
              <a:ext cx="0" cy="18722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56448" y="6453336"/>
              <a:ext cx="8280000" cy="0"/>
            </a:xfrm>
            <a:prstGeom prst="line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56448" y="5157192"/>
              <a:ext cx="20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775405" y="5157192"/>
              <a:ext cx="0" cy="12961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56443" y="5802531"/>
              <a:ext cx="824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72896" y="6459557"/>
              <a:ext cx="20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805484" y="5171042"/>
              <a:ext cx="0" cy="12961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816830" y="5171042"/>
              <a:ext cx="20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43080" y="5171047"/>
              <a:ext cx="0" cy="129614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48546" y="6459552"/>
              <a:ext cx="201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01192" y="501590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10</a:t>
              </a:r>
              <a:endParaRPr lang="en-GB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4414" y="6267755"/>
              <a:ext cx="42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-10</a:t>
              </a:r>
              <a:endParaRPr lang="en-GB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4317" y="56415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0</a:t>
              </a:r>
              <a:endParaRPr lang="en-GB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2027" y="4475559"/>
              <a:ext cx="2696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v</a:t>
              </a:r>
              <a:endParaRPr lang="en-GB" sz="14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766870" y="6505599"/>
              <a:ext cx="2471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/>
                <a:t>t</a:t>
              </a:r>
              <a:endParaRPr lang="en-GB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27784" y="6480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5</a:t>
              </a:r>
              <a:endParaRPr lang="en-GB" sz="1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58735" y="648104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10</a:t>
              </a:r>
              <a:endParaRPr lang="en-GB" sz="14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22421" y="646719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15</a:t>
              </a:r>
              <a:endParaRPr lang="en-GB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48145" y="5157192"/>
            <a:ext cx="8163846" cy="689426"/>
            <a:chOff x="748145" y="5157192"/>
            <a:chExt cx="8163846" cy="689426"/>
          </a:xfrm>
        </p:grpSpPr>
        <p:sp>
          <p:nvSpPr>
            <p:cNvPr id="35" name="Freeform 34"/>
            <p:cNvSpPr/>
            <p:nvPr/>
          </p:nvSpPr>
          <p:spPr>
            <a:xfrm>
              <a:off x="748145" y="5160818"/>
              <a:ext cx="4096328" cy="685800"/>
            </a:xfrm>
            <a:custGeom>
              <a:avLst/>
              <a:gdLst>
                <a:gd name="connsiteX0" fmla="*/ 0 w 4096328"/>
                <a:gd name="connsiteY0" fmla="*/ 630382 h 685800"/>
                <a:gd name="connsiteX1" fmla="*/ 443346 w 4096328"/>
                <a:gd name="connsiteY1" fmla="*/ 228600 h 685800"/>
                <a:gd name="connsiteX2" fmla="*/ 1011382 w 4096328"/>
                <a:gd name="connsiteY2" fmla="*/ 62346 h 685800"/>
                <a:gd name="connsiteX3" fmla="*/ 2022764 w 4096328"/>
                <a:gd name="connsiteY3" fmla="*/ 6927 h 685800"/>
                <a:gd name="connsiteX4" fmla="*/ 2050473 w 4096328"/>
                <a:gd name="connsiteY4" fmla="*/ 20782 h 685800"/>
                <a:gd name="connsiteX5" fmla="*/ 2757055 w 4096328"/>
                <a:gd name="connsiteY5" fmla="*/ 450273 h 685800"/>
                <a:gd name="connsiteX6" fmla="*/ 3186546 w 4096328"/>
                <a:gd name="connsiteY6" fmla="*/ 630382 h 685800"/>
                <a:gd name="connsiteX7" fmla="*/ 3948546 w 4096328"/>
                <a:gd name="connsiteY7" fmla="*/ 658091 h 685800"/>
                <a:gd name="connsiteX8" fmla="*/ 4073237 w 4096328"/>
                <a:gd name="connsiteY8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328" h="685800">
                  <a:moveTo>
                    <a:pt x="0" y="630382"/>
                  </a:moveTo>
                  <a:cubicBezTo>
                    <a:pt x="137391" y="476827"/>
                    <a:pt x="274782" y="323273"/>
                    <a:pt x="443346" y="228600"/>
                  </a:cubicBezTo>
                  <a:cubicBezTo>
                    <a:pt x="611910" y="133927"/>
                    <a:pt x="748146" y="99292"/>
                    <a:pt x="1011382" y="62346"/>
                  </a:cubicBezTo>
                  <a:cubicBezTo>
                    <a:pt x="1274618" y="25400"/>
                    <a:pt x="1849582" y="13854"/>
                    <a:pt x="2022764" y="6927"/>
                  </a:cubicBezTo>
                  <a:cubicBezTo>
                    <a:pt x="2195946" y="0"/>
                    <a:pt x="2050473" y="20782"/>
                    <a:pt x="2050473" y="20782"/>
                  </a:cubicBezTo>
                  <a:cubicBezTo>
                    <a:pt x="2172855" y="94673"/>
                    <a:pt x="2567710" y="348673"/>
                    <a:pt x="2757055" y="450273"/>
                  </a:cubicBezTo>
                  <a:cubicBezTo>
                    <a:pt x="2946400" y="551873"/>
                    <a:pt x="2987964" y="595746"/>
                    <a:pt x="3186546" y="630382"/>
                  </a:cubicBezTo>
                  <a:cubicBezTo>
                    <a:pt x="3385128" y="665018"/>
                    <a:pt x="3800764" y="648855"/>
                    <a:pt x="3948546" y="658091"/>
                  </a:cubicBezTo>
                  <a:cubicBezTo>
                    <a:pt x="4096328" y="667327"/>
                    <a:pt x="4084782" y="676563"/>
                    <a:pt x="4073237" y="6858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15663" y="5157192"/>
              <a:ext cx="4096328" cy="685800"/>
            </a:xfrm>
            <a:custGeom>
              <a:avLst/>
              <a:gdLst>
                <a:gd name="connsiteX0" fmla="*/ 0 w 4096328"/>
                <a:gd name="connsiteY0" fmla="*/ 630382 h 685800"/>
                <a:gd name="connsiteX1" fmla="*/ 443346 w 4096328"/>
                <a:gd name="connsiteY1" fmla="*/ 228600 h 685800"/>
                <a:gd name="connsiteX2" fmla="*/ 1011382 w 4096328"/>
                <a:gd name="connsiteY2" fmla="*/ 62346 h 685800"/>
                <a:gd name="connsiteX3" fmla="*/ 2022764 w 4096328"/>
                <a:gd name="connsiteY3" fmla="*/ 6927 h 685800"/>
                <a:gd name="connsiteX4" fmla="*/ 2050473 w 4096328"/>
                <a:gd name="connsiteY4" fmla="*/ 20782 h 685800"/>
                <a:gd name="connsiteX5" fmla="*/ 2757055 w 4096328"/>
                <a:gd name="connsiteY5" fmla="*/ 450273 h 685800"/>
                <a:gd name="connsiteX6" fmla="*/ 3186546 w 4096328"/>
                <a:gd name="connsiteY6" fmla="*/ 630382 h 685800"/>
                <a:gd name="connsiteX7" fmla="*/ 3948546 w 4096328"/>
                <a:gd name="connsiteY7" fmla="*/ 658091 h 685800"/>
                <a:gd name="connsiteX8" fmla="*/ 4073237 w 4096328"/>
                <a:gd name="connsiteY8" fmla="*/ 6858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96328" h="685800">
                  <a:moveTo>
                    <a:pt x="0" y="630382"/>
                  </a:moveTo>
                  <a:cubicBezTo>
                    <a:pt x="137391" y="476827"/>
                    <a:pt x="274782" y="323273"/>
                    <a:pt x="443346" y="228600"/>
                  </a:cubicBezTo>
                  <a:cubicBezTo>
                    <a:pt x="611910" y="133927"/>
                    <a:pt x="748146" y="99292"/>
                    <a:pt x="1011382" y="62346"/>
                  </a:cubicBezTo>
                  <a:cubicBezTo>
                    <a:pt x="1274618" y="25400"/>
                    <a:pt x="1849582" y="13854"/>
                    <a:pt x="2022764" y="6927"/>
                  </a:cubicBezTo>
                  <a:cubicBezTo>
                    <a:pt x="2195946" y="0"/>
                    <a:pt x="2050473" y="20782"/>
                    <a:pt x="2050473" y="20782"/>
                  </a:cubicBezTo>
                  <a:cubicBezTo>
                    <a:pt x="2172855" y="94673"/>
                    <a:pt x="2567710" y="348673"/>
                    <a:pt x="2757055" y="450273"/>
                  </a:cubicBezTo>
                  <a:cubicBezTo>
                    <a:pt x="2946400" y="551873"/>
                    <a:pt x="2987964" y="595746"/>
                    <a:pt x="3186546" y="630382"/>
                  </a:cubicBezTo>
                  <a:cubicBezTo>
                    <a:pt x="3385128" y="665018"/>
                    <a:pt x="3800764" y="648855"/>
                    <a:pt x="3948546" y="658091"/>
                  </a:cubicBezTo>
                  <a:cubicBezTo>
                    <a:pt x="4096328" y="667327"/>
                    <a:pt x="4084782" y="676563"/>
                    <a:pt x="4073237" y="68580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40966"/>
          </a:xfrm>
        </p:spPr>
        <p:txBody>
          <a:bodyPr/>
          <a:lstStyle/>
          <a:p>
            <a:r>
              <a:rPr lang="en-GB" dirty="0" smtClean="0"/>
              <a:t>Experimental Setup</a:t>
            </a:r>
            <a:endParaRPr lang="en-GB" dirty="0"/>
          </a:p>
        </p:txBody>
      </p:sp>
      <p:pic>
        <p:nvPicPr>
          <p:cNvPr id="4" name="Content Placeholder 7" descr="scan0016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20183" t="5084" r="8257" b="23832"/>
          <a:stretch>
            <a:fillRect/>
          </a:stretch>
        </p:blipFill>
        <p:spPr>
          <a:xfrm>
            <a:off x="2339752" y="1196752"/>
            <a:ext cx="5616624" cy="5033934"/>
          </a:xfrm>
          <a:prstGeom prst="rect">
            <a:avLst/>
          </a:prstGeom>
        </p:spPr>
      </p:pic>
      <p:pic>
        <p:nvPicPr>
          <p:cNvPr id="5" name="Picture 2" descr="http://www.fse-automation.com/product_images/uploaded_images/product-200271716631.jpg"/>
          <p:cNvPicPr>
            <a:picLocks noChangeAspect="1" noChangeArrowheads="1"/>
          </p:cNvPicPr>
          <p:nvPr/>
        </p:nvPicPr>
        <p:blipFill>
          <a:blip r:embed="rId3" cstate="print"/>
          <a:srcRect l="8491" t="4990" r="6460" b="10179"/>
          <a:stretch>
            <a:fillRect/>
          </a:stretch>
        </p:blipFill>
        <p:spPr bwMode="auto">
          <a:xfrm>
            <a:off x="1115616" y="2188276"/>
            <a:ext cx="2192008" cy="165618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35696" y="980728"/>
            <a:ext cx="172819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549236" y="1939636"/>
            <a:ext cx="1066800" cy="1440873"/>
          </a:xfrm>
          <a:custGeom>
            <a:avLst/>
            <a:gdLst>
              <a:gd name="connsiteX0" fmla="*/ 0 w 1066800"/>
              <a:gd name="connsiteY0" fmla="*/ 1108364 h 1440873"/>
              <a:gd name="connsiteX1" fmla="*/ 720437 w 1066800"/>
              <a:gd name="connsiteY1" fmla="*/ 1399309 h 1440873"/>
              <a:gd name="connsiteX2" fmla="*/ 900546 w 1066800"/>
              <a:gd name="connsiteY2" fmla="*/ 858982 h 1440873"/>
              <a:gd name="connsiteX3" fmla="*/ 817419 w 1066800"/>
              <a:gd name="connsiteY3" fmla="*/ 263237 h 1440873"/>
              <a:gd name="connsiteX4" fmla="*/ 1066800 w 1066800"/>
              <a:gd name="connsiteY4" fmla="*/ 0 h 144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6800" h="1440873">
                <a:moveTo>
                  <a:pt x="0" y="1108364"/>
                </a:moveTo>
                <a:cubicBezTo>
                  <a:pt x="285173" y="1274618"/>
                  <a:pt x="570346" y="1440873"/>
                  <a:pt x="720437" y="1399309"/>
                </a:cubicBezTo>
                <a:cubicBezTo>
                  <a:pt x="870528" y="1357745"/>
                  <a:pt x="884382" y="1048327"/>
                  <a:pt x="900546" y="858982"/>
                </a:cubicBezTo>
                <a:cubicBezTo>
                  <a:pt x="916710" y="669637"/>
                  <a:pt x="789710" y="406401"/>
                  <a:pt x="817419" y="263237"/>
                </a:cubicBezTo>
                <a:cubicBezTo>
                  <a:pt x="845128" y="120073"/>
                  <a:pt x="955964" y="60036"/>
                  <a:pt x="1066800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flipH="1">
            <a:off x="5436096" y="1052736"/>
            <a:ext cx="620362" cy="3024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131840" y="3877636"/>
            <a:ext cx="2016224" cy="51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145690" y="3725226"/>
            <a:ext cx="351656" cy="51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4308764" y="854363"/>
            <a:ext cx="2175163" cy="378692"/>
          </a:xfrm>
          <a:custGeom>
            <a:avLst/>
            <a:gdLst>
              <a:gd name="connsiteX0" fmla="*/ 13854 w 2175163"/>
              <a:gd name="connsiteY0" fmla="*/ 364837 h 378692"/>
              <a:gd name="connsiteX1" fmla="*/ 124691 w 2175163"/>
              <a:gd name="connsiteY1" fmla="*/ 170873 h 378692"/>
              <a:gd name="connsiteX2" fmla="*/ 762000 w 2175163"/>
              <a:gd name="connsiteY2" fmla="*/ 32328 h 378692"/>
              <a:gd name="connsiteX3" fmla="*/ 1330036 w 2175163"/>
              <a:gd name="connsiteY3" fmla="*/ 18473 h 378692"/>
              <a:gd name="connsiteX4" fmla="*/ 1842654 w 2175163"/>
              <a:gd name="connsiteY4" fmla="*/ 143164 h 378692"/>
              <a:gd name="connsiteX5" fmla="*/ 2175163 w 2175163"/>
              <a:gd name="connsiteY5" fmla="*/ 378692 h 3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378692">
                <a:moveTo>
                  <a:pt x="13854" y="364837"/>
                </a:moveTo>
                <a:cubicBezTo>
                  <a:pt x="6927" y="295564"/>
                  <a:pt x="0" y="226291"/>
                  <a:pt x="124691" y="170873"/>
                </a:cubicBezTo>
                <a:cubicBezTo>
                  <a:pt x="249382" y="115455"/>
                  <a:pt x="561109" y="57728"/>
                  <a:pt x="762000" y="32328"/>
                </a:cubicBezTo>
                <a:cubicBezTo>
                  <a:pt x="962891" y="6928"/>
                  <a:pt x="1149927" y="0"/>
                  <a:pt x="1330036" y="18473"/>
                </a:cubicBezTo>
                <a:cubicBezTo>
                  <a:pt x="1510145" y="36946"/>
                  <a:pt x="1701800" y="83128"/>
                  <a:pt x="1842654" y="143164"/>
                </a:cubicBezTo>
                <a:cubicBezTo>
                  <a:pt x="1983508" y="203200"/>
                  <a:pt x="2079335" y="290946"/>
                  <a:pt x="2175163" y="37869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264457" y="1110889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6413765" y="112474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4355976" y="383333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6"/>
          <p:cNvSpPr/>
          <p:nvPr/>
        </p:nvSpPr>
        <p:spPr>
          <a:xfrm>
            <a:off x="4276437" y="3948545"/>
            <a:ext cx="157018" cy="1011382"/>
          </a:xfrm>
          <a:custGeom>
            <a:avLst/>
            <a:gdLst>
              <a:gd name="connsiteX0" fmla="*/ 129308 w 157018"/>
              <a:gd name="connsiteY0" fmla="*/ 0 h 1011382"/>
              <a:gd name="connsiteX1" fmla="*/ 4618 w 157018"/>
              <a:gd name="connsiteY1" fmla="*/ 443346 h 1011382"/>
              <a:gd name="connsiteX2" fmla="*/ 157018 w 157018"/>
              <a:gd name="connsiteY2" fmla="*/ 1011382 h 101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018" h="1011382">
                <a:moveTo>
                  <a:pt x="129308" y="0"/>
                </a:moveTo>
                <a:cubicBezTo>
                  <a:pt x="64654" y="137391"/>
                  <a:pt x="0" y="274782"/>
                  <a:pt x="4618" y="443346"/>
                </a:cubicBezTo>
                <a:cubicBezTo>
                  <a:pt x="9236" y="611910"/>
                  <a:pt x="83127" y="811646"/>
                  <a:pt x="157018" y="1011382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361437" y="4811007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724400" y="5868888"/>
            <a:ext cx="351656" cy="51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364088" y="5877272"/>
            <a:ext cx="351656" cy="512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4" descr="http://www.gwinstek.com/webmanage/IMG/uploadfiles/image/GDS1000A_F.jpg"/>
          <p:cNvPicPr>
            <a:picLocks noChangeAspect="1" noChangeArrowheads="1"/>
          </p:cNvPicPr>
          <p:nvPr/>
        </p:nvPicPr>
        <p:blipFill>
          <a:blip r:embed="rId4" cstate="print"/>
          <a:srcRect l="3012" r="2113" b="7114"/>
          <a:stretch>
            <a:fillRect/>
          </a:stretch>
        </p:blipFill>
        <p:spPr bwMode="auto">
          <a:xfrm>
            <a:off x="305526" y="4797152"/>
            <a:ext cx="2034226" cy="1162415"/>
          </a:xfrm>
          <a:prstGeom prst="rect">
            <a:avLst/>
          </a:prstGeom>
          <a:noFill/>
        </p:spPr>
      </p:pic>
      <p:sp>
        <p:nvSpPr>
          <p:cNvPr id="22" name="Freeform 21"/>
          <p:cNvSpPr/>
          <p:nvPr/>
        </p:nvSpPr>
        <p:spPr>
          <a:xfrm>
            <a:off x="115455" y="2078182"/>
            <a:ext cx="3749963" cy="4518890"/>
          </a:xfrm>
          <a:custGeom>
            <a:avLst/>
            <a:gdLst>
              <a:gd name="connsiteX0" fmla="*/ 1463963 w 3749963"/>
              <a:gd name="connsiteY0" fmla="*/ 3782291 h 4518890"/>
              <a:gd name="connsiteX1" fmla="*/ 1394690 w 3749963"/>
              <a:gd name="connsiteY1" fmla="*/ 4059382 h 4518890"/>
              <a:gd name="connsiteX2" fmla="*/ 1117600 w 3749963"/>
              <a:gd name="connsiteY2" fmla="*/ 4461163 h 4518890"/>
              <a:gd name="connsiteX3" fmla="*/ 674254 w 3749963"/>
              <a:gd name="connsiteY3" fmla="*/ 4405745 h 4518890"/>
              <a:gd name="connsiteX4" fmla="*/ 106218 w 3749963"/>
              <a:gd name="connsiteY4" fmla="*/ 3976254 h 4518890"/>
              <a:gd name="connsiteX5" fmla="*/ 36945 w 3749963"/>
              <a:gd name="connsiteY5" fmla="*/ 3214254 h 4518890"/>
              <a:gd name="connsiteX6" fmla="*/ 217054 w 3749963"/>
              <a:gd name="connsiteY6" fmla="*/ 2452254 h 4518890"/>
              <a:gd name="connsiteX7" fmla="*/ 729672 w 3749963"/>
              <a:gd name="connsiteY7" fmla="*/ 2189018 h 4518890"/>
              <a:gd name="connsiteX8" fmla="*/ 1463963 w 3749963"/>
              <a:gd name="connsiteY8" fmla="*/ 1967345 h 4518890"/>
              <a:gd name="connsiteX9" fmla="*/ 3029527 w 3749963"/>
              <a:gd name="connsiteY9" fmla="*/ 1856509 h 4518890"/>
              <a:gd name="connsiteX10" fmla="*/ 3417454 w 3749963"/>
              <a:gd name="connsiteY10" fmla="*/ 1122218 h 4518890"/>
              <a:gd name="connsiteX11" fmla="*/ 3749963 w 3749963"/>
              <a:gd name="connsiteY11" fmla="*/ 0 h 4518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49963" h="4518890">
                <a:moveTo>
                  <a:pt x="1463963" y="3782291"/>
                </a:moveTo>
                <a:cubicBezTo>
                  <a:pt x="1458190" y="3864264"/>
                  <a:pt x="1452417" y="3946237"/>
                  <a:pt x="1394690" y="4059382"/>
                </a:cubicBezTo>
                <a:cubicBezTo>
                  <a:pt x="1336963" y="4172527"/>
                  <a:pt x="1237673" y="4403436"/>
                  <a:pt x="1117600" y="4461163"/>
                </a:cubicBezTo>
                <a:cubicBezTo>
                  <a:pt x="997527" y="4518890"/>
                  <a:pt x="842818" y="4486563"/>
                  <a:pt x="674254" y="4405745"/>
                </a:cubicBezTo>
                <a:cubicBezTo>
                  <a:pt x="505690" y="4324927"/>
                  <a:pt x="212436" y="4174836"/>
                  <a:pt x="106218" y="3976254"/>
                </a:cubicBezTo>
                <a:cubicBezTo>
                  <a:pt x="0" y="3777672"/>
                  <a:pt x="18472" y="3468254"/>
                  <a:pt x="36945" y="3214254"/>
                </a:cubicBezTo>
                <a:cubicBezTo>
                  <a:pt x="55418" y="2960254"/>
                  <a:pt x="101600" y="2623127"/>
                  <a:pt x="217054" y="2452254"/>
                </a:cubicBezTo>
                <a:cubicBezTo>
                  <a:pt x="332508" y="2281381"/>
                  <a:pt x="521854" y="2269836"/>
                  <a:pt x="729672" y="2189018"/>
                </a:cubicBezTo>
                <a:cubicBezTo>
                  <a:pt x="937490" y="2108200"/>
                  <a:pt x="1080654" y="2022763"/>
                  <a:pt x="1463963" y="1967345"/>
                </a:cubicBezTo>
                <a:cubicBezTo>
                  <a:pt x="1847272" y="1911927"/>
                  <a:pt x="2703945" y="1997363"/>
                  <a:pt x="3029527" y="1856509"/>
                </a:cubicBezTo>
                <a:cubicBezTo>
                  <a:pt x="3355109" y="1715655"/>
                  <a:pt x="3297381" y="1431636"/>
                  <a:pt x="3417454" y="1122218"/>
                </a:cubicBezTo>
                <a:cubicBezTo>
                  <a:pt x="3537527" y="812800"/>
                  <a:pt x="3643745" y="406400"/>
                  <a:pt x="3749963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1773382" y="5306291"/>
            <a:ext cx="1149927" cy="822036"/>
          </a:xfrm>
          <a:custGeom>
            <a:avLst/>
            <a:gdLst>
              <a:gd name="connsiteX0" fmla="*/ 0 w 1149927"/>
              <a:gd name="connsiteY0" fmla="*/ 526473 h 822036"/>
              <a:gd name="connsiteX1" fmla="*/ 706582 w 1149927"/>
              <a:gd name="connsiteY1" fmla="*/ 775854 h 822036"/>
              <a:gd name="connsiteX2" fmla="*/ 1039091 w 1149927"/>
              <a:gd name="connsiteY2" fmla="*/ 249382 h 822036"/>
              <a:gd name="connsiteX3" fmla="*/ 1149927 w 1149927"/>
              <a:gd name="connsiteY3" fmla="*/ 0 h 82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9927" h="822036">
                <a:moveTo>
                  <a:pt x="0" y="526473"/>
                </a:moveTo>
                <a:cubicBezTo>
                  <a:pt x="266700" y="674254"/>
                  <a:pt x="533400" y="822036"/>
                  <a:pt x="706582" y="775854"/>
                </a:cubicBezTo>
                <a:cubicBezTo>
                  <a:pt x="879764" y="729672"/>
                  <a:pt x="965200" y="378691"/>
                  <a:pt x="1039091" y="249382"/>
                </a:cubicBezTo>
                <a:cubicBezTo>
                  <a:pt x="1112982" y="120073"/>
                  <a:pt x="1131454" y="60036"/>
                  <a:pt x="1149927" y="0"/>
                </a:cubicBezTo>
              </a:path>
            </a:pathLst>
          </a:cu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4017818" y="2493818"/>
            <a:ext cx="2078182" cy="2840182"/>
          </a:xfrm>
          <a:custGeom>
            <a:avLst/>
            <a:gdLst>
              <a:gd name="connsiteX0" fmla="*/ 0 w 2078182"/>
              <a:gd name="connsiteY0" fmla="*/ 2840182 h 2840182"/>
              <a:gd name="connsiteX1" fmla="*/ 942109 w 2078182"/>
              <a:gd name="connsiteY1" fmla="*/ 2230582 h 2840182"/>
              <a:gd name="connsiteX2" fmla="*/ 1607127 w 2078182"/>
              <a:gd name="connsiteY2" fmla="*/ 1316182 h 2840182"/>
              <a:gd name="connsiteX3" fmla="*/ 2078182 w 2078182"/>
              <a:gd name="connsiteY3" fmla="*/ 0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8182" h="2840182">
                <a:moveTo>
                  <a:pt x="0" y="2840182"/>
                </a:moveTo>
                <a:cubicBezTo>
                  <a:pt x="337127" y="2662382"/>
                  <a:pt x="674255" y="2484582"/>
                  <a:pt x="942109" y="2230582"/>
                </a:cubicBezTo>
                <a:cubicBezTo>
                  <a:pt x="1209963" y="1976582"/>
                  <a:pt x="1417782" y="1687946"/>
                  <a:pt x="1607127" y="1316182"/>
                </a:cubicBezTo>
                <a:cubicBezTo>
                  <a:pt x="1796473" y="944418"/>
                  <a:pt x="1937327" y="472209"/>
                  <a:pt x="2078182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</a:t>
            </a:r>
            <a:r>
              <a:rPr lang="en-GB" dirty="0" err="1" smtClean="0"/>
              <a:t>Totorials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7441"/>
            <a:ext cx="5562600" cy="449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048789"/>
            <a:ext cx="4572000" cy="41996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Operation </a:t>
            </a:r>
            <a:r>
              <a:rPr lang="en-US" sz="2000" dirty="0"/>
              <a:t>Amplifier </a:t>
            </a:r>
            <a:r>
              <a:rPr lang="en-US" sz="2000" dirty="0" smtClean="0"/>
              <a:t>Unit (OU150A)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Attenuator Unit (AU150B)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Pre-amplifier Unit (</a:t>
            </a:r>
            <a:r>
              <a:rPr lang="en-US" sz="2000" dirty="0"/>
              <a:t>PA150C</a:t>
            </a:r>
            <a:r>
              <a:rPr lang="en-US" sz="2000" dirty="0" smtClean="0"/>
              <a:t>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Servo Amplifier (SA150D)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Power Supply (PS150E)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Motor-Tacho Unit (MT150F)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Input </a:t>
            </a:r>
            <a:r>
              <a:rPr lang="en-US" sz="2000" dirty="0"/>
              <a:t>potentiometer </a:t>
            </a:r>
            <a:r>
              <a:rPr lang="en-US" sz="2000" dirty="0" smtClean="0"/>
              <a:t>(IP150H)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Output </a:t>
            </a:r>
            <a:r>
              <a:rPr lang="en-US" sz="2000" dirty="0"/>
              <a:t>Potentiometer </a:t>
            </a:r>
            <a:r>
              <a:rPr lang="en-US" sz="2000" dirty="0" smtClean="0"/>
              <a:t>(OP150K)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Load Unit (LU150L)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52400" y="1066800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algn="just">
              <a:buFont typeface="Arial" pitchFamily="34" charset="0"/>
              <a:buChar char="•"/>
            </a:pPr>
            <a:r>
              <a:rPr lang="en-US" sz="2200" dirty="0" smtClean="0"/>
              <a:t>The MS150 Modular Servo System is a unique equipment designed to study the theory and practice of automatic control systems.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40768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Power Supply (</a:t>
            </a:r>
            <a:r>
              <a:rPr lang="en-US" sz="2000" dirty="0" err="1" smtClean="0"/>
              <a:t>PS150E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74082" name="Picture 2" descr="E:\Google Drive\MCS\MCS Practicals on MS150\scan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772816"/>
            <a:ext cx="3136344" cy="48574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40768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Servo Amplifier (</a:t>
            </a:r>
            <a:r>
              <a:rPr lang="en-US" sz="2000" dirty="0" err="1" smtClean="0"/>
              <a:t>SA150D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75106" name="Picture 2" descr="E:\Google Drive\MCS\MCS Practicals on MS150\scan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3204815" cy="4924115"/>
          </a:xfrm>
          <a:prstGeom prst="rect">
            <a:avLst/>
          </a:prstGeom>
          <a:noFill/>
        </p:spPr>
      </p:pic>
      <p:pic>
        <p:nvPicPr>
          <p:cNvPr id="175107" name="Picture 3" descr="E:\Google Drive\MCS\MCS Practicals on MS150\scan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8920"/>
            <a:ext cx="4217074" cy="3456384"/>
          </a:xfrm>
          <a:prstGeom prst="rect">
            <a:avLst/>
          </a:prstGeom>
          <a:noFill/>
        </p:spPr>
      </p:pic>
      <p:pic>
        <p:nvPicPr>
          <p:cNvPr id="175108" name="Picture 4" descr="E:\Google Drive\MCS\MCS Practicals on MS150\scan0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564904"/>
            <a:ext cx="4032448" cy="36553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40768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Motor-</a:t>
            </a:r>
            <a:r>
              <a:rPr lang="en-US" sz="2000" dirty="0" err="1" smtClean="0"/>
              <a:t>Tacho</a:t>
            </a:r>
            <a:r>
              <a:rPr lang="en-US" sz="2000" dirty="0" smtClean="0"/>
              <a:t> Unit (</a:t>
            </a:r>
            <a:r>
              <a:rPr lang="en-US" sz="2000" dirty="0" err="1" smtClean="0"/>
              <a:t>MT150F</a:t>
            </a:r>
            <a:r>
              <a:rPr lang="en-US" sz="2000" dirty="0" smtClean="0"/>
              <a:t>)</a:t>
            </a:r>
          </a:p>
        </p:txBody>
      </p:sp>
      <p:pic>
        <p:nvPicPr>
          <p:cNvPr id="177154" name="Picture 2" descr="E:\Google Drive\MCS\MCS Practicals on MS150\scan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420888"/>
            <a:ext cx="4060406" cy="2984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17621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Operation Amplifier Unit (</a:t>
            </a:r>
            <a:r>
              <a:rPr lang="en-US" sz="2000" dirty="0" err="1" smtClean="0"/>
              <a:t>OU150A</a:t>
            </a:r>
            <a:r>
              <a:rPr lang="en-US" sz="2000" dirty="0" smtClean="0"/>
              <a:t>)</a:t>
            </a:r>
          </a:p>
        </p:txBody>
      </p:sp>
      <p:pic>
        <p:nvPicPr>
          <p:cNvPr id="176131" name="Picture 3" descr="E:\Google Drive\MCS\MCS Practicals on MS150\scan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4545409" cy="43630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Modular Servo System (MS150)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1317621"/>
            <a:ext cx="4572000" cy="5062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Pre-amplifier Unit (</a:t>
            </a:r>
            <a:r>
              <a:rPr lang="en-US" sz="2000" dirty="0" err="1" smtClean="0"/>
              <a:t>PA150C</a:t>
            </a:r>
            <a:r>
              <a:rPr lang="en-US" sz="2000" dirty="0" smtClean="0"/>
              <a:t>)</a:t>
            </a:r>
          </a:p>
        </p:txBody>
      </p:sp>
      <p:pic>
        <p:nvPicPr>
          <p:cNvPr id="178178" name="Picture 2" descr="E:\Google Drive\MCS\MCS Practicals on MS150\sca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062561" cy="40625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6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 16-17-18 Signal Flow Grap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16-17-18 Signal Flow Graphs</Template>
  <TotalTime>229</TotalTime>
  <Words>709</Words>
  <Application>Microsoft Office PowerPoint</Application>
  <PresentationFormat>On-screen Show (4:3)</PresentationFormat>
  <Paragraphs>170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lecture 16-17-18 Signal Flow Graphs</vt:lpstr>
      <vt:lpstr>Equation</vt:lpstr>
      <vt:lpstr>Feedback Control Systems (FCS)</vt:lpstr>
      <vt:lpstr>Outline</vt:lpstr>
      <vt:lpstr>Experiment#1</vt:lpstr>
      <vt:lpstr>Modular Servo System (MS150)</vt:lpstr>
      <vt:lpstr>Modular Servo System (MS150)</vt:lpstr>
      <vt:lpstr>Modular Servo System (MS150)</vt:lpstr>
      <vt:lpstr>Modular Servo System (MS150)</vt:lpstr>
      <vt:lpstr>Modular Servo System (MS150)</vt:lpstr>
      <vt:lpstr>Modular Servo System (MS150)</vt:lpstr>
      <vt:lpstr>Modular Servo System (MS150)</vt:lpstr>
      <vt:lpstr>Modular Servo System (MS150)</vt:lpstr>
      <vt:lpstr>Modular Servo System (MS150)</vt:lpstr>
      <vt:lpstr>Experiment#2</vt:lpstr>
      <vt:lpstr>Characteristics of D.C Motor</vt:lpstr>
      <vt:lpstr>Characteristics of D.C Motor</vt:lpstr>
      <vt:lpstr>Characteristics of D.C Motor</vt:lpstr>
      <vt:lpstr>Characteristics of D.C Motor</vt:lpstr>
      <vt:lpstr>Characteristics of D.C Motor</vt:lpstr>
      <vt:lpstr>Experiment#3</vt:lpstr>
      <vt:lpstr>Error Channel</vt:lpstr>
      <vt:lpstr>Error Channel</vt:lpstr>
      <vt:lpstr>Error Channel</vt:lpstr>
      <vt:lpstr>Position Control System (Block Diagram)</vt:lpstr>
      <vt:lpstr>Slide 24</vt:lpstr>
      <vt:lpstr>Calibration</vt:lpstr>
      <vt:lpstr>Readings</vt:lpstr>
      <vt:lpstr>Experiment#4</vt:lpstr>
      <vt:lpstr>Practical Determination of Transfer Function of 1st Order Systems </vt:lpstr>
      <vt:lpstr>Practical Determination of Transfer Function of 1st Order Systems </vt:lpstr>
      <vt:lpstr>First Order System With Delays</vt:lpstr>
      <vt:lpstr>Slide 31</vt:lpstr>
      <vt:lpstr>Step Response of D.C Motor</vt:lpstr>
      <vt:lpstr>Experimental Setup</vt:lpstr>
      <vt:lpstr>End of Totorials</vt:lpstr>
    </vt:vector>
  </TitlesOfParts>
  <Company>University Of Salford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 Control Systems (FCS)</dc:title>
  <dc:creator>Imtiaz Hussain</dc:creator>
  <cp:lastModifiedBy>Imtiaz Hussain</cp:lastModifiedBy>
  <cp:revision>70</cp:revision>
  <dcterms:created xsi:type="dcterms:W3CDTF">2013-02-26T03:24:44Z</dcterms:created>
  <dcterms:modified xsi:type="dcterms:W3CDTF">2013-03-26T04:34:18Z</dcterms:modified>
</cp:coreProperties>
</file>