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71" r:id="rId15"/>
    <p:sldId id="272" r:id="rId16"/>
    <p:sldId id="279" r:id="rId17"/>
    <p:sldId id="278" r:id="rId18"/>
    <p:sldId id="277" r:id="rId19"/>
    <p:sldId id="284" r:id="rId20"/>
    <p:sldId id="276" r:id="rId21"/>
    <p:sldId id="273" r:id="rId22"/>
    <p:sldId id="274" r:id="rId23"/>
    <p:sldId id="275"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DEDA3F-5307-4766-AF94-B47EAD6F75FD}"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50B82-8817-4FA2-9268-6879378F59E5}" type="slidenum">
              <a:rPr lang="en-US" smtClean="0"/>
              <a:t>‹#›</a:t>
            </a:fld>
            <a:endParaRPr lang="en-US"/>
          </a:p>
        </p:txBody>
      </p:sp>
    </p:spTree>
    <p:extLst>
      <p:ext uri="{BB962C8B-B14F-4D97-AF65-F5344CB8AC3E}">
        <p14:creationId xmlns:p14="http://schemas.microsoft.com/office/powerpoint/2010/main" val="1693671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DEDA3F-5307-4766-AF94-B47EAD6F75FD}"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50B82-8817-4FA2-9268-6879378F59E5}" type="slidenum">
              <a:rPr lang="en-US" smtClean="0"/>
              <a:t>‹#›</a:t>
            </a:fld>
            <a:endParaRPr lang="en-US"/>
          </a:p>
        </p:txBody>
      </p:sp>
    </p:spTree>
    <p:extLst>
      <p:ext uri="{BB962C8B-B14F-4D97-AF65-F5344CB8AC3E}">
        <p14:creationId xmlns:p14="http://schemas.microsoft.com/office/powerpoint/2010/main" val="757958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DEDA3F-5307-4766-AF94-B47EAD6F75FD}"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50B82-8817-4FA2-9268-6879378F59E5}" type="slidenum">
              <a:rPr lang="en-US" smtClean="0"/>
              <a:t>‹#›</a:t>
            </a:fld>
            <a:endParaRPr lang="en-US"/>
          </a:p>
        </p:txBody>
      </p:sp>
    </p:spTree>
    <p:extLst>
      <p:ext uri="{BB962C8B-B14F-4D97-AF65-F5344CB8AC3E}">
        <p14:creationId xmlns:p14="http://schemas.microsoft.com/office/powerpoint/2010/main" val="4260152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DEDA3F-5307-4766-AF94-B47EAD6F75FD}"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50B82-8817-4FA2-9268-6879378F59E5}" type="slidenum">
              <a:rPr lang="en-US" smtClean="0"/>
              <a:t>‹#›</a:t>
            </a:fld>
            <a:endParaRPr lang="en-US"/>
          </a:p>
        </p:txBody>
      </p:sp>
    </p:spTree>
    <p:extLst>
      <p:ext uri="{BB962C8B-B14F-4D97-AF65-F5344CB8AC3E}">
        <p14:creationId xmlns:p14="http://schemas.microsoft.com/office/powerpoint/2010/main" val="761732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DEDA3F-5307-4766-AF94-B47EAD6F75FD}"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50B82-8817-4FA2-9268-6879378F59E5}" type="slidenum">
              <a:rPr lang="en-US" smtClean="0"/>
              <a:t>‹#›</a:t>
            </a:fld>
            <a:endParaRPr lang="en-US"/>
          </a:p>
        </p:txBody>
      </p:sp>
    </p:spTree>
    <p:extLst>
      <p:ext uri="{BB962C8B-B14F-4D97-AF65-F5344CB8AC3E}">
        <p14:creationId xmlns:p14="http://schemas.microsoft.com/office/powerpoint/2010/main" val="3510656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DEDA3F-5307-4766-AF94-B47EAD6F75FD}" type="datetimeFigureOut">
              <a:rPr lang="en-US" smtClean="0"/>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50B82-8817-4FA2-9268-6879378F59E5}" type="slidenum">
              <a:rPr lang="en-US" smtClean="0"/>
              <a:t>‹#›</a:t>
            </a:fld>
            <a:endParaRPr lang="en-US"/>
          </a:p>
        </p:txBody>
      </p:sp>
    </p:spTree>
    <p:extLst>
      <p:ext uri="{BB962C8B-B14F-4D97-AF65-F5344CB8AC3E}">
        <p14:creationId xmlns:p14="http://schemas.microsoft.com/office/powerpoint/2010/main" val="1046034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DEDA3F-5307-4766-AF94-B47EAD6F75FD}" type="datetimeFigureOut">
              <a:rPr lang="en-US" smtClean="0"/>
              <a:t>9/11/2013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050B82-8817-4FA2-9268-6879378F59E5}" type="slidenum">
              <a:rPr lang="en-US" smtClean="0"/>
              <a:t>‹#›</a:t>
            </a:fld>
            <a:endParaRPr lang="en-US"/>
          </a:p>
        </p:txBody>
      </p:sp>
    </p:spTree>
    <p:extLst>
      <p:ext uri="{BB962C8B-B14F-4D97-AF65-F5344CB8AC3E}">
        <p14:creationId xmlns:p14="http://schemas.microsoft.com/office/powerpoint/2010/main" val="31601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DEDA3F-5307-4766-AF94-B47EAD6F75FD}" type="datetimeFigureOut">
              <a:rPr lang="en-US" smtClean="0"/>
              <a:t>9/11/2013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050B82-8817-4FA2-9268-6879378F59E5}" type="slidenum">
              <a:rPr lang="en-US" smtClean="0"/>
              <a:t>‹#›</a:t>
            </a:fld>
            <a:endParaRPr lang="en-US"/>
          </a:p>
        </p:txBody>
      </p:sp>
    </p:spTree>
    <p:extLst>
      <p:ext uri="{BB962C8B-B14F-4D97-AF65-F5344CB8AC3E}">
        <p14:creationId xmlns:p14="http://schemas.microsoft.com/office/powerpoint/2010/main" val="3136478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EDA3F-5307-4766-AF94-B47EAD6F75FD}" type="datetimeFigureOut">
              <a:rPr lang="en-US" smtClean="0"/>
              <a:t>9/11/2013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050B82-8817-4FA2-9268-6879378F59E5}" type="slidenum">
              <a:rPr lang="en-US" smtClean="0"/>
              <a:t>‹#›</a:t>
            </a:fld>
            <a:endParaRPr lang="en-US"/>
          </a:p>
        </p:txBody>
      </p:sp>
    </p:spTree>
    <p:extLst>
      <p:ext uri="{BB962C8B-B14F-4D97-AF65-F5344CB8AC3E}">
        <p14:creationId xmlns:p14="http://schemas.microsoft.com/office/powerpoint/2010/main" val="3455501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DEDA3F-5307-4766-AF94-B47EAD6F75FD}" type="datetimeFigureOut">
              <a:rPr lang="en-US" smtClean="0"/>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50B82-8817-4FA2-9268-6879378F59E5}" type="slidenum">
              <a:rPr lang="en-US" smtClean="0"/>
              <a:t>‹#›</a:t>
            </a:fld>
            <a:endParaRPr lang="en-US"/>
          </a:p>
        </p:txBody>
      </p:sp>
    </p:spTree>
    <p:extLst>
      <p:ext uri="{BB962C8B-B14F-4D97-AF65-F5344CB8AC3E}">
        <p14:creationId xmlns:p14="http://schemas.microsoft.com/office/powerpoint/2010/main" val="32642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DEDA3F-5307-4766-AF94-B47EAD6F75FD}" type="datetimeFigureOut">
              <a:rPr lang="en-US" smtClean="0"/>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50B82-8817-4FA2-9268-6879378F59E5}" type="slidenum">
              <a:rPr lang="en-US" smtClean="0"/>
              <a:t>‹#›</a:t>
            </a:fld>
            <a:endParaRPr lang="en-US"/>
          </a:p>
        </p:txBody>
      </p:sp>
    </p:spTree>
    <p:extLst>
      <p:ext uri="{BB962C8B-B14F-4D97-AF65-F5344CB8AC3E}">
        <p14:creationId xmlns:p14="http://schemas.microsoft.com/office/powerpoint/2010/main" val="2101222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EDA3F-5307-4766-AF94-B47EAD6F75FD}" type="datetimeFigureOut">
              <a:rPr lang="en-US" smtClean="0"/>
              <a:t>9/11/2013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50B82-8817-4FA2-9268-6879378F59E5}" type="slidenum">
              <a:rPr lang="en-US" smtClean="0"/>
              <a:t>‹#›</a:t>
            </a:fld>
            <a:endParaRPr lang="en-US"/>
          </a:p>
        </p:txBody>
      </p:sp>
    </p:spTree>
    <p:extLst>
      <p:ext uri="{BB962C8B-B14F-4D97-AF65-F5344CB8AC3E}">
        <p14:creationId xmlns:p14="http://schemas.microsoft.com/office/powerpoint/2010/main" val="3853147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DC Motor Model</a:t>
            </a:r>
            <a:br>
              <a:rPr lang="en-US" dirty="0"/>
            </a:br>
            <a:endParaRPr lang="en-US" dirty="0"/>
          </a:p>
        </p:txBody>
      </p:sp>
      <p:sp>
        <p:nvSpPr>
          <p:cNvPr id="5" name="Rectangle 4"/>
          <p:cNvSpPr/>
          <p:nvPr/>
        </p:nvSpPr>
        <p:spPr>
          <a:xfrm>
            <a:off x="2362200" y="3274413"/>
            <a:ext cx="4148572" cy="1938992"/>
          </a:xfrm>
          <a:prstGeom prst="rect">
            <a:avLst/>
          </a:prstGeom>
        </p:spPr>
        <p:txBody>
          <a:bodyPr wrap="none">
            <a:spAutoFit/>
          </a:bodyPr>
          <a:lstStyle/>
          <a:p>
            <a:pPr algn="ctr"/>
            <a:r>
              <a:rPr lang="en-US" sz="4000" dirty="0" smtClean="0"/>
              <a:t>Using </a:t>
            </a:r>
            <a:r>
              <a:rPr lang="en-US" sz="4000" dirty="0" smtClean="0"/>
              <a:t>Simscape</a:t>
            </a:r>
          </a:p>
          <a:p>
            <a:pPr algn="ctr"/>
            <a:endParaRPr lang="en-US" sz="4000" dirty="0"/>
          </a:p>
          <a:p>
            <a:pPr algn="ctr"/>
            <a:r>
              <a:rPr lang="en-US" sz="4000" dirty="0" smtClean="0"/>
              <a:t>Engr. </a:t>
            </a:r>
            <a:r>
              <a:rPr lang="en-US" sz="4000" dirty="0" err="1" smtClean="0"/>
              <a:t>Salim</a:t>
            </a:r>
            <a:r>
              <a:rPr lang="en-US" sz="4000" dirty="0" smtClean="0"/>
              <a:t> </a:t>
            </a:r>
            <a:r>
              <a:rPr lang="en-US" sz="4000" dirty="0" err="1" smtClean="0"/>
              <a:t>Lashari</a:t>
            </a:r>
            <a:r>
              <a:rPr lang="en-US" sz="4000" dirty="0" smtClean="0"/>
              <a:t> </a:t>
            </a:r>
            <a:endParaRPr lang="en-US" sz="4000" dirty="0"/>
          </a:p>
        </p:txBody>
      </p:sp>
    </p:spTree>
    <p:extLst>
      <p:ext uri="{BB962C8B-B14F-4D97-AF65-F5344CB8AC3E}">
        <p14:creationId xmlns:p14="http://schemas.microsoft.com/office/powerpoint/2010/main" val="218527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mathworks.com/help/releases/R2013b/physmod/elec/ug/dcmotor_dia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33400"/>
            <a:ext cx="807720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314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Specifying Model Parameters</a:t>
            </a:r>
            <a:br>
              <a:rPr lang="en-US" b="1" dirty="0"/>
            </a:br>
            <a:endParaRPr lang="en-US" dirty="0"/>
          </a:p>
        </p:txBody>
      </p:sp>
      <p:sp>
        <p:nvSpPr>
          <p:cNvPr id="3" name="Content Placeholder 2"/>
          <p:cNvSpPr>
            <a:spLocks noGrp="1"/>
          </p:cNvSpPr>
          <p:nvPr>
            <p:ph idx="1"/>
          </p:nvPr>
        </p:nvSpPr>
        <p:spPr>
          <a:ln>
            <a:solidFill>
              <a:schemeClr val="tx1"/>
            </a:solidFill>
          </a:ln>
        </p:spPr>
        <p:txBody>
          <a:bodyPr>
            <a:normAutofit/>
          </a:bodyPr>
          <a:lstStyle/>
          <a:p>
            <a:pPr marL="0" indent="0" fontAlgn="base">
              <a:buNone/>
            </a:pPr>
            <a:r>
              <a:rPr lang="en-US" dirty="0"/>
              <a:t>Specify the following parameters to represent the behavior of the system components:</a:t>
            </a:r>
          </a:p>
          <a:p>
            <a:pPr fontAlgn="base"/>
            <a:r>
              <a:rPr lang="en-US" dirty="0" smtClean="0"/>
              <a:t>Motor Input Signal Parameters</a:t>
            </a:r>
            <a:endParaRPr lang="en-US" dirty="0"/>
          </a:p>
          <a:p>
            <a:pPr fontAlgn="base"/>
            <a:r>
              <a:rPr lang="en-US" dirty="0" smtClean="0"/>
              <a:t>Motor Parameters</a:t>
            </a:r>
          </a:p>
          <a:p>
            <a:pPr fontAlgn="base"/>
            <a:r>
              <a:rPr lang="en-US" dirty="0" smtClean="0"/>
              <a:t>Current Display Parameters</a:t>
            </a:r>
          </a:p>
          <a:p>
            <a:pPr fontAlgn="base"/>
            <a:r>
              <a:rPr lang="en-US" dirty="0" smtClean="0"/>
              <a:t>Torque Display Parameters</a:t>
            </a:r>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2306249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Motor Input Signal Parameters</a:t>
            </a:r>
            <a:br>
              <a:rPr lang="en-US" b="1" dirty="0"/>
            </a:br>
            <a:endParaRPr lang="en-US" dirty="0"/>
          </a:p>
        </p:txBody>
      </p:sp>
      <p:pic>
        <p:nvPicPr>
          <p:cNvPr id="7172" name="Picture 4" descr="http://www.mathworks.com/help/releases/R2013b/physmod/elec/ug/dcmotor_dcvolt_param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09800"/>
            <a:ext cx="8077200" cy="43434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914400" y="1295400"/>
            <a:ext cx="7239000" cy="646331"/>
          </a:xfrm>
          <a:prstGeom prst="rect">
            <a:avLst/>
          </a:prstGeom>
        </p:spPr>
        <p:txBody>
          <a:bodyPr wrap="square">
            <a:spAutoFit/>
          </a:bodyPr>
          <a:lstStyle/>
          <a:p>
            <a:pPr fontAlgn="base"/>
            <a:r>
              <a:rPr lang="en-US" dirty="0" smtClean="0"/>
              <a:t>1.	Set the DC Voltage Source block parameters as follows:</a:t>
            </a:r>
          </a:p>
          <a:p>
            <a:pPr fontAlgn="base"/>
            <a:r>
              <a:rPr lang="en-US" b="1" dirty="0" smtClean="0"/>
              <a:t>	Constant voltage</a:t>
            </a:r>
            <a:r>
              <a:rPr lang="en-US" dirty="0" smtClean="0"/>
              <a:t> = 2.5</a:t>
            </a:r>
            <a:endParaRPr lang="en-US" dirty="0"/>
          </a:p>
        </p:txBody>
      </p:sp>
    </p:spTree>
    <p:extLst>
      <p:ext uri="{BB962C8B-B14F-4D97-AF65-F5344CB8AC3E}">
        <p14:creationId xmlns:p14="http://schemas.microsoft.com/office/powerpoint/2010/main" val="3406570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Motor Input Signal Parameters</a:t>
            </a: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dirty="0"/>
              <a:t>Set the Controlled PWM Voltage block parameters as follows:</a:t>
            </a:r>
          </a:p>
          <a:p>
            <a:pPr fontAlgn="base"/>
            <a:r>
              <a:rPr lang="en-US" b="1" dirty="0"/>
              <a:t>PWM frequency</a:t>
            </a:r>
            <a:r>
              <a:rPr lang="en-US" dirty="0"/>
              <a:t> = 4000</a:t>
            </a:r>
          </a:p>
          <a:p>
            <a:pPr fontAlgn="base"/>
            <a:r>
              <a:rPr lang="en-US" b="1" dirty="0"/>
              <a:t>Simulation mode</a:t>
            </a:r>
            <a:r>
              <a:rPr lang="en-US" dirty="0"/>
              <a:t> = Averaged</a:t>
            </a:r>
          </a:p>
          <a:p>
            <a:pPr fontAlgn="base"/>
            <a:r>
              <a:rPr lang="en-US" dirty="0"/>
              <a:t>This value tells the block to generate an output signal whose value is the average value of the PWM signal. Simulating the motor with an averaged signal estimates the motor behavior in the presence of a PWM signal. To validate this approximation, use value of PWM for this parameter.</a:t>
            </a:r>
          </a:p>
          <a:p>
            <a:endParaRPr lang="en-US" dirty="0"/>
          </a:p>
        </p:txBody>
      </p:sp>
    </p:spTree>
    <p:extLst>
      <p:ext uri="{BB962C8B-B14F-4D97-AF65-F5344CB8AC3E}">
        <p14:creationId xmlns:p14="http://schemas.microsoft.com/office/powerpoint/2010/main" val="1067289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mathworks.com/help/releases/R2013b/physmod/elec/ug/dcmotor_pwm_param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690" y="394850"/>
            <a:ext cx="8153400" cy="612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630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fontAlgn="base"/>
            <a:r>
              <a:rPr lang="en-US" dirty="0"/>
              <a:t>Set the H-Bridge block parameters as follows:</a:t>
            </a:r>
          </a:p>
          <a:p>
            <a:pPr fontAlgn="base"/>
            <a:r>
              <a:rPr lang="en-US" b="1" dirty="0"/>
              <a:t>Simulation mode</a:t>
            </a:r>
            <a:r>
              <a:rPr lang="en-US" dirty="0"/>
              <a:t> = Averaged</a:t>
            </a:r>
          </a:p>
          <a:p>
            <a:pPr fontAlgn="base"/>
            <a:r>
              <a:rPr lang="en-US" dirty="0"/>
              <a:t>This value tells the block to generate an output signal whose value is the average value of the PWM signal. Simulating the motor with an averaged signal estimates the motor behavior in the presence of a PWM signal. To validate this approximation, use value of PWM for this parameter.</a:t>
            </a:r>
          </a:p>
          <a:p>
            <a:endParaRPr lang="en-US" dirty="0"/>
          </a:p>
        </p:txBody>
      </p:sp>
      <p:sp>
        <p:nvSpPr>
          <p:cNvPr id="4" name="Title 1"/>
          <p:cNvSpPr>
            <a:spLocks noGrp="1"/>
          </p:cNvSpPr>
          <p:nvPr>
            <p:ph type="title"/>
          </p:nvPr>
        </p:nvSpPr>
        <p:spPr/>
        <p:txBody>
          <a:bodyPr>
            <a:normAutofit fontScale="90000"/>
          </a:bodyPr>
          <a:lstStyle/>
          <a:p>
            <a:r>
              <a:rPr lang="en-US" b="1" dirty="0"/>
              <a:t>Motor Input Signal Parameters</a:t>
            </a:r>
            <a:br>
              <a:rPr lang="en-US" b="1" dirty="0"/>
            </a:br>
            <a:endParaRPr lang="en-US" dirty="0"/>
          </a:p>
        </p:txBody>
      </p:sp>
    </p:spTree>
    <p:extLst>
      <p:ext uri="{BB962C8B-B14F-4D97-AF65-F5344CB8AC3E}">
        <p14:creationId xmlns:p14="http://schemas.microsoft.com/office/powerpoint/2010/main" val="1985426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www.mathworks.com/help/releases/R2013b/physmod/elec/ug/dcmotor_hbridge_param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33400"/>
            <a:ext cx="8077200" cy="5895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9167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Motor Parameters</a:t>
            </a:r>
            <a:br>
              <a:rPr lang="en-US" b="1" dirty="0"/>
            </a:br>
            <a:endParaRPr lang="en-US" dirty="0"/>
          </a:p>
        </p:txBody>
      </p:sp>
      <p:sp>
        <p:nvSpPr>
          <p:cNvPr id="3" name="Content Placeholder 2"/>
          <p:cNvSpPr>
            <a:spLocks noGrp="1"/>
          </p:cNvSpPr>
          <p:nvPr>
            <p:ph idx="1"/>
          </p:nvPr>
        </p:nvSpPr>
        <p:spPr>
          <a:xfrm>
            <a:off x="457200" y="1295400"/>
            <a:ext cx="8229600" cy="4525963"/>
          </a:xfrm>
        </p:spPr>
        <p:txBody>
          <a:bodyPr>
            <a:normAutofit fontScale="25000" lnSpcReduction="20000"/>
          </a:bodyPr>
          <a:lstStyle/>
          <a:p>
            <a:pPr fontAlgn="base"/>
            <a:r>
              <a:rPr lang="en-US" sz="9600" dirty="0"/>
              <a:t>Configure the block that models the motor.</a:t>
            </a:r>
          </a:p>
          <a:p>
            <a:pPr fontAlgn="base"/>
            <a:r>
              <a:rPr lang="en-US" sz="9600" dirty="0"/>
              <a:t>Set the Motor block parameters as follows, leaving the unit settings at their default values where applicable:</a:t>
            </a:r>
          </a:p>
          <a:p>
            <a:pPr fontAlgn="base"/>
            <a:r>
              <a:rPr lang="en-US" sz="9600" b="1" dirty="0"/>
              <a:t>Electrical Torque</a:t>
            </a:r>
            <a:r>
              <a:rPr lang="en-US" sz="9600" dirty="0"/>
              <a:t> tab:</a:t>
            </a:r>
          </a:p>
          <a:p>
            <a:pPr lvl="1" fontAlgn="base"/>
            <a:r>
              <a:rPr lang="en-US" sz="9600" b="1" dirty="0"/>
              <a:t>Model parameterization</a:t>
            </a:r>
            <a:r>
              <a:rPr lang="en-US" sz="9600" dirty="0"/>
              <a:t> = By rated power, rated speed &amp; no-load speed</a:t>
            </a:r>
          </a:p>
          <a:p>
            <a:pPr lvl="1" fontAlgn="base"/>
            <a:r>
              <a:rPr lang="en-US" sz="9600" b="1" dirty="0"/>
              <a:t>Armature inductance</a:t>
            </a:r>
            <a:r>
              <a:rPr lang="en-US" sz="9600" dirty="0"/>
              <a:t> = 0.01</a:t>
            </a:r>
          </a:p>
          <a:p>
            <a:pPr lvl="1" fontAlgn="base"/>
            <a:r>
              <a:rPr lang="en-US" sz="9600" b="1" dirty="0"/>
              <a:t>No-load speed</a:t>
            </a:r>
            <a:r>
              <a:rPr lang="en-US" sz="9600" dirty="0"/>
              <a:t> = 4000</a:t>
            </a:r>
          </a:p>
          <a:p>
            <a:pPr lvl="1" fontAlgn="base"/>
            <a:r>
              <a:rPr lang="en-US" sz="9600" b="1" dirty="0"/>
              <a:t>Rated speed (at rated load)</a:t>
            </a:r>
            <a:r>
              <a:rPr lang="en-US" sz="9600" dirty="0"/>
              <a:t> = 2500</a:t>
            </a:r>
          </a:p>
          <a:p>
            <a:pPr lvl="1" fontAlgn="base"/>
            <a:r>
              <a:rPr lang="en-US" sz="9600" b="1" dirty="0"/>
              <a:t>Rated load (mechanical power)</a:t>
            </a:r>
            <a:r>
              <a:rPr lang="en-US" sz="9600" dirty="0"/>
              <a:t> = 10</a:t>
            </a:r>
          </a:p>
          <a:p>
            <a:pPr lvl="1" fontAlgn="base"/>
            <a:r>
              <a:rPr lang="en-US" sz="9600" b="1" dirty="0"/>
              <a:t>Rated DC supply voltage</a:t>
            </a:r>
            <a:r>
              <a:rPr lang="en-US" sz="9600" dirty="0"/>
              <a:t> = 12</a:t>
            </a:r>
          </a:p>
          <a:p>
            <a:pPr fontAlgn="base"/>
            <a:r>
              <a:rPr lang="en-US" sz="9600" b="1" dirty="0"/>
              <a:t>Mechanical</a:t>
            </a:r>
            <a:r>
              <a:rPr lang="en-US" sz="9600" dirty="0"/>
              <a:t> tab:</a:t>
            </a:r>
          </a:p>
          <a:p>
            <a:pPr lvl="1" fontAlgn="base"/>
            <a:r>
              <a:rPr lang="en-US" sz="9600" b="1" dirty="0"/>
              <a:t>Rotor inertia</a:t>
            </a:r>
            <a:r>
              <a:rPr lang="en-US" sz="9600" dirty="0"/>
              <a:t> = 2000</a:t>
            </a:r>
          </a:p>
          <a:p>
            <a:pPr lvl="1" fontAlgn="base"/>
            <a:r>
              <a:rPr lang="en-US" sz="9600" b="1" dirty="0"/>
              <a:t>Rotor damping</a:t>
            </a:r>
            <a:r>
              <a:rPr lang="en-US" sz="9600" dirty="0"/>
              <a:t> = 1e-06</a:t>
            </a:r>
          </a:p>
          <a:p>
            <a:endParaRPr lang="en-US" dirty="0"/>
          </a:p>
        </p:txBody>
      </p:sp>
    </p:spTree>
    <p:extLst>
      <p:ext uri="{BB962C8B-B14F-4D97-AF65-F5344CB8AC3E}">
        <p14:creationId xmlns:p14="http://schemas.microsoft.com/office/powerpoint/2010/main" val="4032785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Current Display Parameters</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dirty="0"/>
              <a:t>Specify the parameters of the blocks that create the motor current display:</a:t>
            </a:r>
          </a:p>
          <a:p>
            <a:pPr fontAlgn="base"/>
            <a:r>
              <a:rPr lang="en-US" dirty="0"/>
              <a:t>Current Sensor block</a:t>
            </a:r>
          </a:p>
          <a:p>
            <a:pPr fontAlgn="base"/>
            <a:r>
              <a:rPr lang="en-US" dirty="0"/>
              <a:t>PS-Simulink Converter1 block</a:t>
            </a:r>
          </a:p>
          <a:p>
            <a:pPr fontAlgn="base"/>
            <a:r>
              <a:rPr lang="en-US" dirty="0"/>
              <a:t>Scope1 block</a:t>
            </a:r>
          </a:p>
          <a:p>
            <a:pPr fontAlgn="base"/>
            <a:r>
              <a:rPr lang="en-US" dirty="0"/>
              <a:t>Of the three blocks, only the PS-Simulink Converter1 block has parameters. Set the PS-Simulink Converter1 block </a:t>
            </a:r>
            <a:r>
              <a:rPr lang="en-US" b="1" dirty="0"/>
              <a:t>Output signal </a:t>
            </a:r>
            <a:r>
              <a:rPr lang="en-US" b="1" dirty="0" smtClean="0"/>
              <a:t>unit </a:t>
            </a:r>
            <a:r>
              <a:rPr lang="en-US" dirty="0" smtClean="0"/>
              <a:t>parameter </a:t>
            </a:r>
            <a:r>
              <a:rPr lang="en-US" dirty="0"/>
              <a:t>to A to indicate that the block input signal has units of amperes.</a:t>
            </a:r>
          </a:p>
          <a:p>
            <a:pPr marL="0" indent="0">
              <a:buNone/>
            </a:pPr>
            <a:endParaRPr lang="en-US" dirty="0"/>
          </a:p>
        </p:txBody>
      </p:sp>
    </p:spTree>
    <p:extLst>
      <p:ext uri="{BB962C8B-B14F-4D97-AF65-F5344CB8AC3E}">
        <p14:creationId xmlns:p14="http://schemas.microsoft.com/office/powerpoint/2010/main" val="9423347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mathworks.com/help/releases/R2013b/physmod/elec/ug/dcmotor_pss1_param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22565"/>
            <a:ext cx="7848600" cy="5991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8835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Simscape</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a:t>Simscape™ provides an environment for modeling and simulating physical systems spanning mechanical, electrical, hydraulic, and other physical domains.  It provides fundamental building blocks from these domains that you can assemble into models of physical components, such as electric motors, inverting op-amps, hydraulic </a:t>
            </a:r>
            <a:r>
              <a:rPr lang="en-US" dirty="0" smtClean="0"/>
              <a:t>valves. </a:t>
            </a:r>
            <a:r>
              <a:rPr lang="en-US" dirty="0"/>
              <a:t> Because Simscape components use physical connections, your models match the structure of the system you are developing.</a:t>
            </a:r>
          </a:p>
          <a:p>
            <a:pPr fontAlgn="base"/>
            <a:r>
              <a:rPr lang="en-US" dirty="0"/>
              <a:t>Simscape models can be used to develop control systems and test system-level performance.</a:t>
            </a:r>
          </a:p>
          <a:p>
            <a:r>
              <a:rPr lang="en-US" dirty="0"/>
              <a:t>You can parameterize your models using MATLAB variables and expressions, and design control systems for your physical system in Simulink</a:t>
            </a:r>
            <a:r>
              <a:rPr lang="en-US" baseline="30000" dirty="0"/>
              <a:t>®</a:t>
            </a:r>
            <a:r>
              <a:rPr lang="en-US" dirty="0"/>
              <a:t>.</a:t>
            </a:r>
          </a:p>
        </p:txBody>
      </p:sp>
    </p:spTree>
    <p:extLst>
      <p:ext uri="{BB962C8B-B14F-4D97-AF65-F5344CB8AC3E}">
        <p14:creationId xmlns:p14="http://schemas.microsoft.com/office/powerpoint/2010/main" val="3845461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Torque Display Parameters</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a:t>Specify the parameters of the blocks that create the motor torque display:</a:t>
            </a:r>
          </a:p>
          <a:p>
            <a:pPr fontAlgn="base"/>
            <a:r>
              <a:rPr lang="en-US" dirty="0"/>
              <a:t>Ideal Rotational Motion Sensor block</a:t>
            </a:r>
          </a:p>
          <a:p>
            <a:pPr fontAlgn="base"/>
            <a:r>
              <a:rPr lang="en-US" dirty="0"/>
              <a:t>PS-Simulink Converter block</a:t>
            </a:r>
          </a:p>
          <a:p>
            <a:pPr fontAlgn="base"/>
            <a:r>
              <a:rPr lang="en-US" dirty="0"/>
              <a:t>Scope block</a:t>
            </a:r>
          </a:p>
          <a:p>
            <a:pPr fontAlgn="base"/>
            <a:r>
              <a:rPr lang="en-US" dirty="0"/>
              <a:t>Of the three blocks, only the PS-Simulink Converter block has parameters you need to configure for this example. Set the PS-Simulink Converter block </a:t>
            </a:r>
            <a:r>
              <a:rPr lang="en-US" b="1" dirty="0"/>
              <a:t>Output signal unit</a:t>
            </a:r>
            <a:r>
              <a:rPr lang="en-US" dirty="0"/>
              <a:t> parameter to rpm to indicate that the block input signal has units of revolutions per minute.</a:t>
            </a:r>
          </a:p>
          <a:p>
            <a:r>
              <a:rPr lang="en-US" b="1" dirty="0"/>
              <a:t>Note:</a:t>
            </a:r>
            <a:r>
              <a:rPr lang="en-US" dirty="0"/>
              <a:t>   You must type this parameter value. It is not available in the drop-down list.</a:t>
            </a:r>
          </a:p>
        </p:txBody>
      </p:sp>
    </p:spTree>
    <p:extLst>
      <p:ext uri="{BB962C8B-B14F-4D97-AF65-F5344CB8AC3E}">
        <p14:creationId xmlns:p14="http://schemas.microsoft.com/office/powerpoint/2010/main" val="38101424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www.mathworks.com/help/releases/R2013b/physmod/elec/ug/dcmotor_pss_param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208" y="533400"/>
            <a:ext cx="8301591"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61159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Configuring the Solver Parameters</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b="0" i="0" dirty="0" smtClean="0">
                <a:solidFill>
                  <a:srgbClr val="3C3C3C"/>
                </a:solidFill>
                <a:effectLst/>
                <a:latin typeface="Arial"/>
              </a:rPr>
              <a:t>Configure the solver parameters to use a continuous-time solver because </a:t>
            </a:r>
            <a:r>
              <a:rPr lang="en-US" b="0" i="0" dirty="0" err="1" smtClean="0">
                <a:solidFill>
                  <a:srgbClr val="3C3C3C"/>
                </a:solidFill>
                <a:effectLst/>
                <a:latin typeface="Arial"/>
              </a:rPr>
              <a:t>SimElectronics</a:t>
            </a:r>
            <a:r>
              <a:rPr lang="en-US" b="0" i="0" dirty="0" smtClean="0">
                <a:solidFill>
                  <a:srgbClr val="3C3C3C"/>
                </a:solidFill>
                <a:effectLst/>
                <a:latin typeface="Arial"/>
              </a:rPr>
              <a:t> models only run with a continuous-time solver. Increase the maximum step size the solver can take so the simulation runs faster.</a:t>
            </a:r>
          </a:p>
          <a:p>
            <a:pPr fontAlgn="base">
              <a:buFont typeface="+mj-lt"/>
              <a:buAutoNum type="arabicPeriod"/>
            </a:pPr>
            <a:r>
              <a:rPr lang="en-US" b="0" i="0" dirty="0" smtClean="0">
                <a:solidFill>
                  <a:srgbClr val="3C3C3C"/>
                </a:solidFill>
                <a:effectLst/>
                <a:latin typeface="Arial"/>
              </a:rPr>
              <a:t>In the model window, select </a:t>
            </a:r>
            <a:r>
              <a:rPr lang="en-US" b="1" i="0" dirty="0" smtClean="0">
                <a:solidFill>
                  <a:srgbClr val="3C3C3C"/>
                </a:solidFill>
                <a:effectLst/>
                <a:latin typeface="Arial"/>
              </a:rPr>
              <a:t>Simulation</a:t>
            </a:r>
            <a:r>
              <a:rPr lang="en-US" b="0" i="0" dirty="0" smtClean="0">
                <a:solidFill>
                  <a:srgbClr val="3C3C3C"/>
                </a:solidFill>
                <a:effectLst/>
                <a:latin typeface="Arial"/>
              </a:rPr>
              <a:t> &gt; </a:t>
            </a:r>
            <a:r>
              <a:rPr lang="en-US" b="1" i="0" dirty="0" smtClean="0">
                <a:solidFill>
                  <a:srgbClr val="3C3C3C"/>
                </a:solidFill>
                <a:effectLst/>
                <a:latin typeface="Arial"/>
              </a:rPr>
              <a:t>Model Configuration Parameters</a:t>
            </a:r>
            <a:r>
              <a:rPr lang="en-US" b="0" i="0" dirty="0" smtClean="0">
                <a:solidFill>
                  <a:srgbClr val="3C3C3C"/>
                </a:solidFill>
                <a:effectLst/>
                <a:latin typeface="Arial"/>
              </a:rPr>
              <a:t> to open the Configuration Parameters dialog box.</a:t>
            </a:r>
          </a:p>
          <a:p>
            <a:pPr fontAlgn="base">
              <a:buFont typeface="+mj-lt"/>
              <a:buAutoNum type="arabicPeriod"/>
            </a:pPr>
            <a:r>
              <a:rPr lang="en-US" b="0" i="0" dirty="0" smtClean="0">
                <a:solidFill>
                  <a:srgbClr val="3C3C3C"/>
                </a:solidFill>
                <a:effectLst/>
                <a:latin typeface="Arial"/>
              </a:rPr>
              <a:t>Select ode15s (Stiff/NDF) from the </a:t>
            </a:r>
            <a:r>
              <a:rPr lang="en-US" b="1" i="0" dirty="0" smtClean="0">
                <a:solidFill>
                  <a:srgbClr val="3C3C3C"/>
                </a:solidFill>
                <a:effectLst/>
                <a:latin typeface="Arial"/>
              </a:rPr>
              <a:t>Solver</a:t>
            </a:r>
            <a:r>
              <a:rPr lang="en-US" b="0" i="0" dirty="0" smtClean="0">
                <a:solidFill>
                  <a:srgbClr val="3C3C3C"/>
                </a:solidFill>
                <a:effectLst/>
                <a:latin typeface="Arial"/>
              </a:rPr>
              <a:t> list.</a:t>
            </a:r>
          </a:p>
          <a:p>
            <a:pPr fontAlgn="base">
              <a:buFont typeface="+mj-lt"/>
              <a:buAutoNum type="arabicPeriod"/>
            </a:pPr>
            <a:r>
              <a:rPr lang="en-US" b="0" i="0" dirty="0" smtClean="0">
                <a:solidFill>
                  <a:srgbClr val="3C3C3C"/>
                </a:solidFill>
                <a:effectLst/>
                <a:latin typeface="Arial"/>
              </a:rPr>
              <a:t>Enter 1 for the </a:t>
            </a:r>
            <a:r>
              <a:rPr lang="en-US" b="1" i="0" dirty="0" smtClean="0">
                <a:solidFill>
                  <a:srgbClr val="3C3C3C"/>
                </a:solidFill>
                <a:effectLst/>
                <a:latin typeface="Arial"/>
              </a:rPr>
              <a:t>Max step size</a:t>
            </a:r>
            <a:r>
              <a:rPr lang="en-US" b="0" i="0" dirty="0" smtClean="0">
                <a:solidFill>
                  <a:srgbClr val="3C3C3C"/>
                </a:solidFill>
                <a:effectLst/>
                <a:latin typeface="Arial"/>
              </a:rPr>
              <a:t> parameter value.</a:t>
            </a:r>
          </a:p>
          <a:p>
            <a:pPr fontAlgn="base">
              <a:buFont typeface="+mj-lt"/>
              <a:buAutoNum type="arabicPeriod"/>
            </a:pPr>
            <a:r>
              <a:rPr lang="en-US" b="0" i="0" dirty="0" smtClean="0">
                <a:solidFill>
                  <a:srgbClr val="3C3C3C"/>
                </a:solidFill>
                <a:effectLst/>
                <a:latin typeface="Arial"/>
              </a:rPr>
              <a:t>Click </a:t>
            </a:r>
            <a:r>
              <a:rPr lang="en-US" b="1" i="0" dirty="0" smtClean="0">
                <a:solidFill>
                  <a:srgbClr val="3C3C3C"/>
                </a:solidFill>
                <a:effectLst/>
                <a:latin typeface="Arial"/>
              </a:rPr>
              <a:t>OK</a:t>
            </a:r>
            <a:r>
              <a:rPr lang="en-US" b="0" i="0" dirty="0" smtClean="0">
                <a:solidFill>
                  <a:srgbClr val="3C3C3C"/>
                </a:solidFill>
                <a:effectLst/>
                <a:latin typeface="Arial"/>
              </a:rPr>
              <a:t>.</a:t>
            </a:r>
          </a:p>
          <a:p>
            <a:endParaRPr lang="en-US" dirty="0"/>
          </a:p>
        </p:txBody>
      </p:sp>
    </p:spTree>
    <p:extLst>
      <p:ext uri="{BB962C8B-B14F-4D97-AF65-F5344CB8AC3E}">
        <p14:creationId xmlns:p14="http://schemas.microsoft.com/office/powerpoint/2010/main" val="6255495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mathworks.com/help/releases/R2013b/physmod/elec/ug/dcmotor_solv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8502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Running the Simulation and Analyzing the Results</a:t>
            </a:r>
            <a:br>
              <a:rPr lang="en-US" b="1" dirty="0"/>
            </a:br>
            <a:endParaRPr lang="en-US" dirty="0"/>
          </a:p>
        </p:txBody>
      </p:sp>
      <p:sp>
        <p:nvSpPr>
          <p:cNvPr id="3" name="Content Placeholder 2"/>
          <p:cNvSpPr>
            <a:spLocks noGrp="1"/>
          </p:cNvSpPr>
          <p:nvPr>
            <p:ph idx="1"/>
          </p:nvPr>
        </p:nvSpPr>
        <p:spPr/>
        <p:txBody>
          <a:bodyPr>
            <a:normAutofit lnSpcReduction="10000"/>
          </a:bodyPr>
          <a:lstStyle/>
          <a:p>
            <a:pPr fontAlgn="base"/>
            <a:r>
              <a:rPr lang="en-US" dirty="0" smtClean="0"/>
              <a:t>In </a:t>
            </a:r>
            <a:r>
              <a:rPr lang="en-US" dirty="0"/>
              <a:t>this part of the example, you run the simulation and plot the results.</a:t>
            </a:r>
          </a:p>
          <a:p>
            <a:pPr fontAlgn="base"/>
            <a:r>
              <a:rPr lang="en-US" dirty="0"/>
              <a:t>In the model window, select </a:t>
            </a:r>
            <a:r>
              <a:rPr lang="en-US" b="1" dirty="0"/>
              <a:t>Simulation</a:t>
            </a:r>
            <a:r>
              <a:rPr lang="en-US" dirty="0"/>
              <a:t> &gt; </a:t>
            </a:r>
            <a:r>
              <a:rPr lang="en-US" b="1" dirty="0"/>
              <a:t>Run</a:t>
            </a:r>
            <a:r>
              <a:rPr lang="en-US" dirty="0"/>
              <a:t> to run the simulation.</a:t>
            </a:r>
          </a:p>
          <a:p>
            <a:pPr fontAlgn="base"/>
            <a:r>
              <a:rPr lang="en-US" dirty="0"/>
              <a:t>To view the motor current and torque in the Scope windows, double-click the Scope blocks. You can do this before or after you run the simulation.</a:t>
            </a:r>
          </a:p>
          <a:p>
            <a:r>
              <a:rPr lang="en-US" dirty="0"/>
              <a:t>The following plot shows the motor current.</a:t>
            </a:r>
          </a:p>
        </p:txBody>
      </p:sp>
    </p:spTree>
    <p:extLst>
      <p:ext uri="{BB962C8B-B14F-4D97-AF65-F5344CB8AC3E}">
        <p14:creationId xmlns:p14="http://schemas.microsoft.com/office/powerpoint/2010/main" val="14618245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636"/>
            <a:ext cx="8229600" cy="1143000"/>
          </a:xfrm>
        </p:spPr>
        <p:txBody>
          <a:bodyPr/>
          <a:lstStyle/>
          <a:p>
            <a:r>
              <a:rPr lang="en-US" b="1" dirty="0"/>
              <a:t>Motor Current</a:t>
            </a:r>
            <a:endParaRPr lang="en-US" dirty="0"/>
          </a:p>
        </p:txBody>
      </p:sp>
      <p:pic>
        <p:nvPicPr>
          <p:cNvPr id="15362" name="Picture 2" descr="http://www.mathworks.com/help/releases/R2013b/physmod/elec/ug/dcmotor_curr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962890"/>
            <a:ext cx="7620000" cy="563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03460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927"/>
            <a:ext cx="8229600" cy="1143000"/>
          </a:xfrm>
        </p:spPr>
        <p:txBody>
          <a:bodyPr/>
          <a:lstStyle/>
          <a:p>
            <a:r>
              <a:rPr lang="en-US" b="1" dirty="0"/>
              <a:t>Motor RPM</a:t>
            </a:r>
            <a:endParaRPr lang="en-US" dirty="0"/>
          </a:p>
        </p:txBody>
      </p:sp>
      <p:pic>
        <p:nvPicPr>
          <p:cNvPr id="16386" name="Picture 2" descr="http://www.mathworks.com/help/releases/R2013b/physmod/elec/ug/dcmotor_torqu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635" y="1080655"/>
            <a:ext cx="7620000" cy="5484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34858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4" name="Rectangle 3"/>
          <p:cNvSpPr/>
          <p:nvPr/>
        </p:nvSpPr>
        <p:spPr>
          <a:xfrm>
            <a:off x="1447800" y="3105835"/>
            <a:ext cx="7239000" cy="954107"/>
          </a:xfrm>
          <a:prstGeom prst="rect">
            <a:avLst/>
          </a:prstGeom>
        </p:spPr>
        <p:txBody>
          <a:bodyPr wrap="square">
            <a:spAutoFit/>
          </a:bodyPr>
          <a:lstStyle/>
          <a:p>
            <a:r>
              <a:rPr lang="en-US" sz="2800" dirty="0"/>
              <a:t>As expected, the motor runs at about 2000 rpm when the applied DC voltage is 2.5 V.</a:t>
            </a:r>
          </a:p>
        </p:txBody>
      </p:sp>
    </p:spTree>
    <p:extLst>
      <p:ext uri="{BB962C8B-B14F-4D97-AF65-F5344CB8AC3E}">
        <p14:creationId xmlns:p14="http://schemas.microsoft.com/office/powerpoint/2010/main" val="945096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Overview of DC Motor Example</a:t>
            </a:r>
            <a:br>
              <a:rPr lang="en-US" b="1" dirty="0"/>
            </a:br>
            <a:endParaRPr lang="en-US" dirty="0"/>
          </a:p>
        </p:txBody>
      </p:sp>
      <p:sp>
        <p:nvSpPr>
          <p:cNvPr id="3" name="Content Placeholder 2"/>
          <p:cNvSpPr>
            <a:spLocks noGrp="1"/>
          </p:cNvSpPr>
          <p:nvPr>
            <p:ph idx="1"/>
          </p:nvPr>
        </p:nvSpPr>
        <p:spPr/>
        <p:txBody>
          <a:bodyPr/>
          <a:lstStyle/>
          <a:p>
            <a:pPr fontAlgn="base"/>
            <a:r>
              <a:rPr lang="en-US" dirty="0" smtClean="0"/>
              <a:t>In </a:t>
            </a:r>
            <a:r>
              <a:rPr lang="en-US" dirty="0"/>
              <a:t>this example, you model a DC motor driven by a constant input signal that approximates a pulse-width modulated signal and look at the current and rotational motion at the motor output.</a:t>
            </a:r>
          </a:p>
          <a:p>
            <a:pPr marL="0" indent="0">
              <a:buNone/>
            </a:pPr>
            <a:endParaRPr lang="en-US" dirty="0"/>
          </a:p>
        </p:txBody>
      </p:sp>
    </p:spTree>
    <p:extLst>
      <p:ext uri="{BB962C8B-B14F-4D97-AF65-F5344CB8AC3E}">
        <p14:creationId xmlns:p14="http://schemas.microsoft.com/office/powerpoint/2010/main" val="1312433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Selecting Blocks to Represent System Components</a:t>
            </a:r>
            <a:br>
              <a:rPr lang="en-US" b="1" dirty="0"/>
            </a:br>
            <a:endParaRPr lang="en-US" dirty="0"/>
          </a:p>
        </p:txBody>
      </p:sp>
      <p:sp>
        <p:nvSpPr>
          <p:cNvPr id="3" name="Content Placeholder 2"/>
          <p:cNvSpPr>
            <a:spLocks noGrp="1"/>
          </p:cNvSpPr>
          <p:nvPr>
            <p:ph idx="1"/>
          </p:nvPr>
        </p:nvSpPr>
        <p:spPr/>
        <p:txBody>
          <a:bodyPr/>
          <a:lstStyle/>
          <a:p>
            <a:pPr fontAlgn="base"/>
            <a:r>
              <a:rPr lang="en-US" dirty="0"/>
              <a:t>Select the blocks to represent the input signal, the DC motor, and the motor output displays.</a:t>
            </a:r>
          </a:p>
          <a:p>
            <a:pPr fontAlgn="base"/>
            <a:r>
              <a:rPr lang="en-US" dirty="0"/>
              <a:t>The following table describes the role of the blocks that represent the system components.</a:t>
            </a:r>
          </a:p>
          <a:p>
            <a:endParaRPr lang="en-US" dirty="0"/>
          </a:p>
        </p:txBody>
      </p:sp>
    </p:spTree>
    <p:extLst>
      <p:ext uri="{BB962C8B-B14F-4D97-AF65-F5344CB8AC3E}">
        <p14:creationId xmlns:p14="http://schemas.microsoft.com/office/powerpoint/2010/main" val="1367880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44146959"/>
              </p:ext>
            </p:extLst>
          </p:nvPr>
        </p:nvGraphicFramePr>
        <p:xfrm>
          <a:off x="685800" y="533400"/>
          <a:ext cx="7924800" cy="5105401"/>
        </p:xfrm>
        <a:graphic>
          <a:graphicData uri="http://schemas.openxmlformats.org/drawingml/2006/table">
            <a:tbl>
              <a:tblPr/>
              <a:tblGrid>
                <a:gridCol w="2814415"/>
                <a:gridCol w="5110385"/>
              </a:tblGrid>
              <a:tr h="427559">
                <a:tc>
                  <a:txBody>
                    <a:bodyPr/>
                    <a:lstStyle/>
                    <a:p>
                      <a:pPr algn="l" fontAlgn="base"/>
                      <a:r>
                        <a:rPr lang="en-US" sz="1800" b="1" dirty="0">
                          <a:solidFill>
                            <a:srgbClr val="000000"/>
                          </a:solidFill>
                          <a:effectLst/>
                        </a:rPr>
                        <a:t>Block</a:t>
                      </a:r>
                    </a:p>
                  </a:txBody>
                  <a:tcPr marL="29102" marR="29102" marT="34923" marB="349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AEAEA"/>
                    </a:solidFill>
                  </a:tcPr>
                </a:tc>
                <a:tc>
                  <a:txBody>
                    <a:bodyPr/>
                    <a:lstStyle/>
                    <a:p>
                      <a:pPr algn="l" fontAlgn="base"/>
                      <a:r>
                        <a:rPr lang="en-US" sz="1800" b="1" dirty="0">
                          <a:solidFill>
                            <a:srgbClr val="000000"/>
                          </a:solidFill>
                          <a:effectLst/>
                        </a:rPr>
                        <a:t>Description</a:t>
                      </a:r>
                    </a:p>
                  </a:txBody>
                  <a:tcPr marL="29102" marR="29102" marT="34923" marB="349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AEAEA"/>
                    </a:solidFill>
                  </a:tcPr>
                </a:tc>
              </a:tr>
              <a:tr h="729370">
                <a:tc>
                  <a:txBody>
                    <a:bodyPr/>
                    <a:lstStyle/>
                    <a:p>
                      <a:pPr algn="l" fontAlgn="t"/>
                      <a:r>
                        <a:rPr lang="en-US" sz="1600" b="1">
                          <a:solidFill>
                            <a:srgbClr val="404040"/>
                          </a:solidFill>
                          <a:effectLst/>
                        </a:rPr>
                        <a:t>Solver Configuration</a:t>
                      </a:r>
                      <a:endParaRPr lang="en-US" sz="1600">
                        <a:solidFill>
                          <a:srgbClr val="404040"/>
                        </a:solidFill>
                        <a:effectLst/>
                      </a:endParaRPr>
                    </a:p>
                  </a:txBody>
                  <a:tcPr marL="29102" marR="29102" marT="34923" marB="34923">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dirty="0">
                          <a:solidFill>
                            <a:srgbClr val="404040"/>
                          </a:solidFill>
                          <a:effectLst/>
                        </a:rPr>
                        <a:t>Defines solver settings that apply to all physical modeling blocks.</a:t>
                      </a:r>
                    </a:p>
                  </a:txBody>
                  <a:tcPr marL="29102" marR="29102" marT="34923" marB="349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427559">
                <a:tc>
                  <a:txBody>
                    <a:bodyPr/>
                    <a:lstStyle/>
                    <a:p>
                      <a:pPr algn="l" fontAlgn="t"/>
                      <a:r>
                        <a:rPr lang="en-US" sz="1600" b="1">
                          <a:solidFill>
                            <a:srgbClr val="404040"/>
                          </a:solidFill>
                          <a:effectLst/>
                        </a:rPr>
                        <a:t>DC Voltage Source</a:t>
                      </a:r>
                      <a:endParaRPr lang="en-US" sz="1600">
                        <a:solidFill>
                          <a:srgbClr val="404040"/>
                        </a:solidFill>
                        <a:effectLst/>
                      </a:endParaRPr>
                    </a:p>
                  </a:txBody>
                  <a:tcPr marL="29102" marR="29102" marT="34923" marB="34923">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a:solidFill>
                            <a:srgbClr val="404040"/>
                          </a:solidFill>
                          <a:effectLst/>
                        </a:rPr>
                        <a:t>Generates a DC signal.</a:t>
                      </a:r>
                    </a:p>
                  </a:txBody>
                  <a:tcPr marL="29102" marR="29102" marT="34923" marB="349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031118">
                <a:tc>
                  <a:txBody>
                    <a:bodyPr/>
                    <a:lstStyle/>
                    <a:p>
                      <a:pPr algn="l" fontAlgn="t"/>
                      <a:r>
                        <a:rPr lang="en-US" sz="1600" b="1">
                          <a:solidFill>
                            <a:srgbClr val="404040"/>
                          </a:solidFill>
                          <a:effectLst/>
                        </a:rPr>
                        <a:t>Controlled PWM Voltage</a:t>
                      </a:r>
                      <a:endParaRPr lang="en-US" sz="1600">
                        <a:solidFill>
                          <a:srgbClr val="404040"/>
                        </a:solidFill>
                        <a:effectLst/>
                      </a:endParaRPr>
                    </a:p>
                  </a:txBody>
                  <a:tcPr marL="29102" marR="29102" marT="34923" marB="34923">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a:solidFill>
                            <a:srgbClr val="404040"/>
                          </a:solidFill>
                          <a:effectLst/>
                        </a:rPr>
                        <a:t>Generates the signal that approximates a pulse-width modulated motor input signal.</a:t>
                      </a:r>
                    </a:p>
                  </a:txBody>
                  <a:tcPr marL="29102" marR="29102" marT="34923" marB="349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427559">
                <a:tc>
                  <a:txBody>
                    <a:bodyPr/>
                    <a:lstStyle/>
                    <a:p>
                      <a:pPr algn="l" fontAlgn="t"/>
                      <a:r>
                        <a:rPr lang="en-US" sz="1600" b="1">
                          <a:solidFill>
                            <a:srgbClr val="404040"/>
                          </a:solidFill>
                          <a:effectLst/>
                        </a:rPr>
                        <a:t>H-Bridge</a:t>
                      </a:r>
                      <a:endParaRPr lang="en-US" sz="1600">
                        <a:solidFill>
                          <a:srgbClr val="404040"/>
                        </a:solidFill>
                        <a:effectLst/>
                      </a:endParaRPr>
                    </a:p>
                  </a:txBody>
                  <a:tcPr marL="29102" marR="29102" marT="34923" marB="34923">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a:solidFill>
                            <a:srgbClr val="404040"/>
                          </a:solidFill>
                          <a:effectLst/>
                        </a:rPr>
                        <a:t>Drives the DC motor.</a:t>
                      </a:r>
                    </a:p>
                  </a:txBody>
                  <a:tcPr marL="29102" marR="29102" marT="34923" marB="349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031118">
                <a:tc>
                  <a:txBody>
                    <a:bodyPr/>
                    <a:lstStyle/>
                    <a:p>
                      <a:pPr algn="l" fontAlgn="t"/>
                      <a:r>
                        <a:rPr lang="en-US" sz="1600" b="1" dirty="0">
                          <a:solidFill>
                            <a:srgbClr val="404040"/>
                          </a:solidFill>
                          <a:effectLst/>
                        </a:rPr>
                        <a:t>Current Sensor</a:t>
                      </a:r>
                      <a:endParaRPr lang="en-US" sz="1600" dirty="0">
                        <a:solidFill>
                          <a:srgbClr val="404040"/>
                        </a:solidFill>
                        <a:effectLst/>
                      </a:endParaRPr>
                    </a:p>
                  </a:txBody>
                  <a:tcPr marL="29102" marR="29102" marT="34923" marB="34923">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a:solidFill>
                            <a:srgbClr val="404040"/>
                          </a:solidFill>
                          <a:effectLst/>
                        </a:rPr>
                        <a:t>Converts the electrical current that drives the motor into a physical signal proportional to the current.</a:t>
                      </a:r>
                    </a:p>
                  </a:txBody>
                  <a:tcPr marL="29102" marR="29102" marT="34923" marB="349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031118">
                <a:tc>
                  <a:txBody>
                    <a:bodyPr/>
                    <a:lstStyle/>
                    <a:p>
                      <a:pPr algn="l" fontAlgn="t"/>
                      <a:r>
                        <a:rPr lang="en-US" sz="1600" b="1">
                          <a:solidFill>
                            <a:srgbClr val="404040"/>
                          </a:solidFill>
                          <a:effectLst/>
                        </a:rPr>
                        <a:t>Ideal Rotational Motion Sensor</a:t>
                      </a:r>
                      <a:endParaRPr lang="en-US" sz="1600">
                        <a:solidFill>
                          <a:srgbClr val="404040"/>
                        </a:solidFill>
                        <a:effectLst/>
                      </a:endParaRPr>
                    </a:p>
                  </a:txBody>
                  <a:tcPr marL="29102" marR="29102" marT="34923" marB="34923">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dirty="0">
                          <a:solidFill>
                            <a:srgbClr val="404040"/>
                          </a:solidFill>
                          <a:effectLst/>
                        </a:rPr>
                        <a:t>Converts the rotational motion of the motor into a physical signal proportional to the motion.</a:t>
                      </a:r>
                    </a:p>
                  </a:txBody>
                  <a:tcPr marL="29102" marR="29102" marT="34923" marB="349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34539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11596672"/>
              </p:ext>
            </p:extLst>
          </p:nvPr>
        </p:nvGraphicFramePr>
        <p:xfrm>
          <a:off x="838200" y="533400"/>
          <a:ext cx="7467600" cy="5257800"/>
        </p:xfrm>
        <a:graphic>
          <a:graphicData uri="http://schemas.openxmlformats.org/drawingml/2006/table">
            <a:tbl>
              <a:tblPr/>
              <a:tblGrid>
                <a:gridCol w="2133600"/>
                <a:gridCol w="5334000"/>
              </a:tblGrid>
              <a:tr h="647722">
                <a:tc>
                  <a:txBody>
                    <a:bodyPr/>
                    <a:lstStyle/>
                    <a:p>
                      <a:pPr algn="l" fontAlgn="base"/>
                      <a:r>
                        <a:rPr lang="en-US" sz="1800" b="1" dirty="0">
                          <a:solidFill>
                            <a:srgbClr val="000000"/>
                          </a:solidFill>
                          <a:effectLst/>
                        </a:rPr>
                        <a:t>Block</a:t>
                      </a:r>
                    </a:p>
                  </a:txBody>
                  <a:tcPr marL="29102" marR="29102" marT="34923" marB="349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AEAEA"/>
                    </a:solidFill>
                  </a:tcPr>
                </a:tc>
                <a:tc>
                  <a:txBody>
                    <a:bodyPr/>
                    <a:lstStyle/>
                    <a:p>
                      <a:pPr algn="l" fontAlgn="base"/>
                      <a:r>
                        <a:rPr lang="en-US" sz="1800" b="1" dirty="0">
                          <a:solidFill>
                            <a:srgbClr val="000000"/>
                          </a:solidFill>
                          <a:effectLst/>
                        </a:rPr>
                        <a:t>Description</a:t>
                      </a:r>
                    </a:p>
                  </a:txBody>
                  <a:tcPr marL="29102" marR="29102" marT="34923" marB="349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AEAEA"/>
                    </a:solidFill>
                  </a:tcPr>
                </a:tc>
              </a:tr>
              <a:tr h="1104878">
                <a:tc>
                  <a:txBody>
                    <a:bodyPr/>
                    <a:lstStyle/>
                    <a:p>
                      <a:pPr algn="l" fontAlgn="t"/>
                      <a:r>
                        <a:rPr lang="en-US" sz="1600" b="1" dirty="0">
                          <a:solidFill>
                            <a:srgbClr val="404040"/>
                          </a:solidFill>
                          <a:effectLst/>
                        </a:rPr>
                        <a:t>DC Motor</a:t>
                      </a:r>
                      <a:endParaRPr lang="en-US" sz="1600" dirty="0">
                        <a:solidFill>
                          <a:srgbClr val="404040"/>
                        </a:solidFill>
                        <a:effectLst/>
                      </a:endParaRPr>
                    </a:p>
                  </a:txBody>
                  <a:tcPr marL="29102" marR="29102" marT="34923" marB="34923">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dirty="0">
                          <a:solidFill>
                            <a:srgbClr val="404040"/>
                          </a:solidFill>
                          <a:effectLst/>
                        </a:rPr>
                        <a:t>Converts input electrical signal into mechanical motion.</a:t>
                      </a:r>
                    </a:p>
                  </a:txBody>
                  <a:tcPr marL="29102" marR="29102" marT="34923" marB="349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104878">
                <a:tc>
                  <a:txBody>
                    <a:bodyPr/>
                    <a:lstStyle/>
                    <a:p>
                      <a:pPr algn="l" fontAlgn="t"/>
                      <a:r>
                        <a:rPr lang="en-US" sz="1600" b="1">
                          <a:solidFill>
                            <a:srgbClr val="404040"/>
                          </a:solidFill>
                          <a:effectLst/>
                        </a:rPr>
                        <a:t>PS-Simulink Converter</a:t>
                      </a:r>
                      <a:endParaRPr lang="en-US" sz="1600">
                        <a:solidFill>
                          <a:srgbClr val="404040"/>
                        </a:solidFill>
                        <a:effectLst/>
                      </a:endParaRPr>
                    </a:p>
                  </a:txBody>
                  <a:tcPr marL="29102" marR="29102" marT="34923" marB="34923">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a:solidFill>
                            <a:srgbClr val="404040"/>
                          </a:solidFill>
                          <a:effectLst/>
                        </a:rPr>
                        <a:t>Converts the input physical signal to a Simulink</a:t>
                      </a:r>
                      <a:r>
                        <a:rPr lang="en-US" sz="1600" baseline="30000">
                          <a:solidFill>
                            <a:srgbClr val="404040"/>
                          </a:solidFill>
                          <a:effectLst/>
                        </a:rPr>
                        <a:t>®</a:t>
                      </a:r>
                      <a:r>
                        <a:rPr lang="en-US" sz="1600">
                          <a:solidFill>
                            <a:srgbClr val="404040"/>
                          </a:solidFill>
                          <a:effectLst/>
                        </a:rPr>
                        <a:t> signal.</a:t>
                      </a:r>
                    </a:p>
                  </a:txBody>
                  <a:tcPr marL="29102" marR="29102" marT="34923" marB="349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104878">
                <a:tc>
                  <a:txBody>
                    <a:bodyPr/>
                    <a:lstStyle/>
                    <a:p>
                      <a:pPr algn="l" fontAlgn="t"/>
                      <a:r>
                        <a:rPr lang="en-US" sz="1600" b="1">
                          <a:solidFill>
                            <a:srgbClr val="404040"/>
                          </a:solidFill>
                          <a:effectLst/>
                        </a:rPr>
                        <a:t>Scope</a:t>
                      </a:r>
                      <a:endParaRPr lang="en-US" sz="1600">
                        <a:solidFill>
                          <a:srgbClr val="404040"/>
                        </a:solidFill>
                        <a:effectLst/>
                      </a:endParaRPr>
                    </a:p>
                  </a:txBody>
                  <a:tcPr marL="29102" marR="29102" marT="34923" marB="34923">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a:solidFill>
                            <a:srgbClr val="404040"/>
                          </a:solidFill>
                          <a:effectLst/>
                        </a:rPr>
                        <a:t>Displays motor current and rotational motion.</a:t>
                      </a:r>
                    </a:p>
                  </a:txBody>
                  <a:tcPr marL="29102" marR="29102" marT="34923" marB="349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647722">
                <a:tc>
                  <a:txBody>
                    <a:bodyPr/>
                    <a:lstStyle/>
                    <a:p>
                      <a:pPr algn="l" fontAlgn="t"/>
                      <a:r>
                        <a:rPr lang="en-US" sz="1600" b="1">
                          <a:solidFill>
                            <a:srgbClr val="404040"/>
                          </a:solidFill>
                          <a:effectLst/>
                        </a:rPr>
                        <a:t>Electrical Reference</a:t>
                      </a:r>
                      <a:endParaRPr lang="en-US" sz="1600">
                        <a:solidFill>
                          <a:srgbClr val="404040"/>
                        </a:solidFill>
                        <a:effectLst/>
                      </a:endParaRPr>
                    </a:p>
                  </a:txBody>
                  <a:tcPr marL="29102" marR="29102" marT="34923" marB="34923">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a:solidFill>
                            <a:srgbClr val="404040"/>
                          </a:solidFill>
                          <a:effectLst/>
                        </a:rPr>
                        <a:t>Provides the electrical ground.</a:t>
                      </a:r>
                    </a:p>
                  </a:txBody>
                  <a:tcPr marL="29102" marR="29102" marT="34923" marB="349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647722">
                <a:tc>
                  <a:txBody>
                    <a:bodyPr/>
                    <a:lstStyle/>
                    <a:p>
                      <a:pPr algn="l" fontAlgn="t"/>
                      <a:r>
                        <a:rPr lang="en-US" sz="1600" b="1">
                          <a:solidFill>
                            <a:srgbClr val="404040"/>
                          </a:solidFill>
                          <a:effectLst/>
                        </a:rPr>
                        <a:t>Mechanical Rotational Reference</a:t>
                      </a:r>
                      <a:endParaRPr lang="en-US" sz="1600">
                        <a:solidFill>
                          <a:srgbClr val="404040"/>
                        </a:solidFill>
                        <a:effectLst/>
                      </a:endParaRPr>
                    </a:p>
                  </a:txBody>
                  <a:tcPr marL="29102" marR="29102" marT="34923" marB="34923">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dirty="0">
                          <a:solidFill>
                            <a:srgbClr val="404040"/>
                          </a:solidFill>
                          <a:effectLst/>
                        </a:rPr>
                        <a:t>Provides the mechanical ground.</a:t>
                      </a:r>
                    </a:p>
                  </a:txBody>
                  <a:tcPr marL="29102" marR="29102" marT="34923" marB="349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367603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Building the Model</a:t>
            </a:r>
            <a:br>
              <a:rPr lang="en-US" b="1" dirty="0"/>
            </a:br>
            <a:endParaRPr lang="en-US" dirty="0"/>
          </a:p>
        </p:txBody>
      </p:sp>
      <p:sp>
        <p:nvSpPr>
          <p:cNvPr id="3" name="Content Placeholder 2"/>
          <p:cNvSpPr>
            <a:spLocks noGrp="1"/>
          </p:cNvSpPr>
          <p:nvPr>
            <p:ph idx="1"/>
          </p:nvPr>
        </p:nvSpPr>
        <p:spPr/>
        <p:txBody>
          <a:bodyPr/>
          <a:lstStyle/>
          <a:p>
            <a:pPr fontAlgn="base"/>
            <a:r>
              <a:rPr lang="en-US" dirty="0"/>
              <a:t>Create a Simulink model, add blocks to the model, and connect the blocks.</a:t>
            </a:r>
          </a:p>
          <a:p>
            <a:pPr fontAlgn="base"/>
            <a:r>
              <a:rPr lang="en-US" dirty="0"/>
              <a:t>Create a new model.</a:t>
            </a:r>
          </a:p>
          <a:p>
            <a:pPr fontAlgn="base"/>
            <a:r>
              <a:rPr lang="en-US" dirty="0"/>
              <a:t>Add to the model the blocks listed in the following table. The Library column of the table specifies the hierarchical path to each block.</a:t>
            </a:r>
          </a:p>
          <a:p>
            <a:endParaRPr lang="en-US" dirty="0"/>
          </a:p>
        </p:txBody>
      </p:sp>
    </p:spTree>
    <p:extLst>
      <p:ext uri="{BB962C8B-B14F-4D97-AF65-F5344CB8AC3E}">
        <p14:creationId xmlns:p14="http://schemas.microsoft.com/office/powerpoint/2010/main" val="1299289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06276206"/>
              </p:ext>
            </p:extLst>
          </p:nvPr>
        </p:nvGraphicFramePr>
        <p:xfrm>
          <a:off x="533400" y="457200"/>
          <a:ext cx="8229600" cy="5937048"/>
        </p:xfrm>
        <a:graphic>
          <a:graphicData uri="http://schemas.openxmlformats.org/drawingml/2006/table">
            <a:tbl>
              <a:tblPr/>
              <a:tblGrid>
                <a:gridCol w="1981200"/>
                <a:gridCol w="5334000"/>
                <a:gridCol w="914400"/>
              </a:tblGrid>
              <a:tr h="240575">
                <a:tc>
                  <a:txBody>
                    <a:bodyPr/>
                    <a:lstStyle/>
                    <a:p>
                      <a:pPr algn="l" fontAlgn="base"/>
                      <a:r>
                        <a:rPr lang="en-US" sz="1800" b="1" dirty="0">
                          <a:solidFill>
                            <a:srgbClr val="000000"/>
                          </a:solidFill>
                          <a:effectLst/>
                        </a:rPr>
                        <a:t>Block</a:t>
                      </a: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AEAEA"/>
                    </a:solidFill>
                  </a:tcPr>
                </a:tc>
                <a:tc>
                  <a:txBody>
                    <a:bodyPr/>
                    <a:lstStyle/>
                    <a:p>
                      <a:pPr algn="l" fontAlgn="base"/>
                      <a:r>
                        <a:rPr lang="en-US" sz="1800" b="1" dirty="0">
                          <a:solidFill>
                            <a:srgbClr val="000000"/>
                          </a:solidFill>
                          <a:effectLst/>
                        </a:rPr>
                        <a:t>Library Path</a:t>
                      </a: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AEAEA"/>
                    </a:solidFill>
                  </a:tcPr>
                </a:tc>
                <a:tc>
                  <a:txBody>
                    <a:bodyPr/>
                    <a:lstStyle/>
                    <a:p>
                      <a:pPr algn="l" fontAlgn="base"/>
                      <a:r>
                        <a:rPr lang="en-US" sz="1800" b="1" dirty="0">
                          <a:solidFill>
                            <a:srgbClr val="000000"/>
                          </a:solidFill>
                          <a:effectLst/>
                        </a:rPr>
                        <a:t>Quantity</a:t>
                      </a: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AEAEA"/>
                    </a:solidFill>
                  </a:tcPr>
                </a:tc>
              </a:tr>
              <a:tr h="240575">
                <a:tc>
                  <a:txBody>
                    <a:bodyPr/>
                    <a:lstStyle/>
                    <a:p>
                      <a:pPr algn="l" fontAlgn="t"/>
                      <a:r>
                        <a:rPr lang="en-US" sz="1600" b="1">
                          <a:solidFill>
                            <a:srgbClr val="404040"/>
                          </a:solidFill>
                          <a:effectLst/>
                        </a:rPr>
                        <a:t>Solver Configuration</a:t>
                      </a:r>
                      <a:endParaRPr lang="en-US" sz="1600">
                        <a:solidFill>
                          <a:srgbClr val="404040"/>
                        </a:solidFill>
                        <a:effectLst/>
                      </a:endParaRPr>
                    </a:p>
                  </a:txBody>
                  <a:tcPr marL="22450" marR="22450" marT="26940" marB="2694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b="1" dirty="0">
                          <a:solidFill>
                            <a:srgbClr val="404040"/>
                          </a:solidFill>
                          <a:effectLst/>
                        </a:rPr>
                        <a:t>Simscape</a:t>
                      </a:r>
                      <a:r>
                        <a:rPr lang="en-US" sz="1600" dirty="0">
                          <a:solidFill>
                            <a:srgbClr val="404040"/>
                          </a:solidFill>
                          <a:effectLst/>
                        </a:rPr>
                        <a:t> &gt; </a:t>
                      </a:r>
                      <a:r>
                        <a:rPr lang="en-US" sz="1600" b="1" dirty="0">
                          <a:solidFill>
                            <a:srgbClr val="404040"/>
                          </a:solidFill>
                          <a:effectLst/>
                        </a:rPr>
                        <a:t>Utilities</a:t>
                      </a:r>
                      <a:endParaRPr lang="en-US" sz="1600" dirty="0">
                        <a:solidFill>
                          <a:srgbClr val="404040"/>
                        </a:solidFill>
                        <a:effectLst/>
                      </a:endParaRP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a:solidFill>
                            <a:srgbClr val="404040"/>
                          </a:solidFill>
                          <a:effectLst/>
                        </a:rPr>
                        <a:t>1</a:t>
                      </a: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80208">
                <a:tc>
                  <a:txBody>
                    <a:bodyPr/>
                    <a:lstStyle/>
                    <a:p>
                      <a:pPr algn="l" fontAlgn="t"/>
                      <a:r>
                        <a:rPr lang="en-US" sz="1600" b="1">
                          <a:solidFill>
                            <a:srgbClr val="404040"/>
                          </a:solidFill>
                          <a:effectLst/>
                        </a:rPr>
                        <a:t>DC Voltage Source</a:t>
                      </a:r>
                      <a:endParaRPr lang="en-US" sz="1600">
                        <a:solidFill>
                          <a:srgbClr val="404040"/>
                        </a:solidFill>
                        <a:effectLst/>
                      </a:endParaRPr>
                    </a:p>
                  </a:txBody>
                  <a:tcPr marL="22450" marR="22450" marT="26940" marB="2694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b="1" dirty="0">
                          <a:solidFill>
                            <a:srgbClr val="404040"/>
                          </a:solidFill>
                          <a:effectLst/>
                        </a:rPr>
                        <a:t>Simscape</a:t>
                      </a:r>
                      <a:r>
                        <a:rPr lang="en-US" sz="1600" dirty="0">
                          <a:solidFill>
                            <a:srgbClr val="404040"/>
                          </a:solidFill>
                          <a:effectLst/>
                        </a:rPr>
                        <a:t> &gt; </a:t>
                      </a:r>
                      <a:r>
                        <a:rPr lang="en-US" sz="1600" b="1" dirty="0">
                          <a:solidFill>
                            <a:srgbClr val="404040"/>
                          </a:solidFill>
                          <a:effectLst/>
                        </a:rPr>
                        <a:t>Foundation Library</a:t>
                      </a:r>
                      <a:r>
                        <a:rPr lang="en-US" sz="1600" dirty="0">
                          <a:solidFill>
                            <a:srgbClr val="404040"/>
                          </a:solidFill>
                          <a:effectLst/>
                        </a:rPr>
                        <a:t> &gt; </a:t>
                      </a:r>
                      <a:r>
                        <a:rPr lang="en-US" sz="1600" b="1" dirty="0">
                          <a:solidFill>
                            <a:srgbClr val="404040"/>
                          </a:solidFill>
                          <a:effectLst/>
                        </a:rPr>
                        <a:t>Electrical</a:t>
                      </a:r>
                      <a:r>
                        <a:rPr lang="en-US" sz="1600" dirty="0">
                          <a:solidFill>
                            <a:srgbClr val="404040"/>
                          </a:solidFill>
                          <a:effectLst/>
                        </a:rPr>
                        <a:t> &gt; </a:t>
                      </a:r>
                      <a:r>
                        <a:rPr lang="en-US" sz="1600" b="1" dirty="0">
                          <a:solidFill>
                            <a:srgbClr val="404040"/>
                          </a:solidFill>
                          <a:effectLst/>
                        </a:rPr>
                        <a:t>Electrical Sources</a:t>
                      </a:r>
                      <a:endParaRPr lang="en-US" sz="1600" dirty="0">
                        <a:solidFill>
                          <a:srgbClr val="404040"/>
                        </a:solidFill>
                        <a:effectLst/>
                      </a:endParaRP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a:solidFill>
                            <a:srgbClr val="404040"/>
                          </a:solidFill>
                          <a:effectLst/>
                        </a:rPr>
                        <a:t>1</a:t>
                      </a: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80208">
                <a:tc>
                  <a:txBody>
                    <a:bodyPr/>
                    <a:lstStyle/>
                    <a:p>
                      <a:pPr algn="l" fontAlgn="t"/>
                      <a:r>
                        <a:rPr lang="en-US" sz="1600" b="1">
                          <a:solidFill>
                            <a:srgbClr val="404040"/>
                          </a:solidFill>
                          <a:effectLst/>
                        </a:rPr>
                        <a:t>Controlled PWM Voltage</a:t>
                      </a:r>
                      <a:endParaRPr lang="en-US" sz="1600">
                        <a:solidFill>
                          <a:srgbClr val="404040"/>
                        </a:solidFill>
                        <a:effectLst/>
                      </a:endParaRPr>
                    </a:p>
                  </a:txBody>
                  <a:tcPr marL="22450" marR="22450" marT="26940" marB="2694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b="1" dirty="0">
                          <a:solidFill>
                            <a:srgbClr val="404040"/>
                          </a:solidFill>
                          <a:effectLst/>
                        </a:rPr>
                        <a:t>Simscape</a:t>
                      </a:r>
                      <a:r>
                        <a:rPr lang="en-US" sz="1600" dirty="0">
                          <a:solidFill>
                            <a:srgbClr val="404040"/>
                          </a:solidFill>
                          <a:effectLst/>
                        </a:rPr>
                        <a:t> &gt; </a:t>
                      </a:r>
                      <a:r>
                        <a:rPr lang="en-US" sz="1600" b="1" dirty="0" err="1">
                          <a:solidFill>
                            <a:srgbClr val="404040"/>
                          </a:solidFill>
                          <a:effectLst/>
                        </a:rPr>
                        <a:t>SimElectronics</a:t>
                      </a:r>
                      <a:r>
                        <a:rPr lang="en-US" sz="1600" dirty="0">
                          <a:solidFill>
                            <a:srgbClr val="404040"/>
                          </a:solidFill>
                          <a:effectLst/>
                        </a:rPr>
                        <a:t> &gt; </a:t>
                      </a:r>
                      <a:r>
                        <a:rPr lang="en-US" sz="1600" b="1" dirty="0">
                          <a:solidFill>
                            <a:srgbClr val="404040"/>
                          </a:solidFill>
                          <a:effectLst/>
                        </a:rPr>
                        <a:t>Actuators &amp; Drivers</a:t>
                      </a:r>
                      <a:r>
                        <a:rPr lang="en-US" sz="1600" dirty="0">
                          <a:solidFill>
                            <a:srgbClr val="404040"/>
                          </a:solidFill>
                          <a:effectLst/>
                        </a:rPr>
                        <a:t> &gt; </a:t>
                      </a:r>
                      <a:r>
                        <a:rPr lang="en-US" sz="1600" b="1" dirty="0">
                          <a:solidFill>
                            <a:srgbClr val="404040"/>
                          </a:solidFill>
                          <a:effectLst/>
                        </a:rPr>
                        <a:t>Drivers</a:t>
                      </a:r>
                      <a:endParaRPr lang="en-US" sz="1600" dirty="0">
                        <a:solidFill>
                          <a:srgbClr val="404040"/>
                        </a:solidFill>
                        <a:effectLst/>
                      </a:endParaRP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a:solidFill>
                            <a:srgbClr val="404040"/>
                          </a:solidFill>
                          <a:effectLst/>
                        </a:rPr>
                        <a:t>1</a:t>
                      </a: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80208">
                <a:tc>
                  <a:txBody>
                    <a:bodyPr/>
                    <a:lstStyle/>
                    <a:p>
                      <a:pPr algn="l" fontAlgn="t"/>
                      <a:r>
                        <a:rPr lang="en-US" sz="1600" b="1">
                          <a:solidFill>
                            <a:srgbClr val="404040"/>
                          </a:solidFill>
                          <a:effectLst/>
                        </a:rPr>
                        <a:t>H-Bridge</a:t>
                      </a:r>
                      <a:endParaRPr lang="en-US" sz="1600">
                        <a:solidFill>
                          <a:srgbClr val="404040"/>
                        </a:solidFill>
                        <a:effectLst/>
                      </a:endParaRPr>
                    </a:p>
                  </a:txBody>
                  <a:tcPr marL="22450" marR="22450" marT="26940" marB="2694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b="1" dirty="0">
                          <a:solidFill>
                            <a:srgbClr val="404040"/>
                          </a:solidFill>
                          <a:effectLst/>
                        </a:rPr>
                        <a:t>Simscape</a:t>
                      </a:r>
                      <a:r>
                        <a:rPr lang="en-US" sz="1600" dirty="0">
                          <a:solidFill>
                            <a:srgbClr val="404040"/>
                          </a:solidFill>
                          <a:effectLst/>
                        </a:rPr>
                        <a:t> &gt; </a:t>
                      </a:r>
                      <a:r>
                        <a:rPr lang="en-US" sz="1600" b="1" dirty="0" err="1">
                          <a:solidFill>
                            <a:srgbClr val="404040"/>
                          </a:solidFill>
                          <a:effectLst/>
                        </a:rPr>
                        <a:t>SimElectronics</a:t>
                      </a:r>
                      <a:r>
                        <a:rPr lang="en-US" sz="1600" dirty="0">
                          <a:solidFill>
                            <a:srgbClr val="404040"/>
                          </a:solidFill>
                          <a:effectLst/>
                        </a:rPr>
                        <a:t> &gt; </a:t>
                      </a:r>
                      <a:r>
                        <a:rPr lang="en-US" sz="1600" b="1" dirty="0">
                          <a:solidFill>
                            <a:srgbClr val="404040"/>
                          </a:solidFill>
                          <a:effectLst/>
                        </a:rPr>
                        <a:t>Actuators &amp; Drivers</a:t>
                      </a:r>
                      <a:r>
                        <a:rPr lang="en-US" sz="1600" dirty="0">
                          <a:solidFill>
                            <a:srgbClr val="404040"/>
                          </a:solidFill>
                          <a:effectLst/>
                        </a:rPr>
                        <a:t> &gt; </a:t>
                      </a:r>
                      <a:r>
                        <a:rPr lang="en-US" sz="1600" b="1" dirty="0">
                          <a:solidFill>
                            <a:srgbClr val="404040"/>
                          </a:solidFill>
                          <a:effectLst/>
                        </a:rPr>
                        <a:t>Drivers</a:t>
                      </a:r>
                      <a:endParaRPr lang="en-US" sz="1600" dirty="0">
                        <a:solidFill>
                          <a:srgbClr val="404040"/>
                        </a:solidFill>
                        <a:effectLst/>
                      </a:endParaRP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a:solidFill>
                            <a:srgbClr val="404040"/>
                          </a:solidFill>
                          <a:effectLst/>
                        </a:rPr>
                        <a:t>1</a:t>
                      </a: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80208">
                <a:tc>
                  <a:txBody>
                    <a:bodyPr/>
                    <a:lstStyle/>
                    <a:p>
                      <a:pPr algn="l" fontAlgn="t"/>
                      <a:r>
                        <a:rPr lang="en-US" sz="1600" b="1">
                          <a:solidFill>
                            <a:srgbClr val="404040"/>
                          </a:solidFill>
                          <a:effectLst/>
                        </a:rPr>
                        <a:t>Current Sensor</a:t>
                      </a:r>
                      <a:endParaRPr lang="en-US" sz="1600">
                        <a:solidFill>
                          <a:srgbClr val="404040"/>
                        </a:solidFill>
                        <a:effectLst/>
                      </a:endParaRPr>
                    </a:p>
                  </a:txBody>
                  <a:tcPr marL="22450" marR="22450" marT="26940" marB="2694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b="1" dirty="0">
                          <a:solidFill>
                            <a:srgbClr val="404040"/>
                          </a:solidFill>
                          <a:effectLst/>
                        </a:rPr>
                        <a:t>Simscape</a:t>
                      </a:r>
                      <a:r>
                        <a:rPr lang="en-US" sz="1600" dirty="0">
                          <a:solidFill>
                            <a:srgbClr val="404040"/>
                          </a:solidFill>
                          <a:effectLst/>
                        </a:rPr>
                        <a:t> &gt; </a:t>
                      </a:r>
                      <a:r>
                        <a:rPr lang="en-US" sz="1600" b="1" dirty="0">
                          <a:solidFill>
                            <a:srgbClr val="404040"/>
                          </a:solidFill>
                          <a:effectLst/>
                        </a:rPr>
                        <a:t>Foundation Library</a:t>
                      </a:r>
                      <a:r>
                        <a:rPr lang="en-US" sz="1600" dirty="0">
                          <a:solidFill>
                            <a:srgbClr val="404040"/>
                          </a:solidFill>
                          <a:effectLst/>
                        </a:rPr>
                        <a:t> &gt; </a:t>
                      </a:r>
                      <a:r>
                        <a:rPr lang="en-US" sz="1600" b="1" dirty="0">
                          <a:solidFill>
                            <a:srgbClr val="404040"/>
                          </a:solidFill>
                          <a:effectLst/>
                        </a:rPr>
                        <a:t>Electrical</a:t>
                      </a:r>
                      <a:r>
                        <a:rPr lang="en-US" sz="1600" dirty="0">
                          <a:solidFill>
                            <a:srgbClr val="404040"/>
                          </a:solidFill>
                          <a:effectLst/>
                        </a:rPr>
                        <a:t> &gt; </a:t>
                      </a:r>
                      <a:r>
                        <a:rPr lang="en-US" sz="1600" b="1" dirty="0">
                          <a:solidFill>
                            <a:srgbClr val="404040"/>
                          </a:solidFill>
                          <a:effectLst/>
                        </a:rPr>
                        <a:t>Electrical Sensors</a:t>
                      </a:r>
                      <a:endParaRPr lang="en-US" sz="1600" dirty="0">
                        <a:solidFill>
                          <a:srgbClr val="404040"/>
                        </a:solidFill>
                        <a:effectLst/>
                      </a:endParaRP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a:solidFill>
                            <a:srgbClr val="404040"/>
                          </a:solidFill>
                          <a:effectLst/>
                        </a:rPr>
                        <a:t>1</a:t>
                      </a: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80208">
                <a:tc>
                  <a:txBody>
                    <a:bodyPr/>
                    <a:lstStyle/>
                    <a:p>
                      <a:pPr algn="l" fontAlgn="t"/>
                      <a:r>
                        <a:rPr lang="en-US" sz="1600" b="1">
                          <a:solidFill>
                            <a:srgbClr val="404040"/>
                          </a:solidFill>
                          <a:effectLst/>
                        </a:rPr>
                        <a:t>Ideal Rotational Motion Sensor</a:t>
                      </a:r>
                      <a:endParaRPr lang="en-US" sz="1600">
                        <a:solidFill>
                          <a:srgbClr val="404040"/>
                        </a:solidFill>
                        <a:effectLst/>
                      </a:endParaRPr>
                    </a:p>
                  </a:txBody>
                  <a:tcPr marL="22450" marR="22450" marT="26940" marB="2694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b="1" dirty="0">
                          <a:solidFill>
                            <a:srgbClr val="404040"/>
                          </a:solidFill>
                          <a:effectLst/>
                        </a:rPr>
                        <a:t>Simscape</a:t>
                      </a:r>
                      <a:r>
                        <a:rPr lang="en-US" sz="1600" dirty="0">
                          <a:solidFill>
                            <a:srgbClr val="404040"/>
                          </a:solidFill>
                          <a:effectLst/>
                        </a:rPr>
                        <a:t> &gt; </a:t>
                      </a:r>
                      <a:r>
                        <a:rPr lang="en-US" sz="1600" b="1" dirty="0">
                          <a:solidFill>
                            <a:srgbClr val="404040"/>
                          </a:solidFill>
                          <a:effectLst/>
                        </a:rPr>
                        <a:t>Foundation Library</a:t>
                      </a:r>
                      <a:r>
                        <a:rPr lang="en-US" sz="1600" dirty="0">
                          <a:solidFill>
                            <a:srgbClr val="404040"/>
                          </a:solidFill>
                          <a:effectLst/>
                        </a:rPr>
                        <a:t> &gt; </a:t>
                      </a:r>
                      <a:r>
                        <a:rPr lang="en-US" sz="1600" b="1" dirty="0">
                          <a:solidFill>
                            <a:srgbClr val="404040"/>
                          </a:solidFill>
                          <a:effectLst/>
                        </a:rPr>
                        <a:t>Mechanical</a:t>
                      </a:r>
                      <a:r>
                        <a:rPr lang="en-US" sz="1600" dirty="0">
                          <a:solidFill>
                            <a:srgbClr val="404040"/>
                          </a:solidFill>
                          <a:effectLst/>
                        </a:rPr>
                        <a:t> &gt; </a:t>
                      </a:r>
                      <a:r>
                        <a:rPr lang="en-US" sz="1600" b="1" dirty="0">
                          <a:solidFill>
                            <a:srgbClr val="404040"/>
                          </a:solidFill>
                          <a:effectLst/>
                        </a:rPr>
                        <a:t>Mechanical Sensors</a:t>
                      </a:r>
                      <a:endParaRPr lang="en-US" sz="1600" dirty="0">
                        <a:solidFill>
                          <a:srgbClr val="404040"/>
                        </a:solidFill>
                        <a:effectLst/>
                      </a:endParaRP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dirty="0">
                          <a:solidFill>
                            <a:srgbClr val="404040"/>
                          </a:solidFill>
                          <a:effectLst/>
                        </a:rPr>
                        <a:t>1</a:t>
                      </a: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420200">
                <a:tc>
                  <a:txBody>
                    <a:bodyPr/>
                    <a:lstStyle/>
                    <a:p>
                      <a:pPr algn="l" fontAlgn="t"/>
                      <a:r>
                        <a:rPr lang="en-US" sz="1600" b="1">
                          <a:solidFill>
                            <a:srgbClr val="404040"/>
                          </a:solidFill>
                          <a:effectLst/>
                        </a:rPr>
                        <a:t>DC Motor</a:t>
                      </a:r>
                      <a:endParaRPr lang="en-US" sz="1600">
                        <a:solidFill>
                          <a:srgbClr val="404040"/>
                        </a:solidFill>
                        <a:effectLst/>
                      </a:endParaRPr>
                    </a:p>
                  </a:txBody>
                  <a:tcPr marL="22450" marR="22450" marT="26940" marB="2694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b="1" dirty="0">
                          <a:solidFill>
                            <a:srgbClr val="404040"/>
                          </a:solidFill>
                          <a:effectLst/>
                        </a:rPr>
                        <a:t>Simscape</a:t>
                      </a:r>
                      <a:r>
                        <a:rPr lang="en-US" sz="1600" dirty="0">
                          <a:solidFill>
                            <a:srgbClr val="404040"/>
                          </a:solidFill>
                          <a:effectLst/>
                        </a:rPr>
                        <a:t> &gt; </a:t>
                      </a:r>
                      <a:r>
                        <a:rPr lang="en-US" sz="1600" b="1" dirty="0" err="1">
                          <a:solidFill>
                            <a:srgbClr val="404040"/>
                          </a:solidFill>
                          <a:effectLst/>
                        </a:rPr>
                        <a:t>SimElectronics</a:t>
                      </a:r>
                      <a:r>
                        <a:rPr lang="en-US" sz="1600" dirty="0">
                          <a:solidFill>
                            <a:srgbClr val="404040"/>
                          </a:solidFill>
                          <a:effectLst/>
                        </a:rPr>
                        <a:t> &gt; </a:t>
                      </a:r>
                      <a:r>
                        <a:rPr lang="en-US" sz="1600" b="1" dirty="0">
                          <a:solidFill>
                            <a:srgbClr val="404040"/>
                          </a:solidFill>
                          <a:effectLst/>
                        </a:rPr>
                        <a:t>Actuators &amp; Drivers</a:t>
                      </a:r>
                      <a:r>
                        <a:rPr lang="en-US" sz="1600" dirty="0">
                          <a:solidFill>
                            <a:srgbClr val="404040"/>
                          </a:solidFill>
                          <a:effectLst/>
                        </a:rPr>
                        <a:t> &gt; </a:t>
                      </a:r>
                      <a:r>
                        <a:rPr lang="en-US" sz="1600" b="1" dirty="0">
                          <a:solidFill>
                            <a:srgbClr val="404040"/>
                          </a:solidFill>
                          <a:effectLst/>
                        </a:rPr>
                        <a:t>Rotational Actuators</a:t>
                      </a:r>
                      <a:endParaRPr lang="en-US" sz="1600" dirty="0">
                        <a:solidFill>
                          <a:srgbClr val="404040"/>
                        </a:solidFill>
                        <a:effectLst/>
                      </a:endParaRP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a:solidFill>
                            <a:srgbClr val="404040"/>
                          </a:solidFill>
                          <a:effectLst/>
                        </a:rPr>
                        <a:t>1</a:t>
                      </a: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40575">
                <a:tc>
                  <a:txBody>
                    <a:bodyPr/>
                    <a:lstStyle/>
                    <a:p>
                      <a:pPr algn="l" fontAlgn="t"/>
                      <a:r>
                        <a:rPr lang="en-US" sz="1600" b="1">
                          <a:solidFill>
                            <a:srgbClr val="404040"/>
                          </a:solidFill>
                          <a:effectLst/>
                        </a:rPr>
                        <a:t>PS-Simulink Converter</a:t>
                      </a:r>
                      <a:endParaRPr lang="en-US" sz="1600">
                        <a:solidFill>
                          <a:srgbClr val="404040"/>
                        </a:solidFill>
                        <a:effectLst/>
                      </a:endParaRPr>
                    </a:p>
                  </a:txBody>
                  <a:tcPr marL="22450" marR="22450" marT="26940" marB="2694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b="1" dirty="0">
                          <a:solidFill>
                            <a:srgbClr val="404040"/>
                          </a:solidFill>
                          <a:effectLst/>
                        </a:rPr>
                        <a:t>Simscape</a:t>
                      </a:r>
                      <a:r>
                        <a:rPr lang="en-US" sz="1600" dirty="0">
                          <a:solidFill>
                            <a:srgbClr val="404040"/>
                          </a:solidFill>
                          <a:effectLst/>
                        </a:rPr>
                        <a:t> &gt; </a:t>
                      </a:r>
                      <a:r>
                        <a:rPr lang="en-US" sz="1600" b="1" dirty="0">
                          <a:solidFill>
                            <a:srgbClr val="404040"/>
                          </a:solidFill>
                          <a:effectLst/>
                        </a:rPr>
                        <a:t>Utilities</a:t>
                      </a:r>
                      <a:endParaRPr lang="en-US" sz="1600" dirty="0">
                        <a:solidFill>
                          <a:srgbClr val="404040"/>
                        </a:solidFill>
                        <a:effectLst/>
                      </a:endParaRP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a:solidFill>
                            <a:srgbClr val="404040"/>
                          </a:solidFill>
                          <a:effectLst/>
                        </a:rPr>
                        <a:t>2</a:t>
                      </a: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410392">
                <a:tc>
                  <a:txBody>
                    <a:bodyPr/>
                    <a:lstStyle/>
                    <a:p>
                      <a:pPr algn="l" fontAlgn="t"/>
                      <a:r>
                        <a:rPr lang="en-US" sz="1600" b="1">
                          <a:solidFill>
                            <a:srgbClr val="404040"/>
                          </a:solidFill>
                          <a:effectLst/>
                        </a:rPr>
                        <a:t>Scope</a:t>
                      </a:r>
                      <a:endParaRPr lang="en-US" sz="1600">
                        <a:solidFill>
                          <a:srgbClr val="404040"/>
                        </a:solidFill>
                        <a:effectLst/>
                      </a:endParaRPr>
                    </a:p>
                  </a:txBody>
                  <a:tcPr marL="22450" marR="22450" marT="26940" marB="2694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b="1">
                          <a:solidFill>
                            <a:srgbClr val="404040"/>
                          </a:solidFill>
                          <a:effectLst/>
                        </a:rPr>
                        <a:t>Simulink</a:t>
                      </a:r>
                      <a:r>
                        <a:rPr lang="en-US" sz="1600">
                          <a:solidFill>
                            <a:srgbClr val="404040"/>
                          </a:solidFill>
                          <a:effectLst/>
                        </a:rPr>
                        <a:t> &gt; </a:t>
                      </a:r>
                      <a:r>
                        <a:rPr lang="en-US" sz="1600" b="1">
                          <a:solidFill>
                            <a:srgbClr val="404040"/>
                          </a:solidFill>
                          <a:effectLst/>
                        </a:rPr>
                        <a:t>Commonly Used Blocks</a:t>
                      </a:r>
                      <a:endParaRPr lang="en-US" sz="1600">
                        <a:solidFill>
                          <a:srgbClr val="404040"/>
                        </a:solidFill>
                        <a:effectLst/>
                      </a:endParaRP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a:solidFill>
                            <a:srgbClr val="404040"/>
                          </a:solidFill>
                          <a:effectLst/>
                        </a:rPr>
                        <a:t>2</a:t>
                      </a: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80208">
                <a:tc>
                  <a:txBody>
                    <a:bodyPr/>
                    <a:lstStyle/>
                    <a:p>
                      <a:pPr algn="l" fontAlgn="t"/>
                      <a:r>
                        <a:rPr lang="en-US" sz="1600" b="1">
                          <a:solidFill>
                            <a:srgbClr val="404040"/>
                          </a:solidFill>
                          <a:effectLst/>
                        </a:rPr>
                        <a:t>Electrical Reference</a:t>
                      </a:r>
                      <a:endParaRPr lang="en-US" sz="1600">
                        <a:solidFill>
                          <a:srgbClr val="404040"/>
                        </a:solidFill>
                        <a:effectLst/>
                      </a:endParaRPr>
                    </a:p>
                  </a:txBody>
                  <a:tcPr marL="22450" marR="22450" marT="26940" marB="2694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b="1" dirty="0">
                          <a:solidFill>
                            <a:srgbClr val="404040"/>
                          </a:solidFill>
                          <a:effectLst/>
                        </a:rPr>
                        <a:t>Simscape</a:t>
                      </a:r>
                      <a:r>
                        <a:rPr lang="en-US" sz="1600" dirty="0">
                          <a:solidFill>
                            <a:srgbClr val="404040"/>
                          </a:solidFill>
                          <a:effectLst/>
                        </a:rPr>
                        <a:t> &gt; </a:t>
                      </a:r>
                      <a:r>
                        <a:rPr lang="en-US" sz="1600" b="1" dirty="0">
                          <a:solidFill>
                            <a:srgbClr val="404040"/>
                          </a:solidFill>
                          <a:effectLst/>
                        </a:rPr>
                        <a:t>Foundation Library</a:t>
                      </a:r>
                      <a:r>
                        <a:rPr lang="en-US" sz="1600" dirty="0">
                          <a:solidFill>
                            <a:srgbClr val="404040"/>
                          </a:solidFill>
                          <a:effectLst/>
                        </a:rPr>
                        <a:t> &gt; </a:t>
                      </a:r>
                      <a:r>
                        <a:rPr lang="en-US" sz="1600" b="1" dirty="0">
                          <a:solidFill>
                            <a:srgbClr val="404040"/>
                          </a:solidFill>
                          <a:effectLst/>
                        </a:rPr>
                        <a:t>Electrical</a:t>
                      </a:r>
                      <a:r>
                        <a:rPr lang="en-US" sz="1600" dirty="0">
                          <a:solidFill>
                            <a:srgbClr val="404040"/>
                          </a:solidFill>
                          <a:effectLst/>
                        </a:rPr>
                        <a:t> &gt; </a:t>
                      </a:r>
                      <a:r>
                        <a:rPr lang="en-US" sz="1600" b="1" dirty="0">
                          <a:solidFill>
                            <a:srgbClr val="404040"/>
                          </a:solidFill>
                          <a:effectLst/>
                        </a:rPr>
                        <a:t>Electrical Elements</a:t>
                      </a:r>
                      <a:endParaRPr lang="en-US" sz="1600" dirty="0">
                        <a:solidFill>
                          <a:srgbClr val="404040"/>
                        </a:solidFill>
                        <a:effectLst/>
                      </a:endParaRP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a:solidFill>
                            <a:srgbClr val="404040"/>
                          </a:solidFill>
                          <a:effectLst/>
                        </a:rPr>
                        <a:t>1</a:t>
                      </a: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80208">
                <a:tc>
                  <a:txBody>
                    <a:bodyPr/>
                    <a:lstStyle/>
                    <a:p>
                      <a:pPr algn="l" fontAlgn="t"/>
                      <a:r>
                        <a:rPr lang="en-US" sz="1600" b="1">
                          <a:solidFill>
                            <a:srgbClr val="404040"/>
                          </a:solidFill>
                          <a:effectLst/>
                        </a:rPr>
                        <a:t>Mechanical Rotational Reference</a:t>
                      </a:r>
                      <a:endParaRPr lang="en-US" sz="1600">
                        <a:solidFill>
                          <a:srgbClr val="404040"/>
                        </a:solidFill>
                        <a:effectLst/>
                      </a:endParaRPr>
                    </a:p>
                  </a:txBody>
                  <a:tcPr marL="22450" marR="22450" marT="26940" marB="2694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b="1" dirty="0">
                          <a:solidFill>
                            <a:srgbClr val="404040"/>
                          </a:solidFill>
                          <a:effectLst/>
                        </a:rPr>
                        <a:t>Simscape</a:t>
                      </a:r>
                      <a:r>
                        <a:rPr lang="en-US" sz="1600" dirty="0">
                          <a:solidFill>
                            <a:srgbClr val="404040"/>
                          </a:solidFill>
                          <a:effectLst/>
                        </a:rPr>
                        <a:t> &gt; </a:t>
                      </a:r>
                      <a:r>
                        <a:rPr lang="en-US" sz="1600" b="1" dirty="0">
                          <a:solidFill>
                            <a:srgbClr val="404040"/>
                          </a:solidFill>
                          <a:effectLst/>
                        </a:rPr>
                        <a:t>Foundation Library</a:t>
                      </a:r>
                      <a:r>
                        <a:rPr lang="en-US" sz="1600" dirty="0">
                          <a:solidFill>
                            <a:srgbClr val="404040"/>
                          </a:solidFill>
                          <a:effectLst/>
                        </a:rPr>
                        <a:t> &gt; </a:t>
                      </a:r>
                      <a:r>
                        <a:rPr lang="en-US" sz="1600" b="1" dirty="0">
                          <a:solidFill>
                            <a:srgbClr val="404040"/>
                          </a:solidFill>
                          <a:effectLst/>
                        </a:rPr>
                        <a:t>Mechanical</a:t>
                      </a:r>
                      <a:r>
                        <a:rPr lang="en-US" sz="1600" dirty="0">
                          <a:solidFill>
                            <a:srgbClr val="404040"/>
                          </a:solidFill>
                          <a:effectLst/>
                        </a:rPr>
                        <a:t> &gt; </a:t>
                      </a:r>
                      <a:r>
                        <a:rPr lang="en-US" sz="1600" b="1" dirty="0">
                          <a:solidFill>
                            <a:srgbClr val="404040"/>
                          </a:solidFill>
                          <a:effectLst/>
                        </a:rPr>
                        <a:t>Rotational Elements</a:t>
                      </a:r>
                      <a:endParaRPr lang="en-US" sz="1600" dirty="0">
                        <a:solidFill>
                          <a:srgbClr val="404040"/>
                        </a:solidFill>
                        <a:effectLst/>
                      </a:endParaRP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base"/>
                      <a:r>
                        <a:rPr lang="en-US" sz="1600" dirty="0">
                          <a:solidFill>
                            <a:srgbClr val="404040"/>
                          </a:solidFill>
                          <a:effectLst/>
                        </a:rPr>
                        <a:t>1</a:t>
                      </a:r>
                    </a:p>
                  </a:txBody>
                  <a:tcPr marL="22450" marR="22450" marT="26940" marB="2694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26669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Connect the blocks as shown in the following figure.</a:t>
            </a:r>
          </a:p>
        </p:txBody>
      </p:sp>
      <p:sp>
        <p:nvSpPr>
          <p:cNvPr id="4" name="Title 1"/>
          <p:cNvSpPr>
            <a:spLocks noGrp="1"/>
          </p:cNvSpPr>
          <p:nvPr>
            <p:ph type="title"/>
          </p:nvPr>
        </p:nvSpPr>
        <p:spPr/>
        <p:txBody>
          <a:bodyPr>
            <a:normAutofit fontScale="90000"/>
          </a:bodyPr>
          <a:lstStyle/>
          <a:p>
            <a:r>
              <a:rPr lang="en-US" b="1" dirty="0"/>
              <a:t>Building the Model</a:t>
            </a:r>
            <a:br>
              <a:rPr lang="en-US" b="1" dirty="0"/>
            </a:br>
            <a:endParaRPr lang="en-US" dirty="0"/>
          </a:p>
        </p:txBody>
      </p:sp>
    </p:spTree>
    <p:extLst>
      <p:ext uri="{BB962C8B-B14F-4D97-AF65-F5344CB8AC3E}">
        <p14:creationId xmlns:p14="http://schemas.microsoft.com/office/powerpoint/2010/main" val="1775300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621</Words>
  <Application>Microsoft Office PowerPoint</Application>
  <PresentationFormat>On-screen Show (4:3)</PresentationFormat>
  <Paragraphs>141</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DC Motor Model </vt:lpstr>
      <vt:lpstr>Introduction to Simscape</vt:lpstr>
      <vt:lpstr>Overview of DC Motor Example </vt:lpstr>
      <vt:lpstr>Selecting Blocks to Represent System Components </vt:lpstr>
      <vt:lpstr>PowerPoint Presentation</vt:lpstr>
      <vt:lpstr>PowerPoint Presentation</vt:lpstr>
      <vt:lpstr>Building the Model </vt:lpstr>
      <vt:lpstr>PowerPoint Presentation</vt:lpstr>
      <vt:lpstr>Building the Model </vt:lpstr>
      <vt:lpstr>PowerPoint Presentation</vt:lpstr>
      <vt:lpstr>Specifying Model Parameters </vt:lpstr>
      <vt:lpstr>Motor Input Signal Parameters </vt:lpstr>
      <vt:lpstr>Motor Input Signal Parameters</vt:lpstr>
      <vt:lpstr>PowerPoint Presentation</vt:lpstr>
      <vt:lpstr>Motor Input Signal Parameters </vt:lpstr>
      <vt:lpstr>PowerPoint Presentation</vt:lpstr>
      <vt:lpstr>Motor Parameters </vt:lpstr>
      <vt:lpstr>Current Display Parameters </vt:lpstr>
      <vt:lpstr>PowerPoint Presentation</vt:lpstr>
      <vt:lpstr>Torque Display Parameters </vt:lpstr>
      <vt:lpstr>PowerPoint Presentation</vt:lpstr>
      <vt:lpstr>Configuring the Solver Parameters </vt:lpstr>
      <vt:lpstr>PowerPoint Presentation</vt:lpstr>
      <vt:lpstr>Running the Simulation and Analyzing the Results </vt:lpstr>
      <vt:lpstr>Motor Current</vt:lpstr>
      <vt:lpstr>Motor RPM</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 Motor Model</dc:title>
  <dc:creator>zulf02</dc:creator>
  <cp:lastModifiedBy>SGH202PZR0</cp:lastModifiedBy>
  <cp:revision>14</cp:revision>
  <dcterms:created xsi:type="dcterms:W3CDTF">2013-09-09T08:09:59Z</dcterms:created>
  <dcterms:modified xsi:type="dcterms:W3CDTF">2013-09-11T05:55:02Z</dcterms:modified>
</cp:coreProperties>
</file>