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470025"/>
          </a:xfrm>
        </p:spPr>
        <p:txBody>
          <a:bodyPr/>
          <a:lstStyle/>
          <a:p>
            <a:r>
              <a:rPr lang="en-US" dirty="0"/>
              <a:t>Closed Loop Position Control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838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lvi Nastaleeq" pitchFamily="2" charset="-78"/>
                <a:cs typeface="Alvi Nastaleeq" pitchFamily="2" charset="-78"/>
              </a:rPr>
              <a:t>imtiaz.hussain@faculty.muet.edu.pk</a:t>
            </a:r>
            <a:endParaRPr lang="en-US" sz="2800" dirty="0"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4" name="Picture 3" descr="c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9337" y="1905000"/>
            <a:ext cx="4691063" cy="3326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3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End of Tutorial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5908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Divide yourself into groups and develop a position control system Using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MS150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200" dirty="0" smtClean="0">
              <a:latin typeface="+mj-lt"/>
              <a:ea typeface="+mj-ea"/>
              <a:cs typeface="+mj-cs"/>
            </a:endParaRP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can download the handout of this and previous labs from</a:t>
            </a:r>
          </a:p>
          <a:p>
            <a:pPr marL="365125" lvl="0" indent="-365125" algn="ctr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dirty="0" err="1" smtClean="0">
                <a:hlinkClick r:id="rId2"/>
              </a:rPr>
              <a:t>http://imtiazhussainkalwar.weebly.com/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Modular Servo system (MS150)</a:t>
            </a:r>
          </a:p>
          <a:p>
            <a:r>
              <a:rPr lang="en-US" dirty="0" smtClean="0"/>
              <a:t>Position Control System</a:t>
            </a:r>
          </a:p>
          <a:p>
            <a:r>
              <a:rPr lang="en-US" dirty="0" smtClean="0"/>
              <a:t>Set 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14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3486032"/>
              </p:ext>
            </p:extLst>
          </p:nvPr>
        </p:nvGraphicFramePr>
        <p:xfrm>
          <a:off x="3410738" y="5784272"/>
          <a:ext cx="2185555" cy="533400"/>
        </p:xfrm>
        <a:graphic>
          <a:graphicData uri="http://schemas.openxmlformats.org/presentationml/2006/ole">
            <p:oleObj spid="_x0000_s1057" name="Equation" r:id="rId3" imgW="533160" imgH="13968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09600" y="1676400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does a closed loop system work?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4400" y="2766115"/>
            <a:ext cx="6912000" cy="2110685"/>
            <a:chOff x="1075008" y="2655919"/>
            <a:chExt cx="6912000" cy="2110685"/>
          </a:xfrm>
        </p:grpSpPr>
        <p:sp>
          <p:nvSpPr>
            <p:cNvPr id="4" name="Rectangle 3"/>
            <p:cNvSpPr/>
            <p:nvPr/>
          </p:nvSpPr>
          <p:spPr>
            <a:xfrm>
              <a:off x="5368039" y="2655919"/>
              <a:ext cx="1371600" cy="9906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Plant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29639" y="2655919"/>
              <a:ext cx="1371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216129" y="3151219"/>
              <a:ext cx="73152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301239" y="3128359"/>
              <a:ext cx="10668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739639" y="3136673"/>
              <a:ext cx="10668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30584" y="3165073"/>
              <a:ext cx="45719" cy="15544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10439" y="2953791"/>
              <a:ext cx="50569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161799" y="3177542"/>
              <a:ext cx="54864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flipH="1" flipV="1">
              <a:off x="1935574" y="3410991"/>
              <a:ext cx="91440" cy="1330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54081" y="2754923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3451" y="275902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0810" y="27590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60709" y="3277187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0" name="Minus 19"/>
            <p:cNvSpPr/>
            <p:nvPr/>
          </p:nvSpPr>
          <p:spPr>
            <a:xfrm>
              <a:off x="1075008" y="4690404"/>
              <a:ext cx="6912000" cy="76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6530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68039" y="2655919"/>
            <a:ext cx="1371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9639" y="2655919"/>
            <a:ext cx="1371600" cy="990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216129" y="3151219"/>
            <a:ext cx="7315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01239" y="3128359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39639" y="3136673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30584" y="3165073"/>
            <a:ext cx="457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1943196" y="4733410"/>
            <a:ext cx="51206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10439" y="2953791"/>
            <a:ext cx="50569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161799" y="3177542"/>
            <a:ext cx="5486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H="1" flipV="1">
            <a:off x="1935574" y="3410991"/>
            <a:ext cx="91440" cy="1330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60810" y="275902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</a:t>
            </a:r>
            <a:endParaRPr lang="en-US" sz="2400" i="1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63518454"/>
              </p:ext>
            </p:extLst>
          </p:nvPr>
        </p:nvGraphicFramePr>
        <p:xfrm>
          <a:off x="3000283" y="5257800"/>
          <a:ext cx="2601912" cy="873125"/>
        </p:xfrm>
        <a:graphic>
          <a:graphicData uri="http://schemas.openxmlformats.org/presentationml/2006/ole">
            <p:oleObj spid="_x0000_s2136" name="Equation" r:id="rId3" imgW="634680" imgH="2286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60709" y="327718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5293" y="1505589"/>
            <a:ext cx="861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US" sz="2000" dirty="0" smtClean="0"/>
              <a:t>In a closed loop position control system reference input and output  are angular positions.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4565069"/>
              </p:ext>
            </p:extLst>
          </p:nvPr>
        </p:nvGraphicFramePr>
        <p:xfrm>
          <a:off x="1073730" y="2721242"/>
          <a:ext cx="323599" cy="485399"/>
        </p:xfrm>
        <a:graphic>
          <a:graphicData uri="http://schemas.openxmlformats.org/presentationml/2006/ole">
            <p:oleObj spid="_x0000_s2137" name="Equation" r:id="rId4" imgW="15228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6459762"/>
              </p:ext>
            </p:extLst>
          </p:nvPr>
        </p:nvGraphicFramePr>
        <p:xfrm>
          <a:off x="7469188" y="2643188"/>
          <a:ext cx="350837" cy="485775"/>
        </p:xfrm>
        <a:graphic>
          <a:graphicData uri="http://schemas.openxmlformats.org/presentationml/2006/ole">
            <p:oleObj spid="_x0000_s2138" name="Equation" r:id="rId5" imgW="16488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408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Applications of Position control System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Radar Position</a:t>
            </a:r>
          </a:p>
          <a:p>
            <a:pPr lvl="2"/>
            <a:r>
              <a:rPr lang="en-US" dirty="0" smtClean="0"/>
              <a:t>Satellite tracking</a:t>
            </a:r>
          </a:p>
          <a:p>
            <a:pPr lvl="1"/>
            <a:r>
              <a:rPr lang="en-US" dirty="0" smtClean="0"/>
              <a:t>Energy</a:t>
            </a:r>
          </a:p>
          <a:p>
            <a:pPr lvl="2"/>
            <a:r>
              <a:rPr lang="en-US" dirty="0" smtClean="0"/>
              <a:t>Solar cells position control (Sun-seeking systems)</a:t>
            </a:r>
          </a:p>
          <a:p>
            <a:pPr lvl="2"/>
            <a:r>
              <a:rPr lang="en-US" dirty="0" smtClean="0"/>
              <a:t>Wind Turbine position control</a:t>
            </a:r>
          </a:p>
          <a:p>
            <a:pPr lvl="1"/>
            <a:r>
              <a:rPr lang="en-US" dirty="0" smtClean="0"/>
              <a:t>Defense</a:t>
            </a:r>
          </a:p>
          <a:p>
            <a:pPr lvl="2"/>
            <a:r>
              <a:rPr lang="en-US" dirty="0" smtClean="0"/>
              <a:t>Anti-aircraft guns</a:t>
            </a:r>
          </a:p>
          <a:p>
            <a:pPr lvl="2"/>
            <a:r>
              <a:rPr lang="en-US" dirty="0" smtClean="0"/>
              <a:t>Anti-missiles</a:t>
            </a:r>
          </a:p>
          <a:p>
            <a:pPr lvl="1"/>
            <a:r>
              <a:rPr lang="en-US" dirty="0" smtClean="0"/>
              <a:t>Medicine</a:t>
            </a:r>
          </a:p>
          <a:p>
            <a:pPr lvl="2"/>
            <a:r>
              <a:rPr lang="en-US" dirty="0" smtClean="0"/>
              <a:t>Laser Surgery</a:t>
            </a:r>
          </a:p>
          <a:p>
            <a:pPr lvl="2"/>
            <a:r>
              <a:rPr lang="en-US" dirty="0" smtClean="0"/>
              <a:t>Surgical Robots</a:t>
            </a:r>
          </a:p>
          <a:p>
            <a:pPr lvl="1"/>
            <a:r>
              <a:rPr lang="en-US" dirty="0" smtClean="0"/>
              <a:t>Industry</a:t>
            </a:r>
          </a:p>
          <a:p>
            <a:pPr lvl="2"/>
            <a:r>
              <a:rPr lang="en-US" dirty="0" smtClean="0"/>
              <a:t>Position control of robotic arm in assembling applications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70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7441"/>
            <a:ext cx="5562600" cy="449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2048789"/>
            <a:ext cx="4572000" cy="41996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Operation </a:t>
            </a:r>
            <a:r>
              <a:rPr lang="en-US" sz="2000" dirty="0"/>
              <a:t>Amplifier </a:t>
            </a:r>
            <a:r>
              <a:rPr lang="en-US" sz="2000" dirty="0" smtClean="0"/>
              <a:t>Unit (OU150A)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Attenuator Unit (AU150B)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Pre-amplifier Unit (</a:t>
            </a:r>
            <a:r>
              <a:rPr lang="en-US" sz="2000" dirty="0"/>
              <a:t>PA150C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Servo Amplifier (SA150D)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Power Supply (PS150E)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Motor-Tacho Unit (MT150F)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Input </a:t>
            </a:r>
            <a:r>
              <a:rPr lang="en-US" sz="2000" dirty="0"/>
              <a:t>potentiometer </a:t>
            </a:r>
            <a:r>
              <a:rPr lang="en-US" sz="2000" dirty="0" smtClean="0"/>
              <a:t>(IP150H)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Output </a:t>
            </a:r>
            <a:r>
              <a:rPr lang="en-US" sz="2000" dirty="0"/>
              <a:t>Potentiometer </a:t>
            </a:r>
            <a:r>
              <a:rPr lang="en-US" sz="2000" dirty="0" smtClean="0"/>
              <a:t>(OP150K)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Load Unit (LU150L)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10668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buFont typeface="Arial" pitchFamily="34" charset="0"/>
              <a:buChar char="•"/>
            </a:pPr>
            <a:r>
              <a:rPr lang="en-US" sz="2200" dirty="0" smtClean="0"/>
              <a:t>The MS150 Modular Servo System is a unique equipment designed to study the theory and practice of automatic control systems.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Control System (Block Diagram)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2400" y="3096064"/>
            <a:ext cx="8926200" cy="2508740"/>
            <a:chOff x="152400" y="3096064"/>
            <a:chExt cx="8926200" cy="2508740"/>
          </a:xfrm>
        </p:grpSpPr>
        <p:sp>
          <p:nvSpPr>
            <p:cNvPr id="4" name="Rectangle 3"/>
            <p:cNvSpPr/>
            <p:nvPr/>
          </p:nvSpPr>
          <p:spPr>
            <a:xfrm>
              <a:off x="3262532" y="3276600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Attenuator</a:t>
              </a:r>
              <a:endParaRPr lang="en-GB" sz="1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5000" y="3276600"/>
              <a:ext cx="9144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Summing amplifier</a:t>
              </a:r>
              <a:endParaRPr lang="en-GB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8200" y="3276600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Pre-Amp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66340" y="3318804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Servo-Amp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3096064"/>
              <a:ext cx="1066800" cy="838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smtClean="0"/>
                <a:t>I/P</a:t>
              </a:r>
            </a:p>
            <a:p>
              <a:pPr algn="ctr"/>
              <a:r>
                <a:rPr lang="en-GB" sz="1700" dirty="0" err="1" smtClean="0"/>
                <a:t>Potentio</a:t>
              </a:r>
              <a:r>
                <a:rPr lang="en-GB" sz="1700" dirty="0" smtClean="0"/>
                <a:t>-meter</a:t>
              </a:r>
              <a:endParaRPr lang="en-GB" sz="17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0" y="3318804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D.C</a:t>
              </a:r>
              <a:r>
                <a:rPr lang="en-GB" dirty="0" smtClean="0"/>
                <a:t> Motor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91000" y="4766604"/>
              <a:ext cx="1066800" cy="8382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smtClean="0"/>
                <a:t>O/P</a:t>
              </a:r>
            </a:p>
            <a:p>
              <a:pPr algn="ctr"/>
              <a:r>
                <a:rPr lang="en-GB" sz="1700" dirty="0" smtClean="0"/>
                <a:t>Potentio-meter</a:t>
              </a:r>
              <a:endParaRPr lang="en-GB" sz="17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219200" y="35052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5000" y="3810000"/>
              <a:ext cx="36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52136" y="3810000"/>
              <a:ext cx="0" cy="1371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43928" y="5181600"/>
              <a:ext cx="2628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610600" y="3657600"/>
              <a:ext cx="46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853268" y="3657600"/>
              <a:ext cx="0" cy="151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48736" y="5181600"/>
              <a:ext cx="360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12264" y="3699804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216200" y="3719732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647928" y="3733800"/>
              <a:ext cx="50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160208" y="3727940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371600" y="3136900"/>
            <a:ext cx="304800" cy="368300"/>
          </p:xfrm>
          <a:graphic>
            <a:graphicData uri="http://schemas.openxmlformats.org/presentationml/2006/ole">
              <p:oleObj spid="_x0000_s18434" name="Equation" r:id="rId3" imgW="152280" imgH="215640" progId="Equation.3">
                <p:embed/>
              </p:oleObj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1651000" y="4648200"/>
            <a:ext cx="558800" cy="368300"/>
          </p:xfrm>
          <a:graphic>
            <a:graphicData uri="http://schemas.openxmlformats.org/presentationml/2006/ole">
              <p:oleObj spid="_x0000_s18435" name="Equation" r:id="rId4" imgW="279360" imgH="215640" progId="Equation.3">
                <p:embed/>
              </p:oleObj>
            </a:graphicData>
          </a:graphic>
        </p:graphicFrame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8699500" y="3289300"/>
            <a:ext cx="330200" cy="368300"/>
          </p:xfrm>
          <a:graphic>
            <a:graphicData uri="http://schemas.openxmlformats.org/presentationml/2006/ole">
              <p:oleObj spid="_x0000_s18436" name="Equation" r:id="rId5" imgW="164880" imgH="215640" progId="Equation.3">
                <p:embed/>
              </p:oleObj>
            </a:graphicData>
          </a:graphic>
        </p:graphicFrame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2882900" y="3200400"/>
            <a:ext cx="330200" cy="368300"/>
          </p:xfrm>
          <a:graphic>
            <a:graphicData uri="http://schemas.openxmlformats.org/presentationml/2006/ole">
              <p:oleObj spid="_x0000_s18437" name="Equation" r:id="rId6" imgW="164880" imgH="21564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031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Position Control System (Schematic)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566093"/>
            <a:ext cx="8285107" cy="4606107"/>
            <a:chOff x="457200" y="1566093"/>
            <a:chExt cx="8285107" cy="460610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66093"/>
              <a:ext cx="8285107" cy="4606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5800" y="1752600"/>
              <a:ext cx="28956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31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Position Control Using MS150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8001000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91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335</TotalTime>
  <Words>229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Closed Loop Position Control System</vt:lpstr>
      <vt:lpstr>Outline</vt:lpstr>
      <vt:lpstr>Introduction</vt:lpstr>
      <vt:lpstr>Introduction</vt:lpstr>
      <vt:lpstr>Introduction</vt:lpstr>
      <vt:lpstr>Modular Servo System (MS150)</vt:lpstr>
      <vt:lpstr>Position Control System (Block Diagram)</vt:lpstr>
      <vt:lpstr>Position Control System (Schematic)</vt:lpstr>
      <vt:lpstr>Position Control Using MS150</vt:lpstr>
      <vt:lpstr>End of Tutorial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Closed Loop Position Control System</dc:title>
  <dc:creator>Imtiaz Hussain</dc:creator>
  <cp:lastModifiedBy>Imtiaz Hussain</cp:lastModifiedBy>
  <cp:revision>81</cp:revision>
  <dcterms:created xsi:type="dcterms:W3CDTF">2006-08-16T00:00:00Z</dcterms:created>
  <dcterms:modified xsi:type="dcterms:W3CDTF">2013-02-26T15:32:35Z</dcterms:modified>
</cp:coreProperties>
</file>