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4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0DDAC-327A-4D90-B7CF-F118B3657634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76342-14A2-4A71-AE21-F6DD1E57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9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tiaz.hussain@faculty.mue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50.png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image" Target="../media/image50.png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image" Target="../media/image21.png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6.wmf"/><Relationship Id="rId9" Type="http://schemas.openxmlformats.org/officeDocument/2006/relationships/image" Target="../media/image18.wmf"/><Relationship Id="rId1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5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1.wmf"/><Relationship Id="rId3" Type="http://schemas.openxmlformats.org/officeDocument/2006/relationships/image" Target="../media/image42.png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Control Systems (CS)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884042" y="3717032"/>
            <a:ext cx="585631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1600" dirty="0" smtClean="0"/>
              <a:t>Associate Professor</a:t>
            </a:r>
          </a:p>
          <a:p>
            <a:pPr algn="ctr"/>
            <a:r>
              <a:rPr lang="en-GB" sz="1600" dirty="0" smtClean="0"/>
              <a:t>Mehran University of Engineering &amp; Technology Jamshoro, Pakistan</a:t>
            </a:r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imtiaz.hussain@faculty.muet.edu.pk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dirty="0" smtClean="0"/>
              <a:t>URL 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71600" y="2420888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Lecture-14-15 (supplementary Slides)</a:t>
            </a:r>
            <a:endParaRPr lang="en-GB" sz="2400" dirty="0"/>
          </a:p>
          <a:p>
            <a:pPr algn="ctr"/>
            <a:r>
              <a:rPr lang="en-GB" sz="2400" dirty="0"/>
              <a:t> Time Domain Analysis of </a:t>
            </a:r>
            <a:r>
              <a:rPr lang="en-GB" sz="2400" dirty="0" smtClean="0"/>
              <a:t>2</a:t>
            </a:r>
            <a:r>
              <a:rPr lang="en-GB" sz="2400" baseline="30000" dirty="0" smtClean="0"/>
              <a:t>nd</a:t>
            </a:r>
            <a:r>
              <a:rPr lang="en-GB" sz="2400" dirty="0" smtClean="0"/>
              <a:t> Order Systems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26"/>
            <a:ext cx="1193597" cy="1207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84565" y="0"/>
            <a:ext cx="7959435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688964"/>
            <a:ext cx="9144000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1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936104"/>
          </a:xfrm>
        </p:spPr>
        <p:txBody>
          <a:bodyPr>
            <a:normAutofit fontScale="90000"/>
          </a:bodyPr>
          <a:lstStyle/>
          <a:p>
            <a:r>
              <a:rPr lang="en-GB" sz="3400" dirty="0" smtClean="0"/>
              <a:t>Time Domain Specifications (Maximum Overshoot)</a:t>
            </a:r>
            <a:endParaRPr lang="en-GB" sz="3400" dirty="0"/>
          </a:p>
        </p:txBody>
      </p:sp>
      <p:graphicFrame>
        <p:nvGraphicFramePr>
          <p:cNvPr id="338954" name="Object 10"/>
          <p:cNvGraphicFramePr>
            <a:graphicFrameLocks noChangeAspect="1"/>
          </p:cNvGraphicFramePr>
          <p:nvPr/>
        </p:nvGraphicFramePr>
        <p:xfrm>
          <a:off x="1095375" y="692696"/>
          <a:ext cx="722630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3073320" imgH="545760" progId="Equation.3">
                  <p:embed/>
                </p:oleObj>
              </mc:Choice>
              <mc:Fallback>
                <p:oleObj name="Equation" r:id="rId3" imgW="307332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692696"/>
                        <a:ext cx="7226300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5" name="Object 10"/>
          <p:cNvGraphicFramePr>
            <a:graphicFrameLocks noChangeAspect="1"/>
          </p:cNvGraphicFramePr>
          <p:nvPr/>
        </p:nvGraphicFramePr>
        <p:xfrm>
          <a:off x="1281113" y="2529706"/>
          <a:ext cx="6569075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5" imgW="2793960" imgH="596880" progId="Equation.3">
                  <p:embed/>
                </p:oleObj>
              </mc:Choice>
              <mc:Fallback>
                <p:oleObj name="Equation" r:id="rId5" imgW="27939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2529706"/>
                        <a:ext cx="6569075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6" name="Object 10"/>
          <p:cNvGraphicFramePr>
            <a:graphicFrameLocks noChangeAspect="1"/>
          </p:cNvGraphicFramePr>
          <p:nvPr/>
        </p:nvGraphicFramePr>
        <p:xfrm>
          <a:off x="2611438" y="3969866"/>
          <a:ext cx="3971925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7" imgW="1688760" imgH="596880" progId="Equation.3">
                  <p:embed/>
                </p:oleObj>
              </mc:Choice>
              <mc:Fallback>
                <p:oleObj name="Equation" r:id="rId7" imgW="1688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8" y="3969866"/>
                        <a:ext cx="3971925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7" name="Object 10"/>
          <p:cNvGraphicFramePr>
            <a:graphicFrameLocks noChangeAspect="1"/>
          </p:cNvGraphicFramePr>
          <p:nvPr/>
        </p:nvGraphicFramePr>
        <p:xfrm>
          <a:off x="3079000" y="5569669"/>
          <a:ext cx="3149184" cy="1171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9" imgW="1091880" imgH="406080" progId="Equation.3">
                  <p:embed/>
                </p:oleObj>
              </mc:Choice>
              <mc:Fallback>
                <p:oleObj name="Equation" r:id="rId9" imgW="10918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000" y="5569669"/>
                        <a:ext cx="3149184" cy="117169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flipH="1">
            <a:off x="3923928" y="1124744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355976" y="1412776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588224" y="1128512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020272" y="1416544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9978" name="Object 10"/>
          <p:cNvGraphicFramePr>
            <a:graphicFrameLocks noChangeAspect="1"/>
          </p:cNvGraphicFramePr>
          <p:nvPr/>
        </p:nvGraphicFramePr>
        <p:xfrm>
          <a:off x="114671" y="1981200"/>
          <a:ext cx="5105401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11" imgW="2387520" imgH="253800" progId="Equation.3">
                  <p:embed/>
                </p:oleObj>
              </mc:Choice>
              <mc:Fallback>
                <p:oleObj name="Equation" r:id="rId11" imgW="2387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71" y="1981200"/>
                        <a:ext cx="5105401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2915816" y="2742328"/>
            <a:ext cx="144016" cy="309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186432" y="2990264"/>
            <a:ext cx="144016" cy="309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12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600" dirty="0" smtClean="0"/>
              <a:t>Time Domain Specifications (Settling Time)</a:t>
            </a:r>
            <a:endParaRPr lang="en-GB" sz="3600" dirty="0"/>
          </a:p>
        </p:txBody>
      </p:sp>
      <p:pic>
        <p:nvPicPr>
          <p:cNvPr id="3409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637270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0995" name="Object 6"/>
          <p:cNvGraphicFramePr>
            <a:graphicFrameLocks noChangeAspect="1"/>
          </p:cNvGraphicFramePr>
          <p:nvPr/>
        </p:nvGraphicFramePr>
        <p:xfrm>
          <a:off x="1691680" y="836712"/>
          <a:ext cx="537686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4" imgW="2286000" imgH="520560" progId="Equation.3">
                  <p:embed/>
                </p:oleObj>
              </mc:Choice>
              <mc:Fallback>
                <p:oleObj name="Equation" r:id="rId4" imgW="22860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836712"/>
                        <a:ext cx="5376862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6" name="Object 5"/>
          <p:cNvGraphicFramePr>
            <a:graphicFrameLocks noChangeAspect="1"/>
          </p:cNvGraphicFramePr>
          <p:nvPr/>
        </p:nvGraphicFramePr>
        <p:xfrm>
          <a:off x="6156176" y="3068960"/>
          <a:ext cx="26257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6" imgW="1054080" imgH="266400" progId="Equation.3">
                  <p:embed/>
                </p:oleObj>
              </mc:Choice>
              <mc:Fallback>
                <p:oleObj name="Equation" r:id="rId6" imgW="1054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3068960"/>
                        <a:ext cx="2625725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7" name="Object 5"/>
          <p:cNvGraphicFramePr>
            <a:graphicFrameLocks noChangeAspect="1"/>
          </p:cNvGraphicFramePr>
          <p:nvPr/>
        </p:nvGraphicFramePr>
        <p:xfrm>
          <a:off x="3419872" y="3501008"/>
          <a:ext cx="1008435" cy="756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8" imgW="507960" imgH="380880" progId="Equation.3">
                  <p:embed/>
                </p:oleObj>
              </mc:Choice>
              <mc:Fallback>
                <p:oleObj name="Equation" r:id="rId8" imgW="5079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501008"/>
                        <a:ext cx="1008435" cy="7566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109415" y="1473958"/>
            <a:ext cx="3993622" cy="2900438"/>
            <a:chOff x="3109415" y="1473958"/>
            <a:chExt cx="3993622" cy="2900438"/>
          </a:xfrm>
        </p:grpSpPr>
        <p:grpSp>
          <p:nvGrpSpPr>
            <p:cNvPr id="14" name="Group 13"/>
            <p:cNvGrpSpPr/>
            <p:nvPr/>
          </p:nvGrpSpPr>
          <p:grpSpPr>
            <a:xfrm>
              <a:off x="3109415" y="1473958"/>
              <a:ext cx="3982865" cy="2459098"/>
              <a:chOff x="3109415" y="1473958"/>
              <a:chExt cx="3982865" cy="2459098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3109415" y="1473958"/>
                <a:ext cx="3046761" cy="1667010"/>
              </a:xfrm>
              <a:custGeom>
                <a:avLst/>
                <a:gdLst>
                  <a:gd name="connsiteX0" fmla="*/ 206991 w 3496101"/>
                  <a:gd name="connsiteY0" fmla="*/ 0 h 1828800"/>
                  <a:gd name="connsiteX1" fmla="*/ 193343 w 3496101"/>
                  <a:gd name="connsiteY1" fmla="*/ 655093 h 1828800"/>
                  <a:gd name="connsiteX2" fmla="*/ 1367051 w 3496101"/>
                  <a:gd name="connsiteY2" fmla="*/ 1173708 h 1828800"/>
                  <a:gd name="connsiteX3" fmla="*/ 3496101 w 3496101"/>
                  <a:gd name="connsiteY3" fmla="*/ 182880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6101" h="1828800">
                    <a:moveTo>
                      <a:pt x="206991" y="0"/>
                    </a:moveTo>
                    <a:cubicBezTo>
                      <a:pt x="103495" y="229737"/>
                      <a:pt x="0" y="459475"/>
                      <a:pt x="193343" y="655093"/>
                    </a:cubicBezTo>
                    <a:cubicBezTo>
                      <a:pt x="386686" y="850711"/>
                      <a:pt x="816591" y="978090"/>
                      <a:pt x="1367051" y="1173708"/>
                    </a:cubicBezTo>
                    <a:cubicBezTo>
                      <a:pt x="1917511" y="1369326"/>
                      <a:pt x="2706806" y="1599063"/>
                      <a:pt x="3496101" y="1828800"/>
                    </a:cubicBezTo>
                  </a:path>
                </a:pathLst>
              </a:custGeom>
              <a:ln>
                <a:solidFill>
                  <a:schemeClr val="accent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156176" y="3068960"/>
                <a:ext cx="936104" cy="8640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084168" y="4005064"/>
              <a:ext cx="1018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Real Part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11265" y="1601505"/>
            <a:ext cx="4764513" cy="2772891"/>
            <a:chOff x="4311265" y="1601505"/>
            <a:chExt cx="4764513" cy="2772891"/>
          </a:xfrm>
        </p:grpSpPr>
        <p:grpSp>
          <p:nvGrpSpPr>
            <p:cNvPr id="13" name="Group 12"/>
            <p:cNvGrpSpPr/>
            <p:nvPr/>
          </p:nvGrpSpPr>
          <p:grpSpPr>
            <a:xfrm>
              <a:off x="4311265" y="1601505"/>
              <a:ext cx="4653223" cy="2290607"/>
              <a:chOff x="4311265" y="1601505"/>
              <a:chExt cx="4653223" cy="2290607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6246127" y="1637731"/>
                <a:ext cx="1638242" cy="1359221"/>
              </a:xfrm>
              <a:custGeom>
                <a:avLst/>
                <a:gdLst>
                  <a:gd name="connsiteX0" fmla="*/ 345743 w 1683223"/>
                  <a:gd name="connsiteY0" fmla="*/ 0 h 1433015"/>
                  <a:gd name="connsiteX1" fmla="*/ 222913 w 1683223"/>
                  <a:gd name="connsiteY1" fmla="*/ 450376 h 1433015"/>
                  <a:gd name="connsiteX2" fmla="*/ 1683223 w 1683223"/>
                  <a:gd name="connsiteY2" fmla="*/ 1433015 h 1433015"/>
                  <a:gd name="connsiteX3" fmla="*/ 1683223 w 1683223"/>
                  <a:gd name="connsiteY3" fmla="*/ 1433015 h 1433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3223" h="1433015">
                    <a:moveTo>
                      <a:pt x="345743" y="0"/>
                    </a:moveTo>
                    <a:cubicBezTo>
                      <a:pt x="172871" y="105770"/>
                      <a:pt x="0" y="211540"/>
                      <a:pt x="222913" y="450376"/>
                    </a:cubicBezTo>
                    <a:cubicBezTo>
                      <a:pt x="445826" y="689212"/>
                      <a:pt x="1683223" y="1433015"/>
                      <a:pt x="1683223" y="1433015"/>
                    </a:cubicBezTo>
                    <a:lnTo>
                      <a:pt x="1683223" y="1433015"/>
                    </a:lnTo>
                  </a:path>
                </a:pathLst>
              </a:cu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311265" y="1601505"/>
                <a:ext cx="3213064" cy="1467456"/>
              </a:xfrm>
              <a:custGeom>
                <a:avLst/>
                <a:gdLst>
                  <a:gd name="connsiteX0" fmla="*/ 0 w 3207224"/>
                  <a:gd name="connsiteY0" fmla="*/ 0 h 1433015"/>
                  <a:gd name="connsiteX1" fmla="*/ 818866 w 3207224"/>
                  <a:gd name="connsiteY1" fmla="*/ 491319 h 1433015"/>
                  <a:gd name="connsiteX2" fmla="*/ 3207224 w 3207224"/>
                  <a:gd name="connsiteY2" fmla="*/ 1433015 h 1433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7224" h="1433015">
                    <a:moveTo>
                      <a:pt x="0" y="0"/>
                    </a:moveTo>
                    <a:cubicBezTo>
                      <a:pt x="142164" y="126241"/>
                      <a:pt x="284329" y="252483"/>
                      <a:pt x="818866" y="491319"/>
                    </a:cubicBezTo>
                    <a:cubicBezTo>
                      <a:pt x="1353403" y="730155"/>
                      <a:pt x="2280313" y="1081585"/>
                      <a:pt x="3207224" y="1433015"/>
                    </a:cubicBezTo>
                  </a:path>
                </a:pathLst>
              </a:cu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236296" y="3028016"/>
                <a:ext cx="1728192" cy="8640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7524328" y="4005064"/>
              <a:ext cx="1551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Imaginary Part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988840"/>
            <a:ext cx="3888431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600" dirty="0" smtClean="0"/>
              <a:t>Time Domain Specifications (Settling Time)</a:t>
            </a:r>
            <a:endParaRPr lang="en-GB" sz="3600" dirty="0"/>
          </a:p>
        </p:txBody>
      </p:sp>
      <p:graphicFrame>
        <p:nvGraphicFramePr>
          <p:cNvPr id="342017" name="Object 1"/>
          <p:cNvGraphicFramePr>
            <a:graphicFrameLocks noChangeAspect="1"/>
          </p:cNvGraphicFramePr>
          <p:nvPr/>
        </p:nvGraphicFramePr>
        <p:xfrm>
          <a:off x="7020272" y="2708920"/>
          <a:ext cx="1008063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4" imgW="507960" imgH="380880" progId="Equation.3">
                  <p:embed/>
                </p:oleObj>
              </mc:Choice>
              <mc:Fallback>
                <p:oleObj name="Equation" r:id="rId4" imgW="5079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2708920"/>
                        <a:ext cx="1008063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0" y="908720"/>
            <a:ext cx="892899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500" dirty="0" smtClean="0"/>
              <a:t>Settling time (2%) criterion</a:t>
            </a:r>
          </a:p>
          <a:p>
            <a:pPr marL="730250" lvl="1" indent="-273050" algn="just">
              <a:buFont typeface="Arial" pitchFamily="34" charset="0"/>
              <a:buChar char="•"/>
            </a:pPr>
            <a:r>
              <a:rPr lang="en-GB" sz="2500" dirty="0" smtClean="0"/>
              <a:t> Time consumed in exponential decay up to 98% of the input. </a:t>
            </a:r>
          </a:p>
        </p:txBody>
      </p:sp>
      <p:graphicFrame>
        <p:nvGraphicFramePr>
          <p:cNvPr id="342018" name="Object 2"/>
          <p:cNvGraphicFramePr>
            <a:graphicFrameLocks noChangeAspect="1"/>
          </p:cNvGraphicFramePr>
          <p:nvPr/>
        </p:nvGraphicFramePr>
        <p:xfrm>
          <a:off x="899592" y="2492896"/>
          <a:ext cx="2265753" cy="1080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6" imgW="799920" imgH="380880" progId="Equation.3">
                  <p:embed/>
                </p:oleObj>
              </mc:Choice>
              <mc:Fallback>
                <p:oleObj name="Equation" r:id="rId6" imgW="799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492896"/>
                        <a:ext cx="2265753" cy="108076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15008" y="4439434"/>
            <a:ext cx="892899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500" dirty="0" smtClean="0"/>
              <a:t>Settling time (5%) criterion</a:t>
            </a:r>
          </a:p>
          <a:p>
            <a:pPr marL="730250" lvl="1" indent="-273050" algn="just">
              <a:buFont typeface="Arial" pitchFamily="34" charset="0"/>
              <a:buChar char="•"/>
            </a:pPr>
            <a:r>
              <a:rPr lang="en-GB" sz="2500" dirty="0" smtClean="0"/>
              <a:t> Time consumed in exponential decay up to 95% of the input. </a:t>
            </a:r>
          </a:p>
        </p:txBody>
      </p:sp>
      <p:graphicFrame>
        <p:nvGraphicFramePr>
          <p:cNvPr id="342019" name="Object 3"/>
          <p:cNvGraphicFramePr>
            <a:graphicFrameLocks noChangeAspect="1"/>
          </p:cNvGraphicFramePr>
          <p:nvPr/>
        </p:nvGraphicFramePr>
        <p:xfrm>
          <a:off x="971600" y="5373216"/>
          <a:ext cx="2265362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8" imgW="799920" imgH="380880" progId="Equation.3">
                  <p:embed/>
                </p:oleObj>
              </mc:Choice>
              <mc:Fallback>
                <p:oleObj name="Equation" r:id="rId8" imgW="799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373216"/>
                        <a:ext cx="2265362" cy="1081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40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Time Domain Specifications of Underdamped system</a:t>
            </a:r>
            <a:endParaRPr lang="en-GB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8256503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Time Domain Specifications (Rise Time)</a:t>
            </a:r>
            <a:endParaRPr lang="en-GB" dirty="0"/>
          </a:p>
        </p:txBody>
      </p:sp>
      <p:graphicFrame>
        <p:nvGraphicFramePr>
          <p:cNvPr id="313346" name="Object 6"/>
          <p:cNvGraphicFramePr>
            <a:graphicFrameLocks noChangeAspect="1"/>
          </p:cNvGraphicFramePr>
          <p:nvPr/>
        </p:nvGraphicFramePr>
        <p:xfrm>
          <a:off x="1907704" y="980728"/>
          <a:ext cx="5376863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2286000" imgH="520560" progId="Equation.3">
                  <p:embed/>
                </p:oleObj>
              </mc:Choice>
              <mc:Fallback>
                <p:oleObj name="Equation" r:id="rId3" imgW="22860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980728"/>
                        <a:ext cx="5376863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7635" y="2205038"/>
            <a:ext cx="7579990" cy="1584325"/>
            <a:chOff x="87635" y="2205038"/>
            <a:chExt cx="7579990" cy="1584325"/>
          </a:xfrm>
        </p:grpSpPr>
        <p:graphicFrame>
          <p:nvGraphicFramePr>
            <p:cNvPr id="313347" name="Object 6"/>
            <p:cNvGraphicFramePr>
              <a:graphicFrameLocks noChangeAspect="1"/>
            </p:cNvGraphicFramePr>
            <p:nvPr/>
          </p:nvGraphicFramePr>
          <p:xfrm>
            <a:off x="87635" y="2205038"/>
            <a:ext cx="4124325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Equation" r:id="rId5" imgW="1752480" imgH="190440" progId="Equation.3">
                    <p:embed/>
                  </p:oleObj>
                </mc:Choice>
                <mc:Fallback>
                  <p:oleObj name="Equation" r:id="rId5" imgW="17524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635" y="2205038"/>
                          <a:ext cx="4124325" cy="447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3348" name="Object 6"/>
            <p:cNvGraphicFramePr>
              <a:graphicFrameLocks noChangeAspect="1"/>
            </p:cNvGraphicFramePr>
            <p:nvPr/>
          </p:nvGraphicFramePr>
          <p:xfrm>
            <a:off x="1812925" y="2565400"/>
            <a:ext cx="5854700" cy="1223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7" imgW="2489040" imgH="520560" progId="Equation.3">
                    <p:embed/>
                  </p:oleObj>
                </mc:Choice>
                <mc:Fallback>
                  <p:oleObj name="Equation" r:id="rId7" imgW="2489040" imgH="520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2925" y="2565400"/>
                          <a:ext cx="5854700" cy="1223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3349" name="Object 6"/>
          <p:cNvGraphicFramePr>
            <a:graphicFrameLocks noChangeAspect="1"/>
          </p:cNvGraphicFramePr>
          <p:nvPr/>
        </p:nvGraphicFramePr>
        <p:xfrm>
          <a:off x="179512" y="3645024"/>
          <a:ext cx="2273301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9" imgW="965160" imgH="190440" progId="Equation.3">
                  <p:embed/>
                </p:oleObj>
              </mc:Choice>
              <mc:Fallback>
                <p:oleObj name="Equation" r:id="rId9" imgW="9651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645024"/>
                        <a:ext cx="2273301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50" name="Object 6"/>
          <p:cNvGraphicFramePr>
            <a:graphicFrameLocks noChangeAspect="1"/>
          </p:cNvGraphicFramePr>
          <p:nvPr/>
        </p:nvGraphicFramePr>
        <p:xfrm>
          <a:off x="2195736" y="4149080"/>
          <a:ext cx="522763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1" imgW="2222280" imgH="520560" progId="Equation.3">
                  <p:embed/>
                </p:oleObj>
              </mc:Choice>
              <mc:Fallback>
                <p:oleObj name="Equation" r:id="rId11" imgW="22222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149080"/>
                        <a:ext cx="5227638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51" name="Object 7"/>
          <p:cNvGraphicFramePr>
            <a:graphicFrameLocks noChangeAspect="1"/>
          </p:cNvGraphicFramePr>
          <p:nvPr/>
        </p:nvGraphicFramePr>
        <p:xfrm>
          <a:off x="755576" y="5805264"/>
          <a:ext cx="16129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13" imgW="685800" imgH="203040" progId="Equation.3">
                  <p:embed/>
                </p:oleObj>
              </mc:Choice>
              <mc:Fallback>
                <p:oleObj name="Equation" r:id="rId13" imgW="685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805264"/>
                        <a:ext cx="16129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52" name="Object 8"/>
          <p:cNvGraphicFramePr>
            <a:graphicFrameLocks noChangeAspect="1"/>
          </p:cNvGraphicFramePr>
          <p:nvPr/>
        </p:nvGraphicFramePr>
        <p:xfrm>
          <a:off x="3347864" y="5445397"/>
          <a:ext cx="42418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5" imgW="1803240" imgH="520560" progId="Equation.3">
                  <p:embed/>
                </p:oleObj>
              </mc:Choice>
              <mc:Fallback>
                <p:oleObj name="Equation" r:id="rId15" imgW="18032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5445397"/>
                        <a:ext cx="4241800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79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Time Domain Specifications (Rise Time)</a:t>
            </a:r>
            <a:endParaRPr lang="en-GB" dirty="0"/>
          </a:p>
        </p:txBody>
      </p:sp>
      <p:graphicFrame>
        <p:nvGraphicFramePr>
          <p:cNvPr id="313349" name="Object 6"/>
          <p:cNvGraphicFramePr>
            <a:graphicFrameLocks noChangeAspect="1"/>
          </p:cNvGraphicFramePr>
          <p:nvPr/>
        </p:nvGraphicFramePr>
        <p:xfrm>
          <a:off x="109184" y="2475480"/>
          <a:ext cx="5445126" cy="43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2311200" imgH="190440" progId="Equation.3">
                  <p:embed/>
                </p:oleObj>
              </mc:Choice>
              <mc:Fallback>
                <p:oleObj name="Equation" r:id="rId3" imgW="23112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84" y="2475480"/>
                        <a:ext cx="5445126" cy="431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52" name="Object 8"/>
          <p:cNvGraphicFramePr>
            <a:graphicFrameLocks noChangeAspect="1"/>
          </p:cNvGraphicFramePr>
          <p:nvPr/>
        </p:nvGraphicFramePr>
        <p:xfrm>
          <a:off x="2555776" y="1052736"/>
          <a:ext cx="42418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1803240" imgH="520560" progId="Equation.3">
                  <p:embed/>
                </p:oleObj>
              </mc:Choice>
              <mc:Fallback>
                <p:oleObj name="Equation" r:id="rId5" imgW="18032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052736"/>
                        <a:ext cx="4241800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77" name="Object 8"/>
          <p:cNvGraphicFramePr>
            <a:graphicFrameLocks noChangeAspect="1"/>
          </p:cNvGraphicFramePr>
          <p:nvPr/>
        </p:nvGraphicFramePr>
        <p:xfrm>
          <a:off x="2555776" y="3068960"/>
          <a:ext cx="37338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7" imgW="1587240" imgH="431640" progId="Equation.3">
                  <p:embed/>
                </p:oleObj>
              </mc:Choice>
              <mc:Fallback>
                <p:oleObj name="Equation" r:id="rId7" imgW="1587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068960"/>
                        <a:ext cx="3733800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78" name="Object 8"/>
          <p:cNvGraphicFramePr>
            <a:graphicFrameLocks noChangeAspect="1"/>
          </p:cNvGraphicFramePr>
          <p:nvPr/>
        </p:nvGraphicFramePr>
        <p:xfrm>
          <a:off x="3119438" y="4221163"/>
          <a:ext cx="27479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9" imgW="1168200" imgH="431640" progId="Equation.3">
                  <p:embed/>
                </p:oleObj>
              </mc:Choice>
              <mc:Fallback>
                <p:oleObj name="Equation" r:id="rId9" imgW="1168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4221163"/>
                        <a:ext cx="2747962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79" name="Object 11"/>
          <p:cNvGraphicFramePr>
            <a:graphicFrameLocks noChangeAspect="1"/>
          </p:cNvGraphicFramePr>
          <p:nvPr/>
        </p:nvGraphicFramePr>
        <p:xfrm>
          <a:off x="2935288" y="5411788"/>
          <a:ext cx="328612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1" imgW="1396800" imgH="520560" progId="Equation.3">
                  <p:embed/>
                </p:oleObj>
              </mc:Choice>
              <mc:Fallback>
                <p:oleObj name="Equation" r:id="rId11" imgW="13968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5411788"/>
                        <a:ext cx="3286125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97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936104"/>
          </a:xfrm>
        </p:spPr>
        <p:txBody>
          <a:bodyPr>
            <a:normAutofit/>
          </a:bodyPr>
          <a:lstStyle/>
          <a:p>
            <a:r>
              <a:rPr lang="en-GB" sz="3400" dirty="0" smtClean="0"/>
              <a:t>Time Domain Specifications (Rise Time)</a:t>
            </a:r>
            <a:endParaRPr lang="en-GB" sz="3400" dirty="0"/>
          </a:p>
        </p:txBody>
      </p:sp>
      <p:graphicFrame>
        <p:nvGraphicFramePr>
          <p:cNvPr id="314379" name="Object 11"/>
          <p:cNvGraphicFramePr>
            <a:graphicFrameLocks noChangeAspect="1"/>
          </p:cNvGraphicFramePr>
          <p:nvPr/>
        </p:nvGraphicFramePr>
        <p:xfrm>
          <a:off x="323528" y="1268760"/>
          <a:ext cx="328612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396800" imgH="520560" progId="Equation.3">
                  <p:embed/>
                </p:oleObj>
              </mc:Choice>
              <mc:Fallback>
                <p:oleObj name="Equation" r:id="rId3" imgW="13968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268760"/>
                        <a:ext cx="3286125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496" name="Object 11"/>
          <p:cNvGraphicFramePr>
            <a:graphicFrameLocks noChangeAspect="1"/>
          </p:cNvGraphicFramePr>
          <p:nvPr/>
        </p:nvGraphicFramePr>
        <p:xfrm>
          <a:off x="190128" y="3069133"/>
          <a:ext cx="37338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1587240" imgH="520560" progId="Equation.3">
                  <p:embed/>
                </p:oleObj>
              </mc:Choice>
              <mc:Fallback>
                <p:oleObj name="Equation" r:id="rId5" imgW="15872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28" y="3069133"/>
                        <a:ext cx="3733800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211960" y="908720"/>
            <a:ext cx="4729138" cy="3937104"/>
            <a:chOff x="4211960" y="1628800"/>
            <a:chExt cx="4729138" cy="3937104"/>
          </a:xfrm>
        </p:grpSpPr>
        <p:pic>
          <p:nvPicPr>
            <p:cNvPr id="319495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211960" y="1628800"/>
              <a:ext cx="4729138" cy="3937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6416912" y="3699616"/>
              <a:ext cx="288000" cy="32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6444208" y="3703384"/>
            <a:ext cx="23812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Equation" r:id="rId8" imgW="114120" imgH="152280" progId="Equation.3">
                    <p:embed/>
                  </p:oleObj>
                </mc:Choice>
                <mc:Fallback>
                  <p:oleObj name="Equation" r:id="rId8" imgW="11412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4208" y="3703384"/>
                          <a:ext cx="238125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9498" name="Object 10"/>
          <p:cNvGraphicFramePr>
            <a:graphicFrameLocks noChangeAspect="1"/>
          </p:cNvGraphicFramePr>
          <p:nvPr/>
        </p:nvGraphicFramePr>
        <p:xfrm>
          <a:off x="1043608" y="4869160"/>
          <a:ext cx="1879613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0" imgW="583920" imgH="380880" progId="Equation.3">
                  <p:embed/>
                </p:oleObj>
              </mc:Choice>
              <mc:Fallback>
                <p:oleObj name="Equation" r:id="rId10" imgW="583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869160"/>
                        <a:ext cx="1879613" cy="122413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5580112" y="4571999"/>
            <a:ext cx="3563888" cy="2286001"/>
            <a:chOff x="5580112" y="4571999"/>
            <a:chExt cx="3563888" cy="2286001"/>
          </a:xfrm>
        </p:grpSpPr>
        <p:graphicFrame>
          <p:nvGraphicFramePr>
            <p:cNvPr id="319499" name="Object 11"/>
            <p:cNvGraphicFramePr>
              <a:graphicFrameLocks noChangeAspect="1"/>
            </p:cNvGraphicFramePr>
            <p:nvPr/>
          </p:nvGraphicFramePr>
          <p:xfrm>
            <a:off x="5580112" y="5517232"/>
            <a:ext cx="1582738" cy="835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Equation" r:id="rId12" imgW="672840" imgH="355320" progId="Equation.3">
                    <p:embed/>
                  </p:oleObj>
                </mc:Choice>
                <mc:Fallback>
                  <p:oleObj name="Equation" r:id="rId12" imgW="67284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0112" y="5517232"/>
                          <a:ext cx="1582738" cy="835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19501" name="Picture 13" descr="Sine Cosine and Tangent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429500" y="4571999"/>
              <a:ext cx="1714500" cy="2286001"/>
            </a:xfrm>
            <a:prstGeom prst="rect">
              <a:avLst/>
            </a:prstGeom>
            <a:noFill/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15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936104"/>
          </a:xfrm>
        </p:spPr>
        <p:txBody>
          <a:bodyPr>
            <a:normAutofit/>
          </a:bodyPr>
          <a:lstStyle/>
          <a:p>
            <a:r>
              <a:rPr lang="en-GB" sz="3400" dirty="0" smtClean="0"/>
              <a:t>Time Domain Specifications (Peak Time)</a:t>
            </a:r>
            <a:endParaRPr lang="en-GB" sz="3400" dirty="0"/>
          </a:p>
        </p:txBody>
      </p:sp>
      <p:graphicFrame>
        <p:nvGraphicFramePr>
          <p:cNvPr id="323593" name="Object 6"/>
          <p:cNvGraphicFramePr>
            <a:graphicFrameLocks noChangeAspect="1"/>
          </p:cNvGraphicFramePr>
          <p:nvPr/>
        </p:nvGraphicFramePr>
        <p:xfrm>
          <a:off x="1979712" y="980728"/>
          <a:ext cx="5376863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2286000" imgH="520560" progId="Equation.3">
                  <p:embed/>
                </p:oleObj>
              </mc:Choice>
              <mc:Fallback>
                <p:oleObj name="Equation" r:id="rId3" imgW="22860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980728"/>
                        <a:ext cx="5376863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2334652"/>
            <a:ext cx="892899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300" dirty="0" smtClean="0"/>
              <a:t>In order to find peak time let us differentiate above equation </a:t>
            </a:r>
            <a:r>
              <a:rPr lang="en-GB" sz="2300" dirty="0" err="1" smtClean="0"/>
              <a:t>w.r.t</a:t>
            </a:r>
            <a:r>
              <a:rPr lang="en-GB" sz="2300" dirty="0" smtClean="0"/>
              <a:t> </a:t>
            </a:r>
            <a:r>
              <a:rPr lang="en-GB" sz="2300" i="1" dirty="0" smtClean="0">
                <a:solidFill>
                  <a:srgbClr val="FF0000"/>
                </a:solidFill>
              </a:rPr>
              <a:t>t</a:t>
            </a:r>
            <a:r>
              <a:rPr lang="en-GB" sz="2300" dirty="0" smtClean="0"/>
              <a:t>.</a:t>
            </a:r>
          </a:p>
        </p:txBody>
      </p:sp>
      <p:graphicFrame>
        <p:nvGraphicFramePr>
          <p:cNvPr id="323594" name="Object 6"/>
          <p:cNvGraphicFramePr>
            <a:graphicFrameLocks noChangeAspect="1"/>
          </p:cNvGraphicFramePr>
          <p:nvPr/>
        </p:nvGraphicFramePr>
        <p:xfrm>
          <a:off x="144564" y="2924944"/>
          <a:ext cx="882980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4559040" imgH="520560" progId="Equation.3">
                  <p:embed/>
                </p:oleObj>
              </mc:Choice>
              <mc:Fallback>
                <p:oleObj name="Equation" r:id="rId5" imgW="45590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564" y="2924944"/>
                        <a:ext cx="8829804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595" name="Object 11"/>
          <p:cNvGraphicFramePr>
            <a:graphicFrameLocks noChangeAspect="1"/>
          </p:cNvGraphicFramePr>
          <p:nvPr/>
        </p:nvGraphicFramePr>
        <p:xfrm>
          <a:off x="130189" y="4078288"/>
          <a:ext cx="9050323" cy="122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7" imgW="3860640" imgH="520560" progId="Equation.3">
                  <p:embed/>
                </p:oleObj>
              </mc:Choice>
              <mc:Fallback>
                <p:oleObj name="Equation" r:id="rId7" imgW="38606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89" y="4078288"/>
                        <a:ext cx="9050323" cy="1222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596" name="Object 12"/>
          <p:cNvGraphicFramePr>
            <a:graphicFrameLocks noChangeAspect="1"/>
          </p:cNvGraphicFramePr>
          <p:nvPr/>
        </p:nvGraphicFramePr>
        <p:xfrm>
          <a:off x="35496" y="5497610"/>
          <a:ext cx="9144893" cy="116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9" imgW="4076640" imgH="520560" progId="Equation.3">
                  <p:embed/>
                </p:oleObj>
              </mc:Choice>
              <mc:Fallback>
                <p:oleObj name="Equation" r:id="rId9" imgW="40766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5497610"/>
                        <a:ext cx="9144893" cy="1169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7668344" y="5558176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164288" y="5589240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547664" y="5517232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34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3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3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3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3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936104"/>
          </a:xfrm>
        </p:spPr>
        <p:txBody>
          <a:bodyPr>
            <a:normAutofit/>
          </a:bodyPr>
          <a:lstStyle/>
          <a:p>
            <a:r>
              <a:rPr lang="en-GB" sz="3400" dirty="0" smtClean="0"/>
              <a:t>Time Domain Specifications (Peak Time)</a:t>
            </a:r>
            <a:endParaRPr lang="en-GB" sz="3400" dirty="0"/>
          </a:p>
        </p:txBody>
      </p:sp>
      <p:graphicFrame>
        <p:nvGraphicFramePr>
          <p:cNvPr id="323596" name="Object 12"/>
          <p:cNvGraphicFramePr>
            <a:graphicFrameLocks noChangeAspect="1"/>
          </p:cNvGraphicFramePr>
          <p:nvPr/>
        </p:nvGraphicFramePr>
        <p:xfrm>
          <a:off x="-893" y="836712"/>
          <a:ext cx="9144893" cy="116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4076640" imgH="520560" progId="Equation.3">
                  <p:embed/>
                </p:oleObj>
              </mc:Choice>
              <mc:Fallback>
                <p:oleObj name="Equation" r:id="rId3" imgW="40766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93" y="836712"/>
                        <a:ext cx="9144893" cy="1169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7631955" y="897278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127899" y="928342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511275" y="856334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6902" name="Object 12"/>
          <p:cNvGraphicFramePr>
            <a:graphicFrameLocks noChangeAspect="1"/>
          </p:cNvGraphicFramePr>
          <p:nvPr/>
        </p:nvGraphicFramePr>
        <p:xfrm>
          <a:off x="2136775" y="2132856"/>
          <a:ext cx="4872038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5" imgW="2171520" imgH="520560" progId="Equation.3">
                  <p:embed/>
                </p:oleObj>
              </mc:Choice>
              <mc:Fallback>
                <p:oleObj name="Equation" r:id="rId5" imgW="217152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2132856"/>
                        <a:ext cx="4872038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4" name="Object 12"/>
          <p:cNvGraphicFramePr>
            <a:graphicFrameLocks noChangeAspect="1"/>
          </p:cNvGraphicFramePr>
          <p:nvPr/>
        </p:nvGraphicFramePr>
        <p:xfrm>
          <a:off x="755576" y="3979912"/>
          <a:ext cx="1254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7" imgW="558720" imgH="203040" progId="Equation.3">
                  <p:embed/>
                </p:oleObj>
              </mc:Choice>
              <mc:Fallback>
                <p:oleObj name="Equation" r:id="rId7" imgW="558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979912"/>
                        <a:ext cx="12541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5" name="Object 12"/>
          <p:cNvGraphicFramePr>
            <a:graphicFrameLocks noChangeAspect="1"/>
          </p:cNvGraphicFramePr>
          <p:nvPr/>
        </p:nvGraphicFramePr>
        <p:xfrm>
          <a:off x="2771800" y="3627165"/>
          <a:ext cx="4189413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9" imgW="1866600" imgH="520560" progId="Equation.3">
                  <p:embed/>
                </p:oleObj>
              </mc:Choice>
              <mc:Fallback>
                <p:oleObj name="Equation" r:id="rId9" imgW="18666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627165"/>
                        <a:ext cx="4189413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6" name="Object 12"/>
          <p:cNvGraphicFramePr>
            <a:graphicFrameLocks noChangeAspect="1"/>
          </p:cNvGraphicFramePr>
          <p:nvPr/>
        </p:nvGraphicFramePr>
        <p:xfrm>
          <a:off x="3239616" y="5283349"/>
          <a:ext cx="3276600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11" imgW="1460160" imgH="520560" progId="Equation.3">
                  <p:embed/>
                </p:oleObj>
              </mc:Choice>
              <mc:Fallback>
                <p:oleObj name="Equation" r:id="rId11" imgW="14601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9616" y="5283349"/>
                        <a:ext cx="3276600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8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936104"/>
          </a:xfrm>
        </p:spPr>
        <p:txBody>
          <a:bodyPr>
            <a:normAutofit/>
          </a:bodyPr>
          <a:lstStyle/>
          <a:p>
            <a:r>
              <a:rPr lang="en-GB" sz="3400" dirty="0" smtClean="0"/>
              <a:t>Time Domain Specifications (Peak Time)</a:t>
            </a:r>
            <a:endParaRPr lang="en-GB" sz="3400" dirty="0"/>
          </a:p>
        </p:txBody>
      </p:sp>
      <p:graphicFrame>
        <p:nvGraphicFramePr>
          <p:cNvPr id="336906" name="Object 12"/>
          <p:cNvGraphicFramePr>
            <a:graphicFrameLocks noChangeAspect="1"/>
          </p:cNvGraphicFramePr>
          <p:nvPr/>
        </p:nvGraphicFramePr>
        <p:xfrm>
          <a:off x="2915816" y="836712"/>
          <a:ext cx="3276600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1460160" imgH="520560" progId="Equation.3">
                  <p:embed/>
                </p:oleObj>
              </mc:Choice>
              <mc:Fallback>
                <p:oleObj name="Equation" r:id="rId3" imgW="14601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836712"/>
                        <a:ext cx="3276600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7" name="Object 10"/>
          <p:cNvGraphicFramePr>
            <a:graphicFrameLocks noChangeAspect="1"/>
          </p:cNvGraphicFramePr>
          <p:nvPr/>
        </p:nvGraphicFramePr>
        <p:xfrm>
          <a:off x="899592" y="1844824"/>
          <a:ext cx="2422525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1079280" imgH="520560" progId="Equation.3">
                  <p:embed/>
                </p:oleObj>
              </mc:Choice>
              <mc:Fallback>
                <p:oleObj name="Equation" r:id="rId5" imgW="10792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844824"/>
                        <a:ext cx="2422525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8" name="Object 10"/>
          <p:cNvGraphicFramePr>
            <a:graphicFrameLocks noChangeAspect="1"/>
          </p:cNvGraphicFramePr>
          <p:nvPr/>
        </p:nvGraphicFramePr>
        <p:xfrm>
          <a:off x="4680108" y="2276872"/>
          <a:ext cx="1882617" cy="566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7" imgW="634680" imgH="190440" progId="Equation.3">
                  <p:embed/>
                </p:oleObj>
              </mc:Choice>
              <mc:Fallback>
                <p:oleObj name="Equation" r:id="rId7" imgW="634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0108" y="2276872"/>
                        <a:ext cx="1882617" cy="566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9" name="Object 10"/>
          <p:cNvGraphicFramePr>
            <a:graphicFrameLocks noChangeAspect="1"/>
          </p:cNvGraphicFramePr>
          <p:nvPr/>
        </p:nvGraphicFramePr>
        <p:xfrm>
          <a:off x="3779912" y="3140968"/>
          <a:ext cx="21844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9" imgW="736560" imgH="215640" progId="Equation.3">
                  <p:embed/>
                </p:oleObj>
              </mc:Choice>
              <mc:Fallback>
                <p:oleObj name="Equation" r:id="rId9" imgW="736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140968"/>
                        <a:ext cx="218440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0" name="Object 10"/>
          <p:cNvGraphicFramePr>
            <a:graphicFrameLocks noChangeAspect="1"/>
          </p:cNvGraphicFramePr>
          <p:nvPr/>
        </p:nvGraphicFramePr>
        <p:xfrm>
          <a:off x="3705646" y="4005064"/>
          <a:ext cx="2522538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11" imgW="850680" imgH="380880" progId="Equation.3">
                  <p:embed/>
                </p:oleObj>
              </mc:Choice>
              <mc:Fallback>
                <p:oleObj name="Equation" r:id="rId11" imgW="8506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646" y="4005064"/>
                        <a:ext cx="2522538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0" y="5085184"/>
            <a:ext cx="892899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300" dirty="0" smtClean="0"/>
              <a:t>Since for underdamped stable systems first peak is maximum peak therefore,</a:t>
            </a:r>
          </a:p>
        </p:txBody>
      </p:sp>
      <p:graphicFrame>
        <p:nvGraphicFramePr>
          <p:cNvPr id="337931" name="Object 11"/>
          <p:cNvGraphicFramePr>
            <a:graphicFrameLocks noChangeAspect="1"/>
          </p:cNvGraphicFramePr>
          <p:nvPr/>
        </p:nvGraphicFramePr>
        <p:xfrm>
          <a:off x="4324350" y="5516563"/>
          <a:ext cx="1431925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13" imgW="482400" imgH="380880" progId="Equation.3">
                  <p:embed/>
                </p:oleObj>
              </mc:Choice>
              <mc:Fallback>
                <p:oleObj name="Equation" r:id="rId13" imgW="4824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5516563"/>
                        <a:ext cx="1431925" cy="11350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7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936104"/>
          </a:xfrm>
        </p:spPr>
        <p:txBody>
          <a:bodyPr>
            <a:normAutofit fontScale="90000"/>
          </a:bodyPr>
          <a:lstStyle/>
          <a:p>
            <a:r>
              <a:rPr lang="en-GB" sz="3400" dirty="0" smtClean="0"/>
              <a:t>Time Domain Specifications (Maximum Overshoot)</a:t>
            </a:r>
            <a:endParaRPr lang="en-GB" sz="3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475656" y="764704"/>
            <a:ext cx="5953472" cy="74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8950" name="Object 6"/>
          <p:cNvGraphicFramePr>
            <a:graphicFrameLocks noChangeAspect="1"/>
          </p:cNvGraphicFramePr>
          <p:nvPr/>
        </p:nvGraphicFramePr>
        <p:xfrm>
          <a:off x="1547664" y="1484784"/>
          <a:ext cx="60039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4" imgW="2552400" imgH="520560" progId="Equation.3">
                  <p:embed/>
                </p:oleObj>
              </mc:Choice>
              <mc:Fallback>
                <p:oleObj name="Equation" r:id="rId4" imgW="25524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484784"/>
                        <a:ext cx="6003925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951" name="Object 6"/>
          <p:cNvGraphicFramePr>
            <a:graphicFrameLocks noChangeAspect="1"/>
          </p:cNvGraphicFramePr>
          <p:nvPr/>
        </p:nvGraphicFramePr>
        <p:xfrm>
          <a:off x="4067944" y="2924944"/>
          <a:ext cx="11033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6" imgW="469800" imgH="177480" progId="Equation.3">
                  <p:embed/>
                </p:oleObj>
              </mc:Choice>
              <mc:Fallback>
                <p:oleObj name="Equation" r:id="rId6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924944"/>
                        <a:ext cx="110331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952" name="Object 6"/>
          <p:cNvGraphicFramePr>
            <a:graphicFrameLocks noChangeAspect="1"/>
          </p:cNvGraphicFramePr>
          <p:nvPr/>
        </p:nvGraphicFramePr>
        <p:xfrm>
          <a:off x="1115616" y="3429000"/>
          <a:ext cx="7197725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8" imgW="3060360" imgH="545760" progId="Equation.3">
                  <p:embed/>
                </p:oleObj>
              </mc:Choice>
              <mc:Fallback>
                <p:oleObj name="Equation" r:id="rId8" imgW="30603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429000"/>
                        <a:ext cx="7197725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953" name="Object 9"/>
          <p:cNvGraphicFramePr>
            <a:graphicFrameLocks noChangeAspect="1"/>
          </p:cNvGraphicFramePr>
          <p:nvPr/>
        </p:nvGraphicFramePr>
        <p:xfrm>
          <a:off x="107504" y="4725144"/>
          <a:ext cx="4372173" cy="818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0" imgW="2044440" imgH="380880" progId="Equation.3">
                  <p:embed/>
                </p:oleObj>
              </mc:Choice>
              <mc:Fallback>
                <p:oleObj name="Equation" r:id="rId10" imgW="20444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725144"/>
                        <a:ext cx="4372173" cy="8181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954" name="Object 10"/>
          <p:cNvGraphicFramePr>
            <a:graphicFrameLocks noChangeAspect="1"/>
          </p:cNvGraphicFramePr>
          <p:nvPr/>
        </p:nvGraphicFramePr>
        <p:xfrm>
          <a:off x="1173163" y="5573713"/>
          <a:ext cx="7226300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12" imgW="3073320" imgH="545760" progId="Equation.3">
                  <p:embed/>
                </p:oleObj>
              </mc:Choice>
              <mc:Fallback>
                <p:oleObj name="Equation" r:id="rId12" imgW="307332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5573713"/>
                        <a:ext cx="7226300" cy="1284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2051720" y="3645024"/>
            <a:ext cx="28803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6296" y="3645024"/>
            <a:ext cx="28803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75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On-screen Show (4:3)</PresentationFormat>
  <Paragraphs>40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Control Systems (CS)</vt:lpstr>
      <vt:lpstr>Time Domain Specifications of Underdamped system</vt:lpstr>
      <vt:lpstr>Time Domain Specifications (Rise Time)</vt:lpstr>
      <vt:lpstr>Time Domain Specifications (Rise Time)</vt:lpstr>
      <vt:lpstr>Time Domain Specifications (Rise Time)</vt:lpstr>
      <vt:lpstr>Time Domain Specifications (Peak Time)</vt:lpstr>
      <vt:lpstr>Time Domain Specifications (Peak Time)</vt:lpstr>
      <vt:lpstr>Time Domain Specifications (Peak Time)</vt:lpstr>
      <vt:lpstr>Time Domain Specifications (Maximum Overshoot)</vt:lpstr>
      <vt:lpstr>Time Domain Specifications (Maximum Overshoot)</vt:lpstr>
      <vt:lpstr>Time Domain Specifications (Settling Time)</vt:lpstr>
      <vt:lpstr>Time Domain Specifications (Settling Time)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Imtiaz</dc:creator>
  <cp:lastModifiedBy>Dr. Imtiaz</cp:lastModifiedBy>
  <cp:revision>2</cp:revision>
  <dcterms:created xsi:type="dcterms:W3CDTF">2006-08-16T00:00:00Z</dcterms:created>
  <dcterms:modified xsi:type="dcterms:W3CDTF">2015-09-02T05:50:29Z</dcterms:modified>
</cp:coreProperties>
</file>